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56" r:id="rId2"/>
    <p:sldId id="586" r:id="rId3"/>
    <p:sldId id="602" r:id="rId4"/>
    <p:sldId id="590" r:id="rId5"/>
    <p:sldId id="609" r:id="rId6"/>
    <p:sldId id="605" r:id="rId7"/>
    <p:sldId id="600" r:id="rId8"/>
    <p:sldId id="604" r:id="rId9"/>
    <p:sldId id="607" r:id="rId10"/>
    <p:sldId id="608" r:id="rId1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77" d="100"/>
          <a:sy n="77" d="100"/>
        </p:scale>
        <p:origin x="16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9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7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lstatela.curriculog.com/proposal:6524/form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alstatela.curriculog.com/proposal:6524/form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ns.cysun.org/site/s21/cs5990-2" TargetMode="External"/><Relationship Id="rId2" Type="http://schemas.openxmlformats.org/officeDocument/2006/relationships/hyperlink" Target="https://www.calstatela.edu/ecst/seniordesign/ecst-expo-2021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ns.cysun.org/site/s21/cs4962-1" TargetMode="External"/><Relationship Id="rId2" Type="http://schemas.openxmlformats.org/officeDocument/2006/relationships/hyperlink" Target="https://www.calstatela.edu/ecst/seniordesign/ecst-expo-2021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April </a:t>
            </a:r>
            <a:r>
              <a:rPr lang="en-US" altLang="en-US" dirty="0" smtClean="0"/>
              <a:t>23rd, </a:t>
            </a:r>
            <a:r>
              <a:rPr lang="en-US" altLang="en-US" dirty="0" smtClean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Demo Breakout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5203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Each session is 15-min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project faculty advisor will serve as a facilitator.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What each team can do</a:t>
            </a:r>
          </a:p>
          <a:p>
            <a:pPr marL="971550" lvl="1" indent="-285750"/>
            <a:r>
              <a:rPr lang="en-US" sz="1400" dirty="0" smtClean="0"/>
              <a:t>Demonstration</a:t>
            </a:r>
          </a:p>
          <a:p>
            <a:pPr marL="971550" lvl="1" indent="-285750"/>
            <a:r>
              <a:rPr lang="en-US" sz="1400" dirty="0" smtClean="0"/>
              <a:t>Share their experiences with the audience</a:t>
            </a:r>
            <a:r>
              <a:rPr lang="en-US" sz="1400" dirty="0"/>
              <a:t> (faculty, industry liaisons and other teams)</a:t>
            </a:r>
            <a:endParaRPr lang="en-US" sz="1400" dirty="0" smtClean="0"/>
          </a:p>
          <a:p>
            <a:pPr marL="971550" lvl="1" indent="-285750"/>
            <a:r>
              <a:rPr lang="en-US" sz="1400" dirty="0" smtClean="0"/>
              <a:t>Q&amp;A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Students</a:t>
            </a:r>
          </a:p>
          <a:p>
            <a:pPr marL="971550" lvl="1" indent="-285750"/>
            <a:r>
              <a:rPr lang="en-US" sz="1400" dirty="0"/>
              <a:t>Students </a:t>
            </a:r>
            <a:r>
              <a:rPr lang="en-US" sz="1400" dirty="0" smtClean="0"/>
              <a:t>must be attend their own team’s demo session.</a:t>
            </a:r>
          </a:p>
          <a:p>
            <a:pPr marL="971550" lvl="1" indent="-285750"/>
            <a:r>
              <a:rPr lang="en-US" sz="1400" dirty="0" smtClean="0"/>
              <a:t>Students must visit at least three other demos. </a:t>
            </a:r>
          </a:p>
          <a:p>
            <a:pPr marL="971550" lvl="1" indent="-285750"/>
            <a:r>
              <a:rPr lang="en-US" sz="1400" dirty="0" smtClean="0"/>
              <a:t>Visiting evidence will be collected.</a:t>
            </a:r>
          </a:p>
          <a:p>
            <a:pPr marL="1257300" lvl="2"/>
            <a:r>
              <a:rPr lang="en-US" sz="1200" dirty="0" smtClean="0"/>
              <a:t>At the end of the project demo session, participants will be provided with an online quiz asking simple facts about the projects. </a:t>
            </a:r>
          </a:p>
          <a:p>
            <a:pPr marL="971550" lvl="1" indent="-285750"/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35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Announcements</a:t>
            </a:r>
          </a:p>
          <a:p>
            <a:pPr marL="971550" lvl="1" indent="-285750"/>
            <a:r>
              <a:rPr lang="en-US" sz="1400" dirty="0" smtClean="0"/>
              <a:t>Commencement</a:t>
            </a:r>
          </a:p>
          <a:p>
            <a:pPr marL="971550" lvl="1" indent="-285750"/>
            <a:r>
              <a:rPr lang="en-US" sz="1400" dirty="0" smtClean="0"/>
              <a:t>Hybrid/online course proposal process</a:t>
            </a:r>
          </a:p>
          <a:p>
            <a:pPr marL="971550" lvl="1" indent="-285750"/>
            <a:r>
              <a:rPr lang="en-US" sz="1400" dirty="0"/>
              <a:t>Fall 2021 </a:t>
            </a:r>
            <a:r>
              <a:rPr lang="en-US" sz="1400" dirty="0" smtClean="0"/>
              <a:t>schedule</a:t>
            </a:r>
          </a:p>
          <a:p>
            <a:pPr marL="971550" lvl="1" indent="-285750"/>
            <a:r>
              <a:rPr lang="en-US" sz="1400" dirty="0" smtClean="0"/>
              <a:t>New Incomplete Grade Agreement (GET Faculty Center Grade Roster)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Robotics </a:t>
            </a:r>
            <a:r>
              <a:rPr lang="en-US" sz="1600" dirty="0"/>
              <a:t>ENGR 3810 (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calstatela.curriculog.com/proposal:6524/form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Spring 2021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Reminder: </a:t>
            </a:r>
            <a:r>
              <a:rPr lang="en-US" sz="1600" dirty="0" smtClean="0"/>
              <a:t>Upcoming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Senior Design Expo planning</a:t>
            </a:r>
          </a:p>
          <a:p>
            <a:pPr marL="971550" lvl="1" indent="-285750"/>
            <a:r>
              <a:rPr lang="en-US" sz="1400" dirty="0"/>
              <a:t>Outstanding students (GPA, MFT, and faculty recommendations)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Q&amp;A</a:t>
            </a:r>
            <a:endParaRPr lang="en-US" sz="1600" dirty="0" smtClean="0"/>
          </a:p>
          <a:p>
            <a:pPr marL="971550" lvl="1" indent="-285750"/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Commencement</a:t>
            </a:r>
          </a:p>
          <a:p>
            <a:pPr marL="971550" lvl="1" indent="-285750"/>
            <a:r>
              <a:rPr lang="en-US" sz="1400" dirty="0"/>
              <a:t>T</a:t>
            </a:r>
            <a:r>
              <a:rPr lang="en-US" sz="1400" dirty="0" smtClean="0"/>
              <a:t>wo </a:t>
            </a:r>
            <a:r>
              <a:rPr lang="en-US" sz="1400" b="1" dirty="0"/>
              <a:t>in-person</a:t>
            </a:r>
            <a:r>
              <a:rPr lang="en-US" sz="1400" dirty="0"/>
              <a:t> Commencement ceremonies </a:t>
            </a:r>
            <a:endParaRPr lang="en-US" sz="1400" dirty="0" smtClean="0"/>
          </a:p>
          <a:p>
            <a:pPr marL="971550" lvl="1" indent="-285750"/>
            <a:r>
              <a:rPr lang="en-US" sz="1400" b="1" dirty="0" smtClean="0"/>
              <a:t>On Saturday</a:t>
            </a:r>
            <a:r>
              <a:rPr lang="en-US" sz="1400" b="1" dirty="0"/>
              <a:t>, May 29, 2021 </a:t>
            </a:r>
            <a:endParaRPr lang="en-US" sz="1400" b="1" dirty="0" smtClean="0"/>
          </a:p>
          <a:p>
            <a:pPr marL="971550" lvl="1" indent="-285750"/>
            <a:r>
              <a:rPr lang="en-US" sz="1400" dirty="0"/>
              <a:t>A</a:t>
            </a:r>
            <a:r>
              <a:rPr lang="en-US" sz="1400" dirty="0" smtClean="0"/>
              <a:t>t </a:t>
            </a:r>
            <a:r>
              <a:rPr lang="en-US" sz="1400" dirty="0"/>
              <a:t>the </a:t>
            </a:r>
            <a:r>
              <a:rPr lang="en-US" sz="1400" dirty="0" smtClean="0"/>
              <a:t>Rose </a:t>
            </a:r>
            <a:r>
              <a:rPr lang="en-US" sz="1400" dirty="0"/>
              <a:t>Bowl Stadium in Pasadena. </a:t>
            </a:r>
            <a:endParaRPr lang="en-US" sz="1400" dirty="0" smtClean="0"/>
          </a:p>
          <a:p>
            <a:pPr marL="971550" lvl="1" indent="-285750"/>
            <a:r>
              <a:rPr lang="en-US" sz="1400" dirty="0" smtClean="0"/>
              <a:t>Commencement </a:t>
            </a:r>
            <a:r>
              <a:rPr lang="en-US" sz="1400" dirty="0"/>
              <a:t>will honor the Class of 2021 and the Class </a:t>
            </a:r>
            <a:r>
              <a:rPr lang="en-US" sz="1400" dirty="0" smtClean="0"/>
              <a:t>of 2020</a:t>
            </a:r>
          </a:p>
          <a:p>
            <a:pPr marL="971550" lvl="1" indent="-285750"/>
            <a:r>
              <a:rPr lang="en-US" sz="1400" dirty="0" smtClean="0"/>
              <a:t>Tentatively students and platform party only</a:t>
            </a:r>
          </a:p>
          <a:p>
            <a:pPr marL="971550" lvl="1" indent="-285750"/>
            <a:r>
              <a:rPr lang="en-US" sz="1400" dirty="0" smtClean="0"/>
              <a:t>Live broadcast</a:t>
            </a:r>
          </a:p>
          <a:p>
            <a:pPr marL="971550" lvl="1" indent="-285750"/>
            <a:r>
              <a:rPr lang="en-US" sz="1400" dirty="0" smtClean="0"/>
              <a:t>Each college – online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Hybrid/online course proposals (for Fall 2023) </a:t>
            </a:r>
          </a:p>
          <a:p>
            <a:pPr marL="971550" lvl="1" indent="-285750"/>
            <a:r>
              <a:rPr lang="en-US" sz="1400" dirty="0" smtClean="0"/>
              <a:t>The department must identify which courses should be online.</a:t>
            </a:r>
          </a:p>
          <a:p>
            <a:pPr marL="971550" lvl="1" indent="-285750"/>
            <a:r>
              <a:rPr lang="en-US" sz="1400" dirty="0" smtClean="0"/>
              <a:t>Faculty who propose : DOC certified or Quality Matters training</a:t>
            </a:r>
          </a:p>
          <a:p>
            <a:pPr marL="971550" lvl="1" indent="-285750"/>
            <a:r>
              <a:rPr lang="en-US" sz="1400" dirty="0" smtClean="0"/>
              <a:t>Faculty who teach an approved hybrid/online course: </a:t>
            </a:r>
            <a:r>
              <a:rPr lang="en-US" sz="1400" dirty="0"/>
              <a:t>DOC certified </a:t>
            </a:r>
            <a:r>
              <a:rPr lang="en-US" sz="1400" dirty="0" smtClean="0"/>
              <a:t>or </a:t>
            </a:r>
            <a:r>
              <a:rPr lang="en-US" sz="1400" dirty="0"/>
              <a:t>Quality Matters training</a:t>
            </a:r>
          </a:p>
        </p:txBody>
      </p:sp>
    </p:spTree>
    <p:extLst>
      <p:ext uri="{BB962C8B-B14F-4D97-AF65-F5344CB8AC3E}">
        <p14:creationId xmlns:p14="http://schemas.microsoft.com/office/powerpoint/2010/main" val="42347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Fall 2021 – F2F Planning</a:t>
            </a:r>
          </a:p>
          <a:p>
            <a:pPr marL="971550" lvl="1" indent="-285750"/>
            <a:r>
              <a:rPr lang="en-US" sz="1600" dirty="0" smtClean="0"/>
              <a:t>Sections with in-person meetings: 15 sections by 10 faculty</a:t>
            </a:r>
          </a:p>
          <a:p>
            <a:pPr marL="971550" lvl="1" indent="-285750"/>
            <a:r>
              <a:rPr lang="en-US" sz="1600" dirty="0" err="1" smtClean="0"/>
              <a:t>Plexiglass</a:t>
            </a:r>
            <a:r>
              <a:rPr lang="en-US" sz="1600" dirty="0" smtClean="0"/>
              <a:t>: </a:t>
            </a:r>
          </a:p>
          <a:p>
            <a:pPr marL="1257300" lvl="2"/>
            <a:r>
              <a:rPr lang="en-US" sz="1500" dirty="0" smtClean="0"/>
              <a:t>Installed in reception areas only</a:t>
            </a:r>
            <a:endParaRPr lang="en-US" sz="1500" dirty="0"/>
          </a:p>
          <a:p>
            <a:pPr marL="1257300" lvl="2"/>
            <a:r>
              <a:rPr lang="en-US" sz="1500" dirty="0" smtClean="0"/>
              <a:t>not installed in chair offices and any classroom </a:t>
            </a:r>
          </a:p>
          <a:p>
            <a:pPr marL="971550" lvl="1" indent="-285750"/>
            <a:r>
              <a:rPr lang="en-US" sz="1600" dirty="0" smtClean="0"/>
              <a:t>Facility</a:t>
            </a:r>
          </a:p>
          <a:p>
            <a:pPr marL="1257300" lvl="2"/>
            <a:r>
              <a:rPr lang="en-US" sz="1500" dirty="0" smtClean="0"/>
              <a:t>Library – 70% open</a:t>
            </a:r>
          </a:p>
          <a:p>
            <a:pPr marL="971550" lvl="1" indent="-285750"/>
            <a:r>
              <a:rPr lang="en-US" sz="1600" dirty="0" smtClean="0"/>
              <a:t>Vaccine required</a:t>
            </a:r>
            <a:endParaRPr lang="en-US" sz="1600" dirty="0"/>
          </a:p>
          <a:p>
            <a:pPr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29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ENGR 3810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ENGR 3810 Artificial Intelligence for Robotic Systems</a:t>
            </a:r>
          </a:p>
          <a:p>
            <a:pPr marL="971550" lvl="1" indent="-285750"/>
            <a:r>
              <a:rPr lang="en-US" sz="1800" dirty="0" smtClean="0">
                <a:hlinkClick r:id="rId2"/>
              </a:rPr>
              <a:t>https://calstatela.curriculog.com/proposal:6524/form</a:t>
            </a:r>
            <a:endParaRPr lang="en-US" sz="1800" dirty="0" smtClean="0"/>
          </a:p>
          <a:p>
            <a:pPr marL="971550" lvl="1" indent="-285750"/>
            <a:r>
              <a:rPr lang="en-US" sz="1800" dirty="0" smtClean="0"/>
              <a:t>An interdisciplinary course for EE, ME and CS.</a:t>
            </a:r>
          </a:p>
          <a:p>
            <a:pPr marL="971550" lvl="1" indent="-285750"/>
            <a:r>
              <a:rPr lang="en-US" sz="1800" dirty="0"/>
              <a:t>CS2013 is a prerequisite for CS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overlap with CS 4540 Robotics.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Useful for several senior design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Elective for CS students via exception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EE plans to cross-list.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What about 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Spring 2021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Rubrics on CSNS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 3337 (Every Fall)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 3801 (Every Spring)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 4962 (team work rubric by students)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 4963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 5337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 5960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 5990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4319056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Senior Design Expo </a:t>
            </a:r>
            <a:r>
              <a:rPr lang="en-US" sz="1600" dirty="0"/>
              <a:t>: </a:t>
            </a:r>
            <a:r>
              <a:rPr lang="en-US" sz="1600" dirty="0" smtClean="0"/>
              <a:t>Friday, May 7</a:t>
            </a:r>
            <a:r>
              <a:rPr lang="en-US" sz="1600" baseline="30000" dirty="0" smtClean="0"/>
              <a:t>th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Comprehensive </a:t>
            </a:r>
            <a:r>
              <a:rPr lang="en-US" sz="1600" dirty="0" smtClean="0"/>
              <a:t>exam : </a:t>
            </a:r>
            <a:r>
              <a:rPr lang="en-US" sz="1600" dirty="0" smtClean="0"/>
              <a:t>Thursday, May 13</a:t>
            </a:r>
            <a:r>
              <a:rPr lang="en-US" sz="1600" baseline="30000" dirty="0" smtClean="0"/>
              <a:t>th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3"/>
              </a:rPr>
              <a:t>Thesis Presentations </a:t>
            </a:r>
            <a:r>
              <a:rPr lang="en-US" sz="1600" dirty="0" smtClean="0"/>
              <a:t>: </a:t>
            </a:r>
            <a:r>
              <a:rPr lang="en-US" sz="1600" dirty="0" smtClean="0"/>
              <a:t>Friday,</a:t>
            </a:r>
            <a:r>
              <a:rPr lang="en-US" sz="1600" dirty="0" smtClean="0"/>
              <a:t> May 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Commencement: Saturday, May 29</a:t>
            </a:r>
            <a:r>
              <a:rPr lang="en-US" sz="1600" baseline="30000" dirty="0" smtClean="0"/>
              <a:t>th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Faculty Retreat: Summer 2021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286" y="1316644"/>
            <a:ext cx="3920122" cy="276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Design Expo (May 7th)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https://www.calstatela.edu/ecst/seniordesign/ecst-expo-2021</a:t>
            </a:r>
            <a:r>
              <a:rPr lang="en-US" dirty="0"/>
              <a:t> (RSVP)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csns.cysun.org/site/s21/cs4962-1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7765" y="2102070"/>
            <a:ext cx="7325711" cy="20495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 Zoom (Host: Kang, Co-hosts: Faculty advisors)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Opening + CS General Session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6423" y="2723989"/>
            <a:ext cx="5391807" cy="4204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Demo: 4 Breakout Sessions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6423" y="3271343"/>
            <a:ext cx="5391807" cy="449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Networking: 4 Breakout Sessions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Demo Breakout Session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798317"/>
              </p:ext>
            </p:extLst>
          </p:nvPr>
        </p:nvGraphicFramePr>
        <p:xfrm>
          <a:off x="396023" y="1246241"/>
          <a:ext cx="857102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19">
                  <a:extLst>
                    <a:ext uri="{9D8B030D-6E8A-4147-A177-3AD203B41FA5}">
                      <a16:colId xmlns:a16="http://schemas.microsoft.com/office/drawing/2014/main" val="1867288189"/>
                    </a:ext>
                  </a:extLst>
                </a:gridCol>
                <a:gridCol w="1767976">
                  <a:extLst>
                    <a:ext uri="{9D8B030D-6E8A-4147-A177-3AD203B41FA5}">
                      <a16:colId xmlns:a16="http://schemas.microsoft.com/office/drawing/2014/main" val="1119559257"/>
                    </a:ext>
                  </a:extLst>
                </a:gridCol>
                <a:gridCol w="1970116">
                  <a:extLst>
                    <a:ext uri="{9D8B030D-6E8A-4147-A177-3AD203B41FA5}">
                      <a16:colId xmlns:a16="http://schemas.microsoft.com/office/drawing/2014/main" val="3746362660"/>
                    </a:ext>
                  </a:extLst>
                </a:gridCol>
                <a:gridCol w="1886989">
                  <a:extLst>
                    <a:ext uri="{9D8B030D-6E8A-4147-A177-3AD203B41FA5}">
                      <a16:colId xmlns:a16="http://schemas.microsoft.com/office/drawing/2014/main" val="3565872854"/>
                    </a:ext>
                  </a:extLst>
                </a:gridCol>
                <a:gridCol w="1701726">
                  <a:extLst>
                    <a:ext uri="{9D8B030D-6E8A-4147-A177-3AD203B41FA5}">
                      <a16:colId xmlns:a16="http://schemas.microsoft.com/office/drawing/2014/main" val="789308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 7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, 2021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Session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Session 2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Session 3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Session 4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0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10:00-10:15 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Modernizing PD Legacy Repositories (C. Sun)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AI Air Pollution (M. </a:t>
                      </a:r>
                      <a:r>
                        <a:rPr lang="en-US" sz="1200" dirty="0" err="1" smtClean="0"/>
                        <a:t>Pourhomayoun</a:t>
                      </a:r>
                      <a:r>
                        <a:rPr lang="en-US" sz="1200" dirty="0" smtClean="0"/>
                        <a:t>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Collaborative Visualization for Solar System Treks (D. Krum)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Sidewalk (S. Lim)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4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10:15-10:30 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AWS (J. </a:t>
                      </a:r>
                      <a:r>
                        <a:rPr lang="en-US" sz="1200" dirty="0" err="1" smtClean="0"/>
                        <a:t>Guo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AI Smart Cities (M. </a:t>
                      </a:r>
                      <a:r>
                        <a:rPr lang="en-US" sz="1200" dirty="0" err="1" smtClean="0"/>
                        <a:t>Pourhomayoun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INART VR Project (D. Krum)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Robosub</a:t>
                      </a:r>
                      <a:r>
                        <a:rPr lang="en-US" sz="1200" dirty="0" smtClean="0"/>
                        <a:t> (R. Cross)</a:t>
                      </a: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1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10:30-10:45 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The </a:t>
                      </a:r>
                      <a:r>
                        <a:rPr lang="en-US" sz="1200" dirty="0" err="1" smtClean="0"/>
                        <a:t>ArQive</a:t>
                      </a:r>
                      <a:r>
                        <a:rPr lang="en-US" sz="1200" dirty="0" smtClean="0"/>
                        <a:t> Mobile App (J. Hurley)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Online Application for Street (N. </a:t>
                      </a:r>
                      <a:r>
                        <a:rPr lang="en-US" sz="1200" dirty="0" err="1" smtClean="0"/>
                        <a:t>Forouzesh</a:t>
                      </a:r>
                      <a:r>
                        <a:rPr lang="en-US" sz="1200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Satellite Anomaly Injection &amp; Detection Testbed (R. Abbott)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COVID-19 Data Analysis and Visualization (N. </a:t>
                      </a:r>
                      <a:r>
                        <a:rPr lang="en-US" sz="1200" dirty="0" err="1" smtClean="0"/>
                        <a:t>Amini</a:t>
                      </a:r>
                      <a:r>
                        <a:rPr lang="en-US" sz="1200" dirty="0" smtClean="0"/>
                        <a:t>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09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10:45-11:00 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PDF Web Viewer / Filter (K. </a:t>
                      </a:r>
                      <a:r>
                        <a:rPr lang="en-US" sz="1200" dirty="0" err="1" smtClean="0"/>
                        <a:t>Knaur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Highway Pavements Design , Open Source Real-Time Video Player (N. </a:t>
                      </a:r>
                      <a:r>
                        <a:rPr lang="en-US" sz="1200" dirty="0" err="1" smtClean="0"/>
                        <a:t>Forouzesh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Want2Remeber (Z. Ye)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Telescope Moon Trek (W. </a:t>
                      </a:r>
                      <a:r>
                        <a:rPr lang="en-US" sz="1200" dirty="0" err="1" smtClean="0"/>
                        <a:t>Cwir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53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0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21205</TotalTime>
  <Words>622</Words>
  <Application>Microsoft Office PowerPoint</Application>
  <PresentationFormat>On-screen Show (16:9)</PresentationFormat>
  <Paragraphs>124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Department Meeting</vt:lpstr>
      <vt:lpstr>Agenda</vt:lpstr>
      <vt:lpstr>Announcements</vt:lpstr>
      <vt:lpstr>Announcements</vt:lpstr>
      <vt:lpstr>ENGR 3810</vt:lpstr>
      <vt:lpstr>Reminder: Spring 2021 Assessment</vt:lpstr>
      <vt:lpstr>Upcoming Events </vt:lpstr>
      <vt:lpstr>Senior Design Expo (May 7th)</vt:lpstr>
      <vt:lpstr>Project Demo Breakout Session</vt:lpstr>
      <vt:lpstr>Project Demo Breakout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633</cp:revision>
  <dcterms:created xsi:type="dcterms:W3CDTF">2020-04-22T18:12:43Z</dcterms:created>
  <dcterms:modified xsi:type="dcterms:W3CDTF">2021-04-23T18:35:03Z</dcterms:modified>
</cp:coreProperties>
</file>