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556" r:id="rId2"/>
    <p:sldId id="586" r:id="rId3"/>
    <p:sldId id="602" r:id="rId4"/>
    <p:sldId id="590" r:id="rId5"/>
    <p:sldId id="609" r:id="rId6"/>
    <p:sldId id="605" r:id="rId7"/>
    <p:sldId id="600" r:id="rId8"/>
    <p:sldId id="604" r:id="rId9"/>
    <p:sldId id="607" r:id="rId10"/>
    <p:sldId id="608" r:id="rId11"/>
  </p:sldIdLst>
  <p:sldSz cx="9144000" cy="5143500" type="screen16x9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h Cherniss" initials="MC" lastIdx="9" clrIdx="0"/>
  <p:cmAuthor id="2" name="Mara Mintz" initials="MM" lastIdx="6" clrIdx="1">
    <p:extLst>
      <p:ext uri="{19B8F6BF-5375-455C-9EA6-DF929625EA0E}">
        <p15:presenceInfo xmlns:p15="http://schemas.microsoft.com/office/powerpoint/2012/main" userId="25ea2eff5ac3ceb0" providerId="Windows Live"/>
      </p:ext>
    </p:extLst>
  </p:cmAuthor>
  <p:cmAuthor id="3" name="Jonathan Rutchik" initials="JR" lastIdx="1" clrIdx="2"/>
  <p:cmAuthor id="4" name="Pamula, Raj" initials="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CC90A"/>
    <a:srgbClr val="4A4F55"/>
    <a:srgbClr val="272324"/>
    <a:srgbClr val="A58628"/>
    <a:srgbClr val="898989"/>
    <a:srgbClr val="3E5C94"/>
    <a:srgbClr val="3F5B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61" autoAdjust="0"/>
    <p:restoredTop sz="84256" autoAdjust="0"/>
  </p:normalViewPr>
  <p:slideViewPr>
    <p:cSldViewPr snapToGrid="0" snapToObjects="1">
      <p:cViewPr varScale="1">
        <p:scale>
          <a:sx n="77" d="100"/>
          <a:sy n="77" d="100"/>
        </p:scale>
        <p:origin x="160" y="5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47" d="100"/>
          <a:sy n="147" d="100"/>
        </p:scale>
        <p:origin x="131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FECECE4-DAC3-184B-ACA5-FE13628ADD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25E505-AACC-A441-A0A2-862C839087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7F553-0B52-9542-A9FE-C4F2764AF8D6}" type="datetimeFigureOut">
              <a:rPr lang="en-US" smtClean="0"/>
              <a:t>4/22/2021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4C9671-94C8-3642-890C-0ACE75469B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B7DE89-E275-1E4D-940A-CDC79AFEA8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2F86C5-3458-7741-98E4-0944E3634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18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07840-2B3D-544B-89F3-FB0965DC6458}" type="datetimeFigureOut">
              <a:rPr lang="en-US" smtClean="0"/>
              <a:t>4/22/2021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FFD51F-2C2B-9E40-86B6-19E5372E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21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7976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2776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195" y="2318983"/>
            <a:ext cx="5654749" cy="55238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6195" y="2894946"/>
            <a:ext cx="565474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D24B268C-D757-234C-A337-CFEB3D4199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12620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A395EF-4307-9C45-A995-09970D74C4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299504" y="184149"/>
            <a:ext cx="1819687" cy="1937259"/>
          </a:xfrm>
          <a:prstGeom prst="rect">
            <a:avLst/>
          </a:prstGeom>
        </p:spPr>
      </p:pic>
      <p:pic>
        <p:nvPicPr>
          <p:cNvPr id="20" name="Picture 19" descr="A close up of a logo&#10;&#10;Description automatically generated">
            <a:extLst>
              <a:ext uri="{FF2B5EF4-FFF2-40B4-BE49-F238E27FC236}">
                <a16:creationId xmlns:a16="http://schemas.microsoft.com/office/drawing/2014/main" id="{998402E4-6B09-6C46-9E46-BA6D15131A3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096677" y="934104"/>
            <a:ext cx="6928451" cy="53852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E9183DE-11EC-A147-BC99-6165131F50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alphaModFix am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52" t="1941" r="-4752" b="51083"/>
          <a:stretch/>
        </p:blipFill>
        <p:spPr>
          <a:xfrm>
            <a:off x="6864096" y="1829521"/>
            <a:ext cx="1924301" cy="331397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40873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64EBAC9A-3243-7948-A0A3-A3D1B55301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9563"/>
            <a:ext cx="5387332" cy="516199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95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alking down a street&#10;&#10;Description automatically generated">
            <a:extLst>
              <a:ext uri="{FF2B5EF4-FFF2-40B4-BE49-F238E27FC236}">
                <a16:creationId xmlns:a16="http://schemas.microsoft.com/office/drawing/2014/main" id="{4C3BCBD3-1B37-C444-A54B-35A2627DAF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2" b="-176"/>
          <a:stretch/>
        </p:blipFill>
        <p:spPr>
          <a:xfrm>
            <a:off x="3369971" y="-17293"/>
            <a:ext cx="5774029" cy="516079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7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walking down a street next to a building&#10;&#10;Description automatically generated">
            <a:extLst>
              <a:ext uri="{FF2B5EF4-FFF2-40B4-BE49-F238E27FC236}">
                <a16:creationId xmlns:a16="http://schemas.microsoft.com/office/drawing/2014/main" id="{4EF181C8-10ED-D64D-8EDB-E368145339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7449" y="0"/>
            <a:ext cx="4536551" cy="51253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001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001" y="1666059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flipH="1">
            <a:off x="4607449" y="729324"/>
            <a:ext cx="147431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878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116547D-614F-E549-97A4-850E8651FC57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EB6B52A0-3685-A54B-B54D-60133004576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7433753-A008-7742-B793-CE86E61CD2B1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70515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A4B992-B89F-1746-AFCC-EC7631249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408" y="1146189"/>
            <a:ext cx="8140628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AF38B7F-7A6E-D741-A5F1-754C88A627F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CA90C820-AC80-524A-B30C-0F492D7CA18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AAD71DB-6346-2144-85C6-F4CEF58B34C5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817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521E6B9-4F77-584D-BA4E-D0E7EA0B28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C712D0E-A2E0-5842-B6AA-14AF1C23D9B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53215066-D693-314A-9B0D-E690BD56D5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841E4F-2415-0A4F-8ECD-001D43698B78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1697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842687B-E34E-4B47-BB16-2DB39BC066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2718" y="0"/>
            <a:ext cx="876601" cy="79629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07CFB3C-9636-0A4F-8178-A1ABF0298AF8}"/>
              </a:ext>
            </a:extLst>
          </p:cNvPr>
          <p:cNvGrpSpPr/>
          <p:nvPr userDrawn="1"/>
        </p:nvGrpSpPr>
        <p:grpSpPr>
          <a:xfrm>
            <a:off x="198023" y="147081"/>
            <a:ext cx="8503920" cy="543191"/>
            <a:chOff x="198023" y="147081"/>
            <a:chExt cx="8700480" cy="543191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29D15242-825A-344E-9167-CF27804226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8023" y="151749"/>
              <a:ext cx="492246" cy="538523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E1567C5-D584-7341-917B-F0C864D6E96C}"/>
                </a:ext>
              </a:extLst>
            </p:cNvPr>
            <p:cNvSpPr/>
            <p:nvPr userDrawn="1"/>
          </p:nvSpPr>
          <p:spPr>
            <a:xfrm>
              <a:off x="690269" y="147081"/>
              <a:ext cx="8208234" cy="64008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57BD343E-BB60-1846-957C-EF5784C571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29323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6F385B3-52AD-1F49-A990-25AE7ABF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08" y="1169435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23538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7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F3610E8-A726-8449-8F78-DA2F7ACC9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418BBB7-7D3A-EF42-ADCA-F5DFC970C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6BB865F-C183-4546-9810-D99750BE1204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C1326A71-8846-1644-B377-66996DE3D09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45CE7F6-2C34-3740-9B4C-56FD5B3EA2FC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70887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408" y="1151335"/>
            <a:ext cx="3960980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408" y="1631156"/>
            <a:ext cx="3960980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265" y="1151335"/>
            <a:ext cx="3962536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265" y="1631156"/>
            <a:ext cx="3962536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4E2CA30-05C0-3D47-841D-BC4D8B15AD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E0435E06-3DC2-2841-B93E-196B9DC38B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ECD72CA-61EB-4A4C-8093-436A3464D051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5" name="Picture 14" descr="A close up of a logo&#10;&#10;Description automatically generated">
              <a:extLst>
                <a:ext uri="{FF2B5EF4-FFF2-40B4-BE49-F238E27FC236}">
                  <a16:creationId xmlns:a16="http://schemas.microsoft.com/office/drawing/2014/main" id="{F88AF9A5-C125-F347-97C5-E074CF5BD0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C3EEEA6-D6CD-7F4A-89B6-5F1C74A362F6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9695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50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6603" y="556528"/>
            <a:ext cx="4167397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4840586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606209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48168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C00E29-2A61-4600-9C43-DA1329B274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7221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5332353" y="9004"/>
            <a:ext cx="3788497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16119"/>
          <a:stretch/>
        </p:blipFill>
        <p:spPr>
          <a:xfrm>
            <a:off x="5625197" y="556528"/>
            <a:ext cx="3495654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5489179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254802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536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 descr="A tree lined street&#10;&#10;Description automatically generated">
            <a:extLst>
              <a:ext uri="{FF2B5EF4-FFF2-40B4-BE49-F238E27FC236}">
                <a16:creationId xmlns:a16="http://schemas.microsoft.com/office/drawing/2014/main" id="{43FCBB59-884B-D241-A30C-1EB82F8BEC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3760" y="702216"/>
            <a:ext cx="3865880" cy="4450287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2330FA8F-24E2-1046-8F3F-5CEA52CA6025}"/>
              </a:ext>
            </a:extLst>
          </p:cNvPr>
          <p:cNvSpPr/>
          <p:nvPr userDrawn="1"/>
        </p:nvSpPr>
        <p:spPr>
          <a:xfrm flipH="1">
            <a:off x="4683073" y="720320"/>
            <a:ext cx="19949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36668" y="9004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89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tree lined street&#10;&#10;Description automatically generated">
            <a:extLst>
              <a:ext uri="{FF2B5EF4-FFF2-40B4-BE49-F238E27FC236}">
                <a16:creationId xmlns:a16="http://schemas.microsoft.com/office/drawing/2014/main" id="{A20A685D-D3DD-1E41-9703-9693AA53E8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36" y="0"/>
            <a:ext cx="4536037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1393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1393" y="1666059"/>
            <a:ext cx="3592512" cy="344090"/>
          </a:xfrm>
        </p:spPr>
        <p:txBody>
          <a:bodyPr anchor="b">
            <a:noAutofit/>
          </a:bodyPr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>
            <a:off x="4427668" y="729324"/>
            <a:ext cx="14320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377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8E7532AB-4B30-E042-8D7B-78C8B9D48D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4677507" y="914401"/>
            <a:ext cx="4466494" cy="42291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 rot="12748497">
            <a:off x="5255191" y="465522"/>
            <a:ext cx="930293" cy="24227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3ABF1A3-412D-2E41-A382-E44849C8EAE8}"/>
              </a:ext>
            </a:extLst>
          </p:cNvPr>
          <p:cNvSpPr/>
          <p:nvPr userDrawn="1"/>
        </p:nvSpPr>
        <p:spPr>
          <a:xfrm>
            <a:off x="4677505" y="0"/>
            <a:ext cx="4466495" cy="914400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9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AB08A533-6574-A540-92FF-907EE5DBE4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058" y="2670664"/>
            <a:ext cx="804339" cy="8107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0905" y="295171"/>
            <a:ext cx="2249504" cy="55126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CONTENTS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CF59A3BB-7934-8E4E-90BB-53AADD295E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642359"/>
            <a:ext cx="804339" cy="810773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C534658D-14AC-8C43-A3A9-7A2B3642AD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1660176"/>
            <a:ext cx="804339" cy="8107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5A705A7-C575-794C-AE0C-A8B106BB2FC8}"/>
              </a:ext>
            </a:extLst>
          </p:cNvPr>
          <p:cNvSpPr txBox="1"/>
          <p:nvPr userDrawn="1"/>
        </p:nvSpPr>
        <p:spPr>
          <a:xfrm>
            <a:off x="3163311" y="665781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61812-6D7B-FB4E-926E-525E53ACD10E}"/>
              </a:ext>
            </a:extLst>
          </p:cNvPr>
          <p:cNvSpPr txBox="1"/>
          <p:nvPr userDrawn="1"/>
        </p:nvSpPr>
        <p:spPr>
          <a:xfrm>
            <a:off x="3186250" y="170068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257B0D-51C9-A749-8EBE-5E43EA58581E}"/>
              </a:ext>
            </a:extLst>
          </p:cNvPr>
          <p:cNvSpPr txBox="1"/>
          <p:nvPr userDrawn="1"/>
        </p:nvSpPr>
        <p:spPr>
          <a:xfrm>
            <a:off x="3194563" y="270652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57BAB96F-2F85-204B-B203-D0A9157E7B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3746" y="3663543"/>
            <a:ext cx="804339" cy="81077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74C7958-7000-3C4E-A7F1-AFD335A05DA4}"/>
              </a:ext>
            </a:extLst>
          </p:cNvPr>
          <p:cNvSpPr txBox="1"/>
          <p:nvPr userDrawn="1"/>
        </p:nvSpPr>
        <p:spPr>
          <a:xfrm>
            <a:off x="3186250" y="3704055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9843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7127EAD5-8285-D940-8CC3-E78991F22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-26057" y="-9562"/>
            <a:ext cx="5432223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32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arge white building&#10;&#10;Description automatically generated">
            <a:extLst>
              <a:ext uri="{FF2B5EF4-FFF2-40B4-BE49-F238E27FC236}">
                <a16:creationId xmlns:a16="http://schemas.microsoft.com/office/drawing/2014/main" id="{DF064E63-0BE7-CC46-8B5A-DB42D6CACF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3" t="295" r="2532" b="-295"/>
          <a:stretch/>
        </p:blipFill>
        <p:spPr>
          <a:xfrm>
            <a:off x="1793311" y="0"/>
            <a:ext cx="7350689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574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70261"/>
            <a:ext cx="8769096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26999"/>
            <a:ext cx="8769096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5564" y="482611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1F7AE-D849-6747-AC2F-07C188C11FA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EC4FA4-4568-9343-B71F-2B1283623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509" y="4720046"/>
            <a:ext cx="320286" cy="3409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0223E0-54EE-634F-BECA-9B4238B46D6E}"/>
              </a:ext>
            </a:extLst>
          </p:cNvPr>
          <p:cNvSpPr txBox="1"/>
          <p:nvPr userDrawn="1"/>
        </p:nvSpPr>
        <p:spPr>
          <a:xfrm>
            <a:off x="357250" y="4806164"/>
            <a:ext cx="267333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CAL STATE LA </a:t>
            </a:r>
            <a:r>
              <a:rPr lang="en-US" sz="600" spc="100" baseline="0" dirty="0">
                <a:solidFill>
                  <a:srgbClr val="FCC9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  </a:t>
            </a:r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3677370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69" r:id="rId3"/>
    <p:sldLayoutId id="2147483668" r:id="rId4"/>
    <p:sldLayoutId id="2147483651" r:id="rId5"/>
    <p:sldLayoutId id="2147483667" r:id="rId6"/>
    <p:sldLayoutId id="2147483658" r:id="rId7"/>
    <p:sldLayoutId id="2147483660" r:id="rId8"/>
    <p:sldLayoutId id="2147483659" r:id="rId9"/>
    <p:sldLayoutId id="2147483665" r:id="rId10"/>
    <p:sldLayoutId id="2147483664" r:id="rId11"/>
    <p:sldLayoutId id="2147483663" r:id="rId12"/>
    <p:sldLayoutId id="2147483654" r:id="rId13"/>
    <p:sldLayoutId id="2147483662" r:id="rId14"/>
    <p:sldLayoutId id="2147483661" r:id="rId15"/>
    <p:sldLayoutId id="2147483650" r:id="rId16"/>
    <p:sldLayoutId id="2147483652" r:id="rId17"/>
    <p:sldLayoutId id="2147483653" r:id="rId18"/>
    <p:sldLayoutId id="2147483655" r:id="rId19"/>
    <p:sldLayoutId id="2147483670" r:id="rId20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22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 typeface="Arial"/>
        <a:buNone/>
        <a:defRPr sz="1700" kern="1200">
          <a:solidFill>
            <a:schemeClr val="tx1"/>
          </a:solidFill>
          <a:latin typeface="Arial"/>
          <a:ea typeface="+mn-ea"/>
          <a:cs typeface="Arial"/>
        </a:defRPr>
      </a:lvl1pPr>
      <a:lvl2pPr marL="685800" indent="-342900" algn="l" defTabSz="3429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/>
          <a:ea typeface="+mn-ea"/>
          <a:cs typeface="Arial"/>
        </a:defRPr>
      </a:lvl2pPr>
      <a:lvl3pPr marL="971550" indent="-285750" algn="l" defTabSz="3429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0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calstatela.curriculog.com/proposal:6524/form" TargetMode="Externa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calstatela.curriculog.com/proposal:6524/form" TargetMode="Externa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csns.cysun.org/site/s21/cs5990-2" TargetMode="External"/><Relationship Id="rId2" Type="http://schemas.openxmlformats.org/officeDocument/2006/relationships/hyperlink" Target="https://www.calstatela.edu/ecst/seniordesign/ecst-expo-2021" TargetMode="Externa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sns.cysun.org/site/s21/cs4962-1" TargetMode="External"/><Relationship Id="rId2" Type="http://schemas.openxmlformats.org/officeDocument/2006/relationships/hyperlink" Target="https://www.calstatela.edu/ecst/seniordesign/ecst-expo-2021" TargetMode="Externa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sz="3600" dirty="0"/>
              <a:t>Department Meeting</a:t>
            </a:r>
          </a:p>
        </p:txBody>
      </p:sp>
      <p:sp>
        <p:nvSpPr>
          <p:cNvPr id="4099" name="Subtitle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dirty="0" smtClean="0"/>
              <a:t>Friday, April </a:t>
            </a:r>
            <a:r>
              <a:rPr lang="en-US" altLang="en-US" dirty="0" smtClean="0"/>
              <a:t>23rd, </a:t>
            </a:r>
            <a:r>
              <a:rPr lang="en-US" altLang="en-US" dirty="0" smtClean="0"/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80368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Demo Breakout Session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8140628" cy="352037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Each session is 15-min long.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The project faculty advisor will serve as a facilitator.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What each team can do</a:t>
            </a:r>
          </a:p>
          <a:p>
            <a:pPr marL="971550" lvl="1" indent="-285750"/>
            <a:r>
              <a:rPr lang="en-US" sz="1400" dirty="0" smtClean="0"/>
              <a:t>Demonstration</a:t>
            </a:r>
          </a:p>
          <a:p>
            <a:pPr marL="971550" lvl="1" indent="-285750"/>
            <a:r>
              <a:rPr lang="en-US" sz="1400" dirty="0" smtClean="0"/>
              <a:t>Share their experiences with the audience</a:t>
            </a:r>
            <a:r>
              <a:rPr lang="en-US" sz="1400" dirty="0"/>
              <a:t> (faculty, industry liaisons and other teams)</a:t>
            </a:r>
            <a:endParaRPr lang="en-US" sz="1400" dirty="0" smtClean="0"/>
          </a:p>
          <a:p>
            <a:pPr marL="971550" lvl="1" indent="-285750"/>
            <a:r>
              <a:rPr lang="en-US" sz="1400" dirty="0" smtClean="0"/>
              <a:t>Q&amp;A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Students</a:t>
            </a:r>
          </a:p>
          <a:p>
            <a:pPr marL="971550" lvl="1" indent="-285750"/>
            <a:r>
              <a:rPr lang="en-US" sz="1400" dirty="0"/>
              <a:t>Students </a:t>
            </a:r>
            <a:r>
              <a:rPr lang="en-US" sz="1400" dirty="0" smtClean="0"/>
              <a:t>must be attend their own team’s demo session.</a:t>
            </a:r>
          </a:p>
          <a:p>
            <a:pPr marL="971550" lvl="1" indent="-285750"/>
            <a:r>
              <a:rPr lang="en-US" sz="1400" dirty="0" smtClean="0"/>
              <a:t>Students must visit at least three other demos. </a:t>
            </a:r>
          </a:p>
          <a:p>
            <a:pPr marL="971550" lvl="1" indent="-285750"/>
            <a:r>
              <a:rPr lang="en-US" sz="1400" dirty="0" smtClean="0"/>
              <a:t>Visiting evidence will be collected.</a:t>
            </a:r>
          </a:p>
          <a:p>
            <a:pPr marL="1257300" lvl="2"/>
            <a:r>
              <a:rPr lang="en-US" sz="1200" dirty="0" smtClean="0"/>
              <a:t>At the end of the project demo session, participants will be provided with an online quiz asking simple facts about the projects. </a:t>
            </a:r>
          </a:p>
          <a:p>
            <a:pPr marL="971550" lvl="1" indent="-285750"/>
            <a:endParaRPr lang="en-US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733535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Announcements</a:t>
            </a:r>
          </a:p>
          <a:p>
            <a:pPr marL="971550" lvl="1" indent="-285750"/>
            <a:r>
              <a:rPr lang="en-US" sz="1400" dirty="0" smtClean="0"/>
              <a:t>Commencement</a:t>
            </a:r>
          </a:p>
          <a:p>
            <a:pPr marL="971550" lvl="1" indent="-285750"/>
            <a:r>
              <a:rPr lang="en-US" sz="1400" dirty="0" smtClean="0"/>
              <a:t>Hybrid/online course proposal process</a:t>
            </a:r>
          </a:p>
          <a:p>
            <a:pPr marL="971550" lvl="1" indent="-285750"/>
            <a:r>
              <a:rPr lang="en-US" sz="1400" dirty="0"/>
              <a:t>Fall 2021 </a:t>
            </a:r>
            <a:r>
              <a:rPr lang="en-US" sz="1400" dirty="0" smtClean="0"/>
              <a:t>schedule</a:t>
            </a:r>
          </a:p>
          <a:p>
            <a:pPr marL="971550" lvl="1" indent="-285750"/>
            <a:r>
              <a:rPr lang="en-US" sz="1400" dirty="0" smtClean="0"/>
              <a:t>New Incomplete Grade Agreement (GET Faculty Center Grade Roster)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Robotics </a:t>
            </a:r>
            <a:r>
              <a:rPr lang="en-US" sz="1600" dirty="0"/>
              <a:t>ENGR 3810 (</a:t>
            </a:r>
            <a:r>
              <a:rPr lang="en-US" sz="1600" dirty="0">
                <a:hlinkClick r:id="rId2"/>
              </a:rPr>
              <a:t>https://</a:t>
            </a:r>
            <a:r>
              <a:rPr lang="en-US" sz="1600" dirty="0" smtClean="0">
                <a:hlinkClick r:id="rId2"/>
              </a:rPr>
              <a:t>calstatela.curriculog.com/proposal:6524/form</a:t>
            </a:r>
            <a:r>
              <a:rPr lang="en-US" sz="1600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Spring 2021 assessment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Reminder: </a:t>
            </a:r>
            <a:r>
              <a:rPr lang="en-US" sz="1600" dirty="0" smtClean="0"/>
              <a:t>Upcoming Events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Senior Design Expo planning</a:t>
            </a:r>
          </a:p>
          <a:p>
            <a:pPr marL="971550" lvl="1" indent="-285750"/>
            <a:r>
              <a:rPr lang="en-US" sz="1400" dirty="0"/>
              <a:t>Outstanding students (GPA, MFT, and faculty recommendations)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Q&amp;A</a:t>
            </a:r>
            <a:endParaRPr lang="en-US" sz="1600" dirty="0" smtClean="0"/>
          </a:p>
          <a:p>
            <a:pPr marL="971550" lvl="1" indent="-285750"/>
            <a:endParaRPr lang="en-US" sz="16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010400" y="4868863"/>
            <a:ext cx="2133600" cy="274637"/>
          </a:xfrm>
        </p:spPr>
        <p:txBody>
          <a:bodyPr/>
          <a:lstStyle/>
          <a:p>
            <a:fld id="{BB220BBC-8879-E844-B35B-0F806738ECB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90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Commencement</a:t>
            </a:r>
          </a:p>
          <a:p>
            <a:pPr marL="971550" lvl="1" indent="-285750"/>
            <a:r>
              <a:rPr lang="en-US" sz="1400" dirty="0"/>
              <a:t>T</a:t>
            </a:r>
            <a:r>
              <a:rPr lang="en-US" sz="1400" dirty="0" smtClean="0"/>
              <a:t>wo </a:t>
            </a:r>
            <a:r>
              <a:rPr lang="en-US" sz="1400" b="1" dirty="0"/>
              <a:t>in-person</a:t>
            </a:r>
            <a:r>
              <a:rPr lang="en-US" sz="1400" dirty="0"/>
              <a:t> Commencement ceremonies </a:t>
            </a:r>
            <a:endParaRPr lang="en-US" sz="1400" dirty="0" smtClean="0"/>
          </a:p>
          <a:p>
            <a:pPr marL="971550" lvl="1" indent="-285750"/>
            <a:r>
              <a:rPr lang="en-US" sz="1400" b="1" dirty="0" smtClean="0"/>
              <a:t>On Saturday</a:t>
            </a:r>
            <a:r>
              <a:rPr lang="en-US" sz="1400" b="1" dirty="0"/>
              <a:t>, May 29, 2021 </a:t>
            </a:r>
            <a:endParaRPr lang="en-US" sz="1400" b="1" dirty="0" smtClean="0"/>
          </a:p>
          <a:p>
            <a:pPr marL="971550" lvl="1" indent="-285750"/>
            <a:r>
              <a:rPr lang="en-US" sz="1400" dirty="0"/>
              <a:t>A</a:t>
            </a:r>
            <a:r>
              <a:rPr lang="en-US" sz="1400" dirty="0" smtClean="0"/>
              <a:t>t </a:t>
            </a:r>
            <a:r>
              <a:rPr lang="en-US" sz="1400" dirty="0"/>
              <a:t>the </a:t>
            </a:r>
            <a:r>
              <a:rPr lang="en-US" sz="1400" dirty="0" smtClean="0"/>
              <a:t>Rose </a:t>
            </a:r>
            <a:r>
              <a:rPr lang="en-US" sz="1400" dirty="0"/>
              <a:t>Bowl Stadium in Pasadena. </a:t>
            </a:r>
            <a:endParaRPr lang="en-US" sz="1400" dirty="0" smtClean="0"/>
          </a:p>
          <a:p>
            <a:pPr marL="971550" lvl="1" indent="-285750"/>
            <a:r>
              <a:rPr lang="en-US" sz="1400" dirty="0" smtClean="0"/>
              <a:t>Commencement </a:t>
            </a:r>
            <a:r>
              <a:rPr lang="en-US" sz="1400" dirty="0"/>
              <a:t>will honor the Class of 2021 and the Class </a:t>
            </a:r>
            <a:r>
              <a:rPr lang="en-US" sz="1400" dirty="0" smtClean="0"/>
              <a:t>of 2020</a:t>
            </a:r>
          </a:p>
          <a:p>
            <a:pPr marL="971550" lvl="1" indent="-285750"/>
            <a:r>
              <a:rPr lang="en-US" sz="1400" dirty="0" smtClean="0"/>
              <a:t>Tentatively students and platform party only</a:t>
            </a:r>
          </a:p>
          <a:p>
            <a:pPr marL="971550" lvl="1" indent="-285750"/>
            <a:r>
              <a:rPr lang="en-US" sz="1400" dirty="0" smtClean="0"/>
              <a:t>Live broadcast</a:t>
            </a:r>
          </a:p>
          <a:p>
            <a:pPr marL="971550" lvl="1" indent="-285750"/>
            <a:r>
              <a:rPr lang="en-US" sz="1400" dirty="0" smtClean="0"/>
              <a:t>Each college – online recognition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Hybrid/online course proposals (for Fall 2023) </a:t>
            </a:r>
          </a:p>
          <a:p>
            <a:pPr marL="971550" lvl="1" indent="-285750"/>
            <a:r>
              <a:rPr lang="en-US" sz="1400" dirty="0" smtClean="0"/>
              <a:t>The department must identify which courses should be online.</a:t>
            </a:r>
          </a:p>
          <a:p>
            <a:pPr marL="971550" lvl="1" indent="-285750"/>
            <a:r>
              <a:rPr lang="en-US" sz="1400" dirty="0" smtClean="0"/>
              <a:t>Faculty who propose : DOC certified or Quality Matters training</a:t>
            </a:r>
          </a:p>
          <a:p>
            <a:pPr marL="971550" lvl="1" indent="-285750"/>
            <a:r>
              <a:rPr lang="en-US" sz="1400" dirty="0" smtClean="0"/>
              <a:t>Faculty who teach an approved hybrid/online course: </a:t>
            </a:r>
            <a:r>
              <a:rPr lang="en-US" sz="1400" dirty="0"/>
              <a:t>DOC certified </a:t>
            </a:r>
            <a:r>
              <a:rPr lang="en-US" sz="1400" dirty="0" smtClean="0"/>
              <a:t>or </a:t>
            </a:r>
            <a:r>
              <a:rPr lang="en-US" sz="1400" dirty="0"/>
              <a:t>Quality Matters training</a:t>
            </a:r>
          </a:p>
        </p:txBody>
      </p:sp>
    </p:spTree>
    <p:extLst>
      <p:ext uri="{BB962C8B-B14F-4D97-AF65-F5344CB8AC3E}">
        <p14:creationId xmlns:p14="http://schemas.microsoft.com/office/powerpoint/2010/main" val="4234782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Fall 2021 – F2F Planning</a:t>
            </a:r>
          </a:p>
          <a:p>
            <a:pPr marL="971550" lvl="1" indent="-285750"/>
            <a:r>
              <a:rPr lang="en-US" sz="1600" dirty="0" smtClean="0"/>
              <a:t>Sections with in-person meetings: 15 sections by 10 faculty</a:t>
            </a:r>
          </a:p>
          <a:p>
            <a:pPr marL="971550" lvl="1" indent="-285750"/>
            <a:r>
              <a:rPr lang="en-US" sz="1600" dirty="0" err="1" smtClean="0"/>
              <a:t>Plexiglass</a:t>
            </a:r>
            <a:r>
              <a:rPr lang="en-US" sz="1600" dirty="0" smtClean="0"/>
              <a:t>: </a:t>
            </a:r>
          </a:p>
          <a:p>
            <a:pPr marL="1257300" lvl="2"/>
            <a:r>
              <a:rPr lang="en-US" sz="1500" dirty="0" smtClean="0"/>
              <a:t>Installed in reception areas only</a:t>
            </a:r>
            <a:endParaRPr lang="en-US" sz="1500" dirty="0"/>
          </a:p>
          <a:p>
            <a:pPr marL="1257300" lvl="2"/>
            <a:r>
              <a:rPr lang="en-US" sz="1500" dirty="0" smtClean="0"/>
              <a:t>not installed in chair offices and any classroom </a:t>
            </a:r>
          </a:p>
          <a:p>
            <a:pPr marL="971550" lvl="1" indent="-285750"/>
            <a:r>
              <a:rPr lang="en-US" sz="1600" dirty="0" smtClean="0"/>
              <a:t>Facility</a:t>
            </a:r>
          </a:p>
          <a:p>
            <a:pPr marL="1257300" lvl="2"/>
            <a:r>
              <a:rPr lang="en-US" sz="1500" dirty="0" smtClean="0"/>
              <a:t>Library – 70% open</a:t>
            </a:r>
          </a:p>
          <a:p>
            <a:pPr marL="971550" lvl="1" indent="-285750"/>
            <a:r>
              <a:rPr lang="en-US" sz="1600" dirty="0" smtClean="0"/>
              <a:t>Vaccine required</a:t>
            </a:r>
            <a:endParaRPr lang="en-US" sz="1600" dirty="0"/>
          </a:p>
          <a:p>
            <a:pPr lvl="1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87296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ENGR 3810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ENGR 3810 Artificial Intelligence for Robotic Systems</a:t>
            </a:r>
          </a:p>
          <a:p>
            <a:pPr marL="971550" lvl="1" indent="-285750"/>
            <a:r>
              <a:rPr lang="en-US" sz="1800" dirty="0" smtClean="0">
                <a:hlinkClick r:id="rId2"/>
              </a:rPr>
              <a:t>https://calstatela.curriculog.com/proposal:6524/form</a:t>
            </a:r>
            <a:endParaRPr lang="en-US" sz="1800" dirty="0" smtClean="0"/>
          </a:p>
          <a:p>
            <a:pPr marL="971550" lvl="1" indent="-285750"/>
            <a:r>
              <a:rPr lang="en-US" sz="1800" dirty="0" smtClean="0"/>
              <a:t>An interdisciplinary course for EE, ME and CS.</a:t>
            </a:r>
          </a:p>
          <a:p>
            <a:pPr marL="971550" lvl="1" indent="-285750"/>
            <a:r>
              <a:rPr lang="en-US" sz="1800" dirty="0"/>
              <a:t>CS2013 is a prerequisite for CS students.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No overlap with CS 4540 Robotics.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Useful for several senior design projects.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Elective for CS students via exception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EE plans to cross-list.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What about CS?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936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Reminder: Spring 2021 Assessment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Rubrics on CSNS</a:t>
            </a:r>
          </a:p>
          <a:p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CS 3337 (Every Fall)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CS 3801 (Every Spring)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CS 4962 (team work rubric by students)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CS 4963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CS 5337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CS 5960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CS 5990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6279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Upcoming Events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4319056" cy="339447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hlinkClick r:id="rId2"/>
              </a:rPr>
              <a:t>Senior Design Expo </a:t>
            </a:r>
            <a:r>
              <a:rPr lang="en-US" sz="1600" dirty="0"/>
              <a:t>: </a:t>
            </a:r>
            <a:r>
              <a:rPr lang="en-US" sz="1600" dirty="0" smtClean="0"/>
              <a:t>Friday, May 7</a:t>
            </a:r>
            <a:r>
              <a:rPr lang="en-US" sz="1600" baseline="30000" dirty="0" smtClean="0"/>
              <a:t>th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Comprehensive </a:t>
            </a:r>
            <a:r>
              <a:rPr lang="en-US" sz="1600" dirty="0" smtClean="0"/>
              <a:t>exam : </a:t>
            </a:r>
            <a:r>
              <a:rPr lang="en-US" sz="1600" dirty="0" smtClean="0"/>
              <a:t>Thursday, May 13</a:t>
            </a:r>
            <a:r>
              <a:rPr lang="en-US" sz="1600" baseline="30000" dirty="0" smtClean="0"/>
              <a:t>th</a:t>
            </a: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hlinkClick r:id="rId3"/>
              </a:rPr>
              <a:t>Thesis Presentations </a:t>
            </a:r>
            <a:r>
              <a:rPr lang="en-US" sz="1600" dirty="0" smtClean="0"/>
              <a:t>: </a:t>
            </a:r>
            <a:r>
              <a:rPr lang="en-US" sz="1600" dirty="0" smtClean="0"/>
              <a:t>Friday,</a:t>
            </a:r>
            <a:r>
              <a:rPr lang="en-US" sz="1600" dirty="0" smtClean="0"/>
              <a:t> May 14</a:t>
            </a:r>
            <a:r>
              <a:rPr lang="en-US" sz="1600" baseline="30000" dirty="0" smtClean="0"/>
              <a:t>th</a:t>
            </a:r>
            <a:r>
              <a:rPr lang="en-US" sz="1600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Commencement: Saturday, May 29</a:t>
            </a:r>
            <a:r>
              <a:rPr lang="en-US" sz="1600" baseline="30000" dirty="0" smtClean="0"/>
              <a:t>th</a:t>
            </a: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Faculty Retreat: Summer 2021</a:t>
            </a:r>
            <a:endParaRPr lang="en-US" sz="16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3286" y="1316644"/>
            <a:ext cx="3920122" cy="2764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320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Senior Design Expo (May 7th)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linkClick r:id="rId2"/>
              </a:rPr>
              <a:t>https://www.calstatela.edu/ecst/seniordesign/ecst-expo-2021</a:t>
            </a:r>
            <a:r>
              <a:rPr lang="en-US" dirty="0"/>
              <a:t> (RSVP)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hlinkClick r:id="rId3"/>
              </a:rPr>
              <a:t>https</a:t>
            </a:r>
            <a:r>
              <a:rPr lang="en-US" dirty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csns.cysun.org/site/s21/cs4962-1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lvl="1" indent="0">
              <a:buNone/>
            </a:pPr>
            <a:r>
              <a:rPr lang="en-US" dirty="0" smtClean="0"/>
              <a:t>M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77765" y="2102070"/>
            <a:ext cx="7325711" cy="2049516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Main Zoom (Host: Kang, Co-hosts: Faculty advisors)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Opening + CS General Session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Closing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06423" y="2723989"/>
            <a:ext cx="5391807" cy="4204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Project Demo: 4 Breakout Sessions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06423" y="3271343"/>
            <a:ext cx="5391807" cy="4493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Networking: 4 Breakout Sessions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84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Demo Breakout Session</a:t>
            </a: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3798317"/>
              </p:ext>
            </p:extLst>
          </p:nvPr>
        </p:nvGraphicFramePr>
        <p:xfrm>
          <a:off x="396023" y="1246241"/>
          <a:ext cx="8571026" cy="283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4219">
                  <a:extLst>
                    <a:ext uri="{9D8B030D-6E8A-4147-A177-3AD203B41FA5}">
                      <a16:colId xmlns:a16="http://schemas.microsoft.com/office/drawing/2014/main" val="1867288189"/>
                    </a:ext>
                  </a:extLst>
                </a:gridCol>
                <a:gridCol w="1767976">
                  <a:extLst>
                    <a:ext uri="{9D8B030D-6E8A-4147-A177-3AD203B41FA5}">
                      <a16:colId xmlns:a16="http://schemas.microsoft.com/office/drawing/2014/main" val="1119559257"/>
                    </a:ext>
                  </a:extLst>
                </a:gridCol>
                <a:gridCol w="1970116">
                  <a:extLst>
                    <a:ext uri="{9D8B030D-6E8A-4147-A177-3AD203B41FA5}">
                      <a16:colId xmlns:a16="http://schemas.microsoft.com/office/drawing/2014/main" val="3746362660"/>
                    </a:ext>
                  </a:extLst>
                </a:gridCol>
                <a:gridCol w="1886989">
                  <a:extLst>
                    <a:ext uri="{9D8B030D-6E8A-4147-A177-3AD203B41FA5}">
                      <a16:colId xmlns:a16="http://schemas.microsoft.com/office/drawing/2014/main" val="3565872854"/>
                    </a:ext>
                  </a:extLst>
                </a:gridCol>
                <a:gridCol w="1701726">
                  <a:extLst>
                    <a:ext uri="{9D8B030D-6E8A-4147-A177-3AD203B41FA5}">
                      <a16:colId xmlns:a16="http://schemas.microsoft.com/office/drawing/2014/main" val="7893087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May 7</a:t>
                      </a:r>
                      <a:r>
                        <a:rPr lang="en-US" sz="1200" baseline="30000" dirty="0" smtClean="0"/>
                        <a:t>th</a:t>
                      </a:r>
                      <a:r>
                        <a:rPr lang="en-US" sz="1200" dirty="0" smtClean="0"/>
                        <a:t>, 2021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Session 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Session 2</a:t>
                      </a:r>
                    </a:p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Session 3</a:t>
                      </a:r>
                    </a:p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Session 4</a:t>
                      </a:r>
                    </a:p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09062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10:00-10:15 AM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Modernizing PD Legacy Repositories (C. Sun)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AI Air Pollution (M. </a:t>
                      </a:r>
                      <a:r>
                        <a:rPr lang="en-US" sz="1200" dirty="0" err="1" smtClean="0"/>
                        <a:t>Pourhomayoun</a:t>
                      </a:r>
                      <a:r>
                        <a:rPr lang="en-US" sz="1200" dirty="0" smtClean="0"/>
                        <a:t>)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Collaborative Visualization for Solar System Treks (D. Krum)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Sidewalk (S. Lim)</a:t>
                      </a:r>
                    </a:p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02463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10:15-10:30 AM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AWS (J. </a:t>
                      </a:r>
                      <a:r>
                        <a:rPr lang="en-US" sz="1200" dirty="0" err="1" smtClean="0"/>
                        <a:t>Guo</a:t>
                      </a:r>
                      <a:r>
                        <a:rPr lang="en-US" sz="1200" dirty="0" smtClean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AI Smart Cities (M. </a:t>
                      </a:r>
                      <a:r>
                        <a:rPr lang="en-US" sz="1200" dirty="0" err="1" smtClean="0"/>
                        <a:t>Pourhomayoun</a:t>
                      </a:r>
                      <a:r>
                        <a:rPr lang="en-US" sz="1200" dirty="0" smtClean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INART VR Project (D. Krum)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err="1" smtClean="0"/>
                        <a:t>Robosub</a:t>
                      </a:r>
                      <a:r>
                        <a:rPr lang="en-US" sz="1200" dirty="0" smtClean="0"/>
                        <a:t> (R. Cross)</a:t>
                      </a:r>
                      <a:endParaRPr lang="en-US" sz="12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0817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10:30-10:45 AM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The </a:t>
                      </a:r>
                      <a:r>
                        <a:rPr lang="en-US" sz="1200" dirty="0" err="1" smtClean="0"/>
                        <a:t>ArQive</a:t>
                      </a:r>
                      <a:r>
                        <a:rPr lang="en-US" sz="1200" dirty="0" smtClean="0"/>
                        <a:t> Mobile App (J. Hurley)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Online Application for Street (N. </a:t>
                      </a:r>
                      <a:r>
                        <a:rPr lang="en-US" sz="1200" dirty="0" err="1" smtClean="0"/>
                        <a:t>Forouzesh</a:t>
                      </a:r>
                      <a:r>
                        <a:rPr lang="en-US" sz="1200" dirty="0" smtClean="0"/>
                        <a:t>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Satellite Anomaly Injection &amp; Detection Testbed (R. Abbott)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COVID-19 Data Analysis and Visualization (N. </a:t>
                      </a:r>
                      <a:r>
                        <a:rPr lang="en-US" sz="1200" dirty="0" err="1" smtClean="0"/>
                        <a:t>Amini</a:t>
                      </a:r>
                      <a:r>
                        <a:rPr lang="en-US" sz="1200" dirty="0" smtClean="0"/>
                        <a:t>)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97098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10:45-11:00 AM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PDF Web Viewer / Filter (K. </a:t>
                      </a:r>
                      <a:r>
                        <a:rPr lang="en-US" sz="1200" dirty="0" err="1" smtClean="0"/>
                        <a:t>Knaur</a:t>
                      </a:r>
                      <a:r>
                        <a:rPr lang="en-US" sz="1200" dirty="0" smtClean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Highway Pavements Design , Open Source Real-Time Video Player (N. </a:t>
                      </a:r>
                      <a:r>
                        <a:rPr lang="en-US" sz="1200" dirty="0" err="1" smtClean="0"/>
                        <a:t>Forouzesh</a:t>
                      </a:r>
                      <a:r>
                        <a:rPr lang="en-US" sz="1200" dirty="0" smtClean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Want2Remeber (Z. Ye)</a:t>
                      </a:r>
                    </a:p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Telescope Moon Trek (W. </a:t>
                      </a:r>
                      <a:r>
                        <a:rPr lang="en-US" sz="1200" dirty="0" err="1" smtClean="0"/>
                        <a:t>Cwir</a:t>
                      </a:r>
                      <a:r>
                        <a:rPr lang="en-US" sz="1200" dirty="0" smtClean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9539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1072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21205</TotalTime>
  <Words>622</Words>
  <Application>Microsoft Office PowerPoint</Application>
  <PresentationFormat>On-screen Show (16:9)</PresentationFormat>
  <Paragraphs>124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Courier New</vt:lpstr>
      <vt:lpstr>Office Theme</vt:lpstr>
      <vt:lpstr>Department Meeting</vt:lpstr>
      <vt:lpstr>Agenda</vt:lpstr>
      <vt:lpstr>Announcements</vt:lpstr>
      <vt:lpstr>Announcements</vt:lpstr>
      <vt:lpstr>ENGR 3810</vt:lpstr>
      <vt:lpstr>Reminder: Spring 2021 Assessment</vt:lpstr>
      <vt:lpstr>Upcoming Events </vt:lpstr>
      <vt:lpstr>Senior Design Expo (May 7th)</vt:lpstr>
      <vt:lpstr>Project Demo Breakout Session</vt:lpstr>
      <vt:lpstr>Project Demo Breakout Session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Lim, Jung S</dc:creator>
  <cp:lastModifiedBy>Cal State L.A.</cp:lastModifiedBy>
  <cp:revision>633</cp:revision>
  <dcterms:created xsi:type="dcterms:W3CDTF">2020-04-22T18:12:43Z</dcterms:created>
  <dcterms:modified xsi:type="dcterms:W3CDTF">2021-04-23T18:35:03Z</dcterms:modified>
</cp:coreProperties>
</file>