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556" r:id="rId2"/>
    <p:sldId id="586" r:id="rId3"/>
    <p:sldId id="590" r:id="rId4"/>
    <p:sldId id="591" r:id="rId5"/>
    <p:sldId id="592" r:id="rId6"/>
    <p:sldId id="594" r:id="rId7"/>
    <p:sldId id="595" r:id="rId8"/>
  </p:sldIdLst>
  <p:sldSz cx="9144000" cy="5143500" type="screen16x9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h Cherniss" initials="MC" lastIdx="9" clrIdx="0"/>
  <p:cmAuthor id="2" name="Mara Mintz" initials="MM" lastIdx="6" clrIdx="1">
    <p:extLst>
      <p:ext uri="{19B8F6BF-5375-455C-9EA6-DF929625EA0E}">
        <p15:presenceInfo xmlns:p15="http://schemas.microsoft.com/office/powerpoint/2012/main" userId="25ea2eff5ac3ceb0" providerId="Windows Live"/>
      </p:ext>
    </p:extLst>
  </p:cmAuthor>
  <p:cmAuthor id="3" name="Jonathan Rutchik" initials="JR" lastIdx="1" clrIdx="2"/>
  <p:cmAuthor id="4" name="Pamula, Raj" initials="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CC90A"/>
    <a:srgbClr val="4A4F55"/>
    <a:srgbClr val="272324"/>
    <a:srgbClr val="A58628"/>
    <a:srgbClr val="898989"/>
    <a:srgbClr val="3E5C94"/>
    <a:srgbClr val="3F5B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761" autoAdjust="0"/>
    <p:restoredTop sz="84256" autoAdjust="0"/>
  </p:normalViewPr>
  <p:slideViewPr>
    <p:cSldViewPr snapToGrid="0" snapToObjects="1">
      <p:cViewPr varScale="1">
        <p:scale>
          <a:sx n="75" d="100"/>
          <a:sy n="75" d="100"/>
        </p:scale>
        <p:origin x="104" y="4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47" d="100"/>
          <a:sy n="147" d="100"/>
        </p:scale>
        <p:origin x="131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FECECE4-DAC3-184B-ACA5-FE13628ADD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25E505-AACC-A441-A0A2-862C839087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7F553-0B52-9542-A9FE-C4F2764AF8D6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4C9671-94C8-3642-890C-0ACE75469B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B7DE89-E275-1E4D-940A-CDC79AFEA87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2F86C5-3458-7741-98E4-0944E3634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818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07840-2B3D-544B-89F3-FB0965DC6458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FFD51F-2C2B-9E40-86B6-19E5372E5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21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195" y="2318983"/>
            <a:ext cx="5654749" cy="55238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6195" y="2894946"/>
            <a:ext cx="565474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D24B268C-D757-234C-A337-CFEB3D4199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12620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A395EF-4307-9C45-A995-09970D74C4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299504" y="184149"/>
            <a:ext cx="1819687" cy="1937259"/>
          </a:xfrm>
          <a:prstGeom prst="rect">
            <a:avLst/>
          </a:prstGeom>
        </p:spPr>
      </p:pic>
      <p:pic>
        <p:nvPicPr>
          <p:cNvPr id="20" name="Picture 19" descr="A close up of a logo&#10;&#10;Description automatically generated">
            <a:extLst>
              <a:ext uri="{FF2B5EF4-FFF2-40B4-BE49-F238E27FC236}">
                <a16:creationId xmlns:a16="http://schemas.microsoft.com/office/drawing/2014/main" id="{998402E4-6B09-6C46-9E46-BA6D15131A3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096677" y="934104"/>
            <a:ext cx="6928451" cy="53852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E9183DE-11EC-A147-BC99-6165131F50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alphaModFix am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52" t="1941" r="-4752" b="51083"/>
          <a:stretch/>
        </p:blipFill>
        <p:spPr>
          <a:xfrm>
            <a:off x="6864096" y="1829521"/>
            <a:ext cx="1924301" cy="331397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40873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64EBAC9A-3243-7948-A0A3-A3D1B55301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9563"/>
            <a:ext cx="5387332" cy="516199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953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alking down a street&#10;&#10;Description automatically generated">
            <a:extLst>
              <a:ext uri="{FF2B5EF4-FFF2-40B4-BE49-F238E27FC236}">
                <a16:creationId xmlns:a16="http://schemas.microsoft.com/office/drawing/2014/main" id="{4C3BCBD3-1B37-C444-A54B-35A2627DAF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2" b="-176"/>
          <a:stretch/>
        </p:blipFill>
        <p:spPr>
          <a:xfrm>
            <a:off x="3369971" y="-17293"/>
            <a:ext cx="5774029" cy="5160793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7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walking down a street next to a building&#10;&#10;Description automatically generated">
            <a:extLst>
              <a:ext uri="{FF2B5EF4-FFF2-40B4-BE49-F238E27FC236}">
                <a16:creationId xmlns:a16="http://schemas.microsoft.com/office/drawing/2014/main" id="{4EF181C8-10ED-D64D-8EDB-E368145339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7449" y="0"/>
            <a:ext cx="4536551" cy="51253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001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001" y="1666059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flipH="1">
            <a:off x="4607449" y="729324"/>
            <a:ext cx="147431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878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116547D-614F-E549-97A4-850E8651FC57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EB6B52A0-3685-A54B-B54D-60133004576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7433753-A008-7742-B793-CE86E61CD2B1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70515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A4B992-B89F-1746-AFCC-EC7631249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408" y="1146189"/>
            <a:ext cx="8140628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AF38B7F-7A6E-D741-A5F1-754C88A627F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CA90C820-AC80-524A-B30C-0F492D7CA18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AAD71DB-6346-2144-85C6-F4CEF58B34C5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817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521E6B9-4F77-584D-BA4E-D0E7EA0B28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C712D0E-A2E0-5842-B6AA-14AF1C23D9B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53215066-D693-314A-9B0D-E690BD56D5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D841E4F-2415-0A4F-8ECD-001D43698B78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1697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842687B-E34E-4B47-BB16-2DB39BC066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2718" y="0"/>
            <a:ext cx="876601" cy="79629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07CFB3C-9636-0A4F-8178-A1ABF0298AF8}"/>
              </a:ext>
            </a:extLst>
          </p:cNvPr>
          <p:cNvGrpSpPr/>
          <p:nvPr userDrawn="1"/>
        </p:nvGrpSpPr>
        <p:grpSpPr>
          <a:xfrm>
            <a:off x="198023" y="147081"/>
            <a:ext cx="8503920" cy="543191"/>
            <a:chOff x="198023" y="147081"/>
            <a:chExt cx="8700480" cy="543191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29D15242-825A-344E-9167-CF27804226C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8023" y="151749"/>
              <a:ext cx="492246" cy="538523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E1567C5-D584-7341-917B-F0C864D6E96C}"/>
                </a:ext>
              </a:extLst>
            </p:cNvPr>
            <p:cNvSpPr/>
            <p:nvPr userDrawn="1"/>
          </p:nvSpPr>
          <p:spPr>
            <a:xfrm>
              <a:off x="690269" y="147081"/>
              <a:ext cx="8208234" cy="64008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57BD343E-BB60-1846-957C-EF5784C571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29323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6F385B3-52AD-1F49-A990-25AE7ABF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08" y="1169435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23538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7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F3610E8-A726-8449-8F78-DA2F7ACC9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418BBB7-7D3A-EF42-ADCA-F5DFC970C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6BB865F-C183-4546-9810-D99750BE1204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C1326A71-8846-1644-B377-66996DE3D09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45CE7F6-2C34-3740-9B4C-56FD5B3EA2FC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770887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408" y="1151335"/>
            <a:ext cx="3960980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408" y="1631156"/>
            <a:ext cx="3960980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265" y="1151335"/>
            <a:ext cx="3962536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265" y="1631156"/>
            <a:ext cx="3962536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4E2CA30-05C0-3D47-841D-BC4D8B15AD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E0435E06-3DC2-2841-B93E-196B9DC38B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ECD72CA-61EB-4A4C-8093-436A3464D051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5" name="Picture 14" descr="A close up of a logo&#10;&#10;Description automatically generated">
              <a:extLst>
                <a:ext uri="{FF2B5EF4-FFF2-40B4-BE49-F238E27FC236}">
                  <a16:creationId xmlns:a16="http://schemas.microsoft.com/office/drawing/2014/main" id="{F88AF9A5-C125-F347-97C5-E074CF5BD09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C3EEEA6-D6CD-7F4A-89B6-5F1C74A362F6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896956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50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6603" y="556528"/>
            <a:ext cx="4167397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4840586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606209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48168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C00E29-2A61-4600-9C43-DA1329B274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7221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5332353" y="9004"/>
            <a:ext cx="3788497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16119"/>
          <a:stretch/>
        </p:blipFill>
        <p:spPr>
          <a:xfrm>
            <a:off x="5625197" y="556528"/>
            <a:ext cx="3495654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5489179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254802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5360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 descr="A tree lined street&#10;&#10;Description automatically generated">
            <a:extLst>
              <a:ext uri="{FF2B5EF4-FFF2-40B4-BE49-F238E27FC236}">
                <a16:creationId xmlns:a16="http://schemas.microsoft.com/office/drawing/2014/main" id="{43FCBB59-884B-D241-A30C-1EB82F8BEC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3760" y="702216"/>
            <a:ext cx="3865880" cy="4450287"/>
          </a:xfrm>
          <a:prstGeom prst="rect">
            <a:avLst/>
          </a:prstGeom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id="{2330FA8F-24E2-1046-8F3F-5CEA52CA6025}"/>
              </a:ext>
            </a:extLst>
          </p:cNvPr>
          <p:cNvSpPr/>
          <p:nvPr userDrawn="1"/>
        </p:nvSpPr>
        <p:spPr>
          <a:xfrm flipH="1">
            <a:off x="4683073" y="720320"/>
            <a:ext cx="19949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36668" y="9004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89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tree lined street&#10;&#10;Description automatically generated">
            <a:extLst>
              <a:ext uri="{FF2B5EF4-FFF2-40B4-BE49-F238E27FC236}">
                <a16:creationId xmlns:a16="http://schemas.microsoft.com/office/drawing/2014/main" id="{A20A685D-D3DD-1E41-9703-9693AA53E8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36" y="0"/>
            <a:ext cx="4536037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1393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1393" y="1666059"/>
            <a:ext cx="3592512" cy="344090"/>
          </a:xfrm>
        </p:spPr>
        <p:txBody>
          <a:bodyPr anchor="b">
            <a:noAutofit/>
          </a:bodyPr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>
            <a:off x="4427668" y="729324"/>
            <a:ext cx="14320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377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8E7532AB-4B30-E042-8D7B-78C8B9D48D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4677507" y="914401"/>
            <a:ext cx="4466494" cy="42291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 rot="12748497">
            <a:off x="5255191" y="465522"/>
            <a:ext cx="930293" cy="24227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3ABF1A3-412D-2E41-A382-E44849C8EAE8}"/>
              </a:ext>
            </a:extLst>
          </p:cNvPr>
          <p:cNvSpPr/>
          <p:nvPr userDrawn="1"/>
        </p:nvSpPr>
        <p:spPr>
          <a:xfrm>
            <a:off x="4677505" y="0"/>
            <a:ext cx="4466495" cy="914400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29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AB08A533-6574-A540-92FF-907EE5DBE4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058" y="2670664"/>
            <a:ext cx="804339" cy="8107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0905" y="295171"/>
            <a:ext cx="2249504" cy="55126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CONTENTS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CF59A3BB-7934-8E4E-90BB-53AADD295E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642359"/>
            <a:ext cx="804339" cy="810773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C534658D-14AC-8C43-A3A9-7A2B3642AD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1660176"/>
            <a:ext cx="804339" cy="8107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5A705A7-C575-794C-AE0C-A8B106BB2FC8}"/>
              </a:ext>
            </a:extLst>
          </p:cNvPr>
          <p:cNvSpPr txBox="1"/>
          <p:nvPr userDrawn="1"/>
        </p:nvSpPr>
        <p:spPr>
          <a:xfrm>
            <a:off x="3163311" y="665781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61812-6D7B-FB4E-926E-525E53ACD10E}"/>
              </a:ext>
            </a:extLst>
          </p:cNvPr>
          <p:cNvSpPr txBox="1"/>
          <p:nvPr userDrawn="1"/>
        </p:nvSpPr>
        <p:spPr>
          <a:xfrm>
            <a:off x="3186250" y="170068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257B0D-51C9-A749-8EBE-5E43EA58581E}"/>
              </a:ext>
            </a:extLst>
          </p:cNvPr>
          <p:cNvSpPr txBox="1"/>
          <p:nvPr userDrawn="1"/>
        </p:nvSpPr>
        <p:spPr>
          <a:xfrm>
            <a:off x="3194563" y="270652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57BAB96F-2F85-204B-B203-D0A9157E7B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3746" y="3663543"/>
            <a:ext cx="804339" cy="81077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74C7958-7000-3C4E-A7F1-AFD335A05DA4}"/>
              </a:ext>
            </a:extLst>
          </p:cNvPr>
          <p:cNvSpPr txBox="1"/>
          <p:nvPr userDrawn="1"/>
        </p:nvSpPr>
        <p:spPr>
          <a:xfrm>
            <a:off x="3186250" y="3704055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39843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7127EAD5-8285-D940-8CC3-E78991F22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-26057" y="-9562"/>
            <a:ext cx="5432223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32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arge white building&#10;&#10;Description automatically generated">
            <a:extLst>
              <a:ext uri="{FF2B5EF4-FFF2-40B4-BE49-F238E27FC236}">
                <a16:creationId xmlns:a16="http://schemas.microsoft.com/office/drawing/2014/main" id="{DF064E63-0BE7-CC46-8B5A-DB42D6CACF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3" t="295" r="2532" b="-295"/>
          <a:stretch/>
        </p:blipFill>
        <p:spPr>
          <a:xfrm>
            <a:off x="1793311" y="0"/>
            <a:ext cx="7350689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574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70261"/>
            <a:ext cx="8769096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26999"/>
            <a:ext cx="8769096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5564" y="4826111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1F7AE-D849-6747-AC2F-07C188C11FA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EC4FA4-4568-9343-B71F-2B1283623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509" y="4720046"/>
            <a:ext cx="320286" cy="3409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0223E0-54EE-634F-BECA-9B4238B46D6E}"/>
              </a:ext>
            </a:extLst>
          </p:cNvPr>
          <p:cNvSpPr txBox="1"/>
          <p:nvPr userDrawn="1"/>
        </p:nvSpPr>
        <p:spPr>
          <a:xfrm>
            <a:off x="357250" y="4806164"/>
            <a:ext cx="267333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CAL STATE LA </a:t>
            </a:r>
            <a:r>
              <a:rPr lang="en-US" sz="600" spc="100" baseline="0" dirty="0">
                <a:solidFill>
                  <a:srgbClr val="FCC9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  </a:t>
            </a:r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3677370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69" r:id="rId3"/>
    <p:sldLayoutId id="2147483668" r:id="rId4"/>
    <p:sldLayoutId id="2147483651" r:id="rId5"/>
    <p:sldLayoutId id="2147483667" r:id="rId6"/>
    <p:sldLayoutId id="2147483658" r:id="rId7"/>
    <p:sldLayoutId id="2147483660" r:id="rId8"/>
    <p:sldLayoutId id="2147483659" r:id="rId9"/>
    <p:sldLayoutId id="2147483665" r:id="rId10"/>
    <p:sldLayoutId id="2147483664" r:id="rId11"/>
    <p:sldLayoutId id="2147483663" r:id="rId12"/>
    <p:sldLayoutId id="2147483654" r:id="rId13"/>
    <p:sldLayoutId id="2147483662" r:id="rId14"/>
    <p:sldLayoutId id="2147483661" r:id="rId15"/>
    <p:sldLayoutId id="2147483650" r:id="rId16"/>
    <p:sldLayoutId id="2147483652" r:id="rId17"/>
    <p:sldLayoutId id="2147483653" r:id="rId18"/>
    <p:sldLayoutId id="2147483655" r:id="rId19"/>
    <p:sldLayoutId id="2147483670" r:id="rId20"/>
  </p:sldLayoutIdLst>
  <p:hf hdr="0" ftr="0" dt="0"/>
  <p:txStyles>
    <p:titleStyle>
      <a:lvl1pPr algn="l" defTabSz="342900" rtl="0" eaLnBrk="1" latinLnBrk="0" hangingPunct="1">
        <a:spcBef>
          <a:spcPct val="0"/>
        </a:spcBef>
        <a:buNone/>
        <a:defRPr sz="22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 typeface="Arial"/>
        <a:buNone/>
        <a:defRPr sz="1700" kern="1200">
          <a:solidFill>
            <a:schemeClr val="tx1"/>
          </a:solidFill>
          <a:latin typeface="Arial"/>
          <a:ea typeface="+mn-ea"/>
          <a:cs typeface="Arial"/>
        </a:defRPr>
      </a:lvl1pPr>
      <a:lvl2pPr marL="685800" indent="-342900" algn="l" defTabSz="3429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/>
          <a:ea typeface="+mn-ea"/>
          <a:cs typeface="Arial"/>
        </a:defRPr>
      </a:lvl2pPr>
      <a:lvl3pPr marL="971550" indent="-285750" algn="l" defTabSz="3429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0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alstatela.edu/sites/default/files/groups/Undergraduate%20Studies/Curriculum_Review_Timeline/curriculum_proposal_calendar_2021_initial.pdf" TargetMode="Externa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alstatela.edu/cetl/designing-online-courses-doc" TargetMode="Externa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sz="3600"/>
              <a:t>Department Meeting</a:t>
            </a:r>
          </a:p>
        </p:txBody>
      </p:sp>
      <p:sp>
        <p:nvSpPr>
          <p:cNvPr id="4099" name="Subtitle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dirty="0" smtClean="0"/>
              <a:t>Friday, Februarys 26th, 2021</a:t>
            </a:r>
          </a:p>
        </p:txBody>
      </p:sp>
    </p:spTree>
    <p:extLst>
      <p:ext uri="{BB962C8B-B14F-4D97-AF65-F5344CB8AC3E}">
        <p14:creationId xmlns:p14="http://schemas.microsoft.com/office/powerpoint/2010/main" val="80368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Announcements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F2F progress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 smtClean="0"/>
              <a:t>Curriculog</a:t>
            </a:r>
            <a:r>
              <a:rPr lang="en-US" sz="2000" dirty="0" smtClean="0"/>
              <a:t> proposals for 2022-2023 catalog</a:t>
            </a:r>
          </a:p>
          <a:p>
            <a:pPr marL="971550" lvl="1" indent="-285750"/>
            <a:r>
              <a:rPr lang="en-US" sz="1800" dirty="0" smtClean="0"/>
              <a:t>Deadline</a:t>
            </a:r>
            <a:endParaRPr lang="en-US" sz="1800" dirty="0"/>
          </a:p>
          <a:p>
            <a:pPr marL="971550" lvl="1" indent="-285750"/>
            <a:r>
              <a:rPr lang="en-US" sz="1800" dirty="0" smtClean="0"/>
              <a:t>Hybrid/Online course mod &amp; DOC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Honors Convocation Planning – led by </a:t>
            </a:r>
            <a:r>
              <a:rPr lang="en-US" sz="2000" dirty="0" err="1" smtClean="0"/>
              <a:t>Navid</a:t>
            </a:r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Q&amp;As</a:t>
            </a:r>
          </a:p>
          <a:p>
            <a:pPr marL="971550" lvl="1" indent="-285750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010400" y="4868863"/>
            <a:ext cx="2133600" cy="274637"/>
          </a:xfrm>
        </p:spPr>
        <p:txBody>
          <a:bodyPr/>
          <a:lstStyle/>
          <a:p>
            <a:fld id="{BB220BBC-8879-E844-B35B-0F806738ECB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902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Fall 2021 Planning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Complete CETL </a:t>
            </a:r>
            <a:r>
              <a:rPr lang="en-US" sz="2000" dirty="0"/>
              <a:t>survey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All online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Hybrid</a:t>
            </a:r>
          </a:p>
          <a:p>
            <a:pPr marL="971550" lvl="1" indent="-285750"/>
            <a:r>
              <a:rPr lang="en-US" sz="1800" dirty="0" smtClean="0"/>
              <a:t>2 senior </a:t>
            </a:r>
            <a:r>
              <a:rPr lang="en-US" sz="1800" dirty="0"/>
              <a:t>design </a:t>
            </a:r>
            <a:r>
              <a:rPr lang="en-US" sz="1800" dirty="0" smtClean="0"/>
              <a:t>projects (staggered weekly, F 8-10:30, ET C254)</a:t>
            </a:r>
          </a:p>
          <a:p>
            <a:pPr marL="971550" lvl="1" indent="-285750"/>
            <a:r>
              <a:rPr lang="en-US" sz="1800" dirty="0" smtClean="0"/>
              <a:t>CS </a:t>
            </a:r>
            <a:r>
              <a:rPr lang="en-US" sz="1800" smtClean="0"/>
              <a:t>5220 </a:t>
            </a:r>
            <a:r>
              <a:rPr lang="en-US" sz="1800" smtClean="0"/>
              <a:t>(8</a:t>
            </a:r>
            <a:r>
              <a:rPr lang="en-US" sz="1800" baseline="30000" smtClean="0"/>
              <a:t>th</a:t>
            </a:r>
            <a:r>
              <a:rPr lang="en-US" sz="1800" smtClean="0"/>
              <a:t> ,9</a:t>
            </a:r>
            <a:r>
              <a:rPr lang="en-US" sz="1800" baseline="30000" smtClean="0"/>
              <a:t>th</a:t>
            </a:r>
            <a:r>
              <a:rPr lang="en-US" sz="1800" smtClean="0"/>
              <a:t> </a:t>
            </a:r>
            <a:r>
              <a:rPr lang="en-US" sz="1800" dirty="0" smtClean="0"/>
              <a:t>,14</a:t>
            </a:r>
            <a:r>
              <a:rPr lang="en-US" sz="1800" baseline="30000" dirty="0" smtClean="0"/>
              <a:t>th</a:t>
            </a:r>
            <a:r>
              <a:rPr lang="en-US" sz="1800" dirty="0" smtClean="0"/>
              <a:t>,15</a:t>
            </a:r>
            <a:r>
              <a:rPr lang="en-US" sz="1800" baseline="30000" dirty="0" smtClean="0"/>
              <a:t>th</a:t>
            </a:r>
            <a:r>
              <a:rPr lang="en-US" sz="1800" dirty="0" smtClean="0"/>
              <a:t> weeks, Wed only, requested a room to accommodate 25 students)</a:t>
            </a:r>
          </a:p>
          <a:p>
            <a:pPr marL="971550" lvl="1" indent="-285750"/>
            <a:r>
              <a:rPr lang="en-US" sz="1800" dirty="0"/>
              <a:t>Robotics (bi-weekly, staggered TR schedule)</a:t>
            </a:r>
          </a:p>
          <a:p>
            <a:pPr lvl="1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87296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Program/Course Proposals (for 2022-2023 catalog)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ECST </a:t>
            </a:r>
            <a:r>
              <a:rPr lang="en-US" sz="1800" dirty="0"/>
              <a:t>IAC College committee timeline for </a:t>
            </a:r>
            <a:r>
              <a:rPr lang="en-US" sz="1800" dirty="0" err="1"/>
              <a:t>Depts</a:t>
            </a:r>
            <a:r>
              <a:rPr lang="en-US" sz="1800" dirty="0"/>
              <a:t> to submit proposals </a:t>
            </a:r>
            <a:r>
              <a:rPr lang="en-US" sz="1800" dirty="0" smtClean="0"/>
              <a:t>is</a:t>
            </a:r>
            <a:r>
              <a:rPr lang="en-US" sz="1800" dirty="0"/>
              <a:t> late </a:t>
            </a:r>
            <a:r>
              <a:rPr lang="en-US" sz="1800" dirty="0" smtClean="0"/>
              <a:t>April</a:t>
            </a:r>
            <a:r>
              <a:rPr lang="en-US" sz="1800" dirty="0"/>
              <a:t>.</a:t>
            </a:r>
            <a:endParaRPr lang="en-US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Submit your proposal by </a:t>
            </a:r>
            <a:r>
              <a:rPr lang="en-US" sz="1800" b="1" u="sng" dirty="0" smtClean="0"/>
              <a:t>early April </a:t>
            </a:r>
            <a:r>
              <a:rPr lang="en-US" sz="1800" dirty="0" smtClean="0"/>
              <a:t>to be reviewed by the </a:t>
            </a:r>
            <a:r>
              <a:rPr lang="en-US" sz="1800" dirty="0" err="1" smtClean="0"/>
              <a:t>dept</a:t>
            </a:r>
            <a:r>
              <a:rPr lang="en-US" sz="1800" dirty="0" smtClean="0"/>
              <a:t> IAC.</a:t>
            </a:r>
          </a:p>
          <a:p>
            <a:pPr marL="971550" lvl="1" indent="-285750"/>
            <a:r>
              <a:rPr lang="en-US" sz="1600" dirty="0" smtClean="0"/>
              <a:t>CS 1200 – remove cross listing, 3 unit lectures</a:t>
            </a:r>
          </a:p>
          <a:p>
            <a:pPr marL="971550" lvl="1" indent="-285750"/>
            <a:r>
              <a:rPr lang="en-US" sz="1600" dirty="0" smtClean="0"/>
              <a:t>CS 3890 – change to CS 3980</a:t>
            </a:r>
          </a:p>
          <a:p>
            <a:pPr marL="971550" lvl="1" indent="-285750"/>
            <a:r>
              <a:rPr lang="en-US" sz="1600" dirty="0" smtClean="0"/>
              <a:t>Convert CS 4540 to regular courses</a:t>
            </a:r>
          </a:p>
          <a:p>
            <a:pPr marL="971550" lvl="1" indent="-285750"/>
            <a:r>
              <a:rPr lang="en-US" sz="1600" dirty="0" smtClean="0"/>
              <a:t>CSMS program mod to add one course to 3</a:t>
            </a:r>
            <a:r>
              <a:rPr lang="en-US" sz="1600" baseline="30000" dirty="0" smtClean="0"/>
              <a:t>rd</a:t>
            </a:r>
            <a:r>
              <a:rPr lang="en-US" sz="1600" dirty="0" smtClean="0"/>
              <a:t> area</a:t>
            </a:r>
          </a:p>
          <a:p>
            <a:pPr marL="971550" lvl="1" indent="-285750"/>
            <a:r>
              <a:rPr lang="en-US" sz="1600" dirty="0" smtClean="0"/>
              <a:t>New courses? </a:t>
            </a:r>
            <a:r>
              <a:rPr lang="en-US" sz="1600" dirty="0" err="1" smtClean="0"/>
              <a:t>IoT</a:t>
            </a:r>
            <a:r>
              <a:rPr lang="en-US" sz="1600" dirty="0" smtClean="0"/>
              <a:t>, HCC, AR/VR</a:t>
            </a:r>
            <a:endParaRPr lang="en-US" sz="1600" dirty="0" smtClean="0"/>
          </a:p>
          <a:p>
            <a:pPr marL="971550" lvl="1" indent="-285750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563967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Fall 2022 and Beyond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Hybrid course proposals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The college/</a:t>
            </a:r>
            <a:r>
              <a:rPr lang="en-US" dirty="0" err="1" smtClean="0"/>
              <a:t>univ.</a:t>
            </a:r>
            <a:r>
              <a:rPr lang="en-US" dirty="0" smtClean="0"/>
              <a:t> is establishing the approval process.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Most likely, DOC (Designing Online Courses) training is required before course proposal and course teaching.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If you are interested in adding the hybrid mode to your class and/or teaching an approved hybrid-class, complete DOC. </a:t>
            </a:r>
            <a:r>
              <a:rPr lang="en-US" dirty="0">
                <a:hlinkClick r:id="rId2"/>
              </a:rPr>
              <a:t>https://www.calstatela.edu/cetl/designing-online-courses-doc</a:t>
            </a:r>
            <a:r>
              <a:rPr lang="en-US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7356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Honors Convocation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April 9, </a:t>
            </a:r>
            <a:r>
              <a:rPr lang="en-US" sz="1800" dirty="0" smtClean="0"/>
              <a:t>6-7:30PM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To recognize </a:t>
            </a:r>
            <a:r>
              <a:rPr lang="en-US" sz="1800" dirty="0"/>
              <a:t>students who received the following honors during the calendar year 2019 and/or </a:t>
            </a:r>
            <a:r>
              <a:rPr lang="en-US" sz="1800" dirty="0" smtClean="0"/>
              <a:t>2020.</a:t>
            </a:r>
          </a:p>
          <a:p>
            <a:pPr marL="971550" lvl="1" indent="-285750"/>
            <a:r>
              <a:rPr lang="en-US" sz="1600" dirty="0" smtClean="0"/>
              <a:t>Named </a:t>
            </a:r>
            <a:r>
              <a:rPr lang="en-US" sz="1600" dirty="0"/>
              <a:t>on the </a:t>
            </a:r>
            <a:r>
              <a:rPr lang="en-US" sz="1600" b="1" dirty="0"/>
              <a:t>Dean’s List </a:t>
            </a:r>
            <a:r>
              <a:rPr lang="en-US" sz="1600" dirty="0"/>
              <a:t>for two consecutive terms in the same Calendar </a:t>
            </a:r>
            <a:r>
              <a:rPr lang="en-US" sz="1600" dirty="0" smtClean="0"/>
              <a:t>Year</a:t>
            </a:r>
            <a:endParaRPr lang="en-US" sz="1600" dirty="0"/>
          </a:p>
          <a:p>
            <a:pPr marL="971550" lvl="1" indent="-285750"/>
            <a:r>
              <a:rPr lang="en-US" sz="1600" dirty="0" smtClean="0"/>
              <a:t>Initiated </a:t>
            </a:r>
            <a:r>
              <a:rPr lang="en-US" sz="1600" dirty="0"/>
              <a:t>into an Honor </a:t>
            </a:r>
            <a:r>
              <a:rPr lang="en-US" sz="1600" dirty="0" smtClean="0"/>
              <a:t>Society </a:t>
            </a:r>
            <a:r>
              <a:rPr lang="en-US" sz="1800" dirty="0" smtClean="0"/>
              <a:t>including </a:t>
            </a:r>
            <a:r>
              <a:rPr lang="en-US" sz="1800" dirty="0"/>
              <a:t>Tau Beta Pi, Eta Kappa Nu, Chi Epsilon, , Epsilon Pi Tau, Pi Tau Sigma </a:t>
            </a:r>
            <a:endParaRPr lang="en-US" sz="1600" dirty="0"/>
          </a:p>
          <a:p>
            <a:pPr marL="971550" lvl="1" indent="-285750"/>
            <a:r>
              <a:rPr lang="en-US" sz="1600" dirty="0" smtClean="0"/>
              <a:t>Received </a:t>
            </a:r>
            <a:r>
              <a:rPr lang="en-US" sz="1600" dirty="0"/>
              <a:t>Special Recognition as a Graduate </a:t>
            </a:r>
            <a:r>
              <a:rPr lang="en-US" sz="1600" dirty="0" smtClean="0"/>
              <a:t>Student</a:t>
            </a:r>
            <a:endParaRPr lang="en-US" sz="1600" dirty="0"/>
          </a:p>
          <a:p>
            <a:pPr marL="971550" lvl="1" indent="-285750"/>
            <a:r>
              <a:rPr lang="en-US" sz="1600" dirty="0" smtClean="0"/>
              <a:t>​</a:t>
            </a:r>
            <a:r>
              <a:rPr lang="en-US" sz="1600" dirty="0"/>
              <a:t>Honors College Recognition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852704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Honors </a:t>
            </a:r>
            <a:r>
              <a:rPr lang="en-US" dirty="0" smtClean="0"/>
              <a:t>Eligibility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Dean’s List Eligibility: </a:t>
            </a:r>
            <a:r>
              <a:rPr lang="en-US" dirty="0"/>
              <a:t>Undergraduate students who earn a GPA average of 3.5 or higher in 12 or more graded course work in one </a:t>
            </a:r>
            <a:r>
              <a:rPr lang="en-US" dirty="0" smtClean="0"/>
              <a:t>term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Honors College Eligibility:</a:t>
            </a:r>
            <a:r>
              <a:rPr lang="en-US" dirty="0"/>
              <a:t> Students who earn a GPA average of 3.5 or higher in 12 or more graded course work in one semester and who ranks in the upper 5% of students in academic </a:t>
            </a:r>
            <a:r>
              <a:rPr lang="en-US" dirty="0" smtClean="0"/>
              <a:t>achievement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Graduate Recognition Eligibility:</a:t>
            </a:r>
            <a:r>
              <a:rPr lang="en-US" dirty="0"/>
              <a:t> Students who have maintained a GPA of 3.8 or higher in 80% or more of their required </a:t>
            </a:r>
            <a:r>
              <a:rPr lang="en-US" dirty="0" smtClean="0"/>
              <a:t>program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Honor Societies Eligibility:</a:t>
            </a:r>
            <a:r>
              <a:rPr lang="en-US" dirty="0"/>
              <a:t> New inductees to the honor </a:t>
            </a:r>
            <a:r>
              <a:rPr lang="en-US" dirty="0" smtClean="0"/>
              <a:t>societies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638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18191</TotalTime>
  <Words>392</Words>
  <Application>Microsoft Office PowerPoint</Application>
  <PresentationFormat>On-screen Show (16:9)</PresentationFormat>
  <Paragraphs>44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Courier New</vt:lpstr>
      <vt:lpstr>Office Theme</vt:lpstr>
      <vt:lpstr>Department Meeting</vt:lpstr>
      <vt:lpstr>Agenda</vt:lpstr>
      <vt:lpstr>Fall 2021 Planning</vt:lpstr>
      <vt:lpstr>Program/Course Proposals (for 2022-2023 catalog)</vt:lpstr>
      <vt:lpstr>Fall 2022 and Beyond</vt:lpstr>
      <vt:lpstr>Honors Convocation</vt:lpstr>
      <vt:lpstr>Honors Eligibility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Lim, Jung S</dc:creator>
  <cp:lastModifiedBy>Cal State L.A.</cp:lastModifiedBy>
  <cp:revision>467</cp:revision>
  <dcterms:created xsi:type="dcterms:W3CDTF">2020-04-22T18:12:43Z</dcterms:created>
  <dcterms:modified xsi:type="dcterms:W3CDTF">2021-02-26T18:19:22Z</dcterms:modified>
</cp:coreProperties>
</file>