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6" r:id="rId2"/>
    <p:sldId id="586" r:id="rId3"/>
    <p:sldId id="590" r:id="rId4"/>
    <p:sldId id="591" r:id="rId5"/>
    <p:sldId id="592" r:id="rId6"/>
    <p:sldId id="594" r:id="rId7"/>
    <p:sldId id="595" r:id="rId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75" d="100"/>
          <a:sy n="75" d="100"/>
        </p:scale>
        <p:origin x="10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sites/default/files/groups/Undergraduate%20Studies/Curriculum_Review_Timeline/curriculum_proposal_calendar_2021_initial.pdf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cetl/designing-online-courses-doc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Februarys 26th,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F2F 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Curriculog</a:t>
            </a:r>
            <a:r>
              <a:rPr lang="en-US" sz="2000" dirty="0" smtClean="0"/>
              <a:t> proposals for 2022-2023 catalog</a:t>
            </a:r>
          </a:p>
          <a:p>
            <a:pPr marL="971550" lvl="1" indent="-285750"/>
            <a:r>
              <a:rPr lang="en-US" sz="1800" dirty="0" smtClean="0"/>
              <a:t>Deadline</a:t>
            </a:r>
            <a:endParaRPr lang="en-US" sz="1800" dirty="0"/>
          </a:p>
          <a:p>
            <a:pPr marL="971550" lvl="1" indent="-285750"/>
            <a:r>
              <a:rPr lang="en-US" sz="1800" dirty="0" smtClean="0"/>
              <a:t>Hybrid/Online course mod &amp; 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Honors Convocation Planning – led by </a:t>
            </a:r>
            <a:r>
              <a:rPr lang="en-US" sz="2000" dirty="0" err="1" smtClean="0"/>
              <a:t>Navid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Q&amp;As</a:t>
            </a:r>
          </a:p>
          <a:p>
            <a:pPr marL="971550" lvl="1" indent="-28575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2021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Complete CETL </a:t>
            </a:r>
            <a:r>
              <a:rPr lang="en-US" sz="2000" dirty="0"/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Hybrid</a:t>
            </a:r>
          </a:p>
          <a:p>
            <a:pPr marL="971550" lvl="1" indent="-285750"/>
            <a:r>
              <a:rPr lang="en-US" sz="1800" dirty="0" smtClean="0"/>
              <a:t>2 senior </a:t>
            </a:r>
            <a:r>
              <a:rPr lang="en-US" sz="1800" dirty="0"/>
              <a:t>design </a:t>
            </a:r>
            <a:r>
              <a:rPr lang="en-US" sz="1800" dirty="0" smtClean="0"/>
              <a:t>projects (staggered weekly, F 8-10:30, ET C254)</a:t>
            </a:r>
          </a:p>
          <a:p>
            <a:pPr marL="971550" lvl="1" indent="-285750"/>
            <a:r>
              <a:rPr lang="en-US" sz="1800" dirty="0" smtClean="0"/>
              <a:t>CS </a:t>
            </a:r>
            <a:r>
              <a:rPr lang="en-US" sz="1800" smtClean="0"/>
              <a:t>5220 </a:t>
            </a:r>
            <a:r>
              <a:rPr lang="en-US" sz="1800" smtClean="0"/>
              <a:t>(8</a:t>
            </a:r>
            <a:r>
              <a:rPr lang="en-US" sz="1800" baseline="30000" smtClean="0"/>
              <a:t>th</a:t>
            </a:r>
            <a:r>
              <a:rPr lang="en-US" sz="1800" smtClean="0"/>
              <a:t> ,9</a:t>
            </a:r>
            <a:r>
              <a:rPr lang="en-US" sz="1800" baseline="30000" smtClean="0"/>
              <a:t>th</a:t>
            </a:r>
            <a:r>
              <a:rPr lang="en-US" sz="1800" smtClean="0"/>
              <a:t> </a:t>
            </a:r>
            <a:r>
              <a:rPr lang="en-US" sz="1800" dirty="0" smtClean="0"/>
              <a:t>,14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weeks, Wed only, requested a room to accommodate 25 students)</a:t>
            </a:r>
          </a:p>
          <a:p>
            <a:pPr marL="971550" lvl="1" indent="-285750"/>
            <a:r>
              <a:rPr lang="en-US" sz="1800" dirty="0"/>
              <a:t>Robotics (bi-weekly, staggered TR schedule)</a:t>
            </a:r>
          </a:p>
          <a:p>
            <a:pPr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9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Program/Course Proposals (for 2022-2023 catalog)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ECST </a:t>
            </a:r>
            <a:r>
              <a:rPr lang="en-US" sz="1800" dirty="0"/>
              <a:t>IAC College committee timeline for </a:t>
            </a:r>
            <a:r>
              <a:rPr lang="en-US" sz="1800" dirty="0" err="1"/>
              <a:t>Depts</a:t>
            </a:r>
            <a:r>
              <a:rPr lang="en-US" sz="1800" dirty="0"/>
              <a:t> to submit proposals </a:t>
            </a:r>
            <a:r>
              <a:rPr lang="en-US" sz="1800" dirty="0" smtClean="0"/>
              <a:t>is</a:t>
            </a:r>
            <a:r>
              <a:rPr lang="en-US" sz="1800" dirty="0"/>
              <a:t> late </a:t>
            </a:r>
            <a:r>
              <a:rPr lang="en-US" sz="1800" dirty="0" smtClean="0"/>
              <a:t>April</a:t>
            </a:r>
            <a:r>
              <a:rPr lang="en-US" sz="1800" dirty="0"/>
              <a:t>.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Submit your proposal by </a:t>
            </a:r>
            <a:r>
              <a:rPr lang="en-US" sz="1800" b="1" u="sng" dirty="0" smtClean="0"/>
              <a:t>early April </a:t>
            </a:r>
            <a:r>
              <a:rPr lang="en-US" sz="1800" dirty="0" smtClean="0"/>
              <a:t>to be reviewed by the </a:t>
            </a:r>
            <a:r>
              <a:rPr lang="en-US" sz="1800" dirty="0" err="1" smtClean="0"/>
              <a:t>dept</a:t>
            </a:r>
            <a:r>
              <a:rPr lang="en-US" sz="1800" dirty="0" smtClean="0"/>
              <a:t> IAC.</a:t>
            </a:r>
          </a:p>
          <a:p>
            <a:pPr marL="971550" lvl="1" indent="-285750"/>
            <a:r>
              <a:rPr lang="en-US" sz="1600" dirty="0" smtClean="0"/>
              <a:t>CS 1200 – remove cross listing, 3 unit lectures</a:t>
            </a:r>
          </a:p>
          <a:p>
            <a:pPr marL="971550" lvl="1" indent="-285750"/>
            <a:r>
              <a:rPr lang="en-US" sz="1600" dirty="0" smtClean="0"/>
              <a:t>CS 3890 – change to CS 3980</a:t>
            </a:r>
          </a:p>
          <a:p>
            <a:pPr marL="971550" lvl="1" indent="-285750"/>
            <a:r>
              <a:rPr lang="en-US" sz="1600" dirty="0" smtClean="0"/>
              <a:t>Convert CS 4540 to regular courses</a:t>
            </a:r>
          </a:p>
          <a:p>
            <a:pPr marL="971550" lvl="1" indent="-285750"/>
            <a:r>
              <a:rPr lang="en-US" sz="1600" dirty="0" smtClean="0"/>
              <a:t>CSMS program mod to add one course to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area</a:t>
            </a:r>
          </a:p>
          <a:p>
            <a:pPr marL="971550" lvl="1" indent="-285750"/>
            <a:r>
              <a:rPr lang="en-US" sz="1600" dirty="0" smtClean="0"/>
              <a:t>New courses? </a:t>
            </a:r>
            <a:r>
              <a:rPr lang="en-US" sz="1600" dirty="0" err="1" smtClean="0"/>
              <a:t>IoT</a:t>
            </a:r>
            <a:r>
              <a:rPr lang="en-US" sz="1600" dirty="0" smtClean="0"/>
              <a:t>, HCC, AR/VR</a:t>
            </a:r>
            <a:endParaRPr lang="en-US" sz="1600" dirty="0" smtClean="0"/>
          </a:p>
          <a:p>
            <a:pPr marL="971550" lvl="1" indent="-28575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39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2022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Hybrid course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college/</a:t>
            </a:r>
            <a:r>
              <a:rPr lang="en-US" dirty="0" err="1" smtClean="0"/>
              <a:t>univ.</a:t>
            </a:r>
            <a:r>
              <a:rPr lang="en-US" dirty="0" smtClean="0"/>
              <a:t> is establishing the approval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likely, DOC (Designing Online Courses) training is required before course proposal and course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are interested in adding the hybrid mode to your class and/or teaching an approved hybrid-class, complete DOC. </a:t>
            </a:r>
            <a:r>
              <a:rPr lang="en-US" dirty="0">
                <a:hlinkClick r:id="rId2"/>
              </a:rPr>
              <a:t>https://www.calstatela.edu/cetl/designing-online-courses-doc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Convocation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April 9, </a:t>
            </a:r>
            <a:r>
              <a:rPr lang="en-US" sz="1800" dirty="0" smtClean="0"/>
              <a:t>6-7:30PM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 recognize </a:t>
            </a:r>
            <a:r>
              <a:rPr lang="en-US" sz="1800" dirty="0"/>
              <a:t>students who received the following honors during the calendar year 2019 and/or </a:t>
            </a:r>
            <a:r>
              <a:rPr lang="en-US" sz="1800" dirty="0" smtClean="0"/>
              <a:t>2020.</a:t>
            </a:r>
          </a:p>
          <a:p>
            <a:pPr marL="971550" lvl="1" indent="-285750"/>
            <a:r>
              <a:rPr lang="en-US" sz="1600" dirty="0" smtClean="0"/>
              <a:t>Named </a:t>
            </a:r>
            <a:r>
              <a:rPr lang="en-US" sz="1600" dirty="0"/>
              <a:t>on the </a:t>
            </a:r>
            <a:r>
              <a:rPr lang="en-US" sz="1600" b="1" dirty="0"/>
              <a:t>Dean’s List </a:t>
            </a:r>
            <a:r>
              <a:rPr lang="en-US" sz="1600" dirty="0"/>
              <a:t>for two consecutive terms in the same Calendar </a:t>
            </a:r>
            <a:r>
              <a:rPr lang="en-US" sz="1600" dirty="0" smtClean="0"/>
              <a:t>Year</a:t>
            </a:r>
            <a:endParaRPr lang="en-US" sz="1600" dirty="0"/>
          </a:p>
          <a:p>
            <a:pPr marL="971550" lvl="1" indent="-285750"/>
            <a:r>
              <a:rPr lang="en-US" sz="1600" dirty="0" smtClean="0"/>
              <a:t>Initiated </a:t>
            </a:r>
            <a:r>
              <a:rPr lang="en-US" sz="1600" dirty="0"/>
              <a:t>into an Honor </a:t>
            </a:r>
            <a:r>
              <a:rPr lang="en-US" sz="1600" dirty="0" smtClean="0"/>
              <a:t>Society </a:t>
            </a:r>
            <a:r>
              <a:rPr lang="en-US" sz="1800" dirty="0" smtClean="0"/>
              <a:t>including </a:t>
            </a:r>
            <a:r>
              <a:rPr lang="en-US" sz="1800" dirty="0"/>
              <a:t>Tau Beta Pi, Eta Kappa Nu, Chi Epsilon, , Epsilon Pi Tau, Pi Tau Sigma </a:t>
            </a:r>
            <a:endParaRPr lang="en-US" sz="1600" dirty="0"/>
          </a:p>
          <a:p>
            <a:pPr marL="971550" lvl="1" indent="-285750"/>
            <a:r>
              <a:rPr lang="en-US" sz="1600" dirty="0" smtClean="0"/>
              <a:t>Received </a:t>
            </a:r>
            <a:r>
              <a:rPr lang="en-US" sz="1600" dirty="0"/>
              <a:t>Special Recognition as a Graduate </a:t>
            </a:r>
            <a:r>
              <a:rPr lang="en-US" sz="1600" dirty="0" smtClean="0"/>
              <a:t>Student</a:t>
            </a:r>
            <a:endParaRPr lang="en-US" sz="1600" dirty="0"/>
          </a:p>
          <a:p>
            <a:pPr marL="971550" lvl="1" indent="-285750"/>
            <a:r>
              <a:rPr lang="en-US" sz="1600" dirty="0" smtClean="0"/>
              <a:t>​</a:t>
            </a:r>
            <a:r>
              <a:rPr lang="en-US" sz="1600" dirty="0"/>
              <a:t>Honors College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2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</a:t>
            </a:r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Dean’s List Eligibility: </a:t>
            </a:r>
            <a:r>
              <a:rPr lang="en-US" dirty="0"/>
              <a:t>Undergraduate students who earn a GPA average of 3.5 or higher in 12 or more graded course work in one </a:t>
            </a:r>
            <a:r>
              <a:rPr lang="en-US" dirty="0" smtClean="0"/>
              <a:t>term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Honors College Eligibility:</a:t>
            </a:r>
            <a:r>
              <a:rPr lang="en-US" dirty="0"/>
              <a:t> Students who earn a GPA average of 3.5 or higher in 12 or more graded course work in one semester and who ranks in the upper 5% of students in academic </a:t>
            </a:r>
            <a:r>
              <a:rPr lang="en-US" dirty="0" smtClean="0"/>
              <a:t>achievement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Graduate Recognition Eligibility:</a:t>
            </a:r>
            <a:r>
              <a:rPr lang="en-US" dirty="0"/>
              <a:t> Students who have maintained a GPA of 3.8 or higher in 80% or more of their required </a:t>
            </a:r>
            <a:r>
              <a:rPr lang="en-US" dirty="0" smtClean="0"/>
              <a:t>program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Honor Societies Eligibility:</a:t>
            </a:r>
            <a:r>
              <a:rPr lang="en-US" dirty="0"/>
              <a:t> New inductees to the honor </a:t>
            </a:r>
            <a:r>
              <a:rPr lang="en-US" dirty="0" smtClean="0"/>
              <a:t>societies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18191</TotalTime>
  <Words>392</Words>
  <Application>Microsoft Office PowerPoint</Application>
  <PresentationFormat>On-screen Show (16:9)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Department Meeting</vt:lpstr>
      <vt:lpstr>Agenda</vt:lpstr>
      <vt:lpstr>Fall 2021 Planning</vt:lpstr>
      <vt:lpstr>Program/Course Proposals (for 2022-2023 catalog)</vt:lpstr>
      <vt:lpstr>Fall 2022 and Beyond</vt:lpstr>
      <vt:lpstr>Honors Convocation</vt:lpstr>
      <vt:lpstr>Honors Eligibility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467</cp:revision>
  <dcterms:created xsi:type="dcterms:W3CDTF">2020-04-22T18:12:43Z</dcterms:created>
  <dcterms:modified xsi:type="dcterms:W3CDTF">2021-02-26T18:19:22Z</dcterms:modified>
</cp:coreProperties>
</file>