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Default Extension="wmf" ContentType="image/x-wmf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791" r:id="rId1"/>
  </p:sldMasterIdLst>
  <p:notesMasterIdLst>
    <p:notesMasterId r:id="rId19"/>
  </p:notesMasterIdLst>
  <p:handoutMasterIdLst>
    <p:handoutMasterId r:id="rId20"/>
  </p:handoutMasterIdLst>
  <p:sldIdLst>
    <p:sldId id="256" r:id="rId2"/>
    <p:sldId id="276" r:id="rId3"/>
    <p:sldId id="306" r:id="rId4"/>
    <p:sldId id="317" r:id="rId5"/>
    <p:sldId id="307" r:id="rId6"/>
    <p:sldId id="308" r:id="rId7"/>
    <p:sldId id="314" r:id="rId8"/>
    <p:sldId id="315" r:id="rId9"/>
    <p:sldId id="318" r:id="rId10"/>
    <p:sldId id="316" r:id="rId11"/>
    <p:sldId id="311" r:id="rId12"/>
    <p:sldId id="312" r:id="rId13"/>
    <p:sldId id="313" r:id="rId14"/>
    <p:sldId id="304" r:id="rId15"/>
    <p:sldId id="284" r:id="rId16"/>
    <p:sldId id="302" r:id="rId17"/>
    <p:sldId id="305" r:id="rId18"/>
  </p:sldIdLst>
  <p:sldSz cx="9144000" cy="6858000" type="screen4x3"/>
  <p:notesSz cx="6881813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0"/>
      </p:ext>
    </p:extLst>
  </p:showPr>
  <p:clrMru>
    <a:srgbClr val="FF9900"/>
    <a:srgbClr val="FFCC00"/>
    <a:srgbClr val="008000"/>
    <a:srgbClr val="FFFFFF"/>
    <a:srgbClr val="FF33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32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611"/>
    </p:cViewPr>
  </p:sorterViewPr>
  <p:notesViewPr>
    <p:cSldViewPr>
      <p:cViewPr varScale="1">
        <p:scale>
          <a:sx n="34" d="100"/>
          <a:sy n="34" d="100"/>
        </p:scale>
        <p:origin x="-1147" y="-72"/>
      </p:cViewPr>
      <p:guideLst>
        <p:guide orient="horz" pos="2927"/>
        <p:guide pos="216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85909F1-FE06-4614-A8F0-EE9C5463374A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42CBFAC-FD06-4B1B-90D9-007449DE0D9E}">
      <dgm:prSet phldrT="[Text]"/>
      <dgm:spPr/>
      <dgm:t>
        <a:bodyPr/>
        <a:lstStyle/>
        <a:p>
          <a:r>
            <a:rPr lang="en-US" dirty="0" smtClean="0"/>
            <a:t>Undergraduate</a:t>
          </a:r>
          <a:endParaRPr lang="en-US" dirty="0"/>
        </a:p>
      </dgm:t>
    </dgm:pt>
    <dgm:pt modelId="{DA709E15-9CB5-4496-8B78-9015200C12D6}" type="parTrans" cxnId="{F03A1E68-6D04-4F38-8468-2AEB7DE01759}">
      <dgm:prSet/>
      <dgm:spPr/>
      <dgm:t>
        <a:bodyPr/>
        <a:lstStyle/>
        <a:p>
          <a:endParaRPr lang="en-US"/>
        </a:p>
      </dgm:t>
    </dgm:pt>
    <dgm:pt modelId="{E9908341-BC33-4956-BEF4-EAFE4E253DC3}" type="sibTrans" cxnId="{F03A1E68-6D04-4F38-8468-2AEB7DE01759}">
      <dgm:prSet/>
      <dgm:spPr/>
      <dgm:t>
        <a:bodyPr/>
        <a:lstStyle/>
        <a:p>
          <a:endParaRPr lang="en-US"/>
        </a:p>
      </dgm:t>
    </dgm:pt>
    <dgm:pt modelId="{473BEFF8-21B7-4CB8-BC26-BAF62A1EDED7}">
      <dgm:prSet phldrT="[Text]"/>
      <dgm:spPr/>
      <dgm:t>
        <a:bodyPr/>
        <a:lstStyle/>
        <a:p>
          <a:r>
            <a:rPr lang="en-US" dirty="0" smtClean="0"/>
            <a:t>2.0</a:t>
          </a:r>
          <a:endParaRPr lang="en-US" dirty="0"/>
        </a:p>
      </dgm:t>
    </dgm:pt>
    <dgm:pt modelId="{347162BD-457A-4D78-A250-A24330F5BC28}" type="parTrans" cxnId="{0523BFE8-7736-4E6F-8502-09A7063891FF}">
      <dgm:prSet/>
      <dgm:spPr/>
      <dgm:t>
        <a:bodyPr/>
        <a:lstStyle/>
        <a:p>
          <a:endParaRPr lang="en-US"/>
        </a:p>
      </dgm:t>
    </dgm:pt>
    <dgm:pt modelId="{B50BD4B6-3423-439A-BA40-72F58A2AC077}" type="sibTrans" cxnId="{0523BFE8-7736-4E6F-8502-09A7063891FF}">
      <dgm:prSet/>
      <dgm:spPr/>
      <dgm:t>
        <a:bodyPr/>
        <a:lstStyle/>
        <a:p>
          <a:endParaRPr lang="en-US"/>
        </a:p>
      </dgm:t>
    </dgm:pt>
    <dgm:pt modelId="{0CEF2874-CE50-409E-A875-CA5F0CAD75CD}">
      <dgm:prSet phldrT="[Text]"/>
      <dgm:spPr/>
      <dgm:t>
        <a:bodyPr/>
        <a:lstStyle/>
        <a:p>
          <a:r>
            <a:rPr lang="en-US" dirty="0" smtClean="0"/>
            <a:t>Post-</a:t>
          </a:r>
          <a:r>
            <a:rPr lang="en-US" dirty="0" err="1" smtClean="0"/>
            <a:t>Bacc</a:t>
          </a:r>
          <a:r>
            <a:rPr lang="en-US" dirty="0" smtClean="0"/>
            <a:t>/Credential</a:t>
          </a:r>
          <a:endParaRPr lang="en-US" dirty="0"/>
        </a:p>
      </dgm:t>
    </dgm:pt>
    <dgm:pt modelId="{3A8DABD1-5E50-40DE-A784-542C4BB5911A}" type="parTrans" cxnId="{1B72C4CB-2266-44C7-B25B-77F52BF6ECA4}">
      <dgm:prSet/>
      <dgm:spPr/>
      <dgm:t>
        <a:bodyPr/>
        <a:lstStyle/>
        <a:p>
          <a:endParaRPr lang="en-US"/>
        </a:p>
      </dgm:t>
    </dgm:pt>
    <dgm:pt modelId="{F1B05F45-B2AB-4EBB-82AD-59B5C57C1C05}" type="sibTrans" cxnId="{1B72C4CB-2266-44C7-B25B-77F52BF6ECA4}">
      <dgm:prSet/>
      <dgm:spPr/>
      <dgm:t>
        <a:bodyPr/>
        <a:lstStyle/>
        <a:p>
          <a:endParaRPr lang="en-US"/>
        </a:p>
      </dgm:t>
    </dgm:pt>
    <dgm:pt modelId="{A11DDED0-545B-4889-A348-CFFB03132431}">
      <dgm:prSet phldrT="[Text]"/>
      <dgm:spPr/>
      <dgm:t>
        <a:bodyPr/>
        <a:lstStyle/>
        <a:p>
          <a:r>
            <a:rPr lang="en-US" dirty="0" smtClean="0"/>
            <a:t>2.5</a:t>
          </a:r>
          <a:endParaRPr lang="en-US" dirty="0"/>
        </a:p>
      </dgm:t>
    </dgm:pt>
    <dgm:pt modelId="{4D2DBB9C-C78A-4305-B491-920F58FD0636}" type="parTrans" cxnId="{409AA6D4-CE1A-4FFA-A260-3B92A75A8A45}">
      <dgm:prSet/>
      <dgm:spPr/>
      <dgm:t>
        <a:bodyPr/>
        <a:lstStyle/>
        <a:p>
          <a:endParaRPr lang="en-US"/>
        </a:p>
      </dgm:t>
    </dgm:pt>
    <dgm:pt modelId="{7579F6B1-F5C7-4EC3-81C5-F8E8D2A726CC}" type="sibTrans" cxnId="{409AA6D4-CE1A-4FFA-A260-3B92A75A8A45}">
      <dgm:prSet/>
      <dgm:spPr/>
      <dgm:t>
        <a:bodyPr/>
        <a:lstStyle/>
        <a:p>
          <a:endParaRPr lang="en-US"/>
        </a:p>
      </dgm:t>
    </dgm:pt>
    <dgm:pt modelId="{6EDDDA4B-59E3-41A5-9797-9F28C66D2657}">
      <dgm:prSet phldrT="[Text]"/>
      <dgm:spPr/>
      <dgm:t>
        <a:bodyPr/>
        <a:lstStyle/>
        <a:p>
          <a:r>
            <a:rPr lang="en-US" dirty="0" smtClean="0"/>
            <a:t>Graduate</a:t>
          </a:r>
          <a:endParaRPr lang="en-US" dirty="0"/>
        </a:p>
      </dgm:t>
    </dgm:pt>
    <dgm:pt modelId="{80C001F7-9590-498B-85F8-E3360AAD5A0F}" type="parTrans" cxnId="{088C88BF-31A0-48B5-8244-D0662C38A9C3}">
      <dgm:prSet/>
      <dgm:spPr/>
      <dgm:t>
        <a:bodyPr/>
        <a:lstStyle/>
        <a:p>
          <a:endParaRPr lang="en-US"/>
        </a:p>
      </dgm:t>
    </dgm:pt>
    <dgm:pt modelId="{8BC1FEA7-3A13-4252-AC8B-018FF55D8958}" type="sibTrans" cxnId="{088C88BF-31A0-48B5-8244-D0662C38A9C3}">
      <dgm:prSet/>
      <dgm:spPr/>
      <dgm:t>
        <a:bodyPr/>
        <a:lstStyle/>
        <a:p>
          <a:endParaRPr lang="en-US"/>
        </a:p>
      </dgm:t>
    </dgm:pt>
    <dgm:pt modelId="{5C7723F2-3AA4-440A-BC7A-25C1548EE34C}">
      <dgm:prSet phldrT="[Text]"/>
      <dgm:spPr/>
      <dgm:t>
        <a:bodyPr/>
        <a:lstStyle/>
        <a:p>
          <a:r>
            <a:rPr lang="en-US" dirty="0" smtClean="0"/>
            <a:t>3.0</a:t>
          </a:r>
          <a:endParaRPr lang="en-US" dirty="0"/>
        </a:p>
      </dgm:t>
    </dgm:pt>
    <dgm:pt modelId="{342E7CE6-4D49-4A55-9ADB-1FE3DAC152A2}" type="parTrans" cxnId="{7784D4B0-B32C-4A73-BA48-0A6ED022D451}">
      <dgm:prSet/>
      <dgm:spPr/>
      <dgm:t>
        <a:bodyPr/>
        <a:lstStyle/>
        <a:p>
          <a:endParaRPr lang="en-US"/>
        </a:p>
      </dgm:t>
    </dgm:pt>
    <dgm:pt modelId="{453CD312-2580-43DB-B5D8-32539098EBA6}" type="sibTrans" cxnId="{7784D4B0-B32C-4A73-BA48-0A6ED022D451}">
      <dgm:prSet/>
      <dgm:spPr/>
      <dgm:t>
        <a:bodyPr/>
        <a:lstStyle/>
        <a:p>
          <a:endParaRPr lang="en-US"/>
        </a:p>
      </dgm:t>
    </dgm:pt>
    <dgm:pt modelId="{5C783E93-6F58-4039-8398-260A40AA220C}" type="pres">
      <dgm:prSet presAssocID="{885909F1-FE06-4614-A8F0-EE9C5463374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E012E41-1AF7-446B-B7DF-7962B893C17E}" type="pres">
      <dgm:prSet presAssocID="{042CBFAC-FD06-4B1B-90D9-007449DE0D9E}" presName="composite" presStyleCnt="0"/>
      <dgm:spPr/>
    </dgm:pt>
    <dgm:pt modelId="{E7C2839C-F392-412C-A2A1-435F99957934}" type="pres">
      <dgm:prSet presAssocID="{042CBFAC-FD06-4B1B-90D9-007449DE0D9E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F08BF98-E8BE-442E-96DE-038B9848B681}" type="pres">
      <dgm:prSet presAssocID="{042CBFAC-FD06-4B1B-90D9-007449DE0D9E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4578E80-9DB0-4EBA-85BC-F896A34E2902}" type="pres">
      <dgm:prSet presAssocID="{E9908341-BC33-4956-BEF4-EAFE4E253DC3}" presName="space" presStyleCnt="0"/>
      <dgm:spPr/>
    </dgm:pt>
    <dgm:pt modelId="{E33F4723-9657-4BF3-B0CB-06B43637234E}" type="pres">
      <dgm:prSet presAssocID="{0CEF2874-CE50-409E-A875-CA5F0CAD75CD}" presName="composite" presStyleCnt="0"/>
      <dgm:spPr/>
    </dgm:pt>
    <dgm:pt modelId="{C4FD3BD7-85FA-40FA-A3F0-FD92F7877B26}" type="pres">
      <dgm:prSet presAssocID="{0CEF2874-CE50-409E-A875-CA5F0CAD75CD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F0049E-F6F5-4606-B6C8-8A7761A7C43A}" type="pres">
      <dgm:prSet presAssocID="{0CEF2874-CE50-409E-A875-CA5F0CAD75CD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EF50C2-8B35-4DAD-97BB-307A9F6BC534}" type="pres">
      <dgm:prSet presAssocID="{F1B05F45-B2AB-4EBB-82AD-59B5C57C1C05}" presName="space" presStyleCnt="0"/>
      <dgm:spPr/>
    </dgm:pt>
    <dgm:pt modelId="{164E9908-C7ED-4760-919D-7F5EA788E093}" type="pres">
      <dgm:prSet presAssocID="{6EDDDA4B-59E3-41A5-9797-9F28C66D2657}" presName="composite" presStyleCnt="0"/>
      <dgm:spPr/>
    </dgm:pt>
    <dgm:pt modelId="{F1D61109-45F9-414E-999A-5E67322E434E}" type="pres">
      <dgm:prSet presAssocID="{6EDDDA4B-59E3-41A5-9797-9F28C66D2657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98366D-2464-41C8-A8BC-0EE0BEDFB6AF}" type="pres">
      <dgm:prSet presAssocID="{6EDDDA4B-59E3-41A5-9797-9F28C66D2657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EC58FBF-EFC9-489A-ABC4-4EE14CD61F7D}" type="presOf" srcId="{A11DDED0-545B-4889-A348-CFFB03132431}" destId="{AAF0049E-F6F5-4606-B6C8-8A7761A7C43A}" srcOrd="0" destOrd="0" presId="urn:microsoft.com/office/officeart/2005/8/layout/hList1"/>
    <dgm:cxn modelId="{3221605B-2EF4-42B5-B93A-B047E16DFAFD}" type="presOf" srcId="{473BEFF8-21B7-4CB8-BC26-BAF62A1EDED7}" destId="{0F08BF98-E8BE-442E-96DE-038B9848B681}" srcOrd="0" destOrd="0" presId="urn:microsoft.com/office/officeart/2005/8/layout/hList1"/>
    <dgm:cxn modelId="{F23EDC74-BAAA-4D35-87AE-0946FE9B2BCF}" type="presOf" srcId="{0CEF2874-CE50-409E-A875-CA5F0CAD75CD}" destId="{C4FD3BD7-85FA-40FA-A3F0-FD92F7877B26}" srcOrd="0" destOrd="0" presId="urn:microsoft.com/office/officeart/2005/8/layout/hList1"/>
    <dgm:cxn modelId="{088C88BF-31A0-48B5-8244-D0662C38A9C3}" srcId="{885909F1-FE06-4614-A8F0-EE9C5463374A}" destId="{6EDDDA4B-59E3-41A5-9797-9F28C66D2657}" srcOrd="2" destOrd="0" parTransId="{80C001F7-9590-498B-85F8-E3360AAD5A0F}" sibTransId="{8BC1FEA7-3A13-4252-AC8B-018FF55D8958}"/>
    <dgm:cxn modelId="{409AA6D4-CE1A-4FFA-A260-3B92A75A8A45}" srcId="{0CEF2874-CE50-409E-A875-CA5F0CAD75CD}" destId="{A11DDED0-545B-4889-A348-CFFB03132431}" srcOrd="0" destOrd="0" parTransId="{4D2DBB9C-C78A-4305-B491-920F58FD0636}" sibTransId="{7579F6B1-F5C7-4EC3-81C5-F8E8D2A726CC}"/>
    <dgm:cxn modelId="{37E05A91-EB4D-41E9-9C0E-7DAB313F69EB}" type="presOf" srcId="{6EDDDA4B-59E3-41A5-9797-9F28C66D2657}" destId="{F1D61109-45F9-414E-999A-5E67322E434E}" srcOrd="0" destOrd="0" presId="urn:microsoft.com/office/officeart/2005/8/layout/hList1"/>
    <dgm:cxn modelId="{0DD30FAE-C5B6-4820-B99B-5DC3C46E8516}" type="presOf" srcId="{5C7723F2-3AA4-440A-BC7A-25C1548EE34C}" destId="{4998366D-2464-41C8-A8BC-0EE0BEDFB6AF}" srcOrd="0" destOrd="0" presId="urn:microsoft.com/office/officeart/2005/8/layout/hList1"/>
    <dgm:cxn modelId="{0523BFE8-7736-4E6F-8502-09A7063891FF}" srcId="{042CBFAC-FD06-4B1B-90D9-007449DE0D9E}" destId="{473BEFF8-21B7-4CB8-BC26-BAF62A1EDED7}" srcOrd="0" destOrd="0" parTransId="{347162BD-457A-4D78-A250-A24330F5BC28}" sibTransId="{B50BD4B6-3423-439A-BA40-72F58A2AC077}"/>
    <dgm:cxn modelId="{7784D4B0-B32C-4A73-BA48-0A6ED022D451}" srcId="{6EDDDA4B-59E3-41A5-9797-9F28C66D2657}" destId="{5C7723F2-3AA4-440A-BC7A-25C1548EE34C}" srcOrd="0" destOrd="0" parTransId="{342E7CE6-4D49-4A55-9ADB-1FE3DAC152A2}" sibTransId="{453CD312-2580-43DB-B5D8-32539098EBA6}"/>
    <dgm:cxn modelId="{1B72C4CB-2266-44C7-B25B-77F52BF6ECA4}" srcId="{885909F1-FE06-4614-A8F0-EE9C5463374A}" destId="{0CEF2874-CE50-409E-A875-CA5F0CAD75CD}" srcOrd="1" destOrd="0" parTransId="{3A8DABD1-5E50-40DE-A784-542C4BB5911A}" sibTransId="{F1B05F45-B2AB-4EBB-82AD-59B5C57C1C05}"/>
    <dgm:cxn modelId="{5D967931-B8AD-4DD0-A9DB-BD98ED318146}" type="presOf" srcId="{885909F1-FE06-4614-A8F0-EE9C5463374A}" destId="{5C783E93-6F58-4039-8398-260A40AA220C}" srcOrd="0" destOrd="0" presId="urn:microsoft.com/office/officeart/2005/8/layout/hList1"/>
    <dgm:cxn modelId="{5F4248E8-5CDA-4F49-A5FE-9CD6C8B771F7}" type="presOf" srcId="{042CBFAC-FD06-4B1B-90D9-007449DE0D9E}" destId="{E7C2839C-F392-412C-A2A1-435F99957934}" srcOrd="0" destOrd="0" presId="urn:microsoft.com/office/officeart/2005/8/layout/hList1"/>
    <dgm:cxn modelId="{F03A1E68-6D04-4F38-8468-2AEB7DE01759}" srcId="{885909F1-FE06-4614-A8F0-EE9C5463374A}" destId="{042CBFAC-FD06-4B1B-90D9-007449DE0D9E}" srcOrd="0" destOrd="0" parTransId="{DA709E15-9CB5-4496-8B78-9015200C12D6}" sibTransId="{E9908341-BC33-4956-BEF4-EAFE4E253DC3}"/>
    <dgm:cxn modelId="{1DE51BCA-4297-4209-9B36-775A2B01F264}" type="presParOf" srcId="{5C783E93-6F58-4039-8398-260A40AA220C}" destId="{CE012E41-1AF7-446B-B7DF-7962B893C17E}" srcOrd="0" destOrd="0" presId="urn:microsoft.com/office/officeart/2005/8/layout/hList1"/>
    <dgm:cxn modelId="{E2B09B70-E2BD-4986-8BFB-EA1BDEF21ED0}" type="presParOf" srcId="{CE012E41-1AF7-446B-B7DF-7962B893C17E}" destId="{E7C2839C-F392-412C-A2A1-435F99957934}" srcOrd="0" destOrd="0" presId="urn:microsoft.com/office/officeart/2005/8/layout/hList1"/>
    <dgm:cxn modelId="{8F03F884-6414-4431-AFBE-5569A48E08A6}" type="presParOf" srcId="{CE012E41-1AF7-446B-B7DF-7962B893C17E}" destId="{0F08BF98-E8BE-442E-96DE-038B9848B681}" srcOrd="1" destOrd="0" presId="urn:microsoft.com/office/officeart/2005/8/layout/hList1"/>
    <dgm:cxn modelId="{067DA4F6-0301-48B6-998E-67C57CBDEF16}" type="presParOf" srcId="{5C783E93-6F58-4039-8398-260A40AA220C}" destId="{54578E80-9DB0-4EBA-85BC-F896A34E2902}" srcOrd="1" destOrd="0" presId="urn:microsoft.com/office/officeart/2005/8/layout/hList1"/>
    <dgm:cxn modelId="{CF828028-E15D-4AB5-B7F1-985AA2538E68}" type="presParOf" srcId="{5C783E93-6F58-4039-8398-260A40AA220C}" destId="{E33F4723-9657-4BF3-B0CB-06B43637234E}" srcOrd="2" destOrd="0" presId="urn:microsoft.com/office/officeart/2005/8/layout/hList1"/>
    <dgm:cxn modelId="{F19CEEAA-0466-4D7E-BA53-AD0EFA922656}" type="presParOf" srcId="{E33F4723-9657-4BF3-B0CB-06B43637234E}" destId="{C4FD3BD7-85FA-40FA-A3F0-FD92F7877B26}" srcOrd="0" destOrd="0" presId="urn:microsoft.com/office/officeart/2005/8/layout/hList1"/>
    <dgm:cxn modelId="{BC4CCE8A-7DA5-43A8-8ABC-70C40ADEEB3C}" type="presParOf" srcId="{E33F4723-9657-4BF3-B0CB-06B43637234E}" destId="{AAF0049E-F6F5-4606-B6C8-8A7761A7C43A}" srcOrd="1" destOrd="0" presId="urn:microsoft.com/office/officeart/2005/8/layout/hList1"/>
    <dgm:cxn modelId="{0458CD30-C043-46E5-8ADA-02203D670B79}" type="presParOf" srcId="{5C783E93-6F58-4039-8398-260A40AA220C}" destId="{40EF50C2-8B35-4DAD-97BB-307A9F6BC534}" srcOrd="3" destOrd="0" presId="urn:microsoft.com/office/officeart/2005/8/layout/hList1"/>
    <dgm:cxn modelId="{2F51A447-33B2-4165-B37F-0DB318BAD810}" type="presParOf" srcId="{5C783E93-6F58-4039-8398-260A40AA220C}" destId="{164E9908-C7ED-4760-919D-7F5EA788E093}" srcOrd="4" destOrd="0" presId="urn:microsoft.com/office/officeart/2005/8/layout/hList1"/>
    <dgm:cxn modelId="{F361AE34-2D38-4613-B844-0B4277BC7CB1}" type="presParOf" srcId="{164E9908-C7ED-4760-919D-7F5EA788E093}" destId="{F1D61109-45F9-414E-999A-5E67322E434E}" srcOrd="0" destOrd="0" presId="urn:microsoft.com/office/officeart/2005/8/layout/hList1"/>
    <dgm:cxn modelId="{3E04D9AE-9DE9-409B-9328-8B105F1E2807}" type="presParOf" srcId="{164E9908-C7ED-4760-919D-7F5EA788E093}" destId="{4998366D-2464-41C8-A8BC-0EE0BEDFB6AF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7C2839C-F392-412C-A2A1-435F99957934}">
      <dsp:nvSpPr>
        <dsp:cNvPr id="0" name=""/>
        <dsp:cNvSpPr/>
      </dsp:nvSpPr>
      <dsp:spPr>
        <a:xfrm>
          <a:off x="2571" y="1311133"/>
          <a:ext cx="2507456" cy="90570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01600" rIns="177800" bIns="1016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Undergraduate</a:t>
          </a:r>
          <a:endParaRPr lang="en-US" sz="2500" kern="1200" dirty="0"/>
        </a:p>
      </dsp:txBody>
      <dsp:txXfrm>
        <a:off x="2571" y="1311133"/>
        <a:ext cx="2507456" cy="905707"/>
      </dsp:txXfrm>
    </dsp:sp>
    <dsp:sp modelId="{0F08BF98-E8BE-442E-96DE-038B9848B681}">
      <dsp:nvSpPr>
        <dsp:cNvPr id="0" name=""/>
        <dsp:cNvSpPr/>
      </dsp:nvSpPr>
      <dsp:spPr>
        <a:xfrm>
          <a:off x="2571" y="2216841"/>
          <a:ext cx="2507456" cy="10980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77800" bIns="200025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500" kern="1200" dirty="0" smtClean="0"/>
            <a:t>2.0</a:t>
          </a:r>
          <a:endParaRPr lang="en-US" sz="2500" kern="1200" dirty="0"/>
        </a:p>
      </dsp:txBody>
      <dsp:txXfrm>
        <a:off x="2571" y="2216841"/>
        <a:ext cx="2507456" cy="1098000"/>
      </dsp:txXfrm>
    </dsp:sp>
    <dsp:sp modelId="{C4FD3BD7-85FA-40FA-A3F0-FD92F7877B26}">
      <dsp:nvSpPr>
        <dsp:cNvPr id="0" name=""/>
        <dsp:cNvSpPr/>
      </dsp:nvSpPr>
      <dsp:spPr>
        <a:xfrm>
          <a:off x="2861071" y="1311133"/>
          <a:ext cx="2507456" cy="90570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01600" rIns="177800" bIns="1016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Post-</a:t>
          </a:r>
          <a:r>
            <a:rPr lang="en-US" sz="2500" kern="1200" dirty="0" err="1" smtClean="0"/>
            <a:t>Bacc</a:t>
          </a:r>
          <a:r>
            <a:rPr lang="en-US" sz="2500" kern="1200" dirty="0" smtClean="0"/>
            <a:t>/Credential</a:t>
          </a:r>
          <a:endParaRPr lang="en-US" sz="2500" kern="1200" dirty="0"/>
        </a:p>
      </dsp:txBody>
      <dsp:txXfrm>
        <a:off x="2861071" y="1311133"/>
        <a:ext cx="2507456" cy="905707"/>
      </dsp:txXfrm>
    </dsp:sp>
    <dsp:sp modelId="{AAF0049E-F6F5-4606-B6C8-8A7761A7C43A}">
      <dsp:nvSpPr>
        <dsp:cNvPr id="0" name=""/>
        <dsp:cNvSpPr/>
      </dsp:nvSpPr>
      <dsp:spPr>
        <a:xfrm>
          <a:off x="2861071" y="2216841"/>
          <a:ext cx="2507456" cy="10980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77800" bIns="200025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500" kern="1200" dirty="0" smtClean="0"/>
            <a:t>2.5</a:t>
          </a:r>
          <a:endParaRPr lang="en-US" sz="2500" kern="1200" dirty="0"/>
        </a:p>
      </dsp:txBody>
      <dsp:txXfrm>
        <a:off x="2861071" y="2216841"/>
        <a:ext cx="2507456" cy="1098000"/>
      </dsp:txXfrm>
    </dsp:sp>
    <dsp:sp modelId="{F1D61109-45F9-414E-999A-5E67322E434E}">
      <dsp:nvSpPr>
        <dsp:cNvPr id="0" name=""/>
        <dsp:cNvSpPr/>
      </dsp:nvSpPr>
      <dsp:spPr>
        <a:xfrm>
          <a:off x="5719571" y="1311133"/>
          <a:ext cx="2507456" cy="90570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01600" rIns="177800" bIns="1016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Graduate</a:t>
          </a:r>
          <a:endParaRPr lang="en-US" sz="2500" kern="1200" dirty="0"/>
        </a:p>
      </dsp:txBody>
      <dsp:txXfrm>
        <a:off x="5719571" y="1311133"/>
        <a:ext cx="2507456" cy="905707"/>
      </dsp:txXfrm>
    </dsp:sp>
    <dsp:sp modelId="{4998366D-2464-41C8-A8BC-0EE0BEDFB6AF}">
      <dsp:nvSpPr>
        <dsp:cNvPr id="0" name=""/>
        <dsp:cNvSpPr/>
      </dsp:nvSpPr>
      <dsp:spPr>
        <a:xfrm>
          <a:off x="5719571" y="2216841"/>
          <a:ext cx="2507456" cy="10980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77800" bIns="200025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500" kern="1200" dirty="0" smtClean="0"/>
            <a:t>3.0</a:t>
          </a:r>
          <a:endParaRPr lang="en-US" sz="2500" kern="1200" dirty="0"/>
        </a:p>
      </dsp:txBody>
      <dsp:txXfrm>
        <a:off x="5719571" y="2216841"/>
        <a:ext cx="2507456" cy="1098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29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67" tIns="46484" rIns="92967" bIns="46484" numCol="1" anchor="t" anchorCtr="0" compatLnSpc="1">
            <a:prstTxWarp prst="textNoShape">
              <a:avLst/>
            </a:prstTxWarp>
          </a:bodyPr>
          <a:lstStyle>
            <a:lvl1pPr defTabSz="93027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8900" y="0"/>
            <a:ext cx="29829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67" tIns="46484" rIns="92967" bIns="46484" numCol="1" anchor="t" anchorCtr="0" compatLnSpc="1">
            <a:prstTxWarp prst="textNoShape">
              <a:avLst/>
            </a:prstTxWarp>
          </a:bodyPr>
          <a:lstStyle>
            <a:lvl1pPr algn="r" defTabSz="93027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2982913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67" tIns="46484" rIns="92967" bIns="46484" numCol="1" anchor="b" anchorCtr="0" compatLnSpc="1">
            <a:prstTxWarp prst="textNoShape">
              <a:avLst/>
            </a:prstTxWarp>
          </a:bodyPr>
          <a:lstStyle>
            <a:lvl1pPr defTabSz="93027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8900" y="8831263"/>
            <a:ext cx="2982913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67" tIns="46484" rIns="92967" bIns="46484" numCol="1" anchor="b" anchorCtr="0" compatLnSpc="1">
            <a:prstTxWarp prst="textNoShape">
              <a:avLst/>
            </a:prstTxWarp>
          </a:bodyPr>
          <a:lstStyle>
            <a:lvl1pPr algn="r" defTabSz="93027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2CAF3647-9CF5-4164-9B5B-D09A37F8E0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983864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29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67" tIns="46484" rIns="92967" bIns="46484" numCol="1" anchor="t" anchorCtr="0" compatLnSpc="1">
            <a:prstTxWarp prst="textNoShape">
              <a:avLst/>
            </a:prstTxWarp>
          </a:bodyPr>
          <a:lstStyle>
            <a:lvl1pPr defTabSz="93027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98900" y="0"/>
            <a:ext cx="29829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67" tIns="46484" rIns="92967" bIns="46484" numCol="1" anchor="t" anchorCtr="0" compatLnSpc="1">
            <a:prstTxWarp prst="textNoShape">
              <a:avLst/>
            </a:prstTxWarp>
          </a:bodyPr>
          <a:lstStyle>
            <a:lvl1pPr algn="r" defTabSz="93027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17600" y="696913"/>
            <a:ext cx="4646613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7575" y="4416425"/>
            <a:ext cx="5046663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67" tIns="46484" rIns="92967" bIns="4648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2982913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67" tIns="46484" rIns="92967" bIns="46484" numCol="1" anchor="b" anchorCtr="0" compatLnSpc="1">
            <a:prstTxWarp prst="textNoShape">
              <a:avLst/>
            </a:prstTxWarp>
          </a:bodyPr>
          <a:lstStyle>
            <a:lvl1pPr defTabSz="93027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8900" y="8831263"/>
            <a:ext cx="2982913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67" tIns="46484" rIns="92967" bIns="46484" numCol="1" anchor="b" anchorCtr="0" compatLnSpc="1">
            <a:prstTxWarp prst="textNoShape">
              <a:avLst/>
            </a:prstTxWarp>
          </a:bodyPr>
          <a:lstStyle>
            <a:lvl1pPr algn="r" defTabSz="93027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6A507913-E4B0-45D2-8DF3-73947AAB5F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874262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defTabSz="930275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defTabSz="930275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defTabSz="930275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defTabSz="930275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fld id="{72A09D5B-873C-420F-AA72-9B382FA7B705}" type="slidenum">
              <a:rPr lang="en-US" smtClean="0">
                <a:latin typeface="Times New Roman" pitchFamily="18" charset="0"/>
              </a:rPr>
              <a:pPr/>
              <a:t>1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defTabSz="930275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defTabSz="930275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defTabSz="930275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defTabSz="930275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fld id="{BE3B29B9-14AF-42FB-8BB6-FE1057A8074E}" type="slidenum">
              <a:rPr lang="en-US" smtClean="0">
                <a:latin typeface="Times New Roman" pitchFamily="18" charset="0"/>
              </a:rPr>
              <a:pPr/>
              <a:t>2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513556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0" y="5127625"/>
            <a:ext cx="9144000" cy="46038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tIns="0" bIns="0" anchor="t"/>
          <a:lstStyle>
            <a:lvl1pPr algn="l">
              <a:defRPr sz="4700" b="1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164192-3DDA-496A-BC82-B930137D0D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3374886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9A230-C922-42D3-A602-93EE0AB664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38301942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invGray">
          <a:xfrm>
            <a:off x="6599238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ltGray">
          <a:xfrm>
            <a:off x="6648450" y="0"/>
            <a:ext cx="2514600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013" y="6376988"/>
            <a:ext cx="38369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DE579F-72D0-4518-919E-0D59FA9A79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99074002"/>
      </p:ext>
    </p:extLst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506767-BA0E-4EC3-AF6F-9534A997C1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62931367"/>
      </p:ext>
    </p:extLst>
  </p:cSld>
  <p:clrMapOvr>
    <a:masterClrMapping/>
  </p:clrMapOvr>
  <p:transition advTm="45900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A24A6-088F-4AB4-9B1C-31E11D43D4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65750387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26019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0" y="2601913"/>
            <a:ext cx="9144000" cy="46037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tIns="0" rIns="91440" bIns="0" anchor="b"/>
          <a:lstStyle>
            <a:lvl1pPr algn="l">
              <a:defRPr sz="4700" b="1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D170F8-66B1-465D-AD47-B0E9203B2A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336503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C187C5-69CD-48A3-979C-17B70EE517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81207749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E0025-99C7-4441-93B3-5983D2168E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69439533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0F1475-12D5-4FC6-A48C-C8C23D8AF9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25267727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EA3165-69A2-4986-B8CD-11DB6D23AA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36147401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013C8-350B-4FEB-BAB7-A8795C9680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67002810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165100" y="1169988"/>
            <a:ext cx="2522538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300" y="1169988"/>
            <a:ext cx="5194300" cy="201612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138" y="1169988"/>
            <a:ext cx="733425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FE18D0-9D05-44CD-AAD0-DAA005680D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5483829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6688"/>
            <a:ext cx="9144000" cy="444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4000" cy="14335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0950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4864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200" y="6477000"/>
            <a:ext cx="733425" cy="274638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fld id="{5E1A834C-37E5-40E2-AFF0-DE512F6753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4" r:id="rId1"/>
    <p:sldLayoutId id="2147483849" r:id="rId2"/>
    <p:sldLayoutId id="2147483855" r:id="rId3"/>
    <p:sldLayoutId id="2147483850" r:id="rId4"/>
    <p:sldLayoutId id="2147483851" r:id="rId5"/>
    <p:sldLayoutId id="2147483852" r:id="rId6"/>
    <p:sldLayoutId id="2147483856" r:id="rId7"/>
    <p:sldLayoutId id="2147483857" r:id="rId8"/>
    <p:sldLayoutId id="2147483858" r:id="rId9"/>
    <p:sldLayoutId id="2147483853" r:id="rId10"/>
    <p:sldLayoutId id="2147483859" r:id="rId11"/>
    <p:sldLayoutId id="2147483860" r:id="rId12"/>
  </p:sldLayoutIdLst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>
        <p:tmplLst>
          <p:tmpl lvl="1">
            <p:tnLst>
              <p:par>
                <p:cTn presetID="44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500" b="1" kern="1200">
          <a:solidFill>
            <a:srgbClr val="FFC8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9pPr>
      <a:extLst/>
    </p:titleStyle>
    <p:bodyStyle>
      <a:lvl1pPr marL="438150" indent="-319088" algn="l" rtl="0" eaLnBrk="0" fontAlgn="base" hangingPunct="0">
        <a:spcBef>
          <a:spcPct val="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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0250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eaLnBrk="0" fontAlgn="base" hangingPunct="0">
        <a:spcBef>
          <a:spcPct val="20000"/>
        </a:spcBef>
        <a:spcAft>
          <a:spcPct val="0"/>
        </a:spcAft>
        <a:buClr>
          <a:srgbClr val="E66C7D"/>
        </a:buClr>
        <a:buFont typeface="Arial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025" indent="-182563" algn="l" rtl="0" eaLnBrk="0" fontAlgn="base" hangingPunct="0">
        <a:spcBef>
          <a:spcPct val="20000"/>
        </a:spcBef>
        <a:spcAft>
          <a:spcPct val="0"/>
        </a:spcAft>
        <a:buClr>
          <a:srgbClr val="6BB76D"/>
        </a:buClr>
        <a:buFont typeface="Arial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5575" indent="-182563" algn="l" rtl="0" eaLnBrk="0" fontAlgn="base" hangingPunct="0">
        <a:spcBef>
          <a:spcPct val="20000"/>
        </a:spcBef>
        <a:spcAft>
          <a:spcPct val="0"/>
        </a:spcAft>
        <a:buClr>
          <a:srgbClr val="E88651"/>
        </a:buClr>
        <a:buFont typeface="Wingdings 3" pitchFamily="18" charset="2"/>
        <a:buChar char=""/>
        <a:defRPr lang="en-US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371600"/>
            <a:ext cx="7620000" cy="1470025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5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Financial Aid Updates </a:t>
            </a:r>
            <a:br>
              <a:rPr lang="en-US" sz="5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sz="5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2011-2012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3505200"/>
            <a:ext cx="7010400" cy="11430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FFC000"/>
                </a:solidFill>
              </a:rPr>
              <a:t>Academic Affairs/Student Affairs Workshop</a:t>
            </a:r>
          </a:p>
          <a:p>
            <a:pPr algn="ctr"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FFC000"/>
                </a:solidFill>
              </a:rPr>
              <a:t>August 4</a:t>
            </a:r>
            <a:r>
              <a:rPr lang="en-US" sz="2400" baseline="30000" smtClean="0">
                <a:solidFill>
                  <a:srgbClr val="FFC000"/>
                </a:solidFill>
              </a:rPr>
              <a:t>th</a:t>
            </a:r>
            <a:r>
              <a:rPr lang="en-US" sz="2400" smtClean="0">
                <a:solidFill>
                  <a:srgbClr val="FFC000"/>
                </a:solidFill>
              </a:rPr>
              <a:t> and August 9</a:t>
            </a:r>
            <a:r>
              <a:rPr lang="en-US" sz="2400" baseline="30000" smtClean="0">
                <a:solidFill>
                  <a:srgbClr val="FFC000"/>
                </a:solidFill>
              </a:rPr>
              <a:t>th</a:t>
            </a:r>
            <a:r>
              <a:rPr lang="en-US" sz="2400" smtClean="0">
                <a:solidFill>
                  <a:srgbClr val="FFC000"/>
                </a:solidFill>
              </a:rPr>
              <a:t>, 2011</a:t>
            </a:r>
          </a:p>
        </p:txBody>
      </p:sp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Maximum Unit Standard (Excessive Units)</a:t>
            </a: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57200" y="1698625"/>
            <a:ext cx="4040188" cy="715963"/>
          </a:xfrm>
        </p:spPr>
        <p:txBody>
          <a:bodyPr rtlCol="0">
            <a:norm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Description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57200" y="2449513"/>
            <a:ext cx="4040188" cy="3951287"/>
          </a:xfrm>
        </p:spPr>
        <p:txBody>
          <a:bodyPr rtlCol="0">
            <a:normAutofit fontScale="92500" lnSpcReduction="10000"/>
          </a:bodyPr>
          <a:lstStyle/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dirty="0" smtClean="0"/>
              <a:t>The maximum timeframe a student is expected to finish a program is no more than 150% of the units required to complete an educational program.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dirty="0" smtClean="0"/>
              <a:t>For determining academic progress, all </a:t>
            </a:r>
            <a:r>
              <a:rPr lang="en-US" b="1" dirty="0" smtClean="0"/>
              <a:t>attempted</a:t>
            </a:r>
            <a:r>
              <a:rPr lang="en-US" dirty="0" smtClean="0"/>
              <a:t> units and</a:t>
            </a:r>
            <a:r>
              <a:rPr lang="en-US" b="1" dirty="0" smtClean="0"/>
              <a:t> transfer </a:t>
            </a:r>
            <a:r>
              <a:rPr lang="en-US" dirty="0" smtClean="0"/>
              <a:t>units are counted, whether or not financial aid funding was received.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4645025" y="1698625"/>
            <a:ext cx="4041775" cy="715963"/>
          </a:xfrm>
        </p:spPr>
        <p:txBody>
          <a:bodyPr rtlCol="0">
            <a:normAutofit fontScale="92500" lnSpcReduction="10000"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MAX UNITS FUNDS MAY BE RECIVED FOR: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4645025" y="2449513"/>
            <a:ext cx="4041775" cy="3951287"/>
          </a:xfrm>
        </p:spPr>
        <p:txBody>
          <a:bodyPr/>
          <a:lstStyle/>
          <a:p>
            <a:pPr eaLnBrk="1" hangingPunct="1"/>
            <a:r>
              <a:rPr lang="en-US" smtClean="0"/>
              <a:t>271 units Undergraduate</a:t>
            </a:r>
          </a:p>
          <a:p>
            <a:pPr eaLnBrk="1" hangingPunct="1"/>
            <a:r>
              <a:rPr lang="en-US" smtClean="0"/>
              <a:t>112 units Graduate</a:t>
            </a:r>
          </a:p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7EA820-4E22-4FD4-B06D-84C745881279}" type="slidenum">
              <a:rPr lang="en-US"/>
              <a:pPr>
                <a:defRPr/>
              </a:pPr>
              <a:t>10</a:t>
            </a:fld>
            <a:endParaRPr lang="en-US"/>
          </a:p>
        </p:txBody>
      </p:sp>
      <p:pic>
        <p:nvPicPr>
          <p:cNvPr id="18440" name="Picture 2" descr="C:\Users\Rhoda\AppData\Local\Microsoft\Windows\Temporary Internet Files\Content.IE5\IHTI8DI9\MC900325658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15000" y="3962400"/>
            <a:ext cx="1903413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3" grpId="0" build="p"/>
      <p:bldP spid="6" grpId="0" build="p"/>
      <p:bldP spid="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Primary Changes for SAP</a:t>
            </a: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No more automatic probation.</a:t>
            </a:r>
          </a:p>
          <a:p>
            <a:pPr lvl="1" eaLnBrk="1" hangingPunct="1"/>
            <a:r>
              <a:rPr lang="en-US" sz="2400" smtClean="0"/>
              <a:t>Students not meeting SAP will be disqualified and must appeal for funding consideration.</a:t>
            </a:r>
          </a:p>
          <a:p>
            <a:pPr lvl="1" eaLnBrk="1" hangingPunct="1"/>
            <a:r>
              <a:rPr lang="en-US" sz="2400" smtClean="0"/>
              <a:t>This will increase the number of appeals submitted to the FA Office.</a:t>
            </a:r>
          </a:p>
          <a:p>
            <a:pPr eaLnBrk="1" hangingPunct="1"/>
            <a:r>
              <a:rPr lang="en-US" smtClean="0"/>
              <a:t>Regarding Course Repeats</a:t>
            </a:r>
          </a:p>
          <a:p>
            <a:pPr lvl="1" eaLnBrk="1" hangingPunct="1"/>
            <a:r>
              <a:rPr lang="en-US" sz="2400" smtClean="0"/>
              <a:t>FA may fund student “..one time for retaking previously passed coursework if, for example, the student needed to meet an academic standard for that particular course, such as a minimum grade”. [excerpt from federal regulations, page 66948]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Monitoring SAP</a:t>
            </a: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A student on probation may receive funding for ONE payment period (academic year for CSULA).</a:t>
            </a:r>
          </a:p>
          <a:p>
            <a:pPr eaLnBrk="1" hangingPunct="1">
              <a:buFont typeface="Wingdings 2" pitchFamily="18" charset="2"/>
              <a:buNone/>
            </a:pPr>
            <a:endParaRPr lang="en-US" sz="2800" smtClean="0"/>
          </a:p>
          <a:p>
            <a:pPr eaLnBrk="1" hangingPunct="1"/>
            <a:r>
              <a:rPr lang="en-US" sz="2800" smtClean="0"/>
              <a:t>A student on probation may not receive Title IV funds for the subsequent payment period unless:</a:t>
            </a:r>
          </a:p>
          <a:p>
            <a:pPr marL="971550" lvl="1" indent="-514350" eaLnBrk="1" hangingPunct="1">
              <a:buFont typeface="Corbel" pitchFamily="34" charset="0"/>
              <a:buAutoNum type="arabicPeriod"/>
            </a:pPr>
            <a:r>
              <a:rPr lang="en-US" smtClean="0"/>
              <a:t>Student is meeting SAP; OR</a:t>
            </a:r>
          </a:p>
          <a:p>
            <a:pPr marL="971550" lvl="1" indent="-514350" eaLnBrk="1" hangingPunct="1">
              <a:buFont typeface="Corbel" pitchFamily="34" charset="0"/>
              <a:buAutoNum type="arabicPeriod"/>
            </a:pPr>
            <a:r>
              <a:rPr lang="en-US" smtClean="0"/>
              <a:t>Student satisfies the conditions specified by Financial Aid.</a:t>
            </a:r>
          </a:p>
          <a:p>
            <a:pPr lvl="2" eaLnBrk="1" hangingPunct="1">
              <a:buFont typeface="Arial" charset="0"/>
              <a:buNone/>
            </a:pPr>
            <a:endParaRPr lang="en-US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Monitoring SAP (cont)</a:t>
            </a: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Students who fail to adhere to their academic plan at risk of loosing eligibility for subsequent year.</a:t>
            </a:r>
          </a:p>
          <a:p>
            <a:pPr eaLnBrk="1" hangingPunct="1"/>
            <a:r>
              <a:rPr lang="en-US" smtClean="0"/>
              <a:t>It will be important for students to maintain academic progress and/or adhere to FA appeal conditions.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Update: Registration</a:t>
            </a: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238"/>
            <a:ext cx="4038600" cy="4624387"/>
          </a:xfrm>
        </p:spPr>
        <p:txBody>
          <a:bodyPr/>
          <a:lstStyle/>
          <a:p>
            <a:pPr eaLnBrk="1" hangingPunct="1"/>
            <a:r>
              <a:rPr lang="en-US" smtClean="0"/>
              <a:t>Students with files pending review were offered estimated awards to assist with registration.  </a:t>
            </a:r>
          </a:p>
          <a:p>
            <a:pPr lvl="1" eaLnBrk="1" hangingPunct="1"/>
            <a:r>
              <a:rPr lang="en-US" smtClean="0"/>
              <a:t>Email notification was sent to students.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648200" y="1773238"/>
            <a:ext cx="4038600" cy="4624387"/>
          </a:xfrm>
        </p:spPr>
        <p:txBody>
          <a:bodyPr/>
          <a:lstStyle/>
          <a:p>
            <a:pPr eaLnBrk="1" hangingPunct="1"/>
            <a:r>
              <a:rPr lang="en-US" smtClean="0"/>
              <a:t>Students not meeting SAP unable to register unless he/she remits payment on their own.</a:t>
            </a:r>
          </a:p>
          <a:p>
            <a:pPr lvl="1" eaLnBrk="1" hangingPunct="1"/>
            <a:r>
              <a:rPr lang="en-US" smtClean="0"/>
              <a:t>Students with approved SAP Appeals and who are placed on Financial Aid probation will be allowed to register.</a:t>
            </a:r>
          </a:p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D377E4-9B57-4C0D-8580-B57F335C6D0D}" type="slidenum">
              <a:rPr lang="en-US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52400"/>
            <a:ext cx="8001000" cy="12160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000" smtClean="0">
                <a:solidFill>
                  <a:schemeClr val="accent1">
                    <a:satMod val="150000"/>
                  </a:schemeClr>
                </a:solidFill>
              </a:rPr>
              <a:t>Effects of Unit Enrollment on Disbursement of Funds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828800"/>
            <a:ext cx="8305800" cy="4267200"/>
          </a:xfrm>
        </p:spPr>
        <p:txBody>
          <a:bodyPr rtlCol="0">
            <a:normAutofit lnSpcReduction="10000"/>
          </a:bodyPr>
          <a:lstStyle/>
          <a:p>
            <a:pPr marL="438912" indent="-320040"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sz="2400" dirty="0" smtClean="0"/>
              <a:t>Amount of Financial Aid Received is Based Upon</a:t>
            </a:r>
          </a:p>
          <a:p>
            <a:pPr marL="731520" lvl="1" indent="-274320" eaLnBrk="1" fontAlgn="auto" hangingPunct="1">
              <a:lnSpc>
                <a:spcPct val="90000"/>
              </a:lnSpc>
              <a:spcAft>
                <a:spcPts val="0"/>
              </a:spcAft>
              <a:buFont typeface="Wingdings"/>
              <a:buChar char=""/>
              <a:defRPr/>
            </a:pPr>
            <a:r>
              <a:rPr lang="en-US" sz="2400" u="sng" dirty="0" smtClean="0"/>
              <a:t>Enrollment Status</a:t>
            </a:r>
            <a:r>
              <a:rPr lang="en-US" sz="2400" dirty="0" smtClean="0"/>
              <a:t>: Undergraduates only </a:t>
            </a:r>
          </a:p>
          <a:p>
            <a:pPr marL="996696" lvl="2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Arial"/>
              <a:buChar char="▪"/>
              <a:defRPr/>
            </a:pPr>
            <a:r>
              <a:rPr lang="en-US" b="1" dirty="0" smtClean="0"/>
              <a:t>12 units      = </a:t>
            </a:r>
            <a:r>
              <a:rPr lang="en-US" b="1" dirty="0" smtClean="0">
                <a:solidFill>
                  <a:srgbClr val="008000"/>
                </a:solidFill>
              </a:rPr>
              <a:t>100%</a:t>
            </a:r>
          </a:p>
          <a:p>
            <a:pPr marL="996696" lvl="2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Arial"/>
              <a:buChar char="▪"/>
              <a:defRPr/>
            </a:pPr>
            <a:r>
              <a:rPr lang="en-US" b="1" dirty="0" smtClean="0"/>
              <a:t>9 - 11 units = </a:t>
            </a:r>
            <a:r>
              <a:rPr lang="en-US" b="1" dirty="0" smtClean="0">
                <a:solidFill>
                  <a:srgbClr val="008000"/>
                </a:solidFill>
              </a:rPr>
              <a:t>75%</a:t>
            </a:r>
          </a:p>
          <a:p>
            <a:pPr marL="996696" lvl="2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Arial"/>
              <a:buChar char="▪"/>
              <a:defRPr/>
            </a:pPr>
            <a:r>
              <a:rPr lang="en-US" b="1" dirty="0" smtClean="0"/>
              <a:t>6 - 8   units = </a:t>
            </a:r>
            <a:r>
              <a:rPr lang="en-US" b="1" dirty="0" smtClean="0">
                <a:solidFill>
                  <a:srgbClr val="008000"/>
                </a:solidFill>
              </a:rPr>
              <a:t>50%</a:t>
            </a:r>
          </a:p>
          <a:p>
            <a:pPr marL="996696" lvl="2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Arial"/>
              <a:buChar char="▪"/>
              <a:defRPr/>
            </a:pPr>
            <a:r>
              <a:rPr lang="en-US" b="1" dirty="0" smtClean="0"/>
              <a:t>1 - 5   units = </a:t>
            </a:r>
            <a:r>
              <a:rPr lang="en-US" b="1" dirty="0" smtClean="0">
                <a:solidFill>
                  <a:srgbClr val="008000"/>
                </a:solidFill>
              </a:rPr>
              <a:t>25%</a:t>
            </a:r>
          </a:p>
          <a:p>
            <a:pPr marL="996696" lvl="2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Arial"/>
              <a:buChar char="▪"/>
              <a:defRPr/>
            </a:pPr>
            <a:endParaRPr lang="en-US" sz="2200" b="1" dirty="0" smtClean="0">
              <a:solidFill>
                <a:srgbClr val="008000"/>
              </a:solidFill>
            </a:endParaRPr>
          </a:p>
          <a:p>
            <a:pPr marL="996696" lvl="2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endParaRPr lang="en-US" sz="2200" b="1" dirty="0" smtClean="0">
              <a:solidFill>
                <a:srgbClr val="008000"/>
              </a:solidFill>
            </a:endParaRPr>
          </a:p>
          <a:p>
            <a:pPr marL="996696" lvl="2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endParaRPr lang="en-US" sz="2200" b="1" dirty="0" smtClean="0">
              <a:solidFill>
                <a:srgbClr val="008000"/>
              </a:solidFill>
            </a:endParaRPr>
          </a:p>
          <a:p>
            <a:pPr marL="996696" lvl="2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Arial"/>
              <a:buChar char="▪"/>
              <a:defRPr/>
            </a:pPr>
            <a:r>
              <a:rPr lang="en-US" sz="2000" dirty="0" smtClean="0"/>
              <a:t>If students drop classes after the 2</a:t>
            </a:r>
            <a:r>
              <a:rPr lang="en-US" sz="2000" baseline="30000" dirty="0" smtClean="0"/>
              <a:t>nd</a:t>
            </a:r>
            <a:r>
              <a:rPr lang="en-US" sz="2000" dirty="0" smtClean="0"/>
              <a:t> week of school, aid may be adjusted.</a:t>
            </a:r>
          </a:p>
          <a:p>
            <a:pPr marL="996696" lvl="2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Arial"/>
              <a:buChar char="▪"/>
              <a:defRPr/>
            </a:pPr>
            <a:r>
              <a:rPr lang="en-US" sz="2000" dirty="0" smtClean="0"/>
              <a:t>Loans are not prorated – must be enrolled ½-time (6 units).</a:t>
            </a:r>
          </a:p>
          <a:p>
            <a:pPr marL="996696" lvl="2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endParaRPr lang="en-US" b="1" dirty="0" smtClean="0"/>
          </a:p>
        </p:txBody>
      </p:sp>
      <p:pic>
        <p:nvPicPr>
          <p:cNvPr id="60420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5715000" y="2819400"/>
            <a:ext cx="2438400" cy="2057400"/>
          </a:xfrm>
          <a:noFill/>
        </p:spPr>
      </p:pic>
      <p:sp>
        <p:nvSpPr>
          <p:cNvPr id="10242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9D03DE00-42C2-4051-B20B-47116675F006}" type="slidenum">
              <a:rPr lang="en-US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  <p:transition advTm="459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0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0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0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04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04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04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04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04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04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042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6042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6042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9" grpId="0" build="p"/>
      <p:bldP spid="60420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Financial Aid Disbursements</a:t>
            </a: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238"/>
            <a:ext cx="4038600" cy="4624387"/>
          </a:xfrm>
        </p:spPr>
        <p:txBody>
          <a:bodyPr/>
          <a:lstStyle/>
          <a:p>
            <a:pPr eaLnBrk="1" hangingPunct="1"/>
            <a:r>
              <a:rPr lang="en-US" smtClean="0"/>
              <a:t>Eligibility</a:t>
            </a:r>
          </a:p>
          <a:p>
            <a:pPr lvl="1" eaLnBrk="1" hangingPunct="1"/>
            <a:r>
              <a:rPr lang="en-US" smtClean="0"/>
              <a:t>Must have a completed Financial Aid file.</a:t>
            </a:r>
          </a:p>
          <a:p>
            <a:pPr lvl="1" eaLnBrk="1" hangingPunct="1"/>
            <a:r>
              <a:rPr lang="en-US" smtClean="0"/>
              <a:t>Must not be “conditional admits”</a:t>
            </a:r>
          </a:p>
          <a:p>
            <a:pPr lvl="1" eaLnBrk="1" hangingPunct="1"/>
            <a:r>
              <a:rPr lang="en-US" smtClean="0"/>
              <a:t>Must be meeting SAP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648200" y="1773238"/>
            <a:ext cx="4038600" cy="4624387"/>
          </a:xfrm>
        </p:spPr>
        <p:txBody>
          <a:bodyPr/>
          <a:lstStyle/>
          <a:p>
            <a:pPr eaLnBrk="1" hangingPunct="1"/>
            <a:r>
              <a:rPr lang="en-US" smtClean="0"/>
              <a:t>Disbursements begin @ beginning of each quarter.</a:t>
            </a:r>
          </a:p>
          <a:p>
            <a:pPr eaLnBrk="1" hangingPunct="1"/>
            <a:r>
              <a:rPr lang="en-US" smtClean="0"/>
              <a:t>Disbursement schedule available online.</a:t>
            </a:r>
          </a:p>
          <a:p>
            <a:pPr eaLnBrk="1" hangingPunct="1"/>
            <a:r>
              <a:rPr lang="en-US" smtClean="0"/>
              <a:t>Refund checks mailed by Disbursement Office or issued via direct deposit.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E5A093-DD9A-46E2-A549-41C934B37C8C}" type="slidenum">
              <a:rPr lang="en-US"/>
              <a:pPr>
                <a:defRPr/>
              </a:pPr>
              <a:t>16</a:t>
            </a:fld>
            <a:endParaRPr lang="en-US"/>
          </a:p>
        </p:txBody>
      </p:sp>
      <p:pic>
        <p:nvPicPr>
          <p:cNvPr id="24582" name="Picture 2" descr="C:\Users\Rhoda\AppData\Local\Microsoft\Windows\Temporary Internet Files\Content.IE5\5D7DED2V\MC900439847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47800" y="4648200"/>
            <a:ext cx="2070100" cy="130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Questions?</a:t>
            </a: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0153E1-7CD1-45B7-BB0D-91DB02281909}" type="slidenum">
              <a:rPr lang="en-US"/>
              <a:pPr>
                <a:defRPr/>
              </a:pPr>
              <a:t>17</a:t>
            </a:fld>
            <a:endParaRPr lang="en-US"/>
          </a:p>
        </p:txBody>
      </p:sp>
      <p:pic>
        <p:nvPicPr>
          <p:cNvPr id="25604" name="Picture 2" descr="C:\Users\Rhoda\AppData\Local\Microsoft\Windows\Temporary Internet Files\Content.IE5\CWKFD760\MC900434411[1].wmf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3759200" y="3173413"/>
            <a:ext cx="1625600" cy="1828800"/>
          </a:xfr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077200" cy="579438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 smtClean="0">
                <a:solidFill>
                  <a:schemeClr val="accent1">
                    <a:satMod val="150000"/>
                  </a:schemeClr>
                </a:solidFill>
              </a:rPr>
              <a:t>Financial Aid Programs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676400"/>
            <a:ext cx="8001000" cy="4800600"/>
          </a:xfrm>
        </p:spPr>
        <p:txBody>
          <a:bodyPr rtlCol="0">
            <a:normAutofit lnSpcReduction="10000"/>
          </a:bodyPr>
          <a:lstStyle/>
          <a:p>
            <a:pPr marL="731520" lvl="1" indent="-274320" eaLnBrk="1" fontAlgn="auto" hangingPunct="1">
              <a:lnSpc>
                <a:spcPct val="90000"/>
              </a:lnSpc>
              <a:spcAft>
                <a:spcPct val="20000"/>
              </a:spcAft>
              <a:buFont typeface="Wingdings"/>
              <a:buChar char=""/>
              <a:defRPr/>
            </a:pPr>
            <a:r>
              <a:rPr lang="en-US" b="1" dirty="0" smtClean="0"/>
              <a:t>Grants 		=	free money</a:t>
            </a:r>
          </a:p>
          <a:p>
            <a:pPr marL="731520" lvl="1" indent="-274320" eaLnBrk="1" fontAlgn="auto" hangingPunct="1">
              <a:lnSpc>
                <a:spcPct val="90000"/>
              </a:lnSpc>
              <a:spcAft>
                <a:spcPct val="20000"/>
              </a:spcAft>
              <a:buFont typeface="Wingdings"/>
              <a:buChar char=""/>
              <a:defRPr/>
            </a:pPr>
            <a:r>
              <a:rPr lang="en-US" b="1" dirty="0" smtClean="0"/>
              <a:t>Loans 			=	self-help, funds to be repaid</a:t>
            </a:r>
          </a:p>
          <a:p>
            <a:pPr marL="731520" lvl="1" indent="-274320" eaLnBrk="1" fontAlgn="auto" hangingPunct="1">
              <a:lnSpc>
                <a:spcPct val="90000"/>
              </a:lnSpc>
              <a:spcAft>
                <a:spcPct val="20000"/>
              </a:spcAft>
              <a:buFont typeface="Wingdings"/>
              <a:buChar char=""/>
              <a:defRPr/>
            </a:pPr>
            <a:r>
              <a:rPr lang="en-US" b="1" dirty="0" smtClean="0"/>
              <a:t>Scholarships 		=	free money</a:t>
            </a:r>
          </a:p>
          <a:p>
            <a:pPr marL="731520" lvl="1" indent="-274320" eaLnBrk="1" fontAlgn="auto" hangingPunct="1">
              <a:lnSpc>
                <a:spcPct val="90000"/>
              </a:lnSpc>
              <a:spcAft>
                <a:spcPct val="20000"/>
              </a:spcAft>
              <a:buFont typeface="Wingdings"/>
              <a:buChar char=""/>
              <a:defRPr/>
            </a:pPr>
            <a:r>
              <a:rPr lang="en-US" b="1" dirty="0" smtClean="0"/>
              <a:t>Work-Study		=	self-help, funds earned</a:t>
            </a:r>
          </a:p>
          <a:p>
            <a:pPr marL="731520" lvl="1" indent="-274320" eaLnBrk="1" fontAlgn="auto" hangingPunct="1">
              <a:lnSpc>
                <a:spcPct val="90000"/>
              </a:lnSpc>
              <a:spcAft>
                <a:spcPct val="20000"/>
              </a:spcAft>
              <a:buFont typeface="Wingdings"/>
              <a:buChar char=""/>
              <a:defRPr/>
            </a:pPr>
            <a:r>
              <a:rPr lang="en-US" dirty="0" smtClean="0"/>
              <a:t>Students are notified via email to check GET.</a:t>
            </a:r>
          </a:p>
          <a:p>
            <a:pPr marL="731520" lvl="1" indent="-274320" eaLnBrk="1" fontAlgn="auto" hangingPunct="1">
              <a:lnSpc>
                <a:spcPct val="90000"/>
              </a:lnSpc>
              <a:spcAft>
                <a:spcPct val="20000"/>
              </a:spcAft>
              <a:buFont typeface="Wingdings"/>
              <a:buChar char=""/>
              <a:defRPr/>
            </a:pPr>
            <a:r>
              <a:rPr lang="en-US" dirty="0" smtClean="0"/>
              <a:t>Students may use GET to accept or decline awards and to check their TO DO LIST for missing documents.</a:t>
            </a:r>
          </a:p>
        </p:txBody>
      </p:sp>
      <p:sp>
        <p:nvSpPr>
          <p:cNvPr id="512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F0FEEB56-0A7C-4F23-B9CD-A6DA5FFFD995}" type="slidenum">
              <a:rPr lang="en-US"/>
              <a:pPr>
                <a:defRPr/>
              </a:pPr>
              <a:t>2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7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7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7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Update: 12% Tuition Increase	</a:t>
            </a: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238"/>
            <a:ext cx="4038600" cy="4624387"/>
          </a:xfrm>
        </p:spPr>
        <p:txBody>
          <a:bodyPr/>
          <a:lstStyle/>
          <a:p>
            <a:pPr eaLnBrk="1" hangingPunct="1"/>
            <a:r>
              <a:rPr lang="en-US" smtClean="0"/>
              <a:t>Cal Grant and State University Grant recipients are eligible for an increase to their grants to accommodate the fee increase.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969A94-E87F-42CA-BCF8-2BAAFE31D518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4648200" y="1773238"/>
            <a:ext cx="4038600" cy="4624387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endParaRPr lang="en-US" smtClean="0"/>
          </a:p>
        </p:txBody>
      </p:sp>
      <p:pic>
        <p:nvPicPr>
          <p:cNvPr id="11270" name="Picture 4" descr="C:\Users\Rhoda\AppData\Local\Microsoft\Windows\Temporary Internet Files\Content.IE5\C60ZXTX8\MC900013532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91200" y="2362200"/>
            <a:ext cx="1981200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4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Update: Impact of Debt Deal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457200" y="1698625"/>
            <a:ext cx="4040188" cy="715963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Graduate student borrowers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457200" y="2449513"/>
            <a:ext cx="4040188" cy="2503487"/>
          </a:xfrm>
        </p:spPr>
        <p:txBody>
          <a:bodyPr/>
          <a:lstStyle/>
          <a:p>
            <a:r>
              <a:rPr lang="en-US" sz="2000" smtClean="0"/>
              <a:t>Effective July 1, 2012</a:t>
            </a:r>
          </a:p>
          <a:p>
            <a:r>
              <a:rPr lang="en-US" sz="2000" smtClean="0"/>
              <a:t>Interest on federal Subsidized loans will begin to accrue while students are in school.</a:t>
            </a:r>
          </a:p>
          <a:p>
            <a:r>
              <a:rPr lang="en-US" sz="2000" smtClean="0"/>
              <a:t>Currently, the government pays the interest on Subsidized loans for students enrolled ½-time.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3"/>
          </p:nvPr>
        </p:nvSpPr>
        <p:spPr>
          <a:xfrm>
            <a:off x="4645025" y="1698625"/>
            <a:ext cx="4041775" cy="715963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All student loan borrowers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4"/>
          </p:nvPr>
        </p:nvSpPr>
        <p:spPr>
          <a:xfrm>
            <a:off x="4645025" y="2449513"/>
            <a:ext cx="4041775" cy="3189287"/>
          </a:xfrm>
        </p:spPr>
        <p:txBody>
          <a:bodyPr/>
          <a:lstStyle/>
          <a:p>
            <a:r>
              <a:rPr lang="en-US" sz="2000" smtClean="0"/>
              <a:t>Effective July 1, 2012</a:t>
            </a:r>
          </a:p>
          <a:p>
            <a:r>
              <a:rPr lang="en-US" sz="2000" smtClean="0"/>
              <a:t>Elimination of on-time repayment incentives.</a:t>
            </a:r>
          </a:p>
          <a:p>
            <a:r>
              <a:rPr lang="en-US" sz="2000" smtClean="0"/>
              <a:t>Currently, federal Stafford loan borrowers who make 12-consecutive on-time payments are eligible for a rebate of 0.5% of the loan amount, which is applied to the 1% repayment fee.</a:t>
            </a:r>
          </a:p>
          <a:p>
            <a:pPr>
              <a:buFont typeface="Wingdings 2" pitchFamily="18" charset="2"/>
              <a:buNone/>
            </a:pPr>
            <a:endParaRPr lang="en-US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4F39F9-D8D1-46A6-8DBA-F5E8E30C21CF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38200" y="5715000"/>
            <a:ext cx="7239000" cy="584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1600" b="1" dirty="0"/>
              <a:t>The savings from these changes will be used to preserve the Federal Pell Grant program.  Pell Grants provide up to $5,550 for low income college students.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8" grpId="0" build="p"/>
      <p:bldP spid="9" grpId="0" build="p"/>
      <p:bldP spid="10" grpId="0" build="p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Update: Satisfactory Academic Progress (SAP)	</a:t>
            </a: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238"/>
            <a:ext cx="4038600" cy="4624387"/>
          </a:xfrm>
        </p:spPr>
        <p:txBody>
          <a:bodyPr/>
          <a:lstStyle/>
          <a:p>
            <a:pPr eaLnBrk="1" hangingPunct="1"/>
            <a:r>
              <a:rPr lang="en-US" smtClean="0"/>
              <a:t>New Regulations effective July 1, 2011</a:t>
            </a:r>
          </a:p>
          <a:p>
            <a:pPr eaLnBrk="1" hangingPunct="1">
              <a:buFont typeface="Wingdings 2" pitchFamily="18" charset="2"/>
              <a:buNone/>
            </a:pP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238"/>
            <a:ext cx="4038600" cy="4624387"/>
          </a:xfrm>
        </p:spPr>
        <p:txBody>
          <a:bodyPr/>
          <a:lstStyle/>
          <a:p>
            <a:pPr eaLnBrk="1" hangingPunct="1"/>
            <a:r>
              <a:rPr lang="en-US" smtClean="0"/>
              <a:t>Final Regulations from Code of Federal Regulations – 668.16, 668.34</a:t>
            </a:r>
          </a:p>
          <a:p>
            <a:pPr eaLnBrk="1" hangingPunct="1"/>
            <a:r>
              <a:rPr lang="en-US" smtClean="0"/>
              <a:t>Updated policy available online.</a:t>
            </a:r>
          </a:p>
          <a:p>
            <a:pPr eaLnBrk="1" hangingPunct="1"/>
            <a:r>
              <a:rPr lang="en-US" smtClean="0"/>
              <a:t>Students were notified via email and advised to refer to the policy.</a:t>
            </a:r>
          </a:p>
          <a:p>
            <a:pPr eaLnBrk="1" hangingPunct="1"/>
            <a:endParaRPr lang="en-US" smtClean="0"/>
          </a:p>
        </p:txBody>
      </p:sp>
      <p:pic>
        <p:nvPicPr>
          <p:cNvPr id="13317" name="Picture 2" descr="C:\Program Files (x86)\Microsoft Office\MEDIA\CAGCAT10\j0301252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352800"/>
            <a:ext cx="1830388" cy="156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SAP Items Monitored by the Financial Aid Office</a:t>
            </a: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GPA</a:t>
            </a:r>
          </a:p>
          <a:p>
            <a:pPr eaLnBrk="1" hangingPunct="1"/>
            <a:r>
              <a:rPr lang="en-US" smtClean="0"/>
              <a:t>Rate of Completion</a:t>
            </a:r>
          </a:p>
          <a:p>
            <a:pPr eaLnBrk="1" hangingPunct="1"/>
            <a:r>
              <a:rPr lang="en-US" smtClean="0"/>
              <a:t>Maximum Units (Excessive Units)</a:t>
            </a:r>
          </a:p>
          <a:p>
            <a:pPr eaLnBrk="1" hangingPunct="1">
              <a:buFont typeface="Wingdings 2" pitchFamily="18" charset="2"/>
              <a:buNone/>
            </a:pPr>
            <a:endParaRPr lang="en-US" smtClean="0"/>
          </a:p>
          <a:p>
            <a:pPr eaLnBrk="1" hangingPunct="1"/>
            <a:r>
              <a:rPr lang="en-US" smtClean="0"/>
              <a:t>Review Frequency</a:t>
            </a:r>
          </a:p>
          <a:p>
            <a:pPr lvl="1" eaLnBrk="1" hangingPunct="1"/>
            <a:r>
              <a:rPr lang="en-US" smtClean="0"/>
              <a:t>Annually @ the end of the Spring quarter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GPA Standards</a:t>
            </a: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774825"/>
          <a:ext cx="8229600" cy="4625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D0104A-1DF2-4EB4-BB56-B7922A06E07B}" type="slidenum">
              <a:rPr lang="en-US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Rate of Completion</a:t>
            </a: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Students must achieve a 75% passing rate of all attempted units.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Example: student attempts 36 units for the year and successfully passes 24 units</a:t>
            </a:r>
          </a:p>
          <a:p>
            <a:pPr lvl="1" eaLnBrk="1" hangingPunct="1"/>
            <a:r>
              <a:rPr lang="en-US" smtClean="0"/>
              <a:t>24/36 = 66% passing rate</a:t>
            </a:r>
          </a:p>
          <a:p>
            <a:pPr lvl="1" eaLnBrk="1" hangingPunct="1"/>
            <a:r>
              <a:rPr lang="en-US" smtClean="0"/>
              <a:t>Student’s aid eligibility suspended.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EAE408-BB1D-4599-BDBF-B5AF9FB575F7}" type="slidenum">
              <a:rPr lang="en-US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Units and Grades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1" smtClean="0"/>
              <a:t>Earned Units (for all degree programs) include:</a:t>
            </a:r>
            <a:endParaRPr lang="en-US" sz="2000" smtClean="0"/>
          </a:p>
          <a:p>
            <a:pPr>
              <a:buFont typeface="Wingdings 2" pitchFamily="18" charset="2"/>
              <a:buNone/>
            </a:pPr>
            <a:r>
              <a:rPr lang="en-US" sz="2000" smtClean="0"/>
              <a:t>	A, A- ,B, B+, B-,C, C+, C-, D, D+, D-, CR, RP, and all transfer units.</a:t>
            </a:r>
          </a:p>
          <a:p>
            <a:pPr>
              <a:buFont typeface="Wingdings 2" pitchFamily="18" charset="2"/>
              <a:buNone/>
            </a:pPr>
            <a:r>
              <a:rPr lang="en-US" sz="2000" b="1" smtClean="0"/>
              <a:t> </a:t>
            </a:r>
            <a:endParaRPr lang="en-US" sz="2000" smtClean="0"/>
          </a:p>
          <a:p>
            <a:r>
              <a:rPr lang="en-US" sz="2000" b="1" smtClean="0"/>
              <a:t>Attempted Units (for all degree programs) include:</a:t>
            </a:r>
            <a:endParaRPr lang="en-US" sz="2000" smtClean="0"/>
          </a:p>
          <a:p>
            <a:pPr>
              <a:buFont typeface="Wingdings 2" pitchFamily="18" charset="2"/>
              <a:buNone/>
            </a:pPr>
            <a:r>
              <a:rPr lang="en-US" sz="2000" smtClean="0"/>
              <a:t>	A, A-,  B, B+, B- C, C+, C-,  D, D+, D-, F, IC, IN, CR, NC, RD, W, WU, repeat, and all transfer units. </a:t>
            </a:r>
          </a:p>
          <a:p>
            <a:pPr>
              <a:buFont typeface="Wingdings 2" pitchFamily="18" charset="2"/>
              <a:buNone/>
            </a:pPr>
            <a:r>
              <a:rPr lang="en-US" sz="2000" smtClean="0"/>
              <a:t> </a:t>
            </a:r>
          </a:p>
          <a:p>
            <a:r>
              <a:rPr lang="en-US" sz="2000" b="1" smtClean="0"/>
              <a:t>Grades of:</a:t>
            </a:r>
            <a:r>
              <a:rPr lang="en-US" sz="2000" smtClean="0"/>
              <a:t>  F, I, IC, IN, CR, NC, U, W, WU count as units attempted with zero units earned for all degree programs.</a:t>
            </a:r>
          </a:p>
          <a:p>
            <a:pPr>
              <a:buFont typeface="Wingdings 2" pitchFamily="18" charset="2"/>
              <a:buNone/>
            </a:pPr>
            <a:endParaRPr lang="en-US" sz="200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104CAD-772C-4ABB-829F-54F8C02CA4C8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3|0.6|0.6|0.4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2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2058</TotalTime>
  <Words>747</Words>
  <Application>Microsoft Office PowerPoint</Application>
  <PresentationFormat>On-screen Show (4:3)</PresentationFormat>
  <Paragraphs>116</Paragraphs>
  <Slides>17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Module</vt:lpstr>
      <vt:lpstr>Financial Aid Updates  2011-2012</vt:lpstr>
      <vt:lpstr>Financial Aid Programs</vt:lpstr>
      <vt:lpstr>Update: 12% Tuition Increase </vt:lpstr>
      <vt:lpstr>Update: Impact of Debt Deal</vt:lpstr>
      <vt:lpstr>Update: Satisfactory Academic Progress (SAP) </vt:lpstr>
      <vt:lpstr>SAP Items Monitored by the Financial Aid Office</vt:lpstr>
      <vt:lpstr>GPA Standards</vt:lpstr>
      <vt:lpstr>Rate of Completion</vt:lpstr>
      <vt:lpstr>Units and Grades </vt:lpstr>
      <vt:lpstr>Maximum Unit Standard (Excessive Units)</vt:lpstr>
      <vt:lpstr>Primary Changes for SAP</vt:lpstr>
      <vt:lpstr>Monitoring SAP</vt:lpstr>
      <vt:lpstr>Monitoring SAP (cont)</vt:lpstr>
      <vt:lpstr>Update: Registration</vt:lpstr>
      <vt:lpstr>Effects of Unit Enrollment on Disbursement of Funds</vt:lpstr>
      <vt:lpstr>Financial Aid Disbursements</vt:lpstr>
      <vt:lpstr>Questions?</vt:lpstr>
    </vt:vector>
  </TitlesOfParts>
  <Company>Cal State L. A.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Financial Aid 101</dc:title>
  <dc:creator>JHoward</dc:creator>
  <cp:lastModifiedBy>rposey</cp:lastModifiedBy>
  <cp:revision>90</cp:revision>
  <cp:lastPrinted>2000-05-05T18:18:04Z</cp:lastPrinted>
  <dcterms:created xsi:type="dcterms:W3CDTF">2000-03-30T21:03:12Z</dcterms:created>
  <dcterms:modified xsi:type="dcterms:W3CDTF">2011-08-09T19:18:24Z</dcterms:modified>
</cp:coreProperties>
</file>