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56" r:id="rId2"/>
    <p:sldId id="586" r:id="rId3"/>
    <p:sldId id="587" r:id="rId4"/>
    <p:sldId id="583" r:id="rId5"/>
    <p:sldId id="591" r:id="rId6"/>
    <p:sldId id="561" r:id="rId7"/>
    <p:sldId id="592" r:id="rId8"/>
    <p:sldId id="589" r:id="rId9"/>
    <p:sldId id="590" r:id="rId1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84" d="100"/>
          <a:sy n="84" d="100"/>
        </p:scale>
        <p:origin x="10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cs" TargetMode="External"/><Relationship Id="rId2" Type="http://schemas.openxmlformats.org/officeDocument/2006/relationships/hyperlink" Target="https://connect.sco.ca.gov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October 9th, 2020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Modified MSCS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Planning Grad Program Reviewer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Q&amp;A</a:t>
            </a:r>
          </a:p>
          <a:p>
            <a:pPr marL="971550" lvl="1" indent="-28575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 Employee CONNECT - secure web-based application allows you to access your last three years of earnings statements and your last four years of W-2s</a:t>
            </a:r>
          </a:p>
          <a:p>
            <a:pPr marL="971550" lvl="1" indent="-285750"/>
            <a:r>
              <a:rPr lang="en-US" sz="2000" dirty="0">
                <a:hlinkClick r:id="rId2"/>
              </a:rPr>
              <a:t>https://connect.sco.ca.gov/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CS department webpage</a:t>
            </a:r>
          </a:p>
          <a:p>
            <a:pPr marL="971550" lvl="1" indent="-285750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www.calstatela.edu/cs</a:t>
            </a:r>
            <a:endParaRPr lang="en-US" sz="2000" dirty="0" smtClean="0"/>
          </a:p>
          <a:p>
            <a:pPr marL="971550" lvl="1" indent="-285750"/>
            <a:r>
              <a:rPr lang="en-US" sz="2000" dirty="0" smtClean="0"/>
              <a:t>Faculty advisor </a:t>
            </a:r>
            <a:r>
              <a:rPr lang="en-US" sz="2000" dirty="0"/>
              <a:t>office </a:t>
            </a:r>
            <a:r>
              <a:rPr lang="en-US" sz="2000" dirty="0" smtClean="0"/>
              <a:t>hours </a:t>
            </a:r>
          </a:p>
          <a:p>
            <a:pPr lvl="2" indent="0">
              <a:buNone/>
            </a:pPr>
            <a:r>
              <a:rPr lang="en-US" sz="1800" dirty="0" smtClean="0"/>
              <a:t>(Navigation: Advising &amp; Resources &gt; Department Advisement)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5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Department Meetings</a:t>
            </a:r>
          </a:p>
          <a:p>
            <a:pPr marL="1028700" lvl="1" fontAlgn="base"/>
            <a:r>
              <a:rPr lang="en-US" sz="1800" dirty="0" smtClean="0"/>
              <a:t>On </a:t>
            </a:r>
            <a:r>
              <a:rPr lang="en-US" sz="1800" dirty="0"/>
              <a:t>every 2nd and 4th Fridays of the </a:t>
            </a:r>
            <a:r>
              <a:rPr lang="en-US" sz="1800" dirty="0" smtClean="0"/>
              <a:t>month</a:t>
            </a:r>
            <a:endParaRPr lang="en-US" sz="1800" dirty="0"/>
          </a:p>
          <a:p>
            <a:pPr marL="1028700" lvl="1" fontAlgn="base"/>
            <a:r>
              <a:rPr lang="en-US" sz="1600" dirty="0" smtClean="0"/>
              <a:t>Fall </a:t>
            </a:r>
            <a:r>
              <a:rPr lang="en-US" sz="1600" dirty="0"/>
              <a:t>- 9/11, </a:t>
            </a:r>
            <a:r>
              <a:rPr lang="en-US" sz="1600" strike="sngStrike" dirty="0"/>
              <a:t>9/25</a:t>
            </a:r>
            <a:r>
              <a:rPr lang="en-US" sz="1600" dirty="0"/>
              <a:t>, 10/9, </a:t>
            </a:r>
            <a:r>
              <a:rPr lang="en-US" sz="1600" b="1" dirty="0" smtClean="0"/>
              <a:t>10/23 (IAB)</a:t>
            </a:r>
            <a:r>
              <a:rPr lang="en-US" sz="1600" dirty="0" smtClean="0"/>
              <a:t>, </a:t>
            </a:r>
            <a:r>
              <a:rPr lang="en-US" sz="1600" dirty="0"/>
              <a:t>11/13, </a:t>
            </a:r>
            <a:r>
              <a:rPr lang="en-US" sz="1600" b="1" dirty="0" smtClean="0"/>
              <a:t>12/4 (Provost visit)</a:t>
            </a:r>
            <a:r>
              <a:rPr lang="en-US" sz="1600" b="1" dirty="0"/>
              <a:t> 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IAB meeting – on 10/23, 9-10:30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Provost, José </a:t>
            </a:r>
            <a:r>
              <a:rPr lang="en-US" sz="1800" dirty="0"/>
              <a:t>Luis </a:t>
            </a:r>
            <a:r>
              <a:rPr lang="en-US" sz="1800" dirty="0" smtClean="0"/>
              <a:t>Alvarado, visit </a:t>
            </a:r>
            <a:r>
              <a:rPr lang="en-US" sz="1800" dirty="0"/>
              <a:t>– </a:t>
            </a:r>
            <a:r>
              <a:rPr lang="en-US" sz="1800" dirty="0" smtClean="0"/>
              <a:t>12/4, 11-12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Thesis presentations – 12/11 Friday, 9:30-11:45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RTP file closure dates – 10/12/2020 (</a:t>
            </a:r>
            <a:r>
              <a:rPr lang="en-US" sz="1800" dirty="0"/>
              <a:t>p</a:t>
            </a:r>
            <a:r>
              <a:rPr lang="en-US" sz="1800" dirty="0" smtClean="0"/>
              <a:t>erformance review and range elevation)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4961 Senior Design Presentations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15-16 </a:t>
            </a:r>
            <a:r>
              <a:rPr lang="en-US" sz="1800" dirty="0"/>
              <a:t>teams of 8~9 </a:t>
            </a:r>
            <a:r>
              <a:rPr lang="en-US" sz="1800" dirty="0" smtClean="0"/>
              <a:t>students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Presentation </a:t>
            </a:r>
            <a:r>
              <a:rPr lang="en-US" sz="1800" dirty="0" smtClean="0"/>
              <a:t>time: </a:t>
            </a:r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ach </a:t>
            </a:r>
            <a:r>
              <a:rPr lang="en-US" sz="1800" dirty="0" smtClean="0">
                <a:solidFill>
                  <a:srgbClr val="FF0000"/>
                </a:solidFill>
              </a:rPr>
              <a:t>team 25-30 </a:t>
            </a:r>
            <a:r>
              <a:rPr lang="en-US" sz="1800" dirty="0" smtClean="0">
                <a:solidFill>
                  <a:srgbClr val="FF0000"/>
                </a:solidFill>
              </a:rPr>
              <a:t>minutes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Oral </a:t>
            </a:r>
            <a:r>
              <a:rPr lang="en-US" sz="1800" dirty="0" smtClean="0"/>
              <a:t>presentation evaluations by the faculty advisors (using the rubric)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Date: </a:t>
            </a:r>
            <a:r>
              <a:rPr lang="en-US" sz="1800" dirty="0" smtClean="0">
                <a:solidFill>
                  <a:srgbClr val="FF0000"/>
                </a:solidFill>
              </a:rPr>
              <a:t>12/4, </a:t>
            </a:r>
            <a:r>
              <a:rPr lang="en-US" sz="1800" dirty="0" smtClean="0">
                <a:solidFill>
                  <a:srgbClr val="FF0000"/>
                </a:solidFill>
              </a:rPr>
              <a:t>8-10:30AM </a:t>
            </a:r>
            <a:r>
              <a:rPr lang="en-US" sz="1800" dirty="0" smtClean="0">
                <a:solidFill>
                  <a:srgbClr val="FF0000"/>
                </a:solidFill>
              </a:rPr>
              <a:t>(one day </a:t>
            </a:r>
            <a:r>
              <a:rPr lang="en-US" sz="1800" dirty="0" smtClean="0">
                <a:solidFill>
                  <a:srgbClr val="FF0000"/>
                </a:solidFill>
              </a:rPr>
              <a:t>event)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Format: </a:t>
            </a:r>
            <a:r>
              <a:rPr lang="en-US" sz="1800" dirty="0" smtClean="0">
                <a:solidFill>
                  <a:srgbClr val="FF0000"/>
                </a:solidFill>
              </a:rPr>
              <a:t>4 </a:t>
            </a:r>
            <a:r>
              <a:rPr lang="en-US" sz="1800" dirty="0">
                <a:solidFill>
                  <a:srgbClr val="FF0000"/>
                </a:solidFill>
              </a:rPr>
              <a:t>parallel virtual sessions on 12/4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Participants</a:t>
            </a:r>
            <a:r>
              <a:rPr lang="en-US" sz="1800" dirty="0"/>
              <a:t>: faculty advisors + </a:t>
            </a:r>
            <a:r>
              <a:rPr lang="en-US" sz="1800" dirty="0" smtClean="0"/>
              <a:t>sponsors (optional) </a:t>
            </a:r>
            <a:r>
              <a:rPr lang="en-US" sz="1800" dirty="0" smtClean="0"/>
              <a:t>+ </a:t>
            </a:r>
            <a:r>
              <a:rPr lang="en-US" sz="1800" dirty="0" smtClean="0"/>
              <a:t>all </a:t>
            </a:r>
            <a:r>
              <a:rPr lang="en-US" sz="1800" dirty="0"/>
              <a:t>the CS 1010 </a:t>
            </a:r>
            <a:r>
              <a:rPr lang="en-US" sz="1800" dirty="0" smtClean="0"/>
              <a:t>students (optional)</a:t>
            </a: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Updates on Curriculum Changes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MS CS </a:t>
            </a:r>
          </a:p>
          <a:p>
            <a:pPr marL="971550" lvl="1" indent="-285750"/>
            <a:r>
              <a:rPr lang="en-US" altLang="en-US" sz="1800" dirty="0" smtClean="0"/>
              <a:t>Non-thesis courses are approved at all levels. Waiting for implementation</a:t>
            </a:r>
          </a:p>
          <a:p>
            <a:pPr marL="971550" lvl="1" indent="-285750"/>
            <a:r>
              <a:rPr lang="en-US" altLang="en-US" sz="1800" dirty="0" smtClean="0"/>
              <a:t>CS 5990 course is approve at the GS committee level. Final EPC approval.</a:t>
            </a:r>
          </a:p>
          <a:p>
            <a:pPr marL="971550" lvl="1" indent="-285750"/>
            <a:r>
              <a:rPr lang="en-US" altLang="en-US" sz="1800" dirty="0" smtClean="0"/>
              <a:t>MS CS program – under review by the GS Dean</a:t>
            </a: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BS CS and CS Minor (approved by the college IAC and the associate dean)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Certificate programs – CSSA (approved by the </a:t>
            </a:r>
            <a:r>
              <a:rPr lang="en-US" altLang="en-US" sz="2000" dirty="0" err="1" smtClean="0"/>
              <a:t>PaGE</a:t>
            </a:r>
            <a:r>
              <a:rPr lang="en-US" altLang="en-US" sz="2000" dirty="0" smtClean="0"/>
              <a:t>)</a:t>
            </a:r>
          </a:p>
          <a:p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type="body" idx="1"/>
          </p:nvPr>
        </p:nvSpPr>
        <p:spPr>
          <a:xfrm>
            <a:off x="536408" y="1062706"/>
            <a:ext cx="3960980" cy="479822"/>
          </a:xfrm>
        </p:spPr>
        <p:txBody>
          <a:bodyPr/>
          <a:lstStyle/>
          <a:p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Current (30/33 units)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6408" y="1542527"/>
            <a:ext cx="3960980" cy="296346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Breadth (9 units) – select three from CS 5112, CS 5780, CS 5220, CS 5035, CS 5337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Thesis option - </a:t>
            </a:r>
            <a:r>
              <a:rPr lang="en-US" sz="1600" dirty="0"/>
              <a:t>choose 18 units of 4000/5000 level courses with a minimum of 9 units from 5000 level </a:t>
            </a:r>
            <a:r>
              <a:rPr lang="en-US" sz="1600" dirty="0" smtClean="0"/>
              <a:t>courses + CS 5990 (</a:t>
            </a:r>
            <a:r>
              <a:rPr lang="en-US" sz="1600" dirty="0" smtClean="0"/>
              <a:t>3 units)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 Exam Option – </a:t>
            </a:r>
            <a:r>
              <a:rPr lang="en-US" sz="1600" dirty="0"/>
              <a:t>choose 24 units of 4000/5000 level courses with a minimum of 12 units from 5000 level </a:t>
            </a:r>
            <a:r>
              <a:rPr lang="en-US" sz="1600" dirty="0" smtClean="0"/>
              <a:t>courses + CS 5960 (</a:t>
            </a:r>
            <a:r>
              <a:rPr lang="en-US" sz="1600" dirty="0" smtClean="0"/>
              <a:t>0 unit)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714500" y="1062705"/>
            <a:ext cx="3962536" cy="479822"/>
          </a:xfrm>
        </p:spPr>
        <p:txBody>
          <a:bodyPr/>
          <a:lstStyle/>
          <a:p>
            <a:r>
              <a:rPr lang="en-US" dirty="0" smtClean="0"/>
              <a:t>New (30 units)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14500" y="1542526"/>
            <a:ext cx="3962536" cy="296346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Core (18 units) - select two courses from each of the three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Thesis option – 6 units of electives + CS 5990 (6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 - 12 units of electives + CS 5960 (0 unit)</a:t>
            </a:r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 CS Modification - Summary</a:t>
            </a:r>
          </a:p>
        </p:txBody>
      </p:sp>
    </p:spTree>
    <p:extLst>
      <p:ext uri="{BB962C8B-B14F-4D97-AF65-F5344CB8AC3E}">
        <p14:creationId xmlns:p14="http://schemas.microsoft.com/office/powerpoint/2010/main" val="9304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 CS : Comp Exam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6409" y="1177748"/>
            <a:ext cx="2763052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Current: </a:t>
            </a:r>
          </a:p>
          <a:p>
            <a:pPr marL="971550" lvl="1" indent="-285750"/>
            <a:r>
              <a:rPr lang="en-US" sz="1600" dirty="0" smtClean="0"/>
              <a:t>select three </a:t>
            </a:r>
            <a:r>
              <a:rPr lang="en-US" sz="1600" dirty="0" smtClean="0"/>
              <a:t>courses </a:t>
            </a:r>
            <a:r>
              <a:rPr lang="en-US" sz="1600" dirty="0"/>
              <a:t>from CS 5112, CS 5780, CS 5220, CS 5035, CS 5337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New (Fall 2021):</a:t>
            </a:r>
            <a:endParaRPr lang="en-US" altLang="en-US" sz="1600" dirty="0" smtClean="0"/>
          </a:p>
          <a:p>
            <a:pPr marL="971550" lvl="1" indent="-285750"/>
            <a:r>
              <a:rPr lang="en-US" altLang="en-US" sz="1600" dirty="0" smtClean="0">
                <a:solidFill>
                  <a:srgbClr val="FF0000"/>
                </a:solidFill>
              </a:rPr>
              <a:t>Select </a:t>
            </a:r>
            <a:r>
              <a:rPr lang="en-US" altLang="en-US" sz="1600" dirty="0" smtClean="0">
                <a:solidFill>
                  <a:srgbClr val="FF0000"/>
                </a:solidFill>
              </a:rPr>
              <a:t>one course from each of the three areas</a:t>
            </a:r>
            <a:endParaRPr lang="en-US" altLang="en-US" sz="1600" dirty="0" smtClean="0"/>
          </a:p>
          <a:p>
            <a:endParaRPr lang="en-US" alt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19" y="700812"/>
            <a:ext cx="5001281" cy="4229327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931919" y="237636"/>
            <a:ext cx="3962536" cy="47982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Areas (Fall 2021):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 CS Program Review in Fall 2020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Two external evaluators confirmed</a:t>
            </a:r>
          </a:p>
          <a:p>
            <a:pPr marL="971550" lvl="1" indent="-285750"/>
            <a:r>
              <a:rPr lang="en-US" altLang="en-US" dirty="0"/>
              <a:t>Christopher </a:t>
            </a:r>
            <a:r>
              <a:rPr lang="en-US" altLang="en-US" dirty="0" err="1" smtClean="0"/>
              <a:t>Ryu</a:t>
            </a:r>
            <a:r>
              <a:rPr lang="en-US" altLang="en-US" dirty="0" smtClean="0"/>
              <a:t> (Chair </a:t>
            </a:r>
            <a:r>
              <a:rPr lang="en-US" altLang="en-US" dirty="0"/>
              <a:t>and </a:t>
            </a:r>
            <a:r>
              <a:rPr lang="en-US" altLang="en-US" dirty="0" smtClean="0"/>
              <a:t>Professor, Department </a:t>
            </a:r>
            <a:r>
              <a:rPr lang="en-US" altLang="en-US" dirty="0"/>
              <a:t>of Computer </a:t>
            </a:r>
            <a:r>
              <a:rPr lang="en-US" altLang="en-US" dirty="0" smtClean="0"/>
              <a:t>Science, California </a:t>
            </a:r>
            <a:r>
              <a:rPr lang="en-US" altLang="en-US" dirty="0"/>
              <a:t>State University, </a:t>
            </a:r>
            <a:r>
              <a:rPr lang="en-US" altLang="en-US" dirty="0" smtClean="0"/>
              <a:t>Fullerton)</a:t>
            </a:r>
          </a:p>
          <a:p>
            <a:pPr marL="971550" lvl="1" indent="-285750"/>
            <a:r>
              <a:rPr lang="en-US" altLang="en-US" dirty="0"/>
              <a:t>Christopher H. </a:t>
            </a:r>
            <a:r>
              <a:rPr lang="en-US" altLang="en-US" dirty="0" smtClean="0"/>
              <a:t>Brooks (Professor, Computer </a:t>
            </a:r>
            <a:r>
              <a:rPr lang="en-US" altLang="en-US" dirty="0"/>
              <a:t>Science and </a:t>
            </a:r>
            <a:r>
              <a:rPr lang="en-US" altLang="en-US" dirty="0" smtClean="0"/>
              <a:t>Engineering, University </a:t>
            </a:r>
            <a:r>
              <a:rPr lang="en-US" altLang="en-US" dirty="0"/>
              <a:t>of San </a:t>
            </a:r>
            <a:r>
              <a:rPr lang="en-US" altLang="en-US" dirty="0" smtClean="0"/>
              <a:t>Francisco)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External evaluator </a:t>
            </a:r>
            <a:r>
              <a:rPr lang="en-US" altLang="en-US" dirty="0"/>
              <a:t>virtual visit </a:t>
            </a:r>
            <a:r>
              <a:rPr lang="en-US" altLang="en-US" dirty="0" smtClean="0"/>
              <a:t>itinerary (Nov. 2 – Nov. 20)</a:t>
            </a:r>
          </a:p>
          <a:p>
            <a:pPr marL="971550" lvl="1" indent="-285750"/>
            <a:r>
              <a:rPr lang="en-US" altLang="en-US" dirty="0" smtClean="0"/>
              <a:t>2-day event</a:t>
            </a:r>
          </a:p>
          <a:p>
            <a:pPr marL="971550" lvl="1" indent="-285750"/>
            <a:r>
              <a:rPr lang="en-US" altLang="en-US" dirty="0" smtClean="0"/>
              <a:t>1-hour meeting with tenured &amp; tenure-track faculty: Raj, </a:t>
            </a:r>
            <a:r>
              <a:rPr lang="en-US" altLang="en-US" dirty="0" err="1" smtClean="0"/>
              <a:t>Chengyu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Behzad</a:t>
            </a:r>
            <a:r>
              <a:rPr lang="en-US" altLang="en-US" dirty="0" smtClean="0"/>
              <a:t>, Mo, </a:t>
            </a:r>
            <a:r>
              <a:rPr lang="en-US" altLang="en-US" dirty="0" err="1" smtClean="0"/>
              <a:t>Navid</a:t>
            </a:r>
            <a:endParaRPr lang="en-US" altLang="en-US" dirty="0" smtClean="0"/>
          </a:p>
          <a:p>
            <a:pPr marL="971550" lvl="1" indent="-285750"/>
            <a:r>
              <a:rPr lang="en-US" altLang="en-US" dirty="0" smtClean="0"/>
              <a:t>1-hour meeting with lecturers:  Richard, </a:t>
            </a:r>
            <a:r>
              <a:rPr lang="en-US" altLang="en-US" dirty="0" err="1" smtClean="0"/>
              <a:t>Weronika</a:t>
            </a:r>
            <a:r>
              <a:rPr lang="en-US" altLang="en-US" dirty="0" smtClean="0"/>
              <a:t>, Keenan</a:t>
            </a:r>
          </a:p>
          <a:p>
            <a:pPr marL="971550" lvl="1" indent="-285750"/>
            <a:r>
              <a:rPr lang="en-US" altLang="en-US" dirty="0" smtClean="0"/>
              <a:t>1-hour meeting with students:  Grad students, BXG students, 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Undergrad students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971550" lvl="1" indent="-285750"/>
            <a:endParaRPr lang="en-US" altLang="en-US" dirty="0" smtClean="0"/>
          </a:p>
          <a:p>
            <a:pPr marL="971550" lvl="1" indent="-285750"/>
            <a:endParaRPr lang="en-US" altLang="en-US" dirty="0" smtClean="0"/>
          </a:p>
          <a:p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9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11030</TotalTime>
  <Words>561</Words>
  <Application>Microsoft Office PowerPoint</Application>
  <PresentationFormat>On-screen Show (16:9)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Department Meeting</vt:lpstr>
      <vt:lpstr>Agenda</vt:lpstr>
      <vt:lpstr>Resources</vt:lpstr>
      <vt:lpstr>Important Dates</vt:lpstr>
      <vt:lpstr>CS 4961 Senior Design Presentations</vt:lpstr>
      <vt:lpstr>Updates on Curriculum Changes</vt:lpstr>
      <vt:lpstr>MS CS Modification - Summary</vt:lpstr>
      <vt:lpstr>MS CS : Comp Exam</vt:lpstr>
      <vt:lpstr>MS CS Program Review in Fall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250</cp:revision>
  <dcterms:created xsi:type="dcterms:W3CDTF">2020-04-22T18:12:43Z</dcterms:created>
  <dcterms:modified xsi:type="dcterms:W3CDTF">2020-10-09T22:02:45Z</dcterms:modified>
</cp:coreProperties>
</file>