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29" r:id="rId2"/>
    <p:sldId id="569" r:id="rId3"/>
    <p:sldId id="580" r:id="rId4"/>
    <p:sldId id="581" r:id="rId5"/>
    <p:sldId id="576" r:id="rId6"/>
    <p:sldId id="577" r:id="rId7"/>
    <p:sldId id="578" r:id="rId8"/>
    <p:sldId id="579" r:id="rId9"/>
    <p:sldId id="541" r:id="rId10"/>
    <p:sldId id="568" r:id="rId11"/>
    <p:sldId id="533" r:id="rId12"/>
    <p:sldId id="479" r:id="rId13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0000CC"/>
    <a:srgbClr val="FCC90A"/>
    <a:srgbClr val="4A4F55"/>
    <a:srgbClr val="272324"/>
    <a:srgbClr val="A58628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8679" autoAdjust="0"/>
  </p:normalViewPr>
  <p:slideViewPr>
    <p:cSldViewPr snapToGrid="0" snapToObjects="1">
      <p:cViewPr varScale="1">
        <p:scale>
          <a:sx n="87" d="100"/>
          <a:sy n="87" d="100"/>
        </p:scale>
        <p:origin x="52" y="14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3EAEDD93-C462-45F2-BDCB-BD38AE4A8705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78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90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01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40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33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>
              <a:spcBef>
                <a:spcPct val="0"/>
              </a:spcBef>
            </a:pPr>
            <a:fld id="{0FADA6C8-DD55-453A-ADA6-EA2F324A43A1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9</a:t>
            </a:fld>
            <a:endParaRPr kumimoji="0"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594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c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hyperlink" Target="mailto:rpamula@calstatela.edu" TargetMode="Externa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cs/curriculum-requirements" TargetMode="External"/><Relationship Id="rId2" Type="http://schemas.openxmlformats.org/officeDocument/2006/relationships/hyperlink" Target="https://www.calstatela.edu/ecst/cs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cs/advisement-resources" TargetMode="External"/><Relationship Id="rId2" Type="http://schemas.openxmlformats.org/officeDocument/2006/relationships/hyperlink" Target="https://www.calstatela.edu/ecst/cs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calstatela.edu/ecst/cs/resources" TargetMode="External"/><Relationship Id="rId5" Type="http://schemas.openxmlformats.org/officeDocument/2006/relationships/hyperlink" Target="https://www.calstatela.edu/ecst/cs/forms" TargetMode="External"/><Relationship Id="rId4" Type="http://schemas.openxmlformats.org/officeDocument/2006/relationships/hyperlink" Target="https://www.calstatela.edu/ecst/cs/cs-faculty-advising-and-office-hour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00250" y="1543051"/>
            <a:ext cx="7067058" cy="1088231"/>
          </a:xfrm>
        </p:spPr>
        <p:txBody>
          <a:bodyPr anchor="t"/>
          <a:lstStyle/>
          <a:p>
            <a:pPr>
              <a:defRPr/>
            </a:pPr>
            <a:r>
              <a:rPr lang="en-US" b="1" dirty="0" smtClean="0"/>
              <a:t>Computer Science</a:t>
            </a:r>
            <a:br>
              <a:rPr lang="en-US" b="1" dirty="0" smtClean="0"/>
            </a:br>
            <a:r>
              <a:rPr lang="en-US" sz="2800" dirty="0" smtClean="0"/>
              <a:t>Meet and Greet</a:t>
            </a:r>
            <a:endParaRPr lang="en-US" altLang="zh-TW" b="1" dirty="0" smtClean="0">
              <a:effectLst>
                <a:outerShdw blurRad="38100" dist="38100" dir="2700000" algn="tl">
                  <a:srgbClr val="C0C0C0"/>
                </a:outerShdw>
              </a:effectLst>
              <a:ea typeface="PMingLiU" pitchFamily="18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43099" y="2800350"/>
            <a:ext cx="681464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Fall 2020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dirty="0"/>
              <a:t>Introduction of CS Principal Faculty Advisors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dirty="0"/>
              <a:t>Introduction to the CS </a:t>
            </a:r>
            <a:r>
              <a:rPr lang="en-US" dirty="0" smtClean="0"/>
              <a:t>Department</a:t>
            </a:r>
            <a:endParaRPr lang="en-US" dirty="0"/>
          </a:p>
          <a:p>
            <a:pPr marL="1428750" lvl="2" indent="-285750" fontAlgn="base">
              <a:buFont typeface="Arial" panose="020B0604020202020204" pitchFamily="34" charset="0"/>
              <a:buChar char="•"/>
            </a:pPr>
            <a:r>
              <a:rPr lang="en-US" sz="1600" dirty="0"/>
              <a:t>How is Advising conducted in the CS Dept.?</a:t>
            </a:r>
          </a:p>
          <a:p>
            <a:pPr marL="1428750" lvl="2" indent="-285750" fontAlgn="base">
              <a:buFont typeface="Arial" panose="020B0604020202020204" pitchFamily="34" charset="0"/>
              <a:buChar char="•"/>
            </a:pPr>
            <a:r>
              <a:rPr lang="en-US" sz="1600" dirty="0"/>
              <a:t>CS website and Resources: </a:t>
            </a:r>
            <a:r>
              <a:rPr lang="en-US" sz="1600" dirty="0">
                <a:hlinkClick r:id="rId3"/>
              </a:rPr>
              <a:t>https://www.calstatela.edu/ecst/cs</a:t>
            </a:r>
            <a:endParaRPr lang="en-US" dirty="0"/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dirty="0"/>
              <a:t>What now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34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F748-C605-D94E-BFC1-A6CD861E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Degree </a:t>
            </a:r>
            <a:r>
              <a:rPr lang="en-US" dirty="0" smtClean="0"/>
              <a:t>Planner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(Spring 21 and beyond)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839124"/>
              </p:ext>
            </p:extLst>
          </p:nvPr>
        </p:nvGraphicFramePr>
        <p:xfrm>
          <a:off x="3874633" y="1246237"/>
          <a:ext cx="4629152" cy="123444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1157288">
                  <a:extLst>
                    <a:ext uri="{9D8B030D-6E8A-4147-A177-3AD203B41FA5}">
                      <a16:colId xmlns:a16="http://schemas.microsoft.com/office/drawing/2014/main" val="3611776101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4874699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21261917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526957957"/>
                    </a:ext>
                  </a:extLst>
                </a:gridCol>
              </a:tblGrid>
              <a:tr h="205740"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year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2020-2021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Summer 2020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>
                          <a:effectLst/>
                        </a:rPr>
                        <a:t>fall 2020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>
                          <a:effectLst/>
                        </a:rPr>
                        <a:t>spring 2021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793697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1150835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6204226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2422088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9357589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9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2350101"/>
                  </a:ext>
                </a:extLst>
              </a:tr>
            </a:tbl>
          </a:graphicData>
        </a:graphic>
      </p:graphicFrame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414667F-56B9-5447-B573-BB2FB47A0020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0635863"/>
              </p:ext>
            </p:extLst>
          </p:nvPr>
        </p:nvGraphicFramePr>
        <p:xfrm>
          <a:off x="3874633" y="2863296"/>
          <a:ext cx="4629152" cy="123444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1157288">
                  <a:extLst>
                    <a:ext uri="{9D8B030D-6E8A-4147-A177-3AD203B41FA5}">
                      <a16:colId xmlns:a16="http://schemas.microsoft.com/office/drawing/2014/main" val="3611776101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4874699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21261917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526957957"/>
                    </a:ext>
                  </a:extLst>
                </a:gridCol>
              </a:tblGrid>
              <a:tr h="205740"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year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2021-2022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Summer 2020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fall </a:t>
                      </a:r>
                      <a:r>
                        <a:rPr lang="en-US" sz="1200" cap="small" dirty="0" smtClean="0">
                          <a:effectLst/>
                        </a:rPr>
                        <a:t>2021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spring </a:t>
                      </a:r>
                      <a:r>
                        <a:rPr lang="en-US" sz="1200" cap="small" dirty="0" smtClean="0">
                          <a:effectLst/>
                        </a:rPr>
                        <a:t>2022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793697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1150835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6204226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2422088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9357589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23501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0391" y="1246237"/>
            <a:ext cx="33796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By Spring 2022, plan to complete all the prerequisite courses to CS 4961 so that you can take CS 4961 in Fall 2022.</a:t>
            </a:r>
          </a:p>
          <a:p>
            <a:endParaRPr lang="en-US" sz="1400" dirty="0" smtClean="0"/>
          </a:p>
          <a:p>
            <a:r>
              <a:rPr lang="en-US" sz="1400" dirty="0" smtClean="0"/>
              <a:t>Recommended courses to complete by Spring 2022: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CS LD requirements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CS </a:t>
            </a:r>
            <a:r>
              <a:rPr lang="en-US" sz="1200" dirty="0"/>
              <a:t>3035 - Programming Language Paradigms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CS 3112 - Analysis of Algorithms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CS 3186 - Introduction to Automata Theory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CS 3220 - Web and Internet Programming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CS 3337 - Software Engineering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CS 3801 - Societal and Ethical Issues in Computing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CS 4440 - Introduction to Operating </a:t>
            </a:r>
            <a:r>
              <a:rPr lang="en-US" sz="1200" dirty="0" smtClean="0"/>
              <a:t>Systems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EE 3445 - Computer </a:t>
            </a:r>
            <a:r>
              <a:rPr lang="en-US" sz="1200" dirty="0" smtClean="0"/>
              <a:t>Organization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3338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Course Planning and Time </a:t>
            </a:r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Full time student = Full time job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15 units (5 courses) = 40 hours (or more)/week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Minimum course commitment = 40/5 = 8 hours/week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scheduled time:</a:t>
            </a:r>
          </a:p>
          <a:p>
            <a:pPr marL="971550" lvl="1" indent="-285750">
              <a:lnSpc>
                <a:spcPct val="90000"/>
              </a:lnSpc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Lecture 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only – Scheduled for 3 hours/week</a:t>
            </a:r>
          </a:p>
          <a:p>
            <a:pPr marL="971550" lvl="1" indent="-285750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Lecture/Lab – Scheduled for 5 hours/week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extra study time</a:t>
            </a:r>
          </a:p>
          <a:p>
            <a:pPr marL="971550" lvl="1" indent="-285750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hours/week</a:t>
            </a:r>
          </a:p>
          <a:p>
            <a:pPr lvl="1" indent="0">
              <a:lnSpc>
                <a:spcPct val="90000"/>
              </a:lnSpc>
              <a:buNone/>
            </a:pPr>
            <a:endParaRPr lang="en-US" alt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Spring 2021 Registration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Check enrollment date on GET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Any issues? Contact a faculty advisor.</a:t>
            </a: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90000"/>
              </a:lnSpc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2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20564" y="3371414"/>
            <a:ext cx="3592512" cy="606246"/>
          </a:xfrm>
        </p:spPr>
        <p:txBody>
          <a:bodyPr/>
          <a:lstStyle/>
          <a:p>
            <a:r>
              <a:rPr lang="en-US" sz="2400" dirty="0" smtClean="0"/>
              <a:t>www.calstatela.edu/cs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56839" y="1094886"/>
            <a:ext cx="4311805" cy="33432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 CS </a:t>
            </a:r>
            <a:r>
              <a:rPr lang="en-US" dirty="0"/>
              <a:t>Undergraduate </a:t>
            </a:r>
            <a:r>
              <a:rPr lang="en-US" dirty="0" smtClean="0"/>
              <a:t>Faculty Advisors</a:t>
            </a:r>
            <a:endParaRPr lang="en-US" dirty="0"/>
          </a:p>
        </p:txBody>
      </p:sp>
      <p:pic>
        <p:nvPicPr>
          <p:cNvPr id="1026" name="Picture 2" descr="Raj S. Pamu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" y="1274249"/>
            <a:ext cx="1731645" cy="216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ilong Y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57" y="1259779"/>
            <a:ext cx="1743245" cy="217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n-Young Elaine Ka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697" y="1274249"/>
            <a:ext cx="1747543" cy="218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053" y="39252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10028" y="3532814"/>
            <a:ext cx="1873864" cy="75405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Open Sans" panose="020B0606030504020204" pitchFamily="34" charset="0"/>
              </a:rPr>
              <a:t>Raj S. </a:t>
            </a:r>
            <a:r>
              <a:rPr kumimoji="0" lang="en-US" altLang="en-US" sz="16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Open Sans" panose="020B0606030504020204" pitchFamily="34" charset="0"/>
              </a:rPr>
              <a:t>Pamula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altLang="en-US" sz="1100" b="1" dirty="0" smtClean="0">
                <a:solidFill>
                  <a:srgbClr val="222222"/>
                </a:solidFill>
                <a:latin typeface="+mn-lt"/>
                <a:cs typeface="Open Sans" panose="020B0606030504020204" pitchFamily="34" charset="0"/>
              </a:rPr>
              <a:t>Undergraduate Advisor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lt"/>
                <a:cs typeface="Open Sans" panose="020B0606030504020204" pitchFamily="34" charset="0"/>
                <a:hlinkClick r:id="rId5"/>
              </a:rPr>
              <a:t>rpamula@calstatela.edu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+mn-lt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634447" y="3532814"/>
            <a:ext cx="1812782" cy="75405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Open Sans" panose="020B0606030504020204" pitchFamily="34" charset="0"/>
              </a:rPr>
              <a:t>Zilong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Open Sans" panose="020B0606030504020204" pitchFamily="34" charset="0"/>
              </a:rPr>
              <a:t> Ye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altLang="en-US" sz="1100" b="1" dirty="0" smtClean="0">
                <a:solidFill>
                  <a:srgbClr val="222222"/>
                </a:solidFill>
                <a:latin typeface="+mn-lt"/>
                <a:cs typeface="Open Sans" panose="020B0606030504020204" pitchFamily="34" charset="0"/>
              </a:rPr>
              <a:t>Undergraduate Advisor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lt"/>
                <a:cs typeface="Open Sans" panose="020B0606030504020204" pitchFamily="34" charset="0"/>
              </a:rPr>
              <a:t>zye5@calstatela.edu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964697" y="3532814"/>
            <a:ext cx="1747543" cy="75405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Open Sans" panose="020B0606030504020204" pitchFamily="34" charset="0"/>
              </a:rPr>
              <a:t>Elaine Kang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altLang="en-US" sz="1100" b="1" dirty="0" smtClean="0">
                <a:solidFill>
                  <a:srgbClr val="222222"/>
                </a:solidFill>
                <a:latin typeface="+mn-lt"/>
                <a:cs typeface="Open Sans" panose="020B0606030504020204" pitchFamily="34" charset="0"/>
              </a:rPr>
              <a:t>Chair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altLang="en-US" sz="1100" b="1" u="sng" dirty="0" smtClean="0">
                <a:solidFill>
                  <a:srgbClr val="0000CC"/>
                </a:solidFill>
                <a:latin typeface="+mn-lt"/>
                <a:cs typeface="Open Sans" panose="020B0606030504020204" pitchFamily="34" charset="0"/>
              </a:rPr>
              <a:t>eykang</a:t>
            </a:r>
            <a:r>
              <a:rPr kumimoji="0" lang="en-US" altLang="en-US" sz="1100" b="1" i="0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lt"/>
                <a:cs typeface="Open Sans" panose="020B0606030504020204" pitchFamily="34" charset="0"/>
              </a:rPr>
              <a:t>@calstatela.edu</a:t>
            </a:r>
          </a:p>
        </p:txBody>
      </p:sp>
      <p:pic>
        <p:nvPicPr>
          <p:cNvPr id="1037" name="Picture 13" descr="Valentina Ovasapy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711" y="1255936"/>
            <a:ext cx="1564334" cy="217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31981" y="3532814"/>
            <a:ext cx="20220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1600" b="1" dirty="0">
                <a:ea typeface="Open Sans" panose="020B0606030504020204" pitchFamily="34" charset="0"/>
                <a:cs typeface="Open Sans" panose="020B0606030504020204" pitchFamily="34" charset="0"/>
              </a:rPr>
              <a:t>Valentina </a:t>
            </a:r>
            <a:r>
              <a:rPr lang="en-US" sz="1600" b="1" dirty="0" err="1">
                <a:ea typeface="Open Sans" panose="020B0606030504020204" pitchFamily="34" charset="0"/>
                <a:cs typeface="Open Sans" panose="020B0606030504020204" pitchFamily="34" charset="0"/>
              </a:rPr>
              <a:t>Ovasapyan</a:t>
            </a:r>
            <a:endParaRPr lang="en-US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Administrative </a:t>
            </a:r>
            <a:r>
              <a:rPr lang="en-US" sz="11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Coordinator</a:t>
            </a:r>
            <a:endParaRPr lang="en-US" sz="11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n-US" sz="1100" b="1" dirty="0" smtClean="0">
                <a:solidFill>
                  <a:srgbClr val="0000CC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vovasapyan@calstatela.edu</a:t>
            </a:r>
            <a:endParaRPr lang="en-US" sz="1100" b="1" dirty="0">
              <a:solidFill>
                <a:srgbClr val="0000CC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15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6408" y="237636"/>
            <a:ext cx="2608813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Computer Science Department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6408" y="1177748"/>
            <a:ext cx="2340799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Department website: </a:t>
            </a:r>
            <a:r>
              <a:rPr lang="en-US" sz="1400" dirty="0">
                <a:hlinkClick r:id="rId2"/>
              </a:rPr>
              <a:t>https://</a:t>
            </a:r>
            <a:r>
              <a:rPr lang="en-US" sz="1400" dirty="0" smtClean="0">
                <a:hlinkClick r:id="rId2"/>
              </a:rPr>
              <a:t>www.calstatela.edu/ecst/cs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Check </a:t>
            </a:r>
            <a:r>
              <a:rPr lang="en-US" sz="1400" b="1" dirty="0" smtClean="0"/>
              <a:t>undergraduate </a:t>
            </a:r>
            <a:r>
              <a:rPr lang="en-US" sz="1400" b="1" dirty="0"/>
              <a:t>curriculum requirement </a:t>
            </a:r>
            <a:r>
              <a:rPr lang="en-US" sz="1400" dirty="0">
                <a:hlinkClick r:id="rId3"/>
              </a:rPr>
              <a:t>https://www.calstatela.edu/ecst/cs/curriculum-requirements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Check </a:t>
            </a:r>
            <a:r>
              <a:rPr lang="en-US" sz="1400" b="1" dirty="0"/>
              <a:t>research</a:t>
            </a:r>
            <a:r>
              <a:rPr lang="en-US" sz="1400" dirty="0"/>
              <a:t>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Check </a:t>
            </a:r>
            <a:r>
              <a:rPr lang="en-US" sz="1400" b="1" dirty="0"/>
              <a:t>faculty</a:t>
            </a:r>
            <a:r>
              <a:rPr lang="en-US" sz="1400" dirty="0"/>
              <a:t> webpages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4580" y="237636"/>
            <a:ext cx="5803760" cy="46579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4607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Department Advisement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Department website: </a:t>
            </a:r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www.calstatela.edu/ecst/cs</a:t>
            </a: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Advisement information - </a:t>
            </a:r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www.calstatela.edu/ecst/cs/advisement-resources</a:t>
            </a:r>
            <a:r>
              <a:rPr lang="en-US" sz="1800" dirty="0" smtClean="0"/>
              <a:t> </a:t>
            </a:r>
          </a:p>
          <a:p>
            <a:pPr marL="971550" lvl="1" indent="-285750"/>
            <a:r>
              <a:rPr lang="en-US" sz="1600" dirty="0" smtClean="0"/>
              <a:t>Check </a:t>
            </a:r>
            <a:r>
              <a:rPr lang="en-US" sz="1600" b="1" dirty="0" smtClean="0"/>
              <a:t>group advisement sessions</a:t>
            </a:r>
          </a:p>
          <a:p>
            <a:pPr marL="971550" lvl="1" indent="-285750"/>
            <a:r>
              <a:rPr lang="en-US" sz="1600" dirty="0" smtClean="0"/>
              <a:t>Check </a:t>
            </a:r>
            <a:r>
              <a:rPr lang="en-US" sz="1600" b="1" dirty="0" smtClean="0"/>
              <a:t>faculty advisor office hours </a:t>
            </a:r>
            <a:r>
              <a:rPr lang="en-US" sz="1600" dirty="0" smtClean="0"/>
              <a:t>and zoom links -  </a:t>
            </a:r>
            <a:r>
              <a:rPr lang="en-US" sz="1600" dirty="0" smtClean="0">
                <a:hlinkClick r:id="rId4"/>
              </a:rPr>
              <a:t>https</a:t>
            </a:r>
            <a:r>
              <a:rPr lang="en-US" sz="1600" dirty="0">
                <a:hlinkClick r:id="rId4"/>
              </a:rPr>
              <a:t>://</a:t>
            </a:r>
            <a:r>
              <a:rPr lang="en-US" sz="1600" dirty="0" smtClean="0">
                <a:hlinkClick r:id="rId4"/>
              </a:rPr>
              <a:t>www.calstatela.edu/ecst/cs/cs-faculty-advising-and-office-hours</a:t>
            </a:r>
            <a:endParaRPr lang="en-US" sz="1600" dirty="0" smtClean="0"/>
          </a:p>
          <a:p>
            <a:pPr marL="971550" lvl="1" indent="-285750"/>
            <a:r>
              <a:rPr lang="en-US" sz="1600" dirty="0" smtClean="0"/>
              <a:t>Check </a:t>
            </a:r>
            <a:r>
              <a:rPr lang="en-US" sz="1600" b="1" dirty="0" smtClean="0"/>
              <a:t>forms</a:t>
            </a:r>
            <a:r>
              <a:rPr lang="en-US" sz="1600" dirty="0" smtClean="0"/>
              <a:t> - </a:t>
            </a:r>
            <a:r>
              <a:rPr lang="en-US" sz="1600" dirty="0" smtClean="0">
                <a:hlinkClick r:id="rId5"/>
              </a:rPr>
              <a:t>https</a:t>
            </a:r>
            <a:r>
              <a:rPr lang="en-US" sz="1600" dirty="0">
                <a:hlinkClick r:id="rId5"/>
              </a:rPr>
              <a:t>://</a:t>
            </a:r>
            <a:r>
              <a:rPr lang="en-US" sz="1600" dirty="0" smtClean="0">
                <a:hlinkClick r:id="rId5"/>
              </a:rPr>
              <a:t>www.calstatela.edu/ecst/cs/forms</a:t>
            </a:r>
            <a:endParaRPr lang="en-US" sz="1600" dirty="0" smtClean="0"/>
          </a:p>
          <a:p>
            <a:pPr marL="971550" lvl="1" indent="-285750"/>
            <a:r>
              <a:rPr lang="en-US" sz="1600" dirty="0" smtClean="0"/>
              <a:t>Check other </a:t>
            </a:r>
            <a:r>
              <a:rPr lang="en-US" sz="1600" b="1" dirty="0" smtClean="0"/>
              <a:t>resources</a:t>
            </a:r>
            <a:r>
              <a:rPr lang="en-US" sz="1600" dirty="0" smtClean="0"/>
              <a:t> - </a:t>
            </a:r>
            <a:r>
              <a:rPr lang="en-US" sz="1600" dirty="0">
                <a:hlinkClick r:id="rId6"/>
              </a:rPr>
              <a:t>https://www.calstatela.edu/ecst/cs/resources</a:t>
            </a:r>
            <a:endParaRPr 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3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BS CS </a:t>
            </a:r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General Education</a:t>
            </a: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CS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(Core and Electives) </a:t>
            </a:r>
            <a:endParaRPr lang="en-US" altLang="zh-TW" sz="2000" kern="0" dirty="0">
              <a:solidFill>
                <a:srgbClr val="000000"/>
              </a:solidFill>
              <a:ea typeface="PMingLiU" pitchFamily="18" charset="-120"/>
            </a:endParaRPr>
          </a:p>
          <a:p>
            <a:pPr>
              <a:buClr>
                <a:srgbClr val="B2B2B2"/>
              </a:buClr>
              <a:defRPr/>
            </a:pPr>
            <a:endParaRPr lang="en-US" altLang="zh-TW" sz="1800" dirty="0">
              <a:solidFill>
                <a:srgbClr val="000000"/>
              </a:solidFill>
              <a:latin typeface="Arial" charset="0"/>
              <a:ea typeface="PMingLiU" pitchFamily="18" charset="-120"/>
            </a:endParaRP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120 units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(39+9) + 72 </a:t>
            </a:r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= 120 units (Univ.)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(</a:t>
            </a: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24+0) + 96 </a:t>
            </a:r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= 120 units (CS)</a:t>
            </a:r>
          </a:p>
          <a:p>
            <a:pPr marL="742950" lvl="1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endParaRPr lang="en-US" altLang="zh-TW" sz="2400" kern="0" dirty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3653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200" b="1" dirty="0"/>
              <a:t>Lower Division Required </a:t>
            </a:r>
            <a:r>
              <a:rPr lang="en-US" sz="1200" b="1" dirty="0" smtClean="0"/>
              <a:t>Courses</a:t>
            </a:r>
            <a:endParaRPr lang="en-US" sz="1200" b="1" dirty="0"/>
          </a:p>
          <a:p>
            <a:r>
              <a:rPr lang="en-US" sz="1200" dirty="0"/>
              <a:t>CS 1222 - Introduction to Relational Databases</a:t>
            </a:r>
          </a:p>
          <a:p>
            <a:r>
              <a:rPr lang="en-US" sz="1200" dirty="0"/>
              <a:t>CS 2011 - Introduction to Programming I</a:t>
            </a:r>
          </a:p>
          <a:p>
            <a:r>
              <a:rPr lang="en-US" sz="1200" dirty="0"/>
              <a:t>CS 2012 - Introduction to Programming II</a:t>
            </a:r>
          </a:p>
          <a:p>
            <a:r>
              <a:rPr lang="en-US" sz="1200" dirty="0"/>
              <a:t>CS 2013 - Programming with Data Structures</a:t>
            </a:r>
          </a:p>
          <a:p>
            <a:r>
              <a:rPr lang="en-US" sz="1200" dirty="0"/>
              <a:t>CS 2148 - Discrete Structures</a:t>
            </a:r>
          </a:p>
          <a:p>
            <a:r>
              <a:rPr lang="en-US" sz="1200" dirty="0"/>
              <a:t>ENGL 2030 - Introduction to Technical Writing</a:t>
            </a:r>
          </a:p>
          <a:p>
            <a:r>
              <a:rPr lang="en-US" sz="1200" dirty="0"/>
              <a:t>MATH 2110 - Calculus I</a:t>
            </a:r>
          </a:p>
          <a:p>
            <a:r>
              <a:rPr lang="en-US" sz="1200" dirty="0"/>
              <a:t>MATH 2120 - Calculus II</a:t>
            </a:r>
          </a:p>
          <a:p>
            <a:r>
              <a:rPr lang="en-US" sz="1200" dirty="0"/>
              <a:t>MATH 2550 - Introduction to Linear Algebra</a:t>
            </a:r>
          </a:p>
          <a:p>
            <a:r>
              <a:rPr lang="en-US" sz="1200" dirty="0"/>
              <a:t>PHYS 2100 - General Physics I: Mechanics</a:t>
            </a:r>
          </a:p>
          <a:p>
            <a:r>
              <a:rPr lang="en-US" sz="1200" dirty="0"/>
              <a:t>PHYS 2200 - General Physics II: Electromagnetism and Circuits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200" b="1" dirty="0"/>
              <a:t>Upper Division Required </a:t>
            </a:r>
            <a:r>
              <a:rPr lang="en-US" sz="1200" b="1" dirty="0" smtClean="0"/>
              <a:t>Courses</a:t>
            </a:r>
            <a:endParaRPr lang="en-US" sz="1200" b="1" dirty="0"/>
          </a:p>
          <a:p>
            <a:r>
              <a:rPr lang="en-US" sz="1200" dirty="0"/>
              <a:t>CS 3035 - Programming Language Paradigms</a:t>
            </a:r>
          </a:p>
          <a:p>
            <a:r>
              <a:rPr lang="en-US" sz="1200" dirty="0"/>
              <a:t>CS 3112 - Analysis of Algorithms</a:t>
            </a:r>
          </a:p>
          <a:p>
            <a:r>
              <a:rPr lang="en-US" sz="1200" dirty="0"/>
              <a:t>CS 3186 - Introduction to Automata Theory</a:t>
            </a:r>
          </a:p>
          <a:p>
            <a:r>
              <a:rPr lang="en-US" sz="1200" dirty="0"/>
              <a:t>CS 3220 - Web and Internet Programming</a:t>
            </a:r>
          </a:p>
          <a:p>
            <a:r>
              <a:rPr lang="en-US" sz="1200" dirty="0"/>
              <a:t>CS 3337 - Software Engineering</a:t>
            </a:r>
          </a:p>
          <a:p>
            <a:r>
              <a:rPr lang="en-US" sz="1200" dirty="0"/>
              <a:t>CS 3801 - Societal and Ethical Issues in Computing</a:t>
            </a:r>
          </a:p>
          <a:p>
            <a:r>
              <a:rPr lang="en-US" sz="1200" dirty="0"/>
              <a:t>CS 4440 - Introduction to Operating Systems</a:t>
            </a:r>
          </a:p>
          <a:p>
            <a:r>
              <a:rPr lang="en-US" sz="1200" dirty="0"/>
              <a:t>CS 4961 - Software Design Laboratory I</a:t>
            </a:r>
          </a:p>
          <a:p>
            <a:r>
              <a:rPr lang="en-US" sz="1200" dirty="0"/>
              <a:t>CS 4962 - Software Design Laboratory II</a:t>
            </a:r>
          </a:p>
          <a:p>
            <a:r>
              <a:rPr lang="en-US" sz="1200" dirty="0"/>
              <a:t>CS 4963 - Computer Science Recapitulation</a:t>
            </a:r>
          </a:p>
          <a:p>
            <a:r>
              <a:rPr lang="en-US" sz="1200" dirty="0"/>
              <a:t>EE 3445 - Computer </a:t>
            </a:r>
            <a:r>
              <a:rPr lang="en-US" sz="1200" dirty="0" smtClean="0"/>
              <a:t>Organization</a:t>
            </a:r>
          </a:p>
          <a:p>
            <a:endParaRPr lang="en-US" sz="1200" dirty="0"/>
          </a:p>
          <a:p>
            <a:r>
              <a:rPr lang="en-US" sz="1200" b="1" dirty="0" smtClean="0"/>
              <a:t>CS Electives </a:t>
            </a:r>
            <a:r>
              <a:rPr lang="en-US" sz="1200" b="1" dirty="0"/>
              <a:t>(18 units</a:t>
            </a:r>
            <a:r>
              <a:rPr lang="en-US" sz="1200" b="1" dirty="0" smtClean="0"/>
              <a:t>)</a:t>
            </a:r>
          </a:p>
          <a:p>
            <a:r>
              <a:rPr lang="en-US" sz="1200" b="1" dirty="0" smtClean="0"/>
              <a:t>Math Elective (3 units)</a:t>
            </a:r>
            <a:endParaRPr lang="en-US" sz="1200" b="1" dirty="0"/>
          </a:p>
          <a:p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BS Curriculum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(current)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65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36408" y="237636"/>
            <a:ext cx="8140628" cy="857250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2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BS 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CS Curriculum </a:t>
            </a:r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(current)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66" y="786233"/>
            <a:ext cx="6892426" cy="395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2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CS </a:t>
            </a:r>
            <a:r>
              <a:rPr lang="en-US" sz="1200" dirty="0"/>
              <a:t>3034 - Widely-used Programming Languages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3660 - Complex Social and Economic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4075 - Concurrent and Distributed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4112 - Competitive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4188 - Compilers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4220 - Current Trends in Web Design and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4222 - Principles of Data Base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4470 - Computer Networking Protocols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4471 - Computer Networks Configuration and </a:t>
            </a:r>
            <a:r>
              <a:rPr lang="en-US" sz="1200" dirty="0" smtClean="0"/>
              <a:t>Management</a:t>
            </a:r>
            <a:endParaRPr lang="en-US" sz="12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4540 - Topics in Advanced Computer Science (Data Visualization, Mobile Computing, Cybersecurity, Robotics, Human Centered Computing)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4550 - Computer Graphics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4551 - Multimedia Software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4555 - Introduction to 3D Computer Game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4556 - Multiplayer Online Game Design and Development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4635 - Modeling and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4660 - Artificial Intelligence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4661 - Introduction to Data Science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4662 - Advanced Machine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4780 - Cryptography and Information Security</a:t>
            </a: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Electives </a:t>
            </a:r>
            <a:r>
              <a:rPr lang="en-US" dirty="0"/>
              <a:t>- Wide range of courses </a:t>
            </a:r>
          </a:p>
        </p:txBody>
      </p:sp>
    </p:spTree>
    <p:extLst>
      <p:ext uri="{BB962C8B-B14F-4D97-AF65-F5344CB8AC3E}">
        <p14:creationId xmlns:p14="http://schemas.microsoft.com/office/powerpoint/2010/main" val="33683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+mn-lt"/>
              </a:rPr>
              <a:t>Critical Course Sequences</a:t>
            </a:r>
            <a:endParaRPr lang="en-US" sz="2800" dirty="0">
              <a:latin typeface="+mn-lt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sz="21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CS2011-CS2012-CS2013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Come up with a logic to solve a problem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Programming – step by step logical instructions (code) in a language.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This is the foundation of everything CS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b="1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Bread and Butter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sz="2100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CS 3XXX</a:t>
            </a:r>
          </a:p>
          <a:p>
            <a:pPr marL="6858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TW" sz="2100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Intermediate level courses to develop your CS skills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sz="2100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CS4961-CS4962 (Fall-Spring) </a:t>
            </a:r>
            <a:endParaRPr lang="en-US" altLang="zh-TW" sz="2100" dirty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Big projects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b="1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Icing on the Cake</a:t>
            </a:r>
            <a:r>
              <a:rPr lang="en-US" altLang="zh-TW" sz="2000" b="1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	</a:t>
            </a:r>
            <a:endParaRPr lang="en-US" altLang="zh-TW" sz="1600" dirty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marL="685800" lvl="2" indent="0">
              <a:lnSpc>
                <a:spcPct val="90000"/>
              </a:lnSpc>
              <a:buNone/>
              <a:defRPr/>
            </a:pPr>
            <a:r>
              <a:rPr lang="en-US" altLang="zh-TW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	</a:t>
            </a:r>
            <a:r>
              <a:rPr lang="en-US" altLang="zh-TW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	        </a:t>
            </a:r>
            <a:endParaRPr lang="en-US" altLang="zh-TW" dirty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marL="685800" lvl="2" indent="0">
              <a:lnSpc>
                <a:spcPct val="90000"/>
              </a:lnSpc>
              <a:buNone/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2" eaLnBrk="1" hangingPunct="1">
              <a:lnSpc>
                <a:spcPct val="90000"/>
              </a:lnSpc>
              <a:defRPr/>
            </a:pPr>
            <a:endParaRPr lang="en-US" altLang="zh-TW" dirty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marL="685800" lvl="2" indent="0">
              <a:lnSpc>
                <a:spcPct val="90000"/>
              </a:lnSpc>
              <a:buNone/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marL="685800" lvl="2" indent="0">
              <a:lnSpc>
                <a:spcPct val="90000"/>
              </a:lnSpc>
              <a:buNone/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2" eaLnBrk="1" hangingPunct="1">
              <a:lnSpc>
                <a:spcPct val="90000"/>
              </a:lnSpc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altLang="zh-TW" dirty="0" smtClean="0">
              <a:latin typeface="+mn-lt"/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93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775</Words>
  <Application>Microsoft Office PowerPoint</Application>
  <PresentationFormat>On-screen Show (16:9)</PresentationFormat>
  <Paragraphs>171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PMingLiU</vt:lpstr>
      <vt:lpstr>Arial</vt:lpstr>
      <vt:lpstr>Calibri</vt:lpstr>
      <vt:lpstr>Courier New</vt:lpstr>
      <vt:lpstr>Open Sans</vt:lpstr>
      <vt:lpstr>Times New Roman</vt:lpstr>
      <vt:lpstr>Wingdings</vt:lpstr>
      <vt:lpstr>Office Theme</vt:lpstr>
      <vt:lpstr>Computer Science Meet and Greet</vt:lpstr>
      <vt:lpstr>Meet CS Undergraduate Faculty Advisors</vt:lpstr>
      <vt:lpstr>Computer Science Department</vt:lpstr>
      <vt:lpstr>Computer Science Department Advisement</vt:lpstr>
      <vt:lpstr>BS CS Curriculum</vt:lpstr>
      <vt:lpstr>BS Curriculum (current)</vt:lpstr>
      <vt:lpstr>PowerPoint Presentation</vt:lpstr>
      <vt:lpstr>CS Electives - Wide range of courses </vt:lpstr>
      <vt:lpstr>Critical Course Sequences</vt:lpstr>
      <vt:lpstr>Degree Planner (Spring 21 and beyond)</vt:lpstr>
      <vt:lpstr>Course Planning and Time Management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86</cp:revision>
  <dcterms:created xsi:type="dcterms:W3CDTF">2020-04-22T18:12:43Z</dcterms:created>
  <dcterms:modified xsi:type="dcterms:W3CDTF">2020-10-22T23:55:54Z</dcterms:modified>
</cp:coreProperties>
</file>