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5" r:id="rId2"/>
    <p:sldId id="529" r:id="rId3"/>
    <p:sldId id="530" r:id="rId4"/>
    <p:sldId id="531" r:id="rId5"/>
    <p:sldId id="532" r:id="rId6"/>
    <p:sldId id="546" r:id="rId7"/>
    <p:sldId id="533" r:id="rId8"/>
    <p:sldId id="534" r:id="rId9"/>
    <p:sldId id="535" r:id="rId10"/>
    <p:sldId id="536" r:id="rId11"/>
    <p:sldId id="537" r:id="rId12"/>
    <p:sldId id="538" r:id="rId13"/>
    <p:sldId id="539" r:id="rId14"/>
    <p:sldId id="540" r:id="rId15"/>
    <p:sldId id="541" r:id="rId16"/>
    <p:sldId id="542" r:id="rId17"/>
    <p:sldId id="543" r:id="rId18"/>
    <p:sldId id="544" r:id="rId19"/>
    <p:sldId id="545" r:id="rId20"/>
    <p:sldId id="479" r:id="rId21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114" d="100"/>
          <a:sy n="114" d="100"/>
        </p:scale>
        <p:origin x="88" y="4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3EAEDD93-C462-45F2-BDCB-BD38AE4A8705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041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22FFEF11-E1A4-4557-B34C-103D8CC91367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532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22FFEF11-E1A4-4557-B34C-103D8CC91367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181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198" y="1662847"/>
            <a:ext cx="6706295" cy="915347"/>
          </a:xfrm>
        </p:spPr>
        <p:txBody>
          <a:bodyPr/>
          <a:lstStyle/>
          <a:p>
            <a:r>
              <a:rPr lang="en-US" dirty="0"/>
              <a:t>Computer Science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Groups Advisement for CS Seniors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6938" y="2711606"/>
            <a:ext cx="6205828" cy="1846433"/>
          </a:xfrm>
        </p:spPr>
        <p:txBody>
          <a:bodyPr/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Chair:			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Eun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-Young (Elaine) Kang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Faculty Advisors: 			Dr. Raj S.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Pamula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&amp; 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Zilong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Ye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Coordinator:	Valentina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Ovasapyan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at Sleep Code Repeat - Computer Programmer CLI Unisex Tri-Blen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328" y="929878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oding mug | Ets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28" y="819151"/>
            <a:ext cx="3442717" cy="288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110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Arial" charset="0"/>
              </a:rPr>
              <a:t>Projects Sponsored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Industry, County/City, CSULA, Competition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All Projects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Software engineering projects (R, D, I) …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Web, App, AI, ML, </a:t>
            </a:r>
            <a:r>
              <a:rPr lang="en-US" altLang="en-US" sz="1800" dirty="0" err="1"/>
              <a:t>IoT</a:t>
            </a:r>
            <a:r>
              <a:rPr lang="en-US" altLang="en-US" sz="1800" dirty="0"/>
              <a:t>, Game, Graphics,…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Learning process – New terminologies/technologies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Outside Liaison (client)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Faculty advisor(s)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1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Students work in groups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Contracted as problem solvers</a:t>
            </a:r>
          </a:p>
          <a:p>
            <a:pPr lvl="1">
              <a:lnSpc>
                <a:spcPct val="90000"/>
              </a:lnSpc>
            </a:pP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5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728973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/>
              <a:t>Today’s Activities </a:t>
            </a:r>
            <a:endParaRPr lang="en-US" sz="2400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Project preference survey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Q/A</a:t>
            </a:r>
            <a:endParaRPr lang="en-US" altLang="zh-TW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US" altLang="zh-TW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>
              <a:defRPr/>
            </a:pPr>
            <a:endParaRPr lang="en-US" altLang="zh-TW" sz="2000" dirty="0">
              <a:solidFill>
                <a:srgbClr val="000000"/>
              </a:solidFill>
              <a:ea typeface="PMingLiU" pitchFamily="18" charset="-120"/>
            </a:endParaRPr>
          </a:p>
          <a:p>
            <a:pPr lvl="1" eaLnBrk="1" hangingPunct="1">
              <a:defRPr/>
            </a:pPr>
            <a:endParaRPr lang="en-US" altLang="zh-TW" sz="2000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965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>
                <a:latin typeface="Arial" charset="0"/>
              </a:rPr>
              <a:t>CS4961-CS4962 Mandatory meetings</a:t>
            </a:r>
            <a:endParaRPr lang="en-US" sz="2400" dirty="0"/>
          </a:p>
        </p:txBody>
      </p:sp>
      <p:sp>
        <p:nvSpPr>
          <p:cNvPr id="6146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Events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College wide Kick off </a:t>
            </a:r>
            <a:r>
              <a:rPr lang="en-US" altLang="en-US" sz="1800" dirty="0" smtClean="0"/>
              <a:t>day (Fall)</a:t>
            </a:r>
            <a:endParaRPr lang="en-US" altLang="en-US" sz="1800" dirty="0"/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 smtClean="0"/>
              <a:t>Midway presentation (Fall/Spring)  </a:t>
            </a:r>
            <a:endParaRPr lang="en-US" altLang="en-US" sz="1800" dirty="0"/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Spring Expo day </a:t>
            </a:r>
            <a:r>
              <a:rPr lang="en-US" altLang="en-US" sz="1800" dirty="0" smtClean="0"/>
              <a:t>(Spring)</a:t>
            </a: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Class meetings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Speakers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Workshops</a:t>
            </a:r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84119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Arial" charset="0"/>
              </a:rPr>
              <a:t>CS4961 on </a:t>
            </a:r>
            <a:r>
              <a:rPr lang="en-US" altLang="zh-TW" sz="2800" dirty="0" smtClean="0">
                <a:latin typeface="Arial" charset="0"/>
              </a:rPr>
              <a:t>Canvas</a:t>
            </a:r>
            <a:endParaRPr lang="en-US" sz="2800" dirty="0"/>
          </a:p>
        </p:txBody>
      </p:sp>
      <p:sp>
        <p:nvSpPr>
          <p:cNvPr id="6146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Course page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Syllabus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Announcements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Assignments – Mandatory Individual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Projects page - Group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Team (leader) responsibility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Upload deliverables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See prior year projects</a:t>
            </a:r>
          </a:p>
          <a:p>
            <a:pPr lvl="1">
              <a:lnSpc>
                <a:spcPct val="90000"/>
              </a:lnSpc>
              <a:defRPr/>
            </a:pPr>
            <a:endParaRPr lang="en-US" altLang="en-US" sz="18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353316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Arial" charset="0"/>
              </a:rPr>
              <a:t>Individual/Team Responsibilities</a:t>
            </a:r>
            <a:endParaRPr lang="en-US" sz="2800" dirty="0"/>
          </a:p>
        </p:txBody>
      </p:sp>
      <p:sp>
        <p:nvSpPr>
          <p:cNvPr id="6146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2100" dirty="0" smtClean="0"/>
              <a:t>Project Assignments</a:t>
            </a:r>
            <a:r>
              <a:rPr lang="en-US" altLang="en-US" sz="2100" dirty="0" smtClean="0"/>
              <a:t> </a:t>
            </a:r>
            <a:r>
              <a:rPr lang="en-US" altLang="en-US" sz="2100" dirty="0"/>
              <a:t>– </a:t>
            </a:r>
            <a:r>
              <a:rPr lang="en-US" altLang="en-US" sz="2100" dirty="0" smtClean="0"/>
              <a:t>By the department</a:t>
            </a: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Communicate with faculty advisor, team members and liaison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Don’t miss ANY meetings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Don’t get cut by the team</a:t>
            </a:r>
          </a:p>
          <a:p>
            <a:pPr lvl="3">
              <a:lnSpc>
                <a:spcPct val="90000"/>
              </a:lnSpc>
            </a:pPr>
            <a:r>
              <a:rPr lang="en-US" altLang="en-US" sz="1800" dirty="0"/>
              <a:t>Observance of team rules</a:t>
            </a:r>
          </a:p>
          <a:p>
            <a:pPr lvl="3">
              <a:lnSpc>
                <a:spcPct val="90000"/>
              </a:lnSpc>
            </a:pPr>
            <a:r>
              <a:rPr lang="en-US" altLang="en-US" sz="1800" dirty="0"/>
              <a:t>Participation, commitment, delivery etc.,</a:t>
            </a:r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336489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latin typeface="Arial" charset="0"/>
              </a:rPr>
              <a:t>Individual/Team Responsibilities</a:t>
            </a:r>
            <a:endParaRPr lang="en-US" dirty="0"/>
          </a:p>
        </p:txBody>
      </p:sp>
      <p:sp>
        <p:nvSpPr>
          <p:cNvPr id="5122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1800" b="1" dirty="0"/>
              <a:t>Time commitments per week (9 hours/week)</a:t>
            </a:r>
            <a:endParaRPr lang="en-US" altLang="en-US" sz="1800" dirty="0"/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1 to 2 hour block with customer liaison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1 to 2 hour block(s) with faculty advisor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3 to 5 hours of time for group activity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3 to 5 hours of individual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Scheduling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Fridays 8.00AM – 11.30AM</a:t>
            </a:r>
          </a:p>
          <a:p>
            <a:pPr lvl="1">
              <a:lnSpc>
                <a:spcPct val="90000"/>
              </a:lnSpc>
            </a:pPr>
            <a:r>
              <a:rPr lang="en-US" altLang="zh-TW" sz="1800" dirty="0"/>
              <a:t>Other hours – added by the faculty advisors</a:t>
            </a:r>
          </a:p>
          <a:p>
            <a:pPr lvl="1">
              <a:lnSpc>
                <a:spcPct val="90000"/>
              </a:lnSpc>
            </a:pPr>
            <a:r>
              <a:rPr lang="en-US" altLang="zh-TW" sz="1800" dirty="0"/>
              <a:t>Be flexible</a:t>
            </a:r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9579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latin typeface="Arial" charset="0"/>
              </a:rPr>
              <a:t>Individual/Team Responsibilities</a:t>
            </a:r>
            <a:endParaRPr lang="en-US" dirty="0"/>
          </a:p>
        </p:txBody>
      </p:sp>
      <p:sp>
        <p:nvSpPr>
          <p:cNvPr id="5122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Meeting times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 smtClean="0">
                <a:cs typeface="+mn-cs"/>
              </a:rPr>
              <a:t>CS4961/CS4962 </a:t>
            </a:r>
            <a:r>
              <a:rPr lang="en-US" altLang="en-US" sz="1800" dirty="0">
                <a:cs typeface="+mn-cs"/>
              </a:rPr>
              <a:t>– 8AM-10.30AM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>
                <a:cs typeface="+mn-cs"/>
              </a:rPr>
              <a:t>Other hours: Decided as a team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>
                <a:cs typeface="+mn-cs"/>
              </a:rPr>
              <a:t>Be flexible.</a:t>
            </a:r>
          </a:p>
          <a:p>
            <a:pPr marL="971550" lvl="1" indent="-285750">
              <a:lnSpc>
                <a:spcPct val="90000"/>
              </a:lnSpc>
              <a:defRPr/>
            </a:pPr>
            <a:endParaRPr lang="en-US" altLang="en-US" sz="1800" dirty="0">
              <a:cs typeface="+mn-cs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Use Zoom/Teams/Hangout for meetings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/>
              <a:t>Consult with Faculty advisors and Liaisons</a:t>
            </a:r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84933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latin typeface="Arial" charset="0"/>
              </a:rPr>
              <a:t>Individual/Team Responsibilities</a:t>
            </a:r>
            <a:endParaRPr lang="en-US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36408" y="1023401"/>
            <a:ext cx="8140628" cy="3548819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zh-TW" sz="1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Project Information (in August)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Project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What is my project? Sponsor?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Who are my group members? faculty advisor(s)?, Outside liaison?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Scheduling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Ideally 3 other courses along with CS4961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Change any electives to meet the project need (faculty input)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Exchange class Schedules 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Find common meeting times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Introductions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Just worry about </a:t>
            </a:r>
            <a:r>
              <a:rPr lang="en-US" altLang="zh-TW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own team 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and </a:t>
            </a:r>
            <a:r>
              <a:rPr lang="en-US" altLang="zh-TW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own project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Meet as a team &amp; select a team leader (faculty input)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Reach out to any group member who was absent today</a:t>
            </a:r>
          </a:p>
          <a:p>
            <a:pPr lvl="1" eaLnBrk="1" hangingPunct="1">
              <a:defRPr/>
            </a:pPr>
            <a:endParaRPr lang="en-US" altLang="zh-TW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defRPr/>
            </a:pPr>
            <a:endParaRPr lang="en-US" altLang="zh-TW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zh-TW" sz="1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 altLang="zh-TW" sz="21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altLang="zh-TW" sz="21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altLang="zh-TW" dirty="0">
              <a:solidFill>
                <a:srgbClr val="000000"/>
              </a:solidFill>
              <a:ea typeface="PMingLiU" pitchFamily="18" charset="-120"/>
            </a:endParaRPr>
          </a:p>
          <a:p>
            <a:pPr lvl="1" eaLnBrk="1" hangingPunct="1">
              <a:defRPr/>
            </a:pPr>
            <a:endParaRPr lang="en-US" altLang="zh-TW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8260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August – Kick off day with liaisons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Discuss project details (problem, objectives, key requirements, outcomes)</a:t>
            </a:r>
          </a:p>
          <a:p>
            <a:pPr marL="600075" lvl="1" indent="-257175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Calibri"/>
              </a:rPr>
              <a:t>Come prepared with questions, clarifications, suggestions,…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Discuss deliverables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Finalize weekly meeting days and times</a:t>
            </a:r>
          </a:p>
          <a:p>
            <a:pPr marL="600075" lvl="1" indent="-257175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Calibri"/>
              </a:rPr>
              <a:t>Liaison, Faculty, Group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Share emails, Skype/Google video conferencing ids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Discuss any scheduling of site visits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Address any questions regarding project strategy or approach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pPr>
              <a:defRPr/>
            </a:pPr>
            <a:fld id="{62F570F3-D5FD-478D-8FB0-98D5FCC2B307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5782509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Review Academic Requirements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Graduation Application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Blended BS/MS Application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Senior Design Capstone Project (CS4961-CS4962)</a:t>
            </a: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  <p:pic>
        <p:nvPicPr>
          <p:cNvPr id="3" name="Picture 2" descr="Senioritis: It's Here and It's Real | The Hub@T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197" y="2874984"/>
            <a:ext cx="1543050" cy="167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553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20564" y="3371414"/>
            <a:ext cx="3592512" cy="606246"/>
          </a:xfrm>
        </p:spPr>
        <p:txBody>
          <a:bodyPr/>
          <a:lstStyle/>
          <a:p>
            <a:r>
              <a:rPr lang="en-US" sz="2400" dirty="0"/>
              <a:t>www.calstatela.edu/cs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Requirements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General Education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Lower Division – Reduced number for CS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 Block – Written, Oral – 2 courses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AM Block: US History, US Constitution/State/Local Govt. – 2 courses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B Block: Biological Sciences – 1 course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C: Block: Arts – 1 course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 Block: Social Science – 2 courses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E Block: Lifelong Understanding – 1 course (CS1010 for freshmen)</a:t>
            </a:r>
          </a:p>
          <a:p>
            <a:pPr marL="914400" lvl="2">
              <a:spcBef>
                <a:spcPts val="0"/>
              </a:spcBef>
            </a:pPr>
            <a:r>
              <a:rPr lang="en-US" alt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d/re requirements – To be covered by the above courses.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Upper Division – Covered by CS 3112, CS4961, CS4962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Math/Physics</a:t>
            </a:r>
          </a:p>
          <a:p>
            <a:pPr lvl="1">
              <a:spcBef>
                <a:spcPts val="0"/>
              </a:spcBef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MATH 2110, MATH 2120, MATH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2550, PHYS 2100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CS courses</a:t>
            </a: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61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Requirements – Roadmap for Seniors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Remaining Requirements – Verify on GET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MATH2550, </a:t>
            </a: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CS4440 (must pass these with a C or better grade before CS 4963)</a:t>
            </a: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GE lower division including “d/re” requirements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6 upper division CS electives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Base planner – Graduate in </a:t>
            </a: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S24 or X24</a:t>
            </a: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456214"/>
              </p:ext>
            </p:extLst>
          </p:nvPr>
        </p:nvGraphicFramePr>
        <p:xfrm>
          <a:off x="1372488" y="2727129"/>
          <a:ext cx="4120375" cy="109728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392286">
                  <a:extLst>
                    <a:ext uri="{9D8B030D-6E8A-4147-A177-3AD203B41FA5}">
                      <a16:colId xmlns:a16="http://schemas.microsoft.com/office/drawing/2014/main" val="1529708557"/>
                    </a:ext>
                  </a:extLst>
                </a:gridCol>
                <a:gridCol w="1392286">
                  <a:extLst>
                    <a:ext uri="{9D8B030D-6E8A-4147-A177-3AD203B41FA5}">
                      <a16:colId xmlns:a16="http://schemas.microsoft.com/office/drawing/2014/main" val="2208152426"/>
                    </a:ext>
                  </a:extLst>
                </a:gridCol>
                <a:gridCol w="1335803">
                  <a:extLst>
                    <a:ext uri="{9D8B030D-6E8A-4147-A177-3AD203B41FA5}">
                      <a16:colId xmlns:a16="http://schemas.microsoft.com/office/drawing/2014/main" val="1635366425"/>
                    </a:ext>
                  </a:extLst>
                </a:gridCol>
              </a:tblGrid>
              <a:tr h="1796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Fall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Spring 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Summer 2023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140823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 4961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 4962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Electives if needed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8278172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</a:t>
                      </a:r>
                      <a:r>
                        <a:rPr lang="en-US" sz="12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4440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 4963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908445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Math</a:t>
                      </a:r>
                      <a:r>
                        <a:rPr lang="en-US" sz="12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2550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700138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986162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05051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5732784" y="2676357"/>
            <a:ext cx="2669658" cy="5909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Graduation </a:t>
            </a:r>
            <a:r>
              <a:rPr lang="en-US" altLang="en-US" dirty="0" smtClean="0"/>
              <a:t>Application</a:t>
            </a:r>
            <a:r>
              <a:rPr lang="en-US" altLang="en-US" dirty="0" smtClean="0"/>
              <a:t> </a:t>
            </a:r>
            <a:r>
              <a:rPr lang="en-US" altLang="en-US" dirty="0"/>
              <a:t>in Fall </a:t>
            </a:r>
            <a:r>
              <a:rPr lang="en-US" altLang="en-US" dirty="0" smtClean="0"/>
              <a:t>2023</a:t>
            </a:r>
            <a:endParaRPr lang="en-US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5750120" y="3425405"/>
            <a:ext cx="2634985" cy="5909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Attend the Spring’24 Commencement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0208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Advising Guide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>
          <a:xfrm>
            <a:off x="536408" y="1023401"/>
            <a:ext cx="8140628" cy="3548819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Better time management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CS4961-CS4962 is the big elephant in the room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Each course by itself is a lab course and requires a minimum of twice the commitment of a regular course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Treat it each as two courses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planner has 5 rows including the CS4961 for Fall and </a:t>
            </a: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CS4962 and CS 4963 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for Spring.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would even recommend 4 courses each in Fall/Spring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537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Fall 2023 Registration Guidelines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Registered in the courses?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Advisor could recommend changing electives.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GET Degree Planner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Populate courses (including electives) as per your plan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Can modify later if needed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Planned Advising Report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Verify the report for all the requirements (GE and major)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Green (completed), Yellow (registered), Blue (planned), Red (missing) indicators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Any red indicators?</a:t>
            </a:r>
          </a:p>
          <a:p>
            <a:pPr marL="1028700" lvl="1">
              <a:lnSpc>
                <a:spcPct val="90000"/>
              </a:lnSpc>
            </a:pP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14450" lvl="2">
              <a:lnSpc>
                <a:spcPct val="90000"/>
              </a:lnSpc>
            </a:pPr>
            <a:endParaRPr lang="en-US" alt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0">
              <a:lnSpc>
                <a:spcPct val="90000"/>
              </a:lnSpc>
              <a:buNone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32951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Blended 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BS/MS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provide an accelerated route to a graduate degree, with simultaneous awarding of both bachelor’s and master’s degrees.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BS and MS coursework can be taken concurrently.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Maximum of 9 shared elective units between BS and MS programs.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Eligibility</a:t>
            </a:r>
          </a:p>
          <a:p>
            <a:pPr marL="1028700"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Students must have a minimum GPA of 3.0 (&gt;3.5) </a:t>
            </a:r>
          </a:p>
          <a:p>
            <a:pPr marL="1028700"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“B” grade or better in CS 3000-level courses in the BS degree program with an average of 3.0 in these courses. (A- or better)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Apply in Fall 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for Spring 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2024 </a:t>
            </a: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389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20564" y="2347992"/>
            <a:ext cx="3592512" cy="117787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CS4961 - CS4962 Software Design Laboratory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/>
              <a:t/>
            </a:r>
            <a:br>
              <a:rPr lang="en-US" sz="3000" dirty="0"/>
            </a:br>
            <a:r>
              <a:rPr lang="en-US" altLang="zh-TW" b="1" dirty="0">
                <a:effectLst>
                  <a:outerShdw blurRad="38100" dist="38100" dir="2700000" algn="tl">
                    <a:srgbClr val="C0C0C0"/>
                  </a:outerShdw>
                </a:effectLst>
                <a:ea typeface="PMingLiU" pitchFamily="18" charset="-120"/>
              </a:rPr>
              <a:t/>
            </a:r>
            <a:br>
              <a:rPr lang="en-US" altLang="zh-TW" b="1" dirty="0">
                <a:effectLst>
                  <a:outerShdw blurRad="38100" dist="38100" dir="2700000" algn="tl">
                    <a:srgbClr val="C0C0C0"/>
                  </a:outerShdw>
                </a:effectLst>
                <a:ea typeface="PMingLiU" pitchFamily="18" charset="-120"/>
              </a:rPr>
            </a:br>
            <a:endParaRPr lang="en-US" altLang="zh-TW" b="1" dirty="0">
              <a:effectLst>
                <a:outerShdw blurRad="38100" dist="38100" dir="2700000" algn="tl">
                  <a:srgbClr val="C0C0C0"/>
                </a:outerShdw>
              </a:effectLst>
              <a:ea typeface="PMingLiU" pitchFamily="18" charset="-12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3" y="3633570"/>
            <a:ext cx="3879517" cy="426986"/>
          </a:xfrm>
        </p:spPr>
        <p:txBody>
          <a:bodyPr/>
          <a:lstStyle/>
          <a:p>
            <a:r>
              <a:rPr lang="en-US" sz="1600" dirty="0"/>
              <a:t>(Senior Design Capstone Group Project)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986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FIG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369" y="415290"/>
            <a:ext cx="6743227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723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2481</TotalTime>
  <Words>905</Words>
  <Application>Microsoft Office PowerPoint</Application>
  <PresentationFormat>On-screen Show (16:9)</PresentationFormat>
  <Paragraphs>200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新細明體</vt:lpstr>
      <vt:lpstr>新細明體</vt:lpstr>
      <vt:lpstr>Arial</vt:lpstr>
      <vt:lpstr>Calibri</vt:lpstr>
      <vt:lpstr>Courier New</vt:lpstr>
      <vt:lpstr>Times New Roman</vt:lpstr>
      <vt:lpstr>Wingdings</vt:lpstr>
      <vt:lpstr>Office Theme</vt:lpstr>
      <vt:lpstr>Computer Science Groups Advisement for CS Seniors</vt:lpstr>
      <vt:lpstr>AGENDA</vt:lpstr>
      <vt:lpstr>Computer Science Requirements</vt:lpstr>
      <vt:lpstr>Computer Science Requirements – Roadmap for Seniors</vt:lpstr>
      <vt:lpstr>Advising Guide</vt:lpstr>
      <vt:lpstr>Fall 2023 Registration Guidelines</vt:lpstr>
      <vt:lpstr>Blended BS/MS</vt:lpstr>
      <vt:lpstr>CS4961 - CS4962 Software Design Laboratory    </vt:lpstr>
      <vt:lpstr>PowerPoint Presentation</vt:lpstr>
      <vt:lpstr>PowerPoint Presentation</vt:lpstr>
      <vt:lpstr>Projects Sponsored</vt:lpstr>
      <vt:lpstr>Today’s Activities </vt:lpstr>
      <vt:lpstr>CS4961-CS4962 Mandatory meetings</vt:lpstr>
      <vt:lpstr>CS4961 on Canvas</vt:lpstr>
      <vt:lpstr>Individual/Team Responsibilities</vt:lpstr>
      <vt:lpstr>Individual/Team Responsibilities</vt:lpstr>
      <vt:lpstr>Individual/Team Responsibilities</vt:lpstr>
      <vt:lpstr>Individual/Team Responsibilities</vt:lpstr>
      <vt:lpstr>August – Kick off day with liaisons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56</cp:revision>
  <dcterms:created xsi:type="dcterms:W3CDTF">2020-04-22T18:12:43Z</dcterms:created>
  <dcterms:modified xsi:type="dcterms:W3CDTF">2023-04-26T14:13:15Z</dcterms:modified>
</cp:coreProperties>
</file>