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13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3" r:id="rId11"/>
    <p:sldId id="492" r:id="rId12"/>
    <p:sldId id="330" r:id="rId13"/>
    <p:sldId id="495" r:id="rId14"/>
    <p:sldId id="496" r:id="rId15"/>
    <p:sldId id="331" r:id="rId16"/>
    <p:sldId id="501" r:id="rId17"/>
    <p:sldId id="504" r:id="rId18"/>
    <p:sldId id="524" r:id="rId19"/>
    <p:sldId id="528" r:id="rId20"/>
    <p:sldId id="397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7" r:id="rId33"/>
    <p:sldId id="516" r:id="rId34"/>
    <p:sldId id="518" r:id="rId35"/>
    <p:sldId id="519" r:id="rId36"/>
    <p:sldId id="520" r:id="rId37"/>
    <p:sldId id="521" r:id="rId38"/>
    <p:sldId id="522" r:id="rId39"/>
    <p:sldId id="523" r:id="rId40"/>
    <p:sldId id="499" r:id="rId41"/>
    <p:sldId id="525" r:id="rId42"/>
    <p:sldId id="526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A8A8D"/>
    <a:srgbClr val="DDD9C3"/>
    <a:srgbClr val="FFCE00"/>
    <a:srgbClr val="F7F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61" d="100"/>
          <a:sy n="61" d="100"/>
        </p:scale>
        <p:origin x="138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Service\Associate%20Dean\Industry%20Advisory%20Board%20meeting\Alumni%20Surv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Service\Associate%20Dean\Industry%20Advisory%20Board%20meeting\Alumni%20Surv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Service\Associate%20Dean\Industry%20Advisory%20Board%20meeting\Alumni%20Surve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Service\Associate%20Dean\Industry%20Advisory%20Board%20meeting\Alumni%20Surve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Service\Associate%20Dean\Industry%20Advisory%20Board%20meeting\Alumni%20Surve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Service\Associate%20Dean\Industry%20Advisory%20Board%20meeting\Alumni%20Surve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Service\Associate%20Dean\Industry%20Advisory%20Board%20meeting\facult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allen3:Dropbox:Development:Giving%20Records:Master%20Donor%20Giving%20Lo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Who responded to the </a:t>
            </a:r>
            <a:r>
              <a:rPr lang="en-US" dirty="0" smtClean="0"/>
              <a:t>survey?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2010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8.8000000000000007</c:v>
                </c:pt>
                <c:pt idx="2">
                  <c:v>9.4</c:v>
                </c:pt>
                <c:pt idx="3">
                  <c:v>16.600000000000001</c:v>
                </c:pt>
                <c:pt idx="4">
                  <c:v>31.5</c:v>
                </c:pt>
                <c:pt idx="5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7-4B93-9C23-BDC3A8D75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006784"/>
        <c:axId val="64013056"/>
        <c:axId val="0"/>
      </c:bar3DChart>
      <c:catAx>
        <c:axId val="6400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Class 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4013056"/>
        <c:crosses val="autoZero"/>
        <c:auto val="1"/>
        <c:lblAlgn val="ctr"/>
        <c:lblOffset val="100"/>
        <c:noMultiLvlLbl val="0"/>
      </c:catAx>
      <c:valAx>
        <c:axId val="64013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percent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40067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25400">
      <a:solidFill>
        <a:schemeClr val="accent1">
          <a:alpha val="98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ECST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Sheet1!$A$9:$A$14</c:f>
              <c:strCache>
                <c:ptCount val="6"/>
                <c:pt idx="0">
                  <c:v>full-time employment</c:v>
                </c:pt>
                <c:pt idx="1">
                  <c:v>part-time employment</c:v>
                </c:pt>
                <c:pt idx="2">
                  <c:v>seeking employment</c:v>
                </c:pt>
                <c:pt idx="3">
                  <c:v>Graduate school</c:v>
                </c:pt>
                <c:pt idx="4">
                  <c:v>Militaty Service</c:v>
                </c:pt>
                <c:pt idx="5">
                  <c:v>Other</c:v>
                </c:pt>
              </c:strCache>
            </c:strRef>
          </c:cat>
          <c:val>
            <c:numRef>
              <c:f>Sheet1!$B$9:$B$14</c:f>
              <c:numCache>
                <c:formatCode>General</c:formatCode>
                <c:ptCount val="6"/>
                <c:pt idx="0">
                  <c:v>73.5</c:v>
                </c:pt>
                <c:pt idx="1">
                  <c:v>2.8</c:v>
                </c:pt>
                <c:pt idx="2">
                  <c:v>9.9</c:v>
                </c:pt>
                <c:pt idx="3">
                  <c:v>9.9</c:v>
                </c:pt>
                <c:pt idx="4">
                  <c:v>0.6</c:v>
                </c:pt>
                <c:pt idx="5">
                  <c:v>3.2999999999999972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7-4FB3-B448-B0E1D1A07AC3}"/>
            </c:ext>
          </c:extLst>
        </c:ser>
        <c:ser>
          <c:idx val="1"/>
          <c:order val="1"/>
          <c:tx>
            <c:v>All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Sheet1!$A$9:$A$14</c:f>
              <c:strCache>
                <c:ptCount val="6"/>
                <c:pt idx="0">
                  <c:v>full-time employment</c:v>
                </c:pt>
                <c:pt idx="1">
                  <c:v>part-time employment</c:v>
                </c:pt>
                <c:pt idx="2">
                  <c:v>seeking employment</c:v>
                </c:pt>
                <c:pt idx="3">
                  <c:v>Graduate school</c:v>
                </c:pt>
                <c:pt idx="4">
                  <c:v>Militaty Service</c:v>
                </c:pt>
                <c:pt idx="5">
                  <c:v>Other</c:v>
                </c:pt>
              </c:strCache>
            </c:strRef>
          </c:cat>
          <c:val>
            <c:numRef>
              <c:f>Sheet1!$C$9:$C$14</c:f>
              <c:numCache>
                <c:formatCode>General</c:formatCode>
                <c:ptCount val="6"/>
                <c:pt idx="0">
                  <c:v>58.5</c:v>
                </c:pt>
                <c:pt idx="1">
                  <c:v>12.9</c:v>
                </c:pt>
                <c:pt idx="2">
                  <c:v>8.6</c:v>
                </c:pt>
                <c:pt idx="3">
                  <c:v>13.2</c:v>
                </c:pt>
                <c:pt idx="4">
                  <c:v>0.3</c:v>
                </c:pt>
                <c:pt idx="5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7-4FB3-B448-B0E1D1A07A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4185088"/>
        <c:axId val="64186624"/>
        <c:axId val="0"/>
      </c:bar3DChart>
      <c:catAx>
        <c:axId val="6418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4186624"/>
        <c:crosses val="autoZero"/>
        <c:auto val="1"/>
        <c:lblAlgn val="ctr"/>
        <c:lblOffset val="100"/>
        <c:noMultiLvlLbl val="0"/>
      </c:catAx>
      <c:valAx>
        <c:axId val="6418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41850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ECST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Sheet1!$A$29:$A$32</c:f>
              <c:strCache>
                <c:ptCount val="4"/>
                <c:pt idx="0">
                  <c:v>Under $50,000</c:v>
                </c:pt>
                <c:pt idx="1">
                  <c:v>$50,000 to $79,999</c:v>
                </c:pt>
                <c:pt idx="2">
                  <c:v>$80,000 to $124,999</c:v>
                </c:pt>
                <c:pt idx="3">
                  <c:v>Above $125,000</c:v>
                </c:pt>
              </c:strCache>
            </c:strRef>
          </c:cat>
          <c:val>
            <c:numRef>
              <c:f>Sheet1!$B$29:$B$32</c:f>
              <c:numCache>
                <c:formatCode>General</c:formatCode>
                <c:ptCount val="4"/>
                <c:pt idx="0">
                  <c:v>34</c:v>
                </c:pt>
                <c:pt idx="1">
                  <c:v>44.7</c:v>
                </c:pt>
                <c:pt idx="2">
                  <c:v>15.7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8-4293-A216-F7A5D35C3743}"/>
            </c:ext>
          </c:extLst>
        </c:ser>
        <c:ser>
          <c:idx val="1"/>
          <c:order val="1"/>
          <c:tx>
            <c:v>All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Sheet1!$A$29:$A$32</c:f>
              <c:strCache>
                <c:ptCount val="4"/>
                <c:pt idx="0">
                  <c:v>Under $50,000</c:v>
                </c:pt>
                <c:pt idx="1">
                  <c:v>$50,000 to $79,999</c:v>
                </c:pt>
                <c:pt idx="2">
                  <c:v>$80,000 to $124,999</c:v>
                </c:pt>
                <c:pt idx="3">
                  <c:v>Above $125,000</c:v>
                </c:pt>
              </c:strCache>
            </c:strRef>
          </c:cat>
          <c:val>
            <c:numRef>
              <c:f>Sheet1!$C$29:$C$32</c:f>
              <c:numCache>
                <c:formatCode>General</c:formatCode>
                <c:ptCount val="4"/>
                <c:pt idx="0">
                  <c:v>64.300000000000011</c:v>
                </c:pt>
                <c:pt idx="1">
                  <c:v>25.6</c:v>
                </c:pt>
                <c:pt idx="2">
                  <c:v>8.3000000000000007</c:v>
                </c:pt>
                <c:pt idx="3">
                  <c:v>1.7000000000000002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8-4293-A216-F7A5D35C3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497536"/>
        <c:axId val="64499072"/>
        <c:axId val="0"/>
      </c:bar3DChart>
      <c:catAx>
        <c:axId val="6449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4499072"/>
        <c:crosses val="autoZero"/>
        <c:auto val="1"/>
        <c:lblAlgn val="ctr"/>
        <c:lblOffset val="100"/>
        <c:noMultiLvlLbl val="0"/>
      </c:catAx>
      <c:valAx>
        <c:axId val="6449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4975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ECST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Sheet1!$A$35:$A$38</c:f>
              <c:strCache>
                <c:ptCount val="4"/>
                <c:pt idx="0">
                  <c:v>Yes, same as major</c:v>
                </c:pt>
                <c:pt idx="1">
                  <c:v>Yes, related to major</c:v>
                </c:pt>
                <c:pt idx="2">
                  <c:v>No, not related</c:v>
                </c:pt>
                <c:pt idx="3">
                  <c:v>n/a</c:v>
                </c:pt>
              </c:strCache>
            </c:strRef>
          </c:cat>
          <c:val>
            <c:numRef>
              <c:f>Sheet1!$B$35:$B$38</c:f>
              <c:numCache>
                <c:formatCode>General</c:formatCode>
                <c:ptCount val="4"/>
                <c:pt idx="0">
                  <c:v>59.1</c:v>
                </c:pt>
                <c:pt idx="1">
                  <c:v>20.100000000000001</c:v>
                </c:pt>
                <c:pt idx="2">
                  <c:v>20.100000000000001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8-43D8-8D3A-DC197EAE0A3E}"/>
            </c:ext>
          </c:extLst>
        </c:ser>
        <c:ser>
          <c:idx val="1"/>
          <c:order val="1"/>
          <c:tx>
            <c:v>All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Sheet1!$A$35:$A$38</c:f>
              <c:strCache>
                <c:ptCount val="4"/>
                <c:pt idx="0">
                  <c:v>Yes, same as major</c:v>
                </c:pt>
                <c:pt idx="1">
                  <c:v>Yes, related to major</c:v>
                </c:pt>
                <c:pt idx="2">
                  <c:v>No, not related</c:v>
                </c:pt>
                <c:pt idx="3">
                  <c:v>n/a</c:v>
                </c:pt>
              </c:strCache>
            </c:strRef>
          </c:cat>
          <c:val>
            <c:numRef>
              <c:f>Sheet1!$C$35:$C$38</c:f>
              <c:numCache>
                <c:formatCode>General</c:formatCode>
                <c:ptCount val="4"/>
                <c:pt idx="0">
                  <c:v>35.6</c:v>
                </c:pt>
                <c:pt idx="1">
                  <c:v>30.7</c:v>
                </c:pt>
                <c:pt idx="2">
                  <c:v>32.4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8-43D8-8D3A-DC197EAE0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535552"/>
        <c:axId val="64541440"/>
        <c:axId val="0"/>
      </c:bar3DChart>
      <c:catAx>
        <c:axId val="6453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4541440"/>
        <c:crosses val="autoZero"/>
        <c:auto val="1"/>
        <c:lblAlgn val="ctr"/>
        <c:lblOffset val="100"/>
        <c:noMultiLvlLbl val="0"/>
      </c:catAx>
      <c:valAx>
        <c:axId val="6454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5355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134733158355542E-4"/>
          <c:y val="0.11342592592592593"/>
          <c:w val="0.6843770778652668"/>
          <c:h val="0.875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7892-49D9-B913-229E7086D8C2}"/>
              </c:ext>
            </c:extLst>
          </c:dPt>
          <c:dPt>
            <c:idx val="4"/>
            <c:bubble3D val="0"/>
            <c:spPr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892-49D9-B913-229E7086D8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Sheet2!$A$3:$A$7</c:f>
              <c:strCache>
                <c:ptCount val="5"/>
                <c:pt idx="0">
                  <c:v>Very dissatified</c:v>
                </c:pt>
                <c:pt idx="1">
                  <c:v>Dissatisfied</c:v>
                </c:pt>
                <c:pt idx="2">
                  <c:v>Neutral</c:v>
                </c:pt>
                <c:pt idx="3">
                  <c:v>Satisfied</c:v>
                </c:pt>
                <c:pt idx="4">
                  <c:v>Very satisfied</c:v>
                </c:pt>
              </c:strCache>
            </c:strRef>
          </c:cat>
          <c:val>
            <c:numRef>
              <c:f>Sheet2!$B$3:$B$7</c:f>
              <c:numCache>
                <c:formatCode>General</c:formatCode>
                <c:ptCount val="5"/>
                <c:pt idx="0">
                  <c:v>1.3</c:v>
                </c:pt>
                <c:pt idx="1">
                  <c:v>5.0999999999999996</c:v>
                </c:pt>
                <c:pt idx="2">
                  <c:v>11.4</c:v>
                </c:pt>
                <c:pt idx="3">
                  <c:v>36.700000000000003</c:v>
                </c:pt>
                <c:pt idx="4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92-49D9-B913-229E7086D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488258781482098"/>
          <c:y val="0.20839988324950301"/>
          <c:w val="0.23270606466744848"/>
          <c:h val="0.52381572322060088"/>
        </c:manualLayout>
      </c:layout>
      <c:overlay val="0"/>
      <c:txPr>
        <a:bodyPr/>
        <a:lstStyle/>
        <a:p>
          <a:pPr rtl="0"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17"/>
            <c:extLst>
              <c:ext xmlns:c16="http://schemas.microsoft.com/office/drawing/2014/chart" uri="{C3380CC4-5D6E-409C-BE32-E72D297353CC}">
                <c16:uniqueId val="{00000000-5D5E-45B0-BE06-EBD076D233B6}"/>
              </c:ext>
            </c:extLst>
          </c:dPt>
          <c:dPt>
            <c:idx val="1"/>
            <c:bubble3D val="0"/>
            <c:explosion val="19"/>
            <c:extLst>
              <c:ext xmlns:c16="http://schemas.microsoft.com/office/drawing/2014/chart" uri="{C3380CC4-5D6E-409C-BE32-E72D297353CC}">
                <c16:uniqueId val="{00000001-5D5E-45B0-BE06-EBD076D233B6}"/>
              </c:ext>
            </c:extLst>
          </c:dPt>
          <c:dPt>
            <c:idx val="2"/>
            <c:bubble3D val="0"/>
            <c:explosion val="15"/>
            <c:extLst>
              <c:ext xmlns:c16="http://schemas.microsoft.com/office/drawing/2014/chart" uri="{C3380CC4-5D6E-409C-BE32-E72D297353CC}">
                <c16:uniqueId val="{00000002-5D5E-45B0-BE06-EBD076D233B6}"/>
              </c:ext>
            </c:extLst>
          </c:dPt>
          <c:dPt>
            <c:idx val="4"/>
            <c:bubble3D val="0"/>
            <c:explosion val="14"/>
            <c:extLst>
              <c:ext xmlns:c16="http://schemas.microsoft.com/office/drawing/2014/chart" uri="{C3380CC4-5D6E-409C-BE32-E72D297353CC}">
                <c16:uniqueId val="{00000003-5D5E-45B0-BE06-EBD076D233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Sheet2!$A$3:$A$7</c:f>
              <c:strCache>
                <c:ptCount val="5"/>
                <c:pt idx="0">
                  <c:v>Very dissatified</c:v>
                </c:pt>
                <c:pt idx="1">
                  <c:v>Dissatisfied</c:v>
                </c:pt>
                <c:pt idx="2">
                  <c:v>Neutral</c:v>
                </c:pt>
                <c:pt idx="3">
                  <c:v>Satisfied</c:v>
                </c:pt>
                <c:pt idx="4">
                  <c:v>Very satisfied</c:v>
                </c:pt>
              </c:strCache>
            </c:strRef>
          </c:cat>
          <c:val>
            <c:numRef>
              <c:f>Sheet2!$C$3:$C$7</c:f>
              <c:numCache>
                <c:formatCode>General</c:formatCode>
                <c:ptCount val="5"/>
                <c:pt idx="0">
                  <c:v>1.2</c:v>
                </c:pt>
                <c:pt idx="1">
                  <c:v>7.8</c:v>
                </c:pt>
                <c:pt idx="2">
                  <c:v>10.199999999999999</c:v>
                </c:pt>
                <c:pt idx="3">
                  <c:v>50.9</c:v>
                </c:pt>
                <c:pt idx="4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5E-45B0-BE06-EBD076D23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420938454121809"/>
          <c:y val="0.22641573898090325"/>
          <c:w val="0.21477020729551663"/>
          <c:h val="0.44659358312969499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Number of</a:t>
            </a:r>
            <a:r>
              <a:rPr lang="en-US" sz="1800" baseline="0" dirty="0" smtClean="0"/>
              <a:t> T/TT Faculty in ECST</a:t>
            </a:r>
            <a:endParaRPr lang="en-US" sz="1800" dirty="0"/>
          </a:p>
        </c:rich>
      </c:tx>
      <c:layout>
        <c:manualLayout>
          <c:xMode val="edge"/>
          <c:yMode val="edge"/>
          <c:x val="0.23367249962527467"/>
          <c:y val="0.125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49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974-AE09-0F24087C7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271488"/>
        <c:axId val="64278528"/>
        <c:axId val="0"/>
      </c:bar3DChart>
      <c:catAx>
        <c:axId val="6427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278528"/>
        <c:crosses val="autoZero"/>
        <c:auto val="1"/>
        <c:lblAlgn val="ctr"/>
        <c:lblOffset val="100"/>
        <c:noMultiLvlLbl val="0"/>
      </c:catAx>
      <c:valAx>
        <c:axId val="6427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271488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accent6">
          <a:lumMod val="75000"/>
        </a:schemeClr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Stats!$A$7</c:f>
              <c:strCache>
                <c:ptCount val="1"/>
                <c:pt idx="0">
                  <c:v>Total amount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Stats!$B$5:$E$5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Stats!$B$7:$E$7</c:f>
              <c:numCache>
                <c:formatCode>_("$"* #,##0_);_("$"* \(#,##0\);_("$"* "-"??_);_(@_)</c:formatCode>
                <c:ptCount val="4"/>
                <c:pt idx="0">
                  <c:v>18499</c:v>
                </c:pt>
                <c:pt idx="1">
                  <c:v>82789</c:v>
                </c:pt>
                <c:pt idx="2">
                  <c:v>74145</c:v>
                </c:pt>
                <c:pt idx="3">
                  <c:v>173647.82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6-4165-846A-4F6336908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89920"/>
        <c:axId val="63488000"/>
      </c:barChart>
      <c:lineChart>
        <c:grouping val="stacked"/>
        <c:varyColors val="0"/>
        <c:ser>
          <c:idx val="1"/>
          <c:order val="0"/>
          <c:tx>
            <c:strRef>
              <c:f>Stats!$A$6</c:f>
              <c:strCache>
                <c:ptCount val="1"/>
                <c:pt idx="0">
                  <c:v># of private donors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2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Stats!$B$5:$E$5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Stats!$B$6:$E$6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86</c:v>
                </c:pt>
                <c:pt idx="3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F6-4165-846A-4F6336908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97344"/>
        <c:axId val="63491456"/>
      </c:lineChart>
      <c:valAx>
        <c:axId val="63488000"/>
        <c:scaling>
          <c:orientation val="minMax"/>
        </c:scaling>
        <c:delete val="0"/>
        <c:axPos val="r"/>
        <c:numFmt formatCode="_(&quot;$&quot;* #,##0_);_(&quot;$&quot;* \(#,##0\);_(&quot;$&quot;* &quot;-&quot;??_);_(@_)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489920"/>
        <c:crosses val="max"/>
        <c:crossBetween val="between"/>
      </c:valAx>
      <c:catAx>
        <c:axId val="6348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488000"/>
        <c:crossesAt val="0"/>
        <c:auto val="1"/>
        <c:lblAlgn val="ctr"/>
        <c:lblOffset val="100"/>
        <c:noMultiLvlLbl val="0"/>
      </c:catAx>
      <c:valAx>
        <c:axId val="63491456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497344"/>
        <c:crosses val="autoZero"/>
        <c:crossBetween val="between"/>
      </c:valAx>
      <c:catAx>
        <c:axId val="6349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91456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0AF99-D7D5-4C38-AC7F-03C9D741602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12E232-30BC-41F2-8D4E-CE789BEA6986}">
      <dgm:prSet phldrT="[Text]" custT="1"/>
      <dgm:spPr/>
      <dgm:t>
        <a:bodyPr/>
        <a:lstStyle/>
        <a:p>
          <a:r>
            <a:rPr lang="en-US" sz="2000" dirty="0" smtClean="0"/>
            <a:t>Major-specific admission</a:t>
          </a:r>
        </a:p>
        <a:p>
          <a:endParaRPr lang="en-US" sz="2000" dirty="0" smtClean="0"/>
        </a:p>
        <a:p>
          <a:r>
            <a:rPr lang="en-US" sz="1800" dirty="0" smtClean="0"/>
            <a:t>Better prepared students  </a:t>
          </a:r>
          <a:endParaRPr lang="en-US" sz="1800" dirty="0"/>
        </a:p>
      </dgm:t>
    </dgm:pt>
    <dgm:pt modelId="{06B55EBD-3F1C-4DE7-A23E-B3C7A7BB4C6B}" type="parTrans" cxnId="{CA77E94B-53A0-4411-9837-215AE244D19A}">
      <dgm:prSet/>
      <dgm:spPr/>
      <dgm:t>
        <a:bodyPr/>
        <a:lstStyle/>
        <a:p>
          <a:endParaRPr lang="en-US"/>
        </a:p>
      </dgm:t>
    </dgm:pt>
    <dgm:pt modelId="{B16483EB-C42B-4356-BD18-DDFD2ECE5C52}" type="sibTrans" cxnId="{CA77E94B-53A0-4411-9837-215AE244D19A}">
      <dgm:prSet/>
      <dgm:spPr/>
      <dgm:t>
        <a:bodyPr/>
        <a:lstStyle/>
        <a:p>
          <a:endParaRPr lang="en-US"/>
        </a:p>
      </dgm:t>
    </dgm:pt>
    <dgm:pt modelId="{3A105166-5282-4064-ADAC-FD2E56C64247}">
      <dgm:prSet phldrT="[Text]" custT="1"/>
      <dgm:spPr/>
      <dgm:t>
        <a:bodyPr/>
        <a:lstStyle/>
        <a:p>
          <a:r>
            <a:rPr lang="en-US" sz="2000" dirty="0" smtClean="0"/>
            <a:t>First-year acceleration </a:t>
          </a:r>
        </a:p>
        <a:p>
          <a:endParaRPr lang="en-US" sz="2100" dirty="0" smtClean="0"/>
        </a:p>
        <a:p>
          <a:r>
            <a:rPr lang="en-US" sz="1800" dirty="0" smtClean="0"/>
            <a:t>Build a foundation for student success</a:t>
          </a:r>
          <a:endParaRPr lang="en-US" sz="1800" dirty="0"/>
        </a:p>
      </dgm:t>
    </dgm:pt>
    <dgm:pt modelId="{8FDB7003-681E-4C7E-89F5-F63251261771}" type="parTrans" cxnId="{A9842B4A-4689-4B27-8E18-285998F3CAD5}">
      <dgm:prSet/>
      <dgm:spPr/>
      <dgm:t>
        <a:bodyPr/>
        <a:lstStyle/>
        <a:p>
          <a:endParaRPr lang="en-US"/>
        </a:p>
      </dgm:t>
    </dgm:pt>
    <dgm:pt modelId="{BF8A8D42-D754-4896-88EA-F3B12996EA1F}" type="sibTrans" cxnId="{A9842B4A-4689-4B27-8E18-285998F3CAD5}">
      <dgm:prSet/>
      <dgm:spPr/>
      <dgm:t>
        <a:bodyPr/>
        <a:lstStyle/>
        <a:p>
          <a:endParaRPr lang="en-US"/>
        </a:p>
      </dgm:t>
    </dgm:pt>
    <dgm:pt modelId="{7C4ED7F4-E4CA-46F7-94F3-88C2A6DC3F19}">
      <dgm:prSet phldrT="[Text]" custT="1"/>
      <dgm:spPr/>
      <dgm:t>
        <a:bodyPr/>
        <a:lstStyle/>
        <a:p>
          <a:r>
            <a:rPr lang="en-US" sz="2000" dirty="0" smtClean="0"/>
            <a:t>Advising &amp; mentoring </a:t>
          </a:r>
        </a:p>
        <a:p>
          <a:endParaRPr lang="en-US" sz="2000" dirty="0" smtClean="0"/>
        </a:p>
        <a:p>
          <a:r>
            <a:rPr lang="en-US" sz="2000" dirty="0" smtClean="0"/>
            <a:t>Progress to Degree</a:t>
          </a:r>
          <a:endParaRPr lang="en-US" sz="2000" dirty="0"/>
        </a:p>
      </dgm:t>
    </dgm:pt>
    <dgm:pt modelId="{737E357E-BEF0-4897-B23C-7D84D8FD5957}" type="parTrans" cxnId="{E1B45328-BC72-46E2-B497-B7C02A51EAC9}">
      <dgm:prSet/>
      <dgm:spPr/>
      <dgm:t>
        <a:bodyPr/>
        <a:lstStyle/>
        <a:p>
          <a:endParaRPr lang="en-US"/>
        </a:p>
      </dgm:t>
    </dgm:pt>
    <dgm:pt modelId="{CDF14F5F-33DA-42E4-B990-8E9A7E6404DB}" type="sibTrans" cxnId="{E1B45328-BC72-46E2-B497-B7C02A51EAC9}">
      <dgm:prSet/>
      <dgm:spPr/>
      <dgm:t>
        <a:bodyPr/>
        <a:lstStyle/>
        <a:p>
          <a:endParaRPr lang="en-US"/>
        </a:p>
      </dgm:t>
    </dgm:pt>
    <dgm:pt modelId="{E3E814BA-D025-4C14-921D-0569A1ECEC39}">
      <dgm:prSet phldrT="[Text]" custT="1"/>
      <dgm:spPr/>
      <dgm:t>
        <a:bodyPr/>
        <a:lstStyle/>
        <a:p>
          <a:r>
            <a:rPr lang="en-US" sz="2000" dirty="0" smtClean="0"/>
            <a:t>Bottleneck Reduction </a:t>
          </a:r>
        </a:p>
        <a:p>
          <a:r>
            <a:rPr lang="en-US" sz="1800" dirty="0" smtClean="0"/>
            <a:t>Course availability</a:t>
          </a:r>
        </a:p>
        <a:p>
          <a:r>
            <a:rPr lang="en-US" sz="1800" dirty="0" smtClean="0"/>
            <a:t>Enhanced curriculum </a:t>
          </a:r>
        </a:p>
        <a:p>
          <a:r>
            <a:rPr lang="en-US" sz="1800" dirty="0" smtClean="0"/>
            <a:t>Effective Instruction </a:t>
          </a:r>
          <a:endParaRPr lang="en-US" sz="1800" dirty="0"/>
        </a:p>
      </dgm:t>
    </dgm:pt>
    <dgm:pt modelId="{C1D59944-B5EB-497B-9BF0-59C6AEEED6BD}" type="parTrans" cxnId="{B6740631-845F-4BB9-8572-F46C50780E67}">
      <dgm:prSet/>
      <dgm:spPr/>
      <dgm:t>
        <a:bodyPr/>
        <a:lstStyle/>
        <a:p>
          <a:endParaRPr lang="en-US"/>
        </a:p>
      </dgm:t>
    </dgm:pt>
    <dgm:pt modelId="{2297E4AD-CF64-4D26-BEA7-2A417EFB4DF1}" type="sibTrans" cxnId="{B6740631-845F-4BB9-8572-F46C50780E67}">
      <dgm:prSet/>
      <dgm:spPr/>
      <dgm:t>
        <a:bodyPr/>
        <a:lstStyle/>
        <a:p>
          <a:endParaRPr lang="en-US"/>
        </a:p>
      </dgm:t>
    </dgm:pt>
    <dgm:pt modelId="{6185151C-377E-4A7D-8A2A-B57DDCF93F41}" type="pres">
      <dgm:prSet presAssocID="{A4A0AF99-D7D5-4C38-AC7F-03C9D741602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52DFD-A102-487B-98F7-79D3B3BAB32B}" type="pres">
      <dgm:prSet presAssocID="{A4A0AF99-D7D5-4C38-AC7F-03C9D741602E}" presName="arrow" presStyleLbl="bgShp" presStyleIdx="0" presStyleCnt="1" custLinFactNeighborY="4503"/>
      <dgm:spPr/>
      <dgm:t>
        <a:bodyPr/>
        <a:lstStyle/>
        <a:p>
          <a:endParaRPr lang="en-US"/>
        </a:p>
      </dgm:t>
    </dgm:pt>
    <dgm:pt modelId="{EA6EEB01-D394-464C-9B1A-32C16C15E043}" type="pres">
      <dgm:prSet presAssocID="{A4A0AF99-D7D5-4C38-AC7F-03C9D741602E}" presName="linearProcess" presStyleCnt="0"/>
      <dgm:spPr/>
      <dgm:t>
        <a:bodyPr/>
        <a:lstStyle/>
        <a:p>
          <a:endParaRPr lang="en-US"/>
        </a:p>
      </dgm:t>
    </dgm:pt>
    <dgm:pt modelId="{8317A3A7-A747-4A2D-A562-20A6EC1070A0}" type="pres">
      <dgm:prSet presAssocID="{E212E232-30BC-41F2-8D4E-CE789BEA6986}" presName="textNode" presStyleLbl="node1" presStyleIdx="0" presStyleCnt="4" custScaleY="108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B93E-E062-4BC5-A120-83507B188CAF}" type="pres">
      <dgm:prSet presAssocID="{B16483EB-C42B-4356-BD18-DDFD2ECE5C52}" presName="sibTrans" presStyleCnt="0"/>
      <dgm:spPr/>
      <dgm:t>
        <a:bodyPr/>
        <a:lstStyle/>
        <a:p>
          <a:endParaRPr lang="en-US"/>
        </a:p>
      </dgm:t>
    </dgm:pt>
    <dgm:pt modelId="{51774AE9-3E87-496E-9BBF-B390066B576F}" type="pres">
      <dgm:prSet presAssocID="{3A105166-5282-4064-ADAC-FD2E56C64247}" presName="textNode" presStyleLbl="node1" presStyleIdx="1" presStyleCnt="4" custLinFactNeighborX="-40735" custLinFactNeighborY="-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CAE71-CA87-4B73-BA0E-88261779A02C}" type="pres">
      <dgm:prSet presAssocID="{BF8A8D42-D754-4896-88EA-F3B12996EA1F}" presName="sibTrans" presStyleCnt="0"/>
      <dgm:spPr/>
      <dgm:t>
        <a:bodyPr/>
        <a:lstStyle/>
        <a:p>
          <a:endParaRPr lang="en-US"/>
        </a:p>
      </dgm:t>
    </dgm:pt>
    <dgm:pt modelId="{56BF2BCB-5B50-49E7-83EB-94D77551F6EF}" type="pres">
      <dgm:prSet presAssocID="{7C4ED7F4-E4CA-46F7-94F3-88C2A6DC3F19}" presName="textNode" presStyleLbl="node1" presStyleIdx="2" presStyleCnt="4" custLinFactNeighborX="-81351" custLinFactNeighborY="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5FBBE-65C2-482E-BC8C-313AB18479D5}" type="pres">
      <dgm:prSet presAssocID="{CDF14F5F-33DA-42E4-B990-8E9A7E6404DB}" presName="sibTrans" presStyleCnt="0"/>
      <dgm:spPr/>
      <dgm:t>
        <a:bodyPr/>
        <a:lstStyle/>
        <a:p>
          <a:endParaRPr lang="en-US"/>
        </a:p>
      </dgm:t>
    </dgm:pt>
    <dgm:pt modelId="{301E3C1F-9550-46E6-8633-6BD0B1518AFB}" type="pres">
      <dgm:prSet presAssocID="{E3E814BA-D025-4C14-921D-0569A1ECEC39}" presName="textNode" presStyleLbl="node1" presStyleIdx="3" presStyleCnt="4" custScaleX="118303" custScaleY="142334" custLinFactNeighborX="-74348" custLinFactNeighborY="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F3B61-7F78-4D07-8AB0-38468EB081D1}" type="presOf" srcId="{A4A0AF99-D7D5-4C38-AC7F-03C9D741602E}" destId="{6185151C-377E-4A7D-8A2A-B57DDCF93F41}" srcOrd="0" destOrd="0" presId="urn:microsoft.com/office/officeart/2005/8/layout/hProcess9"/>
    <dgm:cxn modelId="{06FB4ECE-D8A9-450F-A12B-935A9F86C708}" type="presOf" srcId="{7C4ED7F4-E4CA-46F7-94F3-88C2A6DC3F19}" destId="{56BF2BCB-5B50-49E7-83EB-94D77551F6EF}" srcOrd="0" destOrd="0" presId="urn:microsoft.com/office/officeart/2005/8/layout/hProcess9"/>
    <dgm:cxn modelId="{B6740631-845F-4BB9-8572-F46C50780E67}" srcId="{A4A0AF99-D7D5-4C38-AC7F-03C9D741602E}" destId="{E3E814BA-D025-4C14-921D-0569A1ECEC39}" srcOrd="3" destOrd="0" parTransId="{C1D59944-B5EB-497B-9BF0-59C6AEEED6BD}" sibTransId="{2297E4AD-CF64-4D26-BEA7-2A417EFB4DF1}"/>
    <dgm:cxn modelId="{CA77E94B-53A0-4411-9837-215AE244D19A}" srcId="{A4A0AF99-D7D5-4C38-AC7F-03C9D741602E}" destId="{E212E232-30BC-41F2-8D4E-CE789BEA6986}" srcOrd="0" destOrd="0" parTransId="{06B55EBD-3F1C-4DE7-A23E-B3C7A7BB4C6B}" sibTransId="{B16483EB-C42B-4356-BD18-DDFD2ECE5C52}"/>
    <dgm:cxn modelId="{53A3F570-6A51-46FD-A341-21D945861FA4}" type="presOf" srcId="{E212E232-30BC-41F2-8D4E-CE789BEA6986}" destId="{8317A3A7-A747-4A2D-A562-20A6EC1070A0}" srcOrd="0" destOrd="0" presId="urn:microsoft.com/office/officeart/2005/8/layout/hProcess9"/>
    <dgm:cxn modelId="{E1B45328-BC72-46E2-B497-B7C02A51EAC9}" srcId="{A4A0AF99-D7D5-4C38-AC7F-03C9D741602E}" destId="{7C4ED7F4-E4CA-46F7-94F3-88C2A6DC3F19}" srcOrd="2" destOrd="0" parTransId="{737E357E-BEF0-4897-B23C-7D84D8FD5957}" sibTransId="{CDF14F5F-33DA-42E4-B990-8E9A7E6404DB}"/>
    <dgm:cxn modelId="{A9842B4A-4689-4B27-8E18-285998F3CAD5}" srcId="{A4A0AF99-D7D5-4C38-AC7F-03C9D741602E}" destId="{3A105166-5282-4064-ADAC-FD2E56C64247}" srcOrd="1" destOrd="0" parTransId="{8FDB7003-681E-4C7E-89F5-F63251261771}" sibTransId="{BF8A8D42-D754-4896-88EA-F3B12996EA1F}"/>
    <dgm:cxn modelId="{CDE07506-DEDD-4A40-99B4-2801468383A5}" type="presOf" srcId="{E3E814BA-D025-4C14-921D-0569A1ECEC39}" destId="{301E3C1F-9550-46E6-8633-6BD0B1518AFB}" srcOrd="0" destOrd="0" presId="urn:microsoft.com/office/officeart/2005/8/layout/hProcess9"/>
    <dgm:cxn modelId="{B14A9EE8-56A8-4F36-A4B5-778AB5FF56B4}" type="presOf" srcId="{3A105166-5282-4064-ADAC-FD2E56C64247}" destId="{51774AE9-3E87-496E-9BBF-B390066B576F}" srcOrd="0" destOrd="0" presId="urn:microsoft.com/office/officeart/2005/8/layout/hProcess9"/>
    <dgm:cxn modelId="{8CECF533-88F2-474F-A446-B162545071C9}" type="presParOf" srcId="{6185151C-377E-4A7D-8A2A-B57DDCF93F41}" destId="{DEC52DFD-A102-487B-98F7-79D3B3BAB32B}" srcOrd="0" destOrd="0" presId="urn:microsoft.com/office/officeart/2005/8/layout/hProcess9"/>
    <dgm:cxn modelId="{E0CEE2C2-37EF-4ACA-8699-343B7B1193E1}" type="presParOf" srcId="{6185151C-377E-4A7D-8A2A-B57DDCF93F41}" destId="{EA6EEB01-D394-464C-9B1A-32C16C15E043}" srcOrd="1" destOrd="0" presId="urn:microsoft.com/office/officeart/2005/8/layout/hProcess9"/>
    <dgm:cxn modelId="{CAF9D4C2-E16B-42ED-BE36-778BCA5B9D2B}" type="presParOf" srcId="{EA6EEB01-D394-464C-9B1A-32C16C15E043}" destId="{8317A3A7-A747-4A2D-A562-20A6EC1070A0}" srcOrd="0" destOrd="0" presId="urn:microsoft.com/office/officeart/2005/8/layout/hProcess9"/>
    <dgm:cxn modelId="{1B89E5B6-D980-4EF2-B873-3BBA28B5633C}" type="presParOf" srcId="{EA6EEB01-D394-464C-9B1A-32C16C15E043}" destId="{17BBB93E-E062-4BC5-A120-83507B188CAF}" srcOrd="1" destOrd="0" presId="urn:microsoft.com/office/officeart/2005/8/layout/hProcess9"/>
    <dgm:cxn modelId="{6172BB21-00EF-4331-8CB6-BBFA49ED3195}" type="presParOf" srcId="{EA6EEB01-D394-464C-9B1A-32C16C15E043}" destId="{51774AE9-3E87-496E-9BBF-B390066B576F}" srcOrd="2" destOrd="0" presId="urn:microsoft.com/office/officeart/2005/8/layout/hProcess9"/>
    <dgm:cxn modelId="{FD00DBB1-AAFD-4AEC-9288-B54DD428B5EF}" type="presParOf" srcId="{EA6EEB01-D394-464C-9B1A-32C16C15E043}" destId="{81ACAE71-CA87-4B73-BA0E-88261779A02C}" srcOrd="3" destOrd="0" presId="urn:microsoft.com/office/officeart/2005/8/layout/hProcess9"/>
    <dgm:cxn modelId="{5AF595B4-E66D-4623-8D00-D90F20955E2D}" type="presParOf" srcId="{EA6EEB01-D394-464C-9B1A-32C16C15E043}" destId="{56BF2BCB-5B50-49E7-83EB-94D77551F6EF}" srcOrd="4" destOrd="0" presId="urn:microsoft.com/office/officeart/2005/8/layout/hProcess9"/>
    <dgm:cxn modelId="{42502763-D91D-432C-9A0A-1C317F46EE1D}" type="presParOf" srcId="{EA6EEB01-D394-464C-9B1A-32C16C15E043}" destId="{7295FBBE-65C2-482E-BC8C-313AB18479D5}" srcOrd="5" destOrd="0" presId="urn:microsoft.com/office/officeart/2005/8/layout/hProcess9"/>
    <dgm:cxn modelId="{5A7B363D-B3D7-4EB7-8121-2318CCAAFE2E}" type="presParOf" srcId="{EA6EEB01-D394-464C-9B1A-32C16C15E043}" destId="{301E3C1F-9550-46E6-8633-6BD0B1518A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CEB83-D834-4FF7-B765-08EE7E2C287A}" type="doc">
      <dgm:prSet loTypeId="urn:microsoft.com/office/officeart/2005/8/layout/radial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F57D97-9E35-46C2-9158-62CFC9644959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Continuous</a:t>
          </a:r>
        </a:p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improvement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F347F7-30A7-4FB1-8B3C-807081BD9D64}" type="parTrans" cxnId="{B04D4690-9F8E-4BCE-B833-C9A4A1C7EF9A}">
      <dgm:prSet/>
      <dgm:spPr/>
      <dgm:t>
        <a:bodyPr/>
        <a:lstStyle/>
        <a:p>
          <a:endParaRPr lang="en-US"/>
        </a:p>
      </dgm:t>
    </dgm:pt>
    <dgm:pt modelId="{B573509A-2ADF-44FE-B0E0-B0817FA282C6}" type="sibTrans" cxnId="{B04D4690-9F8E-4BCE-B833-C9A4A1C7EF9A}">
      <dgm:prSet/>
      <dgm:spPr/>
      <dgm:t>
        <a:bodyPr/>
        <a:lstStyle/>
        <a:p>
          <a:endParaRPr lang="en-US"/>
        </a:p>
      </dgm:t>
    </dgm:pt>
    <dgm:pt modelId="{88FF26C3-F9BC-4409-9380-9C3234EB617C}">
      <dgm:prSet phldrT="[Text]"/>
      <dgm:spPr/>
      <dgm:t>
        <a:bodyPr/>
        <a:lstStyle/>
        <a:p>
          <a:r>
            <a:rPr lang="en-US" b="1" dirty="0" smtClean="0"/>
            <a:t>Define PEO and outcomes</a:t>
          </a:r>
          <a:endParaRPr lang="en-US" b="1" dirty="0"/>
        </a:p>
      </dgm:t>
    </dgm:pt>
    <dgm:pt modelId="{2299F4F4-BA0C-4CE3-B460-A9F0FC2D650F}" type="parTrans" cxnId="{F34FF8BA-CE63-44EC-8CC7-2ABA4B8A8825}">
      <dgm:prSet/>
      <dgm:spPr/>
      <dgm:t>
        <a:bodyPr/>
        <a:lstStyle/>
        <a:p>
          <a:endParaRPr lang="en-US"/>
        </a:p>
      </dgm:t>
    </dgm:pt>
    <dgm:pt modelId="{BB19741D-0684-4D28-8D97-5CA549921EAD}" type="sibTrans" cxnId="{F34FF8BA-CE63-44EC-8CC7-2ABA4B8A8825}">
      <dgm:prSet/>
      <dgm:spPr/>
      <dgm:t>
        <a:bodyPr/>
        <a:lstStyle/>
        <a:p>
          <a:endParaRPr lang="en-US"/>
        </a:p>
      </dgm:t>
    </dgm:pt>
    <dgm:pt modelId="{9275925D-4614-445E-890E-B5004022C3BB}">
      <dgm:prSet phldrT="[Text]"/>
      <dgm:spPr/>
      <dgm:t>
        <a:bodyPr/>
        <a:lstStyle/>
        <a:p>
          <a:r>
            <a:rPr lang="en-US" b="1" dirty="0" smtClean="0"/>
            <a:t>DESIGN AND CONDUCT ASSESSMENTS</a:t>
          </a:r>
          <a:endParaRPr lang="en-US" dirty="0"/>
        </a:p>
      </dgm:t>
    </dgm:pt>
    <dgm:pt modelId="{90627723-CA25-457C-B995-256AE3928440}" type="parTrans" cxnId="{D43D382B-6648-404F-BA3C-784CB60A165E}">
      <dgm:prSet/>
      <dgm:spPr/>
      <dgm:t>
        <a:bodyPr/>
        <a:lstStyle/>
        <a:p>
          <a:endParaRPr lang="en-US"/>
        </a:p>
      </dgm:t>
    </dgm:pt>
    <dgm:pt modelId="{481787E9-8932-4E4C-A96C-7FBC2C9F285F}" type="sibTrans" cxnId="{D43D382B-6648-404F-BA3C-784CB60A165E}">
      <dgm:prSet/>
      <dgm:spPr/>
      <dgm:t>
        <a:bodyPr/>
        <a:lstStyle/>
        <a:p>
          <a:endParaRPr lang="en-US"/>
        </a:p>
      </dgm:t>
    </dgm:pt>
    <dgm:pt modelId="{0A4C58A5-EF8C-4324-9321-0E4A432B6F76}">
      <dgm:prSet phldrT="[Text]"/>
      <dgm:spPr/>
      <dgm:t>
        <a:bodyPr/>
        <a:lstStyle/>
        <a:p>
          <a:r>
            <a:rPr lang="en-US" b="1" dirty="0" smtClean="0"/>
            <a:t>EVALUATE ASSESSMENT FINDINGS</a:t>
          </a:r>
          <a:endParaRPr lang="en-US" dirty="0"/>
        </a:p>
      </dgm:t>
    </dgm:pt>
    <dgm:pt modelId="{EDB214F6-4BEE-47C0-85A5-DDB0D9DE33D2}" type="parTrans" cxnId="{B172C68A-1314-4162-B433-359FC368D33D}">
      <dgm:prSet/>
      <dgm:spPr/>
      <dgm:t>
        <a:bodyPr/>
        <a:lstStyle/>
        <a:p>
          <a:endParaRPr lang="en-US"/>
        </a:p>
      </dgm:t>
    </dgm:pt>
    <dgm:pt modelId="{54EE4EC8-A0A1-408C-A1D9-6F91DF009857}" type="sibTrans" cxnId="{B172C68A-1314-4162-B433-359FC368D33D}">
      <dgm:prSet/>
      <dgm:spPr/>
      <dgm:t>
        <a:bodyPr/>
        <a:lstStyle/>
        <a:p>
          <a:endParaRPr lang="en-US"/>
        </a:p>
      </dgm:t>
    </dgm:pt>
    <dgm:pt modelId="{425DF5D5-E01C-44D0-B9FE-E2D48A80B370}">
      <dgm:prSet phldrT="[Text]"/>
      <dgm:spPr/>
      <dgm:t>
        <a:bodyPr/>
        <a:lstStyle/>
        <a:p>
          <a:r>
            <a:rPr lang="en-US" b="1" dirty="0" smtClean="0"/>
            <a:t>USE RESULTS FOR DECISION MAKING</a:t>
          </a:r>
          <a:endParaRPr lang="en-US" dirty="0"/>
        </a:p>
      </dgm:t>
    </dgm:pt>
    <dgm:pt modelId="{5494A52E-46F3-4306-A629-F19A6D72639B}" type="parTrans" cxnId="{35F83DA5-AC1C-464A-AF55-DB1AE6412D3C}">
      <dgm:prSet/>
      <dgm:spPr/>
      <dgm:t>
        <a:bodyPr/>
        <a:lstStyle/>
        <a:p>
          <a:endParaRPr lang="en-US"/>
        </a:p>
      </dgm:t>
    </dgm:pt>
    <dgm:pt modelId="{69738D22-5B44-434A-AB12-43565D26482B}" type="sibTrans" cxnId="{35F83DA5-AC1C-464A-AF55-DB1AE6412D3C}">
      <dgm:prSet/>
      <dgm:spPr/>
      <dgm:t>
        <a:bodyPr/>
        <a:lstStyle/>
        <a:p>
          <a:endParaRPr lang="en-US"/>
        </a:p>
      </dgm:t>
    </dgm:pt>
    <dgm:pt modelId="{20150DBE-F9CF-431F-9221-C13B69C4373A}" type="pres">
      <dgm:prSet presAssocID="{1D8CEB83-D834-4FF7-B765-08EE7E2C28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A15EB-5985-403D-8CB3-075AE49C0210}" type="pres">
      <dgm:prSet presAssocID="{68F57D97-9E35-46C2-9158-62CFC9644959}" presName="centerShape" presStyleLbl="node0" presStyleIdx="0" presStyleCnt="1" custScaleX="146916" custScaleY="91323"/>
      <dgm:spPr/>
      <dgm:t>
        <a:bodyPr/>
        <a:lstStyle/>
        <a:p>
          <a:endParaRPr lang="en-US"/>
        </a:p>
      </dgm:t>
    </dgm:pt>
    <dgm:pt modelId="{F42F336A-CE45-4587-96BC-59938B66A45A}" type="pres">
      <dgm:prSet presAssocID="{88FF26C3-F9BC-4409-9380-9C3234EB617C}" presName="node" presStyleLbl="node1" presStyleIdx="0" presStyleCnt="4" custScaleX="164301" custRadScaleRad="104152" custRadScaleInc="-6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901D8-3A77-4F5F-963B-2BCC7F5E481C}" type="pres">
      <dgm:prSet presAssocID="{88FF26C3-F9BC-4409-9380-9C3234EB617C}" presName="dummy" presStyleCnt="0"/>
      <dgm:spPr/>
    </dgm:pt>
    <dgm:pt modelId="{93EDDDD1-D2DA-46BB-B7F1-B4B0CA87CC67}" type="pres">
      <dgm:prSet presAssocID="{BB19741D-0684-4D28-8D97-5CA549921EAD}" presName="sibTrans" presStyleLbl="sibTrans2D1" presStyleIdx="0" presStyleCnt="4" custScaleX="110413" custScaleY="102798"/>
      <dgm:spPr/>
      <dgm:t>
        <a:bodyPr/>
        <a:lstStyle/>
        <a:p>
          <a:endParaRPr lang="en-US"/>
        </a:p>
      </dgm:t>
    </dgm:pt>
    <dgm:pt modelId="{7D3BF225-47DF-4415-B405-DB6CA0C523D9}" type="pres">
      <dgm:prSet presAssocID="{9275925D-4614-445E-890E-B5004022C3BB}" presName="node" presStyleLbl="node1" presStyleIdx="1" presStyleCnt="4" custScaleX="153357" custScaleY="99112" custRadScaleRad="134064" custRadScaleInc="-8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29F25-A3D9-41FF-A7D5-CF29F736EDAF}" type="pres">
      <dgm:prSet presAssocID="{9275925D-4614-445E-890E-B5004022C3BB}" presName="dummy" presStyleCnt="0"/>
      <dgm:spPr/>
    </dgm:pt>
    <dgm:pt modelId="{3B96910C-FD3B-4053-B41E-DA46791005C4}" type="pres">
      <dgm:prSet presAssocID="{481787E9-8932-4E4C-A96C-7FBC2C9F285F}" presName="sibTrans" presStyleLbl="sibTrans2D1" presStyleIdx="1" presStyleCnt="4" custScaleX="109650" custScaleY="103905"/>
      <dgm:spPr/>
      <dgm:t>
        <a:bodyPr/>
        <a:lstStyle/>
        <a:p>
          <a:endParaRPr lang="en-US"/>
        </a:p>
      </dgm:t>
    </dgm:pt>
    <dgm:pt modelId="{65BF71BF-FF55-4DF6-93E1-9A54F59223C0}" type="pres">
      <dgm:prSet presAssocID="{0A4C58A5-EF8C-4324-9321-0E4A432B6F76}" presName="node" presStyleLbl="node1" presStyleIdx="2" presStyleCnt="4" custScaleX="166596" custScaleY="100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BED8B-0DF2-423F-84CC-507166C0448A}" type="pres">
      <dgm:prSet presAssocID="{0A4C58A5-EF8C-4324-9321-0E4A432B6F76}" presName="dummy" presStyleCnt="0"/>
      <dgm:spPr/>
    </dgm:pt>
    <dgm:pt modelId="{E4EA3D16-CA69-4E38-A7F5-64C0D20DF251}" type="pres">
      <dgm:prSet presAssocID="{54EE4EC8-A0A1-408C-A1D9-6F91DF009857}" presName="sibTrans" presStyleLbl="sibTrans2D1" presStyleIdx="2" presStyleCnt="4" custScaleX="106438" custScaleY="100558"/>
      <dgm:spPr/>
      <dgm:t>
        <a:bodyPr/>
        <a:lstStyle/>
        <a:p>
          <a:endParaRPr lang="en-US"/>
        </a:p>
      </dgm:t>
    </dgm:pt>
    <dgm:pt modelId="{8CD71738-BA1C-47F3-BEF7-FDA52FD20867}" type="pres">
      <dgm:prSet presAssocID="{425DF5D5-E01C-44D0-B9FE-E2D48A80B370}" presName="node" presStyleLbl="node1" presStyleIdx="3" presStyleCnt="4" custScaleX="155652" custRadScaleRad="142699" custRadScaleInc="-4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FD97C-0584-45D2-8991-28ABD554C5F3}" type="pres">
      <dgm:prSet presAssocID="{425DF5D5-E01C-44D0-B9FE-E2D48A80B370}" presName="dummy" presStyleCnt="0"/>
      <dgm:spPr/>
    </dgm:pt>
    <dgm:pt modelId="{B81B220B-AAEB-4006-A383-698A063EB01A}" type="pres">
      <dgm:prSet presAssocID="{69738D22-5B44-434A-AB12-43565D26482B}" presName="sibTrans" presStyleLbl="sibTrans2D1" presStyleIdx="3" presStyleCnt="4" custScaleX="105931" custScaleY="101805"/>
      <dgm:spPr/>
      <dgm:t>
        <a:bodyPr/>
        <a:lstStyle/>
        <a:p>
          <a:endParaRPr lang="en-US"/>
        </a:p>
      </dgm:t>
    </dgm:pt>
  </dgm:ptLst>
  <dgm:cxnLst>
    <dgm:cxn modelId="{4F9C40DB-FBFE-4DD4-9706-0D152DC50836}" type="presOf" srcId="{425DF5D5-E01C-44D0-B9FE-E2D48A80B370}" destId="{8CD71738-BA1C-47F3-BEF7-FDA52FD20867}" srcOrd="0" destOrd="0" presId="urn:microsoft.com/office/officeart/2005/8/layout/radial6"/>
    <dgm:cxn modelId="{08EBB5C5-655E-4705-B219-1ACA06C2B4B3}" type="presOf" srcId="{1D8CEB83-D834-4FF7-B765-08EE7E2C287A}" destId="{20150DBE-F9CF-431F-9221-C13B69C4373A}" srcOrd="0" destOrd="0" presId="urn:microsoft.com/office/officeart/2005/8/layout/radial6"/>
    <dgm:cxn modelId="{EABC9F50-E0A2-45EB-BDEE-9F313066F993}" type="presOf" srcId="{69738D22-5B44-434A-AB12-43565D26482B}" destId="{B81B220B-AAEB-4006-A383-698A063EB01A}" srcOrd="0" destOrd="0" presId="urn:microsoft.com/office/officeart/2005/8/layout/radial6"/>
    <dgm:cxn modelId="{8C4EA20F-8F52-474A-94C8-DAFFEA1AD485}" type="presOf" srcId="{481787E9-8932-4E4C-A96C-7FBC2C9F285F}" destId="{3B96910C-FD3B-4053-B41E-DA46791005C4}" srcOrd="0" destOrd="0" presId="urn:microsoft.com/office/officeart/2005/8/layout/radial6"/>
    <dgm:cxn modelId="{02DF7075-B637-4663-BBEC-CA70DF66C6CF}" type="presOf" srcId="{9275925D-4614-445E-890E-B5004022C3BB}" destId="{7D3BF225-47DF-4415-B405-DB6CA0C523D9}" srcOrd="0" destOrd="0" presId="urn:microsoft.com/office/officeart/2005/8/layout/radial6"/>
    <dgm:cxn modelId="{B567E767-144C-4966-AD17-1807B3F09C95}" type="presOf" srcId="{BB19741D-0684-4D28-8D97-5CA549921EAD}" destId="{93EDDDD1-D2DA-46BB-B7F1-B4B0CA87CC67}" srcOrd="0" destOrd="0" presId="urn:microsoft.com/office/officeart/2005/8/layout/radial6"/>
    <dgm:cxn modelId="{D43D382B-6648-404F-BA3C-784CB60A165E}" srcId="{68F57D97-9E35-46C2-9158-62CFC9644959}" destId="{9275925D-4614-445E-890E-B5004022C3BB}" srcOrd="1" destOrd="0" parTransId="{90627723-CA25-457C-B995-256AE3928440}" sibTransId="{481787E9-8932-4E4C-A96C-7FBC2C9F285F}"/>
    <dgm:cxn modelId="{4EB4AD24-CB05-4C06-9FED-ED484544F1BD}" type="presOf" srcId="{88FF26C3-F9BC-4409-9380-9C3234EB617C}" destId="{F42F336A-CE45-4587-96BC-59938B66A45A}" srcOrd="0" destOrd="0" presId="urn:microsoft.com/office/officeart/2005/8/layout/radial6"/>
    <dgm:cxn modelId="{1BDEBD93-85C9-43D6-9175-EECD5FD5DA79}" type="presOf" srcId="{0A4C58A5-EF8C-4324-9321-0E4A432B6F76}" destId="{65BF71BF-FF55-4DF6-93E1-9A54F59223C0}" srcOrd="0" destOrd="0" presId="urn:microsoft.com/office/officeart/2005/8/layout/radial6"/>
    <dgm:cxn modelId="{B172C68A-1314-4162-B433-359FC368D33D}" srcId="{68F57D97-9E35-46C2-9158-62CFC9644959}" destId="{0A4C58A5-EF8C-4324-9321-0E4A432B6F76}" srcOrd="2" destOrd="0" parTransId="{EDB214F6-4BEE-47C0-85A5-DDB0D9DE33D2}" sibTransId="{54EE4EC8-A0A1-408C-A1D9-6F91DF009857}"/>
    <dgm:cxn modelId="{B04D4690-9F8E-4BCE-B833-C9A4A1C7EF9A}" srcId="{1D8CEB83-D834-4FF7-B765-08EE7E2C287A}" destId="{68F57D97-9E35-46C2-9158-62CFC9644959}" srcOrd="0" destOrd="0" parTransId="{5BF347F7-30A7-4FB1-8B3C-807081BD9D64}" sibTransId="{B573509A-2ADF-44FE-B0E0-B0817FA282C6}"/>
    <dgm:cxn modelId="{F34FF8BA-CE63-44EC-8CC7-2ABA4B8A8825}" srcId="{68F57D97-9E35-46C2-9158-62CFC9644959}" destId="{88FF26C3-F9BC-4409-9380-9C3234EB617C}" srcOrd="0" destOrd="0" parTransId="{2299F4F4-BA0C-4CE3-B460-A9F0FC2D650F}" sibTransId="{BB19741D-0684-4D28-8D97-5CA549921EAD}"/>
    <dgm:cxn modelId="{35F83DA5-AC1C-464A-AF55-DB1AE6412D3C}" srcId="{68F57D97-9E35-46C2-9158-62CFC9644959}" destId="{425DF5D5-E01C-44D0-B9FE-E2D48A80B370}" srcOrd="3" destOrd="0" parTransId="{5494A52E-46F3-4306-A629-F19A6D72639B}" sibTransId="{69738D22-5B44-434A-AB12-43565D26482B}"/>
    <dgm:cxn modelId="{AC8B6DC6-B94C-472C-BA78-B0649435AF99}" type="presOf" srcId="{54EE4EC8-A0A1-408C-A1D9-6F91DF009857}" destId="{E4EA3D16-CA69-4E38-A7F5-64C0D20DF251}" srcOrd="0" destOrd="0" presId="urn:microsoft.com/office/officeart/2005/8/layout/radial6"/>
    <dgm:cxn modelId="{CB1895FB-777B-4959-ABAE-2A52EA0A2C4B}" type="presOf" srcId="{68F57D97-9E35-46C2-9158-62CFC9644959}" destId="{8C4A15EB-5985-403D-8CB3-075AE49C0210}" srcOrd="0" destOrd="0" presId="urn:microsoft.com/office/officeart/2005/8/layout/radial6"/>
    <dgm:cxn modelId="{22F0DD83-9730-4D06-BAD1-48CA1EC9DB2D}" type="presParOf" srcId="{20150DBE-F9CF-431F-9221-C13B69C4373A}" destId="{8C4A15EB-5985-403D-8CB3-075AE49C0210}" srcOrd="0" destOrd="0" presId="urn:microsoft.com/office/officeart/2005/8/layout/radial6"/>
    <dgm:cxn modelId="{DBC1B7F3-67DA-4E85-9B28-97A7EC971374}" type="presParOf" srcId="{20150DBE-F9CF-431F-9221-C13B69C4373A}" destId="{F42F336A-CE45-4587-96BC-59938B66A45A}" srcOrd="1" destOrd="0" presId="urn:microsoft.com/office/officeart/2005/8/layout/radial6"/>
    <dgm:cxn modelId="{6F8101AF-0352-4ABA-A5E5-422FCEB5D05B}" type="presParOf" srcId="{20150DBE-F9CF-431F-9221-C13B69C4373A}" destId="{61F901D8-3A77-4F5F-963B-2BCC7F5E481C}" srcOrd="2" destOrd="0" presId="urn:microsoft.com/office/officeart/2005/8/layout/radial6"/>
    <dgm:cxn modelId="{6A229E1C-3E92-403B-98F4-EC656A094010}" type="presParOf" srcId="{20150DBE-F9CF-431F-9221-C13B69C4373A}" destId="{93EDDDD1-D2DA-46BB-B7F1-B4B0CA87CC67}" srcOrd="3" destOrd="0" presId="urn:microsoft.com/office/officeart/2005/8/layout/radial6"/>
    <dgm:cxn modelId="{B141E4B1-A687-4281-BC1B-E7472FCEFC72}" type="presParOf" srcId="{20150DBE-F9CF-431F-9221-C13B69C4373A}" destId="{7D3BF225-47DF-4415-B405-DB6CA0C523D9}" srcOrd="4" destOrd="0" presId="urn:microsoft.com/office/officeart/2005/8/layout/radial6"/>
    <dgm:cxn modelId="{7B4835BD-5FFA-49D9-840F-6664430BE045}" type="presParOf" srcId="{20150DBE-F9CF-431F-9221-C13B69C4373A}" destId="{8B429F25-A3D9-41FF-A7D5-CF29F736EDAF}" srcOrd="5" destOrd="0" presId="urn:microsoft.com/office/officeart/2005/8/layout/radial6"/>
    <dgm:cxn modelId="{E51C1EAA-7077-4511-A819-3D4F03594CE9}" type="presParOf" srcId="{20150DBE-F9CF-431F-9221-C13B69C4373A}" destId="{3B96910C-FD3B-4053-B41E-DA46791005C4}" srcOrd="6" destOrd="0" presId="urn:microsoft.com/office/officeart/2005/8/layout/radial6"/>
    <dgm:cxn modelId="{DB4591F7-67E5-40DB-AD8D-8476497AAEE2}" type="presParOf" srcId="{20150DBE-F9CF-431F-9221-C13B69C4373A}" destId="{65BF71BF-FF55-4DF6-93E1-9A54F59223C0}" srcOrd="7" destOrd="0" presId="urn:microsoft.com/office/officeart/2005/8/layout/radial6"/>
    <dgm:cxn modelId="{CE2309A6-38EA-4388-929F-650DCFED5953}" type="presParOf" srcId="{20150DBE-F9CF-431F-9221-C13B69C4373A}" destId="{24DBED8B-0DF2-423F-84CC-507166C0448A}" srcOrd="8" destOrd="0" presId="urn:microsoft.com/office/officeart/2005/8/layout/radial6"/>
    <dgm:cxn modelId="{A59BD92C-5D81-4BE1-BFAB-7F30E6BB92F0}" type="presParOf" srcId="{20150DBE-F9CF-431F-9221-C13B69C4373A}" destId="{E4EA3D16-CA69-4E38-A7F5-64C0D20DF251}" srcOrd="9" destOrd="0" presId="urn:microsoft.com/office/officeart/2005/8/layout/radial6"/>
    <dgm:cxn modelId="{08072F8E-CF4A-4AD7-B1AE-B314D3B17510}" type="presParOf" srcId="{20150DBE-F9CF-431F-9221-C13B69C4373A}" destId="{8CD71738-BA1C-47F3-BEF7-FDA52FD20867}" srcOrd="10" destOrd="0" presId="urn:microsoft.com/office/officeart/2005/8/layout/radial6"/>
    <dgm:cxn modelId="{82DAC316-EB38-4C06-9E50-19945559B5EE}" type="presParOf" srcId="{20150DBE-F9CF-431F-9221-C13B69C4373A}" destId="{AF5FD97C-0584-45D2-8991-28ABD554C5F3}" srcOrd="11" destOrd="0" presId="urn:microsoft.com/office/officeart/2005/8/layout/radial6"/>
    <dgm:cxn modelId="{845358EE-C5D0-4711-93FB-A7988A721C90}" type="presParOf" srcId="{20150DBE-F9CF-431F-9221-C13B69C4373A}" destId="{B81B220B-AAEB-4006-A383-698A063EB01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4B70A-E244-46B5-BB14-977BFBA96E5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4A5EC-7227-40B3-9DE1-FC8C613BBC24}">
      <dgm:prSet phldrT="[Text]"/>
      <dgm:spPr/>
      <dgm:t>
        <a:bodyPr/>
        <a:lstStyle/>
        <a:p>
          <a:r>
            <a:rPr lang="en-US" dirty="0" smtClean="0"/>
            <a:t>Pre-visit review</a:t>
          </a:r>
          <a:endParaRPr lang="en-US" dirty="0"/>
        </a:p>
      </dgm:t>
    </dgm:pt>
    <dgm:pt modelId="{3013B79C-9A99-4E4F-9F79-3D8EC72E3030}" type="parTrans" cxnId="{1F9DE430-0F74-4120-B973-04669B20EBBC}">
      <dgm:prSet/>
      <dgm:spPr/>
      <dgm:t>
        <a:bodyPr/>
        <a:lstStyle/>
        <a:p>
          <a:endParaRPr lang="en-US"/>
        </a:p>
      </dgm:t>
    </dgm:pt>
    <dgm:pt modelId="{A175D444-7334-4ADC-BE09-BF41891A6038}" type="sibTrans" cxnId="{1F9DE430-0F74-4120-B973-04669B20EBBC}">
      <dgm:prSet/>
      <dgm:spPr/>
      <dgm:t>
        <a:bodyPr/>
        <a:lstStyle/>
        <a:p>
          <a:endParaRPr lang="en-US"/>
        </a:p>
      </dgm:t>
    </dgm:pt>
    <dgm:pt modelId="{0A803052-56E1-4863-9826-C4B018A26CC8}">
      <dgm:prSet phldrT="[Text]" custT="1"/>
      <dgm:spPr/>
      <dgm:t>
        <a:bodyPr/>
        <a:lstStyle/>
        <a:p>
          <a:r>
            <a:rPr lang="en-US" sz="2000" dirty="0" smtClean="0"/>
            <a:t>Self-study report </a:t>
          </a:r>
          <a:endParaRPr lang="en-US" sz="2000" dirty="0"/>
        </a:p>
      </dgm:t>
    </dgm:pt>
    <dgm:pt modelId="{AAA21F3E-764B-4C50-8756-6E93FC425C3F}" type="parTrans" cxnId="{EB6236E6-6111-4DE7-A8B8-664F300FD822}">
      <dgm:prSet/>
      <dgm:spPr/>
      <dgm:t>
        <a:bodyPr/>
        <a:lstStyle/>
        <a:p>
          <a:endParaRPr lang="en-US"/>
        </a:p>
      </dgm:t>
    </dgm:pt>
    <dgm:pt modelId="{8007FAA4-F36B-40D4-B133-1A285ECF1866}" type="sibTrans" cxnId="{EB6236E6-6111-4DE7-A8B8-664F300FD822}">
      <dgm:prSet/>
      <dgm:spPr/>
      <dgm:t>
        <a:bodyPr/>
        <a:lstStyle/>
        <a:p>
          <a:endParaRPr lang="en-US"/>
        </a:p>
      </dgm:t>
    </dgm:pt>
    <dgm:pt modelId="{7D49D6F9-E333-4FDE-A4A1-B6BFE71D2784}">
      <dgm:prSet phldrT="[Text]" custT="1"/>
      <dgm:spPr/>
      <dgm:t>
        <a:bodyPr/>
        <a:lstStyle/>
        <a:p>
          <a:r>
            <a:rPr lang="en-US" sz="2000" dirty="0" smtClean="0"/>
            <a:t>Transcripts </a:t>
          </a:r>
          <a:endParaRPr lang="en-US" sz="2000" dirty="0"/>
        </a:p>
      </dgm:t>
    </dgm:pt>
    <dgm:pt modelId="{8575B46E-0CC1-40ED-85C3-5F03BB2DE533}" type="parTrans" cxnId="{1FDEA7E1-0B67-482A-A852-D16E01D5AC92}">
      <dgm:prSet/>
      <dgm:spPr/>
      <dgm:t>
        <a:bodyPr/>
        <a:lstStyle/>
        <a:p>
          <a:endParaRPr lang="en-US"/>
        </a:p>
      </dgm:t>
    </dgm:pt>
    <dgm:pt modelId="{3DD4557C-9996-4816-800D-D0EC2DD04309}" type="sibTrans" cxnId="{1FDEA7E1-0B67-482A-A852-D16E01D5AC92}">
      <dgm:prSet/>
      <dgm:spPr/>
      <dgm:t>
        <a:bodyPr/>
        <a:lstStyle/>
        <a:p>
          <a:endParaRPr lang="en-US"/>
        </a:p>
      </dgm:t>
    </dgm:pt>
    <dgm:pt modelId="{785815FB-A01B-433B-9A37-7C9BDFE24964}">
      <dgm:prSet phldrT="[Text]"/>
      <dgm:spPr/>
      <dgm:t>
        <a:bodyPr/>
        <a:lstStyle/>
        <a:p>
          <a:r>
            <a:rPr lang="en-US" dirty="0" smtClean="0"/>
            <a:t>Site visit</a:t>
          </a:r>
          <a:endParaRPr lang="en-US" dirty="0"/>
        </a:p>
      </dgm:t>
    </dgm:pt>
    <dgm:pt modelId="{A982DA40-AEE6-4640-9BDE-14120D10A8F4}" type="parTrans" cxnId="{43E4BDF3-309D-403F-897D-49726D430495}">
      <dgm:prSet/>
      <dgm:spPr/>
      <dgm:t>
        <a:bodyPr/>
        <a:lstStyle/>
        <a:p>
          <a:endParaRPr lang="en-US"/>
        </a:p>
      </dgm:t>
    </dgm:pt>
    <dgm:pt modelId="{45AB6EA8-276D-48EC-8F7C-30A2A465DB0C}" type="sibTrans" cxnId="{43E4BDF3-309D-403F-897D-49726D430495}">
      <dgm:prSet/>
      <dgm:spPr/>
      <dgm:t>
        <a:bodyPr/>
        <a:lstStyle/>
        <a:p>
          <a:endParaRPr lang="en-US"/>
        </a:p>
      </dgm:t>
    </dgm:pt>
    <dgm:pt modelId="{3D951041-5BC3-4710-996F-6959609EE44B}">
      <dgm:prSet phldrT="[Text]" custT="1"/>
      <dgm:spPr/>
      <dgm:t>
        <a:bodyPr/>
        <a:lstStyle/>
        <a:p>
          <a:r>
            <a:rPr lang="en-US" sz="2000" dirty="0" smtClean="0"/>
            <a:t>Review course files, assessment files, tour labs</a:t>
          </a:r>
          <a:endParaRPr lang="en-US" sz="2000" dirty="0"/>
        </a:p>
      </dgm:t>
    </dgm:pt>
    <dgm:pt modelId="{2B19E2CC-27AA-42FB-9B7B-3BC0BF57E336}" type="parTrans" cxnId="{BF01064B-8B76-46EE-88DA-0B809C58B4F5}">
      <dgm:prSet/>
      <dgm:spPr/>
      <dgm:t>
        <a:bodyPr/>
        <a:lstStyle/>
        <a:p>
          <a:endParaRPr lang="en-US"/>
        </a:p>
      </dgm:t>
    </dgm:pt>
    <dgm:pt modelId="{7292B8CF-713B-49AC-BCD7-B26C0E0BC780}" type="sibTrans" cxnId="{BF01064B-8B76-46EE-88DA-0B809C58B4F5}">
      <dgm:prSet/>
      <dgm:spPr/>
      <dgm:t>
        <a:bodyPr/>
        <a:lstStyle/>
        <a:p>
          <a:endParaRPr lang="en-US"/>
        </a:p>
      </dgm:t>
    </dgm:pt>
    <dgm:pt modelId="{9F91BA92-2B92-47E2-9561-EC3F262DE63B}">
      <dgm:prSet phldrT="[Text]" custT="1"/>
      <dgm:spPr/>
      <dgm:t>
        <a:bodyPr/>
        <a:lstStyle/>
        <a:p>
          <a:r>
            <a:rPr lang="en-US" sz="2000" dirty="0" smtClean="0"/>
            <a:t>Interview administrators, faculty, students, and other selected units</a:t>
          </a:r>
          <a:endParaRPr lang="en-US" sz="2000" dirty="0"/>
        </a:p>
      </dgm:t>
    </dgm:pt>
    <dgm:pt modelId="{520B9199-6D98-4DBF-94A8-83A2EBE2210A}" type="parTrans" cxnId="{0B19C042-F217-4614-8C93-4FE71BFEEC31}">
      <dgm:prSet/>
      <dgm:spPr/>
      <dgm:t>
        <a:bodyPr/>
        <a:lstStyle/>
        <a:p>
          <a:endParaRPr lang="en-US"/>
        </a:p>
      </dgm:t>
    </dgm:pt>
    <dgm:pt modelId="{148322FA-7D32-432F-91BA-097261C275D9}" type="sibTrans" cxnId="{0B19C042-F217-4614-8C93-4FE71BFEEC31}">
      <dgm:prSet/>
      <dgm:spPr/>
      <dgm:t>
        <a:bodyPr/>
        <a:lstStyle/>
        <a:p>
          <a:endParaRPr lang="en-US"/>
        </a:p>
      </dgm:t>
    </dgm:pt>
    <dgm:pt modelId="{5DC7246D-FF8B-4D03-AFCE-57D7E21FCE2A}">
      <dgm:prSet phldrT="[Text]"/>
      <dgm:spPr/>
      <dgm:t>
        <a:bodyPr/>
        <a:lstStyle/>
        <a:p>
          <a:r>
            <a:rPr lang="en-US" dirty="0" smtClean="0"/>
            <a:t>Post-site visit</a:t>
          </a:r>
          <a:endParaRPr lang="en-US" dirty="0"/>
        </a:p>
      </dgm:t>
    </dgm:pt>
    <dgm:pt modelId="{09422B96-961B-459B-B12E-21261862DDEA}" type="parTrans" cxnId="{8F5F03B7-0DC4-4038-BC20-BBD154DDB1D4}">
      <dgm:prSet/>
      <dgm:spPr/>
      <dgm:t>
        <a:bodyPr/>
        <a:lstStyle/>
        <a:p>
          <a:endParaRPr lang="en-US"/>
        </a:p>
      </dgm:t>
    </dgm:pt>
    <dgm:pt modelId="{8ABF97ED-95B0-4117-B915-1B2CD238F2BB}" type="sibTrans" cxnId="{8F5F03B7-0DC4-4038-BC20-BBD154DDB1D4}">
      <dgm:prSet/>
      <dgm:spPr/>
      <dgm:t>
        <a:bodyPr/>
        <a:lstStyle/>
        <a:p>
          <a:endParaRPr lang="en-US"/>
        </a:p>
      </dgm:t>
    </dgm:pt>
    <dgm:pt modelId="{A50C1E8D-0129-44D5-A5D9-634ED4F2E99B}">
      <dgm:prSet phldrT="[Text]"/>
      <dgm:spPr/>
      <dgm:t>
        <a:bodyPr/>
        <a:lstStyle/>
        <a:p>
          <a:r>
            <a:rPr lang="en-US" dirty="0" smtClean="0"/>
            <a:t>7-day response</a:t>
          </a:r>
          <a:endParaRPr lang="en-US" dirty="0"/>
        </a:p>
      </dgm:t>
    </dgm:pt>
    <dgm:pt modelId="{01090729-B902-4E4E-923A-3217CB82BAC5}" type="parTrans" cxnId="{BCDFD727-AAC3-4E20-9149-DC71D6090480}">
      <dgm:prSet/>
      <dgm:spPr/>
      <dgm:t>
        <a:bodyPr/>
        <a:lstStyle/>
        <a:p>
          <a:endParaRPr lang="en-US"/>
        </a:p>
      </dgm:t>
    </dgm:pt>
    <dgm:pt modelId="{E4A4C326-6716-4C67-B381-4430F8C05A79}" type="sibTrans" cxnId="{BCDFD727-AAC3-4E20-9149-DC71D6090480}">
      <dgm:prSet/>
      <dgm:spPr/>
      <dgm:t>
        <a:bodyPr/>
        <a:lstStyle/>
        <a:p>
          <a:endParaRPr lang="en-US"/>
        </a:p>
      </dgm:t>
    </dgm:pt>
    <dgm:pt modelId="{A51EDC2A-D3DF-44C9-9C23-A2ACB0F5E152}">
      <dgm:prSet phldrT="[Text]"/>
      <dgm:spPr/>
      <dgm:t>
        <a:bodyPr/>
        <a:lstStyle/>
        <a:p>
          <a:r>
            <a:rPr lang="en-US" dirty="0" smtClean="0"/>
            <a:t>Draft statement to Dean </a:t>
          </a:r>
          <a:endParaRPr lang="en-US" dirty="0"/>
        </a:p>
      </dgm:t>
    </dgm:pt>
    <dgm:pt modelId="{AA335EEE-BB41-4148-B47F-C12BEBC28EAB}" type="parTrans" cxnId="{D84ACD1F-CD38-4901-8617-7DEF43470FA2}">
      <dgm:prSet/>
      <dgm:spPr/>
      <dgm:t>
        <a:bodyPr/>
        <a:lstStyle/>
        <a:p>
          <a:endParaRPr lang="en-US"/>
        </a:p>
      </dgm:t>
    </dgm:pt>
    <dgm:pt modelId="{4DC566B8-B437-490D-870C-267DBBE698B2}" type="sibTrans" cxnId="{D84ACD1F-CD38-4901-8617-7DEF43470FA2}">
      <dgm:prSet/>
      <dgm:spPr/>
      <dgm:t>
        <a:bodyPr/>
        <a:lstStyle/>
        <a:p>
          <a:endParaRPr lang="en-US"/>
        </a:p>
      </dgm:t>
    </dgm:pt>
    <dgm:pt modelId="{490BDB93-074B-4AEF-8E6A-E6BE40B4B739}">
      <dgm:prSet phldrT="[Text]" custT="1"/>
      <dgm:spPr/>
      <dgm:t>
        <a:bodyPr/>
        <a:lstStyle/>
        <a:p>
          <a:r>
            <a:rPr lang="en-US" sz="2000" dirty="0" smtClean="0"/>
            <a:t>Supporting documents </a:t>
          </a:r>
          <a:endParaRPr lang="en-US" sz="2000" dirty="0"/>
        </a:p>
      </dgm:t>
    </dgm:pt>
    <dgm:pt modelId="{D655F4BA-81FD-41B8-82D0-C5AC7BBFAAE0}" type="parTrans" cxnId="{236E999C-41CF-4332-AAD0-806C34E6BBFF}">
      <dgm:prSet/>
      <dgm:spPr/>
      <dgm:t>
        <a:bodyPr/>
        <a:lstStyle/>
        <a:p>
          <a:endParaRPr lang="en-US"/>
        </a:p>
      </dgm:t>
    </dgm:pt>
    <dgm:pt modelId="{E9599702-8292-4794-990A-6118DB6014EB}" type="sibTrans" cxnId="{236E999C-41CF-4332-AAD0-806C34E6BBFF}">
      <dgm:prSet/>
      <dgm:spPr/>
      <dgm:t>
        <a:bodyPr/>
        <a:lstStyle/>
        <a:p>
          <a:endParaRPr lang="en-US"/>
        </a:p>
      </dgm:t>
    </dgm:pt>
    <dgm:pt modelId="{37FB4FF8-3B5D-48A8-A55F-F938E31C623C}">
      <dgm:prSet phldrT="[Text]" custT="1"/>
      <dgm:spPr/>
      <dgm:t>
        <a:bodyPr/>
        <a:lstStyle/>
        <a:p>
          <a:r>
            <a:rPr lang="en-US" sz="2000" dirty="0" smtClean="0"/>
            <a:t>Lunch with IAB members</a:t>
          </a:r>
          <a:endParaRPr lang="en-US" sz="2000" dirty="0"/>
        </a:p>
      </dgm:t>
    </dgm:pt>
    <dgm:pt modelId="{C48A9D24-89EB-4496-A3F2-21B045A53E0E}" type="parTrans" cxnId="{2E96930B-4B63-4944-80D0-827589A8CFF9}">
      <dgm:prSet/>
      <dgm:spPr/>
      <dgm:t>
        <a:bodyPr/>
        <a:lstStyle/>
        <a:p>
          <a:endParaRPr lang="en-US"/>
        </a:p>
      </dgm:t>
    </dgm:pt>
    <dgm:pt modelId="{AF20527C-B174-4C8E-B4F6-3C57DB0369B2}" type="sibTrans" cxnId="{2E96930B-4B63-4944-80D0-827589A8CFF9}">
      <dgm:prSet/>
      <dgm:spPr/>
      <dgm:t>
        <a:bodyPr/>
        <a:lstStyle/>
        <a:p>
          <a:endParaRPr lang="en-US"/>
        </a:p>
      </dgm:t>
    </dgm:pt>
    <dgm:pt modelId="{2FF95D2E-88B1-4A8A-B60C-371B763CAA40}">
      <dgm:prSet phldrT="[Text]"/>
      <dgm:spPr/>
      <dgm:t>
        <a:bodyPr/>
        <a:lstStyle/>
        <a:p>
          <a:r>
            <a:rPr lang="en-US" dirty="0" smtClean="0"/>
            <a:t>30-day response</a:t>
          </a:r>
          <a:endParaRPr lang="en-US" dirty="0"/>
        </a:p>
      </dgm:t>
    </dgm:pt>
    <dgm:pt modelId="{41B27EB7-105F-4D31-BC5F-B7D51EE850BA}" type="parTrans" cxnId="{6870D472-CE44-4CC4-9845-7F1284B46D9E}">
      <dgm:prSet/>
      <dgm:spPr/>
      <dgm:t>
        <a:bodyPr/>
        <a:lstStyle/>
        <a:p>
          <a:endParaRPr lang="en-US"/>
        </a:p>
      </dgm:t>
    </dgm:pt>
    <dgm:pt modelId="{26FB52B2-715A-4586-ADFE-D920197240F6}" type="sibTrans" cxnId="{6870D472-CE44-4CC4-9845-7F1284B46D9E}">
      <dgm:prSet/>
      <dgm:spPr/>
      <dgm:t>
        <a:bodyPr/>
        <a:lstStyle/>
        <a:p>
          <a:endParaRPr lang="en-US"/>
        </a:p>
      </dgm:t>
    </dgm:pt>
    <dgm:pt modelId="{B6B6E2FC-86A0-4F92-89E3-384A3B1DBBA6}">
      <dgm:prSet phldrT="[Text]"/>
      <dgm:spPr/>
      <dgm:t>
        <a:bodyPr/>
        <a:lstStyle/>
        <a:p>
          <a:r>
            <a:rPr lang="en-US" dirty="0" smtClean="0"/>
            <a:t>Final statement after commission meeting in Summer 19</a:t>
          </a:r>
          <a:endParaRPr lang="en-US" dirty="0"/>
        </a:p>
      </dgm:t>
    </dgm:pt>
    <dgm:pt modelId="{9BEDDD59-E524-4621-9296-3C0F2C28E762}" type="parTrans" cxnId="{831705E6-2E2A-4753-A7CE-9F431FEEA511}">
      <dgm:prSet/>
      <dgm:spPr/>
      <dgm:t>
        <a:bodyPr/>
        <a:lstStyle/>
        <a:p>
          <a:endParaRPr lang="en-US"/>
        </a:p>
      </dgm:t>
    </dgm:pt>
    <dgm:pt modelId="{6D8F3BCC-0393-47E8-A6CA-054CC8E62BD6}" type="sibTrans" cxnId="{831705E6-2E2A-4753-A7CE-9F431FEEA511}">
      <dgm:prSet/>
      <dgm:spPr/>
      <dgm:t>
        <a:bodyPr/>
        <a:lstStyle/>
        <a:p>
          <a:endParaRPr lang="en-US"/>
        </a:p>
      </dgm:t>
    </dgm:pt>
    <dgm:pt modelId="{2E4CE5B4-892A-424C-A660-8BA512429A0D}">
      <dgm:prSet phldrT="[Text]" custT="1"/>
      <dgm:spPr/>
      <dgm:t>
        <a:bodyPr/>
        <a:lstStyle/>
        <a:p>
          <a:r>
            <a:rPr lang="en-US" sz="2000" dirty="0" smtClean="0"/>
            <a:t>Usually Sunday to Tuesday </a:t>
          </a:r>
          <a:endParaRPr lang="en-US" sz="2000" dirty="0"/>
        </a:p>
      </dgm:t>
    </dgm:pt>
    <dgm:pt modelId="{F469035F-FEA3-4E2E-8FD4-54129A9B3D38}" type="parTrans" cxnId="{84AC4E48-774A-4FAC-8BFC-A23E64D4818C}">
      <dgm:prSet/>
      <dgm:spPr/>
      <dgm:t>
        <a:bodyPr/>
        <a:lstStyle/>
        <a:p>
          <a:endParaRPr lang="en-US"/>
        </a:p>
      </dgm:t>
    </dgm:pt>
    <dgm:pt modelId="{716AFA58-9B52-4C16-9E5F-76517E3036F3}" type="sibTrans" cxnId="{84AC4E48-774A-4FAC-8BFC-A23E64D4818C}">
      <dgm:prSet/>
      <dgm:spPr/>
      <dgm:t>
        <a:bodyPr/>
        <a:lstStyle/>
        <a:p>
          <a:endParaRPr lang="en-US"/>
        </a:p>
      </dgm:t>
    </dgm:pt>
    <dgm:pt modelId="{1B0841CF-6CE2-4042-8C66-905ED9BBD6AB}" type="pres">
      <dgm:prSet presAssocID="{6344B70A-E244-46B5-BB14-977BFBA96E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6F7B42-BD7E-4182-B2A2-EB6FF053F755}" type="pres">
      <dgm:prSet presAssocID="{6344B70A-E244-46B5-BB14-977BFBA96E53}" presName="tSp" presStyleCnt="0"/>
      <dgm:spPr/>
    </dgm:pt>
    <dgm:pt modelId="{7B5096D3-78BD-47D0-B090-A42F7F42BA1F}" type="pres">
      <dgm:prSet presAssocID="{6344B70A-E244-46B5-BB14-977BFBA96E53}" presName="bSp" presStyleCnt="0"/>
      <dgm:spPr/>
    </dgm:pt>
    <dgm:pt modelId="{83201CD1-78D6-4F1D-9D49-5E8244C63B35}" type="pres">
      <dgm:prSet presAssocID="{6344B70A-E244-46B5-BB14-977BFBA96E53}" presName="process" presStyleCnt="0"/>
      <dgm:spPr/>
    </dgm:pt>
    <dgm:pt modelId="{24725108-42B9-463E-9585-B0A9CA1BEC57}" type="pres">
      <dgm:prSet presAssocID="{F3A4A5EC-7227-40B3-9DE1-FC8C613BBC24}" presName="composite1" presStyleCnt="0"/>
      <dgm:spPr/>
    </dgm:pt>
    <dgm:pt modelId="{EBBF19BE-8110-4455-B64D-A72A1F52D079}" type="pres">
      <dgm:prSet presAssocID="{F3A4A5EC-7227-40B3-9DE1-FC8C613BBC24}" presName="dummyNode1" presStyleLbl="node1" presStyleIdx="0" presStyleCnt="3"/>
      <dgm:spPr/>
    </dgm:pt>
    <dgm:pt modelId="{4A34767B-A0B9-4492-864F-2523639AECCE}" type="pres">
      <dgm:prSet presAssocID="{F3A4A5EC-7227-40B3-9DE1-FC8C613BBC24}" presName="childNode1" presStyleLbl="bgAcc1" presStyleIdx="0" presStyleCnt="3" custScaleX="88139" custScaleY="117822" custLinFactNeighborX="3145" custLinFactNeighborY="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B9B93-A01B-4159-B5B7-422371F293A1}" type="pres">
      <dgm:prSet presAssocID="{F3A4A5EC-7227-40B3-9DE1-FC8C613BBC2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66B40-1C37-4F0E-A3BA-FB03901B4EE9}" type="pres">
      <dgm:prSet presAssocID="{F3A4A5EC-7227-40B3-9DE1-FC8C613BBC24}" presName="parentNode1" presStyleLbl="node1" presStyleIdx="0" presStyleCnt="3" custLinFactNeighborX="887" custLinFactNeighborY="-78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FB36B-753B-46D4-A2FC-BCB6020542A3}" type="pres">
      <dgm:prSet presAssocID="{F3A4A5EC-7227-40B3-9DE1-FC8C613BBC24}" presName="connSite1" presStyleCnt="0"/>
      <dgm:spPr/>
    </dgm:pt>
    <dgm:pt modelId="{D666821A-56C4-449E-A0DE-E67519470877}" type="pres">
      <dgm:prSet presAssocID="{A175D444-7334-4ADC-BE09-BF41891A6038}" presName="Name9" presStyleLbl="sibTrans2D1" presStyleIdx="0" presStyleCnt="2"/>
      <dgm:spPr/>
      <dgm:t>
        <a:bodyPr/>
        <a:lstStyle/>
        <a:p>
          <a:endParaRPr lang="en-US"/>
        </a:p>
      </dgm:t>
    </dgm:pt>
    <dgm:pt modelId="{02ED2B11-7245-4D4B-9328-F1735453FADF}" type="pres">
      <dgm:prSet presAssocID="{785815FB-A01B-433B-9A37-7C9BDFE24964}" presName="composite2" presStyleCnt="0"/>
      <dgm:spPr/>
    </dgm:pt>
    <dgm:pt modelId="{8275E104-BE06-45F8-B948-F49E281A895F}" type="pres">
      <dgm:prSet presAssocID="{785815FB-A01B-433B-9A37-7C9BDFE24964}" presName="dummyNode2" presStyleLbl="node1" presStyleIdx="0" presStyleCnt="3"/>
      <dgm:spPr/>
    </dgm:pt>
    <dgm:pt modelId="{343BA9EB-B8C4-45E4-BFD0-680C8BAE9F41}" type="pres">
      <dgm:prSet presAssocID="{785815FB-A01B-433B-9A37-7C9BDFE24964}" presName="childNode2" presStyleLbl="bgAcc1" presStyleIdx="1" presStyleCnt="3" custScaleY="246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B6D88-B4DC-4B36-A2E9-020B5640DB5C}" type="pres">
      <dgm:prSet presAssocID="{785815FB-A01B-433B-9A37-7C9BDFE2496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84CA9-00C8-4B96-88DA-15B26A0A34D5}" type="pres">
      <dgm:prSet presAssocID="{785815FB-A01B-433B-9A37-7C9BDFE24964}" presName="parentNode2" presStyleLbl="node1" presStyleIdx="1" presStyleCnt="3" custLinFactY="-33990" custLinFactNeighborX="-191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4E77B-75AB-422B-A8C4-2DED047B3030}" type="pres">
      <dgm:prSet presAssocID="{785815FB-A01B-433B-9A37-7C9BDFE24964}" presName="connSite2" presStyleCnt="0"/>
      <dgm:spPr/>
    </dgm:pt>
    <dgm:pt modelId="{356F5374-3538-470A-92F4-608410EF2527}" type="pres">
      <dgm:prSet presAssocID="{45AB6EA8-276D-48EC-8F7C-30A2A465DB0C}" presName="Name18" presStyleLbl="sibTrans2D1" presStyleIdx="1" presStyleCnt="2"/>
      <dgm:spPr/>
      <dgm:t>
        <a:bodyPr/>
        <a:lstStyle/>
        <a:p>
          <a:endParaRPr lang="en-US"/>
        </a:p>
      </dgm:t>
    </dgm:pt>
    <dgm:pt modelId="{10733560-2860-466A-A121-9F72521571BA}" type="pres">
      <dgm:prSet presAssocID="{5DC7246D-FF8B-4D03-AFCE-57D7E21FCE2A}" presName="composite1" presStyleCnt="0"/>
      <dgm:spPr/>
    </dgm:pt>
    <dgm:pt modelId="{EF3633A9-17C3-45CB-A0B4-FB73009B8709}" type="pres">
      <dgm:prSet presAssocID="{5DC7246D-FF8B-4D03-AFCE-57D7E21FCE2A}" presName="dummyNode1" presStyleLbl="node1" presStyleIdx="1" presStyleCnt="3"/>
      <dgm:spPr/>
    </dgm:pt>
    <dgm:pt modelId="{A4062900-961C-443B-8D71-3E602DBA94AA}" type="pres">
      <dgm:prSet presAssocID="{5DC7246D-FF8B-4D03-AFCE-57D7E21FCE2A}" presName="childNode1" presStyleLbl="bgAcc1" presStyleIdx="2" presStyleCnt="3" custScaleY="158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B8D7F-B31E-441D-8CA2-420806463F63}" type="pres">
      <dgm:prSet presAssocID="{5DC7246D-FF8B-4D03-AFCE-57D7E21FCE2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D9758-F3D2-4EE9-BA2B-214B0A26515C}" type="pres">
      <dgm:prSet presAssocID="{5DC7246D-FF8B-4D03-AFCE-57D7E21FCE2A}" presName="parentNode1" presStyleLbl="node1" presStyleIdx="2" presStyleCnt="3" custLinFactNeighborX="-3988" custLinFactNeighborY="57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3A108-FE96-4C0B-85BD-AA753789E823}" type="pres">
      <dgm:prSet presAssocID="{5DC7246D-FF8B-4D03-AFCE-57D7E21FCE2A}" presName="connSite1" presStyleCnt="0"/>
      <dgm:spPr/>
    </dgm:pt>
  </dgm:ptLst>
  <dgm:cxnLst>
    <dgm:cxn modelId="{BF01064B-8B76-46EE-88DA-0B809C58B4F5}" srcId="{785815FB-A01B-433B-9A37-7C9BDFE24964}" destId="{3D951041-5BC3-4710-996F-6959609EE44B}" srcOrd="1" destOrd="0" parTransId="{2B19E2CC-27AA-42FB-9B7B-3BC0BF57E336}" sibTransId="{7292B8CF-713B-49AC-BCD7-B26C0E0BC780}"/>
    <dgm:cxn modelId="{0015DCAA-6115-4AB9-B5F2-067375F3586D}" type="presOf" srcId="{F3A4A5EC-7227-40B3-9DE1-FC8C613BBC24}" destId="{C5F66B40-1C37-4F0E-A3BA-FB03901B4EE9}" srcOrd="0" destOrd="0" presId="urn:microsoft.com/office/officeart/2005/8/layout/hProcess4"/>
    <dgm:cxn modelId="{831705E6-2E2A-4753-A7CE-9F431FEEA511}" srcId="{5DC7246D-FF8B-4D03-AFCE-57D7E21FCE2A}" destId="{B6B6E2FC-86A0-4F92-89E3-384A3B1DBBA6}" srcOrd="3" destOrd="0" parTransId="{9BEDDD59-E524-4621-9296-3C0F2C28E762}" sibTransId="{6D8F3BCC-0393-47E8-A6CA-054CC8E62BD6}"/>
    <dgm:cxn modelId="{84AC4E48-774A-4FAC-8BFC-A23E64D4818C}" srcId="{785815FB-A01B-433B-9A37-7C9BDFE24964}" destId="{2E4CE5B4-892A-424C-A660-8BA512429A0D}" srcOrd="0" destOrd="0" parTransId="{F469035F-FEA3-4E2E-8FD4-54129A9B3D38}" sibTransId="{716AFA58-9B52-4C16-9E5F-76517E3036F3}"/>
    <dgm:cxn modelId="{CDBD1D44-6DB3-4A68-9743-388C3D7A5612}" type="presOf" srcId="{B6B6E2FC-86A0-4F92-89E3-384A3B1DBBA6}" destId="{A4062900-961C-443B-8D71-3E602DBA94AA}" srcOrd="0" destOrd="3" presId="urn:microsoft.com/office/officeart/2005/8/layout/hProcess4"/>
    <dgm:cxn modelId="{A599C471-1A76-4E70-9C59-F0847BB73059}" type="presOf" srcId="{A175D444-7334-4ADC-BE09-BF41891A6038}" destId="{D666821A-56C4-449E-A0DE-E67519470877}" srcOrd="0" destOrd="0" presId="urn:microsoft.com/office/officeart/2005/8/layout/hProcess4"/>
    <dgm:cxn modelId="{80B30182-BA5A-464E-A681-AD9EDA7CAD1A}" type="presOf" srcId="{490BDB93-074B-4AEF-8E6A-E6BE40B4B739}" destId="{4A2B9B93-A01B-4159-B5B7-422371F293A1}" srcOrd="1" destOrd="2" presId="urn:microsoft.com/office/officeart/2005/8/layout/hProcess4"/>
    <dgm:cxn modelId="{4483964F-B072-415C-825A-4DE8DE1D4DA7}" type="presOf" srcId="{A51EDC2A-D3DF-44C9-9C23-A2ACB0F5E152}" destId="{B7DB8D7F-B31E-441D-8CA2-420806463F63}" srcOrd="1" destOrd="1" presId="urn:microsoft.com/office/officeart/2005/8/layout/hProcess4"/>
    <dgm:cxn modelId="{4504B209-AE84-4F66-AFD4-02D71F1774CB}" type="presOf" srcId="{2E4CE5B4-892A-424C-A660-8BA512429A0D}" destId="{343BA9EB-B8C4-45E4-BFD0-680C8BAE9F41}" srcOrd="0" destOrd="0" presId="urn:microsoft.com/office/officeart/2005/8/layout/hProcess4"/>
    <dgm:cxn modelId="{1FDEA7E1-0B67-482A-A852-D16E01D5AC92}" srcId="{F3A4A5EC-7227-40B3-9DE1-FC8C613BBC24}" destId="{7D49D6F9-E333-4FDE-A4A1-B6BFE71D2784}" srcOrd="1" destOrd="0" parTransId="{8575B46E-0CC1-40ED-85C3-5F03BB2DE533}" sibTransId="{3DD4557C-9996-4816-800D-D0EC2DD04309}"/>
    <dgm:cxn modelId="{6D39502A-44C9-4785-873C-58E3E5D897AA}" type="presOf" srcId="{0A803052-56E1-4863-9826-C4B018A26CC8}" destId="{4A34767B-A0B9-4492-864F-2523639AECCE}" srcOrd="0" destOrd="0" presId="urn:microsoft.com/office/officeart/2005/8/layout/hProcess4"/>
    <dgm:cxn modelId="{114ED5C4-B8E0-4056-813B-2362C1F4907F}" type="presOf" srcId="{0A803052-56E1-4863-9826-C4B018A26CC8}" destId="{4A2B9B93-A01B-4159-B5B7-422371F293A1}" srcOrd="1" destOrd="0" presId="urn:microsoft.com/office/officeart/2005/8/layout/hProcess4"/>
    <dgm:cxn modelId="{236E999C-41CF-4332-AAD0-806C34E6BBFF}" srcId="{F3A4A5EC-7227-40B3-9DE1-FC8C613BBC24}" destId="{490BDB93-074B-4AEF-8E6A-E6BE40B4B739}" srcOrd="2" destOrd="0" parTransId="{D655F4BA-81FD-41B8-82D0-C5AC7BBFAAE0}" sibTransId="{E9599702-8292-4794-990A-6118DB6014EB}"/>
    <dgm:cxn modelId="{BB2AB496-9F4C-4A60-9518-7F9B4340F3D1}" type="presOf" srcId="{A51EDC2A-D3DF-44C9-9C23-A2ACB0F5E152}" destId="{A4062900-961C-443B-8D71-3E602DBA94AA}" srcOrd="0" destOrd="1" presId="urn:microsoft.com/office/officeart/2005/8/layout/hProcess4"/>
    <dgm:cxn modelId="{6119309F-6C34-4E28-A314-9A9413BB3701}" type="presOf" srcId="{785815FB-A01B-433B-9A37-7C9BDFE24964}" destId="{19084CA9-00C8-4B96-88DA-15B26A0A34D5}" srcOrd="0" destOrd="0" presId="urn:microsoft.com/office/officeart/2005/8/layout/hProcess4"/>
    <dgm:cxn modelId="{8542E83A-8E62-4228-ADA3-AD49570C8A5D}" type="presOf" srcId="{3D951041-5BC3-4710-996F-6959609EE44B}" destId="{F11B6D88-B4DC-4B36-A2E9-020B5640DB5C}" srcOrd="1" destOrd="1" presId="urn:microsoft.com/office/officeart/2005/8/layout/hProcess4"/>
    <dgm:cxn modelId="{0FCB5228-8043-49AD-995C-C501B5742848}" type="presOf" srcId="{9F91BA92-2B92-47E2-9561-EC3F262DE63B}" destId="{F11B6D88-B4DC-4B36-A2E9-020B5640DB5C}" srcOrd="1" destOrd="2" presId="urn:microsoft.com/office/officeart/2005/8/layout/hProcess4"/>
    <dgm:cxn modelId="{534A087D-97A3-4D3C-97EC-E4CC9C0E0B6F}" type="presOf" srcId="{7D49D6F9-E333-4FDE-A4A1-B6BFE71D2784}" destId="{4A2B9B93-A01B-4159-B5B7-422371F293A1}" srcOrd="1" destOrd="1" presId="urn:microsoft.com/office/officeart/2005/8/layout/hProcess4"/>
    <dgm:cxn modelId="{EDFD46A6-09D0-4B64-A6BC-759B363BC831}" type="presOf" srcId="{7D49D6F9-E333-4FDE-A4A1-B6BFE71D2784}" destId="{4A34767B-A0B9-4492-864F-2523639AECCE}" srcOrd="0" destOrd="1" presId="urn:microsoft.com/office/officeart/2005/8/layout/hProcess4"/>
    <dgm:cxn modelId="{BCDFD727-AAC3-4E20-9149-DC71D6090480}" srcId="{5DC7246D-FF8B-4D03-AFCE-57D7E21FCE2A}" destId="{A50C1E8D-0129-44D5-A5D9-634ED4F2E99B}" srcOrd="0" destOrd="0" parTransId="{01090729-B902-4E4E-923A-3217CB82BAC5}" sibTransId="{E4A4C326-6716-4C67-B381-4430F8C05A79}"/>
    <dgm:cxn modelId="{6FD09D77-91A1-406F-9321-C0735ED7AA68}" type="presOf" srcId="{490BDB93-074B-4AEF-8E6A-E6BE40B4B739}" destId="{4A34767B-A0B9-4492-864F-2523639AECCE}" srcOrd="0" destOrd="2" presId="urn:microsoft.com/office/officeart/2005/8/layout/hProcess4"/>
    <dgm:cxn modelId="{6870D472-CE44-4CC4-9845-7F1284B46D9E}" srcId="{5DC7246D-FF8B-4D03-AFCE-57D7E21FCE2A}" destId="{2FF95D2E-88B1-4A8A-B60C-371B763CAA40}" srcOrd="2" destOrd="0" parTransId="{41B27EB7-105F-4D31-BC5F-B7D51EE850BA}" sibTransId="{26FB52B2-715A-4586-ADFE-D920197240F6}"/>
    <dgm:cxn modelId="{61EA6B5F-D7A1-40FF-8CBE-5F3C2D1BFFA0}" type="presOf" srcId="{45AB6EA8-276D-48EC-8F7C-30A2A465DB0C}" destId="{356F5374-3538-470A-92F4-608410EF2527}" srcOrd="0" destOrd="0" presId="urn:microsoft.com/office/officeart/2005/8/layout/hProcess4"/>
    <dgm:cxn modelId="{8B931837-558C-4732-83B3-DDACC946B617}" type="presOf" srcId="{5DC7246D-FF8B-4D03-AFCE-57D7E21FCE2A}" destId="{DB0D9758-F3D2-4EE9-BA2B-214B0A26515C}" srcOrd="0" destOrd="0" presId="urn:microsoft.com/office/officeart/2005/8/layout/hProcess4"/>
    <dgm:cxn modelId="{D84ACD1F-CD38-4901-8617-7DEF43470FA2}" srcId="{5DC7246D-FF8B-4D03-AFCE-57D7E21FCE2A}" destId="{A51EDC2A-D3DF-44C9-9C23-A2ACB0F5E152}" srcOrd="1" destOrd="0" parTransId="{AA335EEE-BB41-4148-B47F-C12BEBC28EAB}" sibTransId="{4DC566B8-B437-490D-870C-267DBBE698B2}"/>
    <dgm:cxn modelId="{EE30B738-3A3E-453D-9052-EB0139E5DA18}" type="presOf" srcId="{A50C1E8D-0129-44D5-A5D9-634ED4F2E99B}" destId="{B7DB8D7F-B31E-441D-8CA2-420806463F63}" srcOrd="1" destOrd="0" presId="urn:microsoft.com/office/officeart/2005/8/layout/hProcess4"/>
    <dgm:cxn modelId="{36F6C88A-EF4B-42DC-B7A9-538B413A09B0}" type="presOf" srcId="{37FB4FF8-3B5D-48A8-A55F-F938E31C623C}" destId="{343BA9EB-B8C4-45E4-BFD0-680C8BAE9F41}" srcOrd="0" destOrd="3" presId="urn:microsoft.com/office/officeart/2005/8/layout/hProcess4"/>
    <dgm:cxn modelId="{1D263BD8-82FF-4E44-BE5A-195610FF68D8}" type="presOf" srcId="{9F91BA92-2B92-47E2-9561-EC3F262DE63B}" destId="{343BA9EB-B8C4-45E4-BFD0-680C8BAE9F41}" srcOrd="0" destOrd="2" presId="urn:microsoft.com/office/officeart/2005/8/layout/hProcess4"/>
    <dgm:cxn modelId="{0DA3118F-FE77-48B0-800B-280B006E14FE}" type="presOf" srcId="{B6B6E2FC-86A0-4F92-89E3-384A3B1DBBA6}" destId="{B7DB8D7F-B31E-441D-8CA2-420806463F63}" srcOrd="1" destOrd="3" presId="urn:microsoft.com/office/officeart/2005/8/layout/hProcess4"/>
    <dgm:cxn modelId="{EB6236E6-6111-4DE7-A8B8-664F300FD822}" srcId="{F3A4A5EC-7227-40B3-9DE1-FC8C613BBC24}" destId="{0A803052-56E1-4863-9826-C4B018A26CC8}" srcOrd="0" destOrd="0" parTransId="{AAA21F3E-764B-4C50-8756-6E93FC425C3F}" sibTransId="{8007FAA4-F36B-40D4-B133-1A285ECF1866}"/>
    <dgm:cxn modelId="{2E96930B-4B63-4944-80D0-827589A8CFF9}" srcId="{785815FB-A01B-433B-9A37-7C9BDFE24964}" destId="{37FB4FF8-3B5D-48A8-A55F-F938E31C623C}" srcOrd="3" destOrd="0" parTransId="{C48A9D24-89EB-4496-A3F2-21B045A53E0E}" sibTransId="{AF20527C-B174-4C8E-B4F6-3C57DB0369B2}"/>
    <dgm:cxn modelId="{733EEF97-B9C6-46E7-A54B-E93DDE655EEE}" type="presOf" srcId="{A50C1E8D-0129-44D5-A5D9-634ED4F2E99B}" destId="{A4062900-961C-443B-8D71-3E602DBA94AA}" srcOrd="0" destOrd="0" presId="urn:microsoft.com/office/officeart/2005/8/layout/hProcess4"/>
    <dgm:cxn modelId="{0B19C042-F217-4614-8C93-4FE71BFEEC31}" srcId="{785815FB-A01B-433B-9A37-7C9BDFE24964}" destId="{9F91BA92-2B92-47E2-9561-EC3F262DE63B}" srcOrd="2" destOrd="0" parTransId="{520B9199-6D98-4DBF-94A8-83A2EBE2210A}" sibTransId="{148322FA-7D32-432F-91BA-097261C275D9}"/>
    <dgm:cxn modelId="{8BC586EA-CC93-46BA-8F7A-759A0261A2B9}" type="presOf" srcId="{2FF95D2E-88B1-4A8A-B60C-371B763CAA40}" destId="{B7DB8D7F-B31E-441D-8CA2-420806463F63}" srcOrd="1" destOrd="2" presId="urn:microsoft.com/office/officeart/2005/8/layout/hProcess4"/>
    <dgm:cxn modelId="{28B9B4B4-07EA-4B55-84BF-993181C38BDE}" type="presOf" srcId="{2E4CE5B4-892A-424C-A660-8BA512429A0D}" destId="{F11B6D88-B4DC-4B36-A2E9-020B5640DB5C}" srcOrd="1" destOrd="0" presId="urn:microsoft.com/office/officeart/2005/8/layout/hProcess4"/>
    <dgm:cxn modelId="{B6816FAE-49D1-452B-A580-831397BC622E}" type="presOf" srcId="{3D951041-5BC3-4710-996F-6959609EE44B}" destId="{343BA9EB-B8C4-45E4-BFD0-680C8BAE9F41}" srcOrd="0" destOrd="1" presId="urn:microsoft.com/office/officeart/2005/8/layout/hProcess4"/>
    <dgm:cxn modelId="{49B79A28-D153-4716-AEFE-1E70402DC840}" type="presOf" srcId="{37FB4FF8-3B5D-48A8-A55F-F938E31C623C}" destId="{F11B6D88-B4DC-4B36-A2E9-020B5640DB5C}" srcOrd="1" destOrd="3" presId="urn:microsoft.com/office/officeart/2005/8/layout/hProcess4"/>
    <dgm:cxn modelId="{43E4BDF3-309D-403F-897D-49726D430495}" srcId="{6344B70A-E244-46B5-BB14-977BFBA96E53}" destId="{785815FB-A01B-433B-9A37-7C9BDFE24964}" srcOrd="1" destOrd="0" parTransId="{A982DA40-AEE6-4640-9BDE-14120D10A8F4}" sibTransId="{45AB6EA8-276D-48EC-8F7C-30A2A465DB0C}"/>
    <dgm:cxn modelId="{8F5F03B7-0DC4-4038-BC20-BBD154DDB1D4}" srcId="{6344B70A-E244-46B5-BB14-977BFBA96E53}" destId="{5DC7246D-FF8B-4D03-AFCE-57D7E21FCE2A}" srcOrd="2" destOrd="0" parTransId="{09422B96-961B-459B-B12E-21261862DDEA}" sibTransId="{8ABF97ED-95B0-4117-B915-1B2CD238F2BB}"/>
    <dgm:cxn modelId="{6E03736E-81E7-424A-B487-2EFCD7ABD783}" type="presOf" srcId="{2FF95D2E-88B1-4A8A-B60C-371B763CAA40}" destId="{A4062900-961C-443B-8D71-3E602DBA94AA}" srcOrd="0" destOrd="2" presId="urn:microsoft.com/office/officeart/2005/8/layout/hProcess4"/>
    <dgm:cxn modelId="{2EE3C817-4529-43DA-98AD-D5C539B86058}" type="presOf" srcId="{6344B70A-E244-46B5-BB14-977BFBA96E53}" destId="{1B0841CF-6CE2-4042-8C66-905ED9BBD6AB}" srcOrd="0" destOrd="0" presId="urn:microsoft.com/office/officeart/2005/8/layout/hProcess4"/>
    <dgm:cxn modelId="{1F9DE430-0F74-4120-B973-04669B20EBBC}" srcId="{6344B70A-E244-46B5-BB14-977BFBA96E53}" destId="{F3A4A5EC-7227-40B3-9DE1-FC8C613BBC24}" srcOrd="0" destOrd="0" parTransId="{3013B79C-9A99-4E4F-9F79-3D8EC72E3030}" sibTransId="{A175D444-7334-4ADC-BE09-BF41891A6038}"/>
    <dgm:cxn modelId="{E8A062C2-FB2C-4974-8465-21C5E6BBC270}" type="presParOf" srcId="{1B0841CF-6CE2-4042-8C66-905ED9BBD6AB}" destId="{086F7B42-BD7E-4182-B2A2-EB6FF053F755}" srcOrd="0" destOrd="0" presId="urn:microsoft.com/office/officeart/2005/8/layout/hProcess4"/>
    <dgm:cxn modelId="{17C8A1F4-D15C-4832-B236-358C982F75FB}" type="presParOf" srcId="{1B0841CF-6CE2-4042-8C66-905ED9BBD6AB}" destId="{7B5096D3-78BD-47D0-B090-A42F7F42BA1F}" srcOrd="1" destOrd="0" presId="urn:microsoft.com/office/officeart/2005/8/layout/hProcess4"/>
    <dgm:cxn modelId="{8C1486C9-EC39-4F2E-8787-83E4A24052D3}" type="presParOf" srcId="{1B0841CF-6CE2-4042-8C66-905ED9BBD6AB}" destId="{83201CD1-78D6-4F1D-9D49-5E8244C63B35}" srcOrd="2" destOrd="0" presId="urn:microsoft.com/office/officeart/2005/8/layout/hProcess4"/>
    <dgm:cxn modelId="{325F8C62-DCD1-449B-9E82-BA7605666F9E}" type="presParOf" srcId="{83201CD1-78D6-4F1D-9D49-5E8244C63B35}" destId="{24725108-42B9-463E-9585-B0A9CA1BEC57}" srcOrd="0" destOrd="0" presId="urn:microsoft.com/office/officeart/2005/8/layout/hProcess4"/>
    <dgm:cxn modelId="{161E652B-A548-4C2D-9EE5-513421ED2A16}" type="presParOf" srcId="{24725108-42B9-463E-9585-B0A9CA1BEC57}" destId="{EBBF19BE-8110-4455-B64D-A72A1F52D079}" srcOrd="0" destOrd="0" presId="urn:microsoft.com/office/officeart/2005/8/layout/hProcess4"/>
    <dgm:cxn modelId="{D8636F75-997A-4B96-82D7-06FEC315F99F}" type="presParOf" srcId="{24725108-42B9-463E-9585-B0A9CA1BEC57}" destId="{4A34767B-A0B9-4492-864F-2523639AECCE}" srcOrd="1" destOrd="0" presId="urn:microsoft.com/office/officeart/2005/8/layout/hProcess4"/>
    <dgm:cxn modelId="{DB1681BE-00A5-44BA-A643-6FF2960D6301}" type="presParOf" srcId="{24725108-42B9-463E-9585-B0A9CA1BEC57}" destId="{4A2B9B93-A01B-4159-B5B7-422371F293A1}" srcOrd="2" destOrd="0" presId="urn:microsoft.com/office/officeart/2005/8/layout/hProcess4"/>
    <dgm:cxn modelId="{3E066450-DDC2-4170-A2B3-AE071C608E9C}" type="presParOf" srcId="{24725108-42B9-463E-9585-B0A9CA1BEC57}" destId="{C5F66B40-1C37-4F0E-A3BA-FB03901B4EE9}" srcOrd="3" destOrd="0" presId="urn:microsoft.com/office/officeart/2005/8/layout/hProcess4"/>
    <dgm:cxn modelId="{B6117B38-1598-4E4C-B560-1E2D494318F4}" type="presParOf" srcId="{24725108-42B9-463E-9585-B0A9CA1BEC57}" destId="{E5DFB36B-753B-46D4-A2FC-BCB6020542A3}" srcOrd="4" destOrd="0" presId="urn:microsoft.com/office/officeart/2005/8/layout/hProcess4"/>
    <dgm:cxn modelId="{1AA880F6-0CEC-413E-8B00-ECB8F5A230DF}" type="presParOf" srcId="{83201CD1-78D6-4F1D-9D49-5E8244C63B35}" destId="{D666821A-56C4-449E-A0DE-E67519470877}" srcOrd="1" destOrd="0" presId="urn:microsoft.com/office/officeart/2005/8/layout/hProcess4"/>
    <dgm:cxn modelId="{5926DF6B-4490-471B-8744-0BD54E17A4C1}" type="presParOf" srcId="{83201CD1-78D6-4F1D-9D49-5E8244C63B35}" destId="{02ED2B11-7245-4D4B-9328-F1735453FADF}" srcOrd="2" destOrd="0" presId="urn:microsoft.com/office/officeart/2005/8/layout/hProcess4"/>
    <dgm:cxn modelId="{9CDDC9C9-7093-4E3A-A276-F71215430D96}" type="presParOf" srcId="{02ED2B11-7245-4D4B-9328-F1735453FADF}" destId="{8275E104-BE06-45F8-B948-F49E281A895F}" srcOrd="0" destOrd="0" presId="urn:microsoft.com/office/officeart/2005/8/layout/hProcess4"/>
    <dgm:cxn modelId="{CC45B63A-5E6C-4560-9B85-2FEE3EF0FF84}" type="presParOf" srcId="{02ED2B11-7245-4D4B-9328-F1735453FADF}" destId="{343BA9EB-B8C4-45E4-BFD0-680C8BAE9F41}" srcOrd="1" destOrd="0" presId="urn:microsoft.com/office/officeart/2005/8/layout/hProcess4"/>
    <dgm:cxn modelId="{73DEFC29-B3D9-4B20-88BB-2A194EF1942D}" type="presParOf" srcId="{02ED2B11-7245-4D4B-9328-F1735453FADF}" destId="{F11B6D88-B4DC-4B36-A2E9-020B5640DB5C}" srcOrd="2" destOrd="0" presId="urn:microsoft.com/office/officeart/2005/8/layout/hProcess4"/>
    <dgm:cxn modelId="{04B265DD-A3BA-408C-8DB3-75CEA655D3FE}" type="presParOf" srcId="{02ED2B11-7245-4D4B-9328-F1735453FADF}" destId="{19084CA9-00C8-4B96-88DA-15B26A0A34D5}" srcOrd="3" destOrd="0" presId="urn:microsoft.com/office/officeart/2005/8/layout/hProcess4"/>
    <dgm:cxn modelId="{AD73B76A-8952-407C-9BB5-BE85A1CA9022}" type="presParOf" srcId="{02ED2B11-7245-4D4B-9328-F1735453FADF}" destId="{AE34E77B-75AB-422B-A8C4-2DED047B3030}" srcOrd="4" destOrd="0" presId="urn:microsoft.com/office/officeart/2005/8/layout/hProcess4"/>
    <dgm:cxn modelId="{FC4AC0DB-6D32-4422-ACBD-9C72F2219F88}" type="presParOf" srcId="{83201CD1-78D6-4F1D-9D49-5E8244C63B35}" destId="{356F5374-3538-470A-92F4-608410EF2527}" srcOrd="3" destOrd="0" presId="urn:microsoft.com/office/officeart/2005/8/layout/hProcess4"/>
    <dgm:cxn modelId="{5D9B0EF2-7A74-4073-921B-AE28A352DD66}" type="presParOf" srcId="{83201CD1-78D6-4F1D-9D49-5E8244C63B35}" destId="{10733560-2860-466A-A121-9F72521571BA}" srcOrd="4" destOrd="0" presId="urn:microsoft.com/office/officeart/2005/8/layout/hProcess4"/>
    <dgm:cxn modelId="{CB3AFCF6-05AE-40FE-B2C8-AE300B36B711}" type="presParOf" srcId="{10733560-2860-466A-A121-9F72521571BA}" destId="{EF3633A9-17C3-45CB-A0B4-FB73009B8709}" srcOrd="0" destOrd="0" presId="urn:microsoft.com/office/officeart/2005/8/layout/hProcess4"/>
    <dgm:cxn modelId="{5B21EBD7-2666-46D3-825B-68B272F4D371}" type="presParOf" srcId="{10733560-2860-466A-A121-9F72521571BA}" destId="{A4062900-961C-443B-8D71-3E602DBA94AA}" srcOrd="1" destOrd="0" presId="urn:microsoft.com/office/officeart/2005/8/layout/hProcess4"/>
    <dgm:cxn modelId="{CAAF0F43-55ED-4B7A-BF7A-592C75A789FE}" type="presParOf" srcId="{10733560-2860-466A-A121-9F72521571BA}" destId="{B7DB8D7F-B31E-441D-8CA2-420806463F63}" srcOrd="2" destOrd="0" presId="urn:microsoft.com/office/officeart/2005/8/layout/hProcess4"/>
    <dgm:cxn modelId="{1A8FDEDD-855D-4766-8839-8E512D78BCE7}" type="presParOf" srcId="{10733560-2860-466A-A121-9F72521571BA}" destId="{DB0D9758-F3D2-4EE9-BA2B-214B0A26515C}" srcOrd="3" destOrd="0" presId="urn:microsoft.com/office/officeart/2005/8/layout/hProcess4"/>
    <dgm:cxn modelId="{74558812-AC18-4AAA-B8E5-909624C6FD8C}" type="presParOf" srcId="{10733560-2860-466A-A121-9F72521571BA}" destId="{0423A108-FE96-4C0B-85BD-AA753789E82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0A08F-D469-4FE0-95C7-E01555B9A5C0}" type="doc">
      <dgm:prSet loTypeId="urn:microsoft.com/office/officeart/2005/8/layout/cycle5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029308-FAA5-41CF-A664-FFA03731A34A}">
      <dgm:prSet phldrT="[Text]" custT="1"/>
      <dgm:spPr/>
      <dgm:t>
        <a:bodyPr/>
        <a:lstStyle/>
        <a:p>
          <a:r>
            <a:rPr lang="en-US" sz="1600" dirty="0" smtClean="0"/>
            <a:t>Implement Program improvement</a:t>
          </a:r>
          <a:endParaRPr lang="en-US" sz="1600" dirty="0"/>
        </a:p>
      </dgm:t>
    </dgm:pt>
    <dgm:pt modelId="{5B6DCE6B-0D15-48E2-9DEF-85A4874B63E5}" type="parTrans" cxnId="{981C440F-E7F2-461F-96CD-DBA035C4C5F8}">
      <dgm:prSet/>
      <dgm:spPr/>
      <dgm:t>
        <a:bodyPr/>
        <a:lstStyle/>
        <a:p>
          <a:endParaRPr lang="en-US"/>
        </a:p>
      </dgm:t>
    </dgm:pt>
    <dgm:pt modelId="{F2AF5A62-A4CE-4EA5-9AE7-801BE45AB1F8}" type="sibTrans" cxnId="{981C440F-E7F2-461F-96CD-DBA035C4C5F8}">
      <dgm:prSet/>
      <dgm:spPr>
        <a:ln w="19050"/>
      </dgm:spPr>
      <dgm:t>
        <a:bodyPr/>
        <a:lstStyle/>
        <a:p>
          <a:endParaRPr lang="en-US"/>
        </a:p>
      </dgm:t>
    </dgm:pt>
    <dgm:pt modelId="{B6C67604-2E4D-4F36-B130-22A41F58C867}">
      <dgm:prSet phldrT="[Text]"/>
      <dgm:spPr/>
      <dgm:t>
        <a:bodyPr/>
        <a:lstStyle/>
        <a:p>
          <a:r>
            <a:rPr lang="en-US" dirty="0" smtClean="0"/>
            <a:t>Identify areas of improvement</a:t>
          </a:r>
          <a:endParaRPr lang="en-US" dirty="0"/>
        </a:p>
      </dgm:t>
    </dgm:pt>
    <dgm:pt modelId="{E5265B2E-AA0E-454C-BFF9-273DEDFCF4AC}" type="parTrans" cxnId="{AEC1AF6E-B2A4-4B1B-B813-9AE922A8DBD6}">
      <dgm:prSet/>
      <dgm:spPr/>
      <dgm:t>
        <a:bodyPr/>
        <a:lstStyle/>
        <a:p>
          <a:endParaRPr lang="en-US"/>
        </a:p>
      </dgm:t>
    </dgm:pt>
    <dgm:pt modelId="{DCE65650-7F52-4D41-BC23-0DE618C9B543}" type="sibTrans" cxnId="{AEC1AF6E-B2A4-4B1B-B813-9AE922A8DBD6}">
      <dgm:prSet/>
      <dgm:spPr>
        <a:ln w="19050"/>
      </dgm:spPr>
      <dgm:t>
        <a:bodyPr/>
        <a:lstStyle/>
        <a:p>
          <a:endParaRPr lang="en-US"/>
        </a:p>
      </dgm:t>
    </dgm:pt>
    <dgm:pt modelId="{2DF4C200-32C8-4799-97F4-1ACF90255EE4}">
      <dgm:prSet phldrT="[Text]"/>
      <dgm:spPr/>
      <dgm:t>
        <a:bodyPr/>
        <a:lstStyle/>
        <a:p>
          <a:r>
            <a:rPr lang="en-US" dirty="0" smtClean="0"/>
            <a:t>Analyze Assessment Data</a:t>
          </a:r>
          <a:endParaRPr lang="en-US" dirty="0"/>
        </a:p>
      </dgm:t>
    </dgm:pt>
    <dgm:pt modelId="{AE1B7348-DC6E-4799-AACC-4CE91FADB1EA}" type="parTrans" cxnId="{6703E4D1-919E-44A9-98A0-BB254A598285}">
      <dgm:prSet/>
      <dgm:spPr/>
      <dgm:t>
        <a:bodyPr/>
        <a:lstStyle/>
        <a:p>
          <a:endParaRPr lang="en-US"/>
        </a:p>
      </dgm:t>
    </dgm:pt>
    <dgm:pt modelId="{64542087-9EC8-47E8-871B-38F59E35F429}" type="sibTrans" cxnId="{6703E4D1-919E-44A9-98A0-BB254A598285}">
      <dgm:prSet/>
      <dgm:spPr>
        <a:ln w="19050"/>
      </dgm:spPr>
      <dgm:t>
        <a:bodyPr/>
        <a:lstStyle/>
        <a:p>
          <a:endParaRPr lang="en-US"/>
        </a:p>
      </dgm:t>
    </dgm:pt>
    <dgm:pt modelId="{6483AABB-FCEF-4332-A6DB-69A81A26C9FE}">
      <dgm:prSet phldrT="[Text]"/>
      <dgm:spPr/>
      <dgm:t>
        <a:bodyPr/>
        <a:lstStyle/>
        <a:p>
          <a:r>
            <a:rPr lang="en-US" dirty="0" smtClean="0"/>
            <a:t>Collect Assessment data</a:t>
          </a:r>
          <a:endParaRPr lang="en-US" dirty="0"/>
        </a:p>
      </dgm:t>
    </dgm:pt>
    <dgm:pt modelId="{38B3C811-C87B-46E1-BEF3-09162E817B22}" type="parTrans" cxnId="{1B12B55C-3EC5-4076-9C7C-C0CA4F64A2A9}">
      <dgm:prSet/>
      <dgm:spPr/>
      <dgm:t>
        <a:bodyPr/>
        <a:lstStyle/>
        <a:p>
          <a:endParaRPr lang="en-US"/>
        </a:p>
      </dgm:t>
    </dgm:pt>
    <dgm:pt modelId="{61CB2DBB-9DFF-4C51-A35D-B2F6EE89EB98}" type="sibTrans" cxnId="{1B12B55C-3EC5-4076-9C7C-C0CA4F64A2A9}">
      <dgm:prSet/>
      <dgm:spPr>
        <a:ln w="19050"/>
      </dgm:spPr>
      <dgm:t>
        <a:bodyPr/>
        <a:lstStyle/>
        <a:p>
          <a:endParaRPr lang="en-US"/>
        </a:p>
      </dgm:t>
    </dgm:pt>
    <dgm:pt modelId="{08D0E313-59BC-4961-AD0D-5F38683882CE}" type="pres">
      <dgm:prSet presAssocID="{5230A08F-D469-4FE0-95C7-E01555B9A5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B775E-DDEA-4BF8-82EB-444475771DC7}" type="pres">
      <dgm:prSet presAssocID="{BD029308-FAA5-41CF-A664-FFA03731A34A}" presName="node" presStyleLbl="node1" presStyleIdx="0" presStyleCnt="4" custScaleX="153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8F75F-31B1-4F3D-857D-D7CA8143A2B3}" type="pres">
      <dgm:prSet presAssocID="{BD029308-FAA5-41CF-A664-FFA03731A34A}" presName="spNode" presStyleCnt="0"/>
      <dgm:spPr/>
    </dgm:pt>
    <dgm:pt modelId="{46D5F88A-DE27-4AC6-AF4E-ACDF3AA3F996}" type="pres">
      <dgm:prSet presAssocID="{F2AF5A62-A4CE-4EA5-9AE7-801BE45AB1F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FB52D4E-F4FC-49CF-A264-C4186B5FE303}" type="pres">
      <dgm:prSet presAssocID="{B6C67604-2E4D-4F36-B130-22A41F58C867}" presName="node" presStyleLbl="node1" presStyleIdx="1" presStyleCnt="4" custScaleX="152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E4753-4EC5-43C1-A993-818C25CF0D82}" type="pres">
      <dgm:prSet presAssocID="{B6C67604-2E4D-4F36-B130-22A41F58C867}" presName="spNode" presStyleCnt="0"/>
      <dgm:spPr/>
    </dgm:pt>
    <dgm:pt modelId="{5D0F664C-EECB-4099-AA6D-8235C5177EA6}" type="pres">
      <dgm:prSet presAssocID="{DCE65650-7F52-4D41-BC23-0DE618C9B54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FEF35B5-AA85-47D3-ACEA-BE687B61E5B1}" type="pres">
      <dgm:prSet presAssocID="{2DF4C200-32C8-4799-97F4-1ACF90255EE4}" presName="node" presStyleLbl="node1" presStyleIdx="2" presStyleCnt="4" custScaleX="154217" custRadScaleRad="96151" custRadScaleInc="-1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3C3D4-B10D-45DD-8E1C-F6DB72093EC8}" type="pres">
      <dgm:prSet presAssocID="{2DF4C200-32C8-4799-97F4-1ACF90255EE4}" presName="spNode" presStyleCnt="0"/>
      <dgm:spPr/>
    </dgm:pt>
    <dgm:pt modelId="{678F7C3F-8CA6-469A-8262-BDF21A321785}" type="pres">
      <dgm:prSet presAssocID="{64542087-9EC8-47E8-871B-38F59E35F42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2681224-E81C-475D-A896-6921792E87F7}" type="pres">
      <dgm:prSet presAssocID="{6483AABB-FCEF-4332-A6DB-69A81A26C9FE}" presName="node" presStyleLbl="node1" presStyleIdx="3" presStyleCnt="4" custScaleX="156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86A5E-1C41-4222-83B5-83A1B5F3B88C}" type="pres">
      <dgm:prSet presAssocID="{6483AABB-FCEF-4332-A6DB-69A81A26C9FE}" presName="spNode" presStyleCnt="0"/>
      <dgm:spPr/>
    </dgm:pt>
    <dgm:pt modelId="{10141937-5867-4991-8021-4A24816A6BF9}" type="pres">
      <dgm:prSet presAssocID="{61CB2DBB-9DFF-4C51-A35D-B2F6EE89EB98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EC1AF6E-B2A4-4B1B-B813-9AE922A8DBD6}" srcId="{5230A08F-D469-4FE0-95C7-E01555B9A5C0}" destId="{B6C67604-2E4D-4F36-B130-22A41F58C867}" srcOrd="1" destOrd="0" parTransId="{E5265B2E-AA0E-454C-BFF9-273DEDFCF4AC}" sibTransId="{DCE65650-7F52-4D41-BC23-0DE618C9B543}"/>
    <dgm:cxn modelId="{7B9C87CA-9DD6-4DA1-A360-27CE56D4C4EB}" type="presOf" srcId="{BD029308-FAA5-41CF-A664-FFA03731A34A}" destId="{51FB775E-DDEA-4BF8-82EB-444475771DC7}" srcOrd="0" destOrd="0" presId="urn:microsoft.com/office/officeart/2005/8/layout/cycle5"/>
    <dgm:cxn modelId="{64DAD25D-E916-48F2-AD52-B946D3A316C7}" type="presOf" srcId="{DCE65650-7F52-4D41-BC23-0DE618C9B543}" destId="{5D0F664C-EECB-4099-AA6D-8235C5177EA6}" srcOrd="0" destOrd="0" presId="urn:microsoft.com/office/officeart/2005/8/layout/cycle5"/>
    <dgm:cxn modelId="{F71CDE79-C3E9-4985-8F9B-7B6E2FD342A9}" type="presOf" srcId="{6483AABB-FCEF-4332-A6DB-69A81A26C9FE}" destId="{92681224-E81C-475D-A896-6921792E87F7}" srcOrd="0" destOrd="0" presId="urn:microsoft.com/office/officeart/2005/8/layout/cycle5"/>
    <dgm:cxn modelId="{CA1E7C51-E91D-4D39-9CEA-8D8ABF02A695}" type="presOf" srcId="{61CB2DBB-9DFF-4C51-A35D-B2F6EE89EB98}" destId="{10141937-5867-4991-8021-4A24816A6BF9}" srcOrd="0" destOrd="0" presId="urn:microsoft.com/office/officeart/2005/8/layout/cycle5"/>
    <dgm:cxn modelId="{1B12B55C-3EC5-4076-9C7C-C0CA4F64A2A9}" srcId="{5230A08F-D469-4FE0-95C7-E01555B9A5C0}" destId="{6483AABB-FCEF-4332-A6DB-69A81A26C9FE}" srcOrd="3" destOrd="0" parTransId="{38B3C811-C87B-46E1-BEF3-09162E817B22}" sibTransId="{61CB2DBB-9DFF-4C51-A35D-B2F6EE89EB98}"/>
    <dgm:cxn modelId="{6703E4D1-919E-44A9-98A0-BB254A598285}" srcId="{5230A08F-D469-4FE0-95C7-E01555B9A5C0}" destId="{2DF4C200-32C8-4799-97F4-1ACF90255EE4}" srcOrd="2" destOrd="0" parTransId="{AE1B7348-DC6E-4799-AACC-4CE91FADB1EA}" sibTransId="{64542087-9EC8-47E8-871B-38F59E35F429}"/>
    <dgm:cxn modelId="{3DEDF302-3DB4-4B79-8997-F9EBA52E042B}" type="presOf" srcId="{5230A08F-D469-4FE0-95C7-E01555B9A5C0}" destId="{08D0E313-59BC-4961-AD0D-5F38683882CE}" srcOrd="0" destOrd="0" presId="urn:microsoft.com/office/officeart/2005/8/layout/cycle5"/>
    <dgm:cxn modelId="{4B336ECF-AF66-4B38-BB54-50A18D0CBAC4}" type="presOf" srcId="{F2AF5A62-A4CE-4EA5-9AE7-801BE45AB1F8}" destId="{46D5F88A-DE27-4AC6-AF4E-ACDF3AA3F996}" srcOrd="0" destOrd="0" presId="urn:microsoft.com/office/officeart/2005/8/layout/cycle5"/>
    <dgm:cxn modelId="{981C440F-E7F2-461F-96CD-DBA035C4C5F8}" srcId="{5230A08F-D469-4FE0-95C7-E01555B9A5C0}" destId="{BD029308-FAA5-41CF-A664-FFA03731A34A}" srcOrd="0" destOrd="0" parTransId="{5B6DCE6B-0D15-48E2-9DEF-85A4874B63E5}" sibTransId="{F2AF5A62-A4CE-4EA5-9AE7-801BE45AB1F8}"/>
    <dgm:cxn modelId="{C41B6499-173B-4D32-884E-62C192F15CEF}" type="presOf" srcId="{B6C67604-2E4D-4F36-B130-22A41F58C867}" destId="{CFB52D4E-F4FC-49CF-A264-C4186B5FE303}" srcOrd="0" destOrd="0" presId="urn:microsoft.com/office/officeart/2005/8/layout/cycle5"/>
    <dgm:cxn modelId="{74283186-B79E-4EFC-8CFE-E35F4A4703AD}" type="presOf" srcId="{64542087-9EC8-47E8-871B-38F59E35F429}" destId="{678F7C3F-8CA6-469A-8262-BDF21A321785}" srcOrd="0" destOrd="0" presId="urn:microsoft.com/office/officeart/2005/8/layout/cycle5"/>
    <dgm:cxn modelId="{B376C947-60CE-434B-B0EE-2704877DED61}" type="presOf" srcId="{2DF4C200-32C8-4799-97F4-1ACF90255EE4}" destId="{AFEF35B5-AA85-47D3-ACEA-BE687B61E5B1}" srcOrd="0" destOrd="0" presId="urn:microsoft.com/office/officeart/2005/8/layout/cycle5"/>
    <dgm:cxn modelId="{74254624-C673-4C2F-A673-1E8A5DABE15B}" type="presParOf" srcId="{08D0E313-59BC-4961-AD0D-5F38683882CE}" destId="{51FB775E-DDEA-4BF8-82EB-444475771DC7}" srcOrd="0" destOrd="0" presId="urn:microsoft.com/office/officeart/2005/8/layout/cycle5"/>
    <dgm:cxn modelId="{42190B21-FDCE-439B-A702-778F1B37D61A}" type="presParOf" srcId="{08D0E313-59BC-4961-AD0D-5F38683882CE}" destId="{54E8F75F-31B1-4F3D-857D-D7CA8143A2B3}" srcOrd="1" destOrd="0" presId="urn:microsoft.com/office/officeart/2005/8/layout/cycle5"/>
    <dgm:cxn modelId="{96B1911D-1144-4891-A53D-45A1707F21B6}" type="presParOf" srcId="{08D0E313-59BC-4961-AD0D-5F38683882CE}" destId="{46D5F88A-DE27-4AC6-AF4E-ACDF3AA3F996}" srcOrd="2" destOrd="0" presId="urn:microsoft.com/office/officeart/2005/8/layout/cycle5"/>
    <dgm:cxn modelId="{E1957EBE-4181-4F7B-9594-6BF31908A4D4}" type="presParOf" srcId="{08D0E313-59BC-4961-AD0D-5F38683882CE}" destId="{CFB52D4E-F4FC-49CF-A264-C4186B5FE303}" srcOrd="3" destOrd="0" presId="urn:microsoft.com/office/officeart/2005/8/layout/cycle5"/>
    <dgm:cxn modelId="{45D92DD8-0BB7-4F53-9BEB-39C6A1B9134B}" type="presParOf" srcId="{08D0E313-59BC-4961-AD0D-5F38683882CE}" destId="{6ACE4753-4EC5-43C1-A993-818C25CF0D82}" srcOrd="4" destOrd="0" presId="urn:microsoft.com/office/officeart/2005/8/layout/cycle5"/>
    <dgm:cxn modelId="{E3E0CF84-B4DB-4368-A1D4-E5839F2E2893}" type="presParOf" srcId="{08D0E313-59BC-4961-AD0D-5F38683882CE}" destId="{5D0F664C-EECB-4099-AA6D-8235C5177EA6}" srcOrd="5" destOrd="0" presId="urn:microsoft.com/office/officeart/2005/8/layout/cycle5"/>
    <dgm:cxn modelId="{C1270FC8-46FF-4544-88C6-EB5371471561}" type="presParOf" srcId="{08D0E313-59BC-4961-AD0D-5F38683882CE}" destId="{AFEF35B5-AA85-47D3-ACEA-BE687B61E5B1}" srcOrd="6" destOrd="0" presId="urn:microsoft.com/office/officeart/2005/8/layout/cycle5"/>
    <dgm:cxn modelId="{A26D3AD8-6B0C-4D4C-9BE4-2AC922D14A78}" type="presParOf" srcId="{08D0E313-59BC-4961-AD0D-5F38683882CE}" destId="{D6E3C3D4-B10D-45DD-8E1C-F6DB72093EC8}" srcOrd="7" destOrd="0" presId="urn:microsoft.com/office/officeart/2005/8/layout/cycle5"/>
    <dgm:cxn modelId="{7DA6D9C8-A72C-48B0-9E2F-80745EE928D9}" type="presParOf" srcId="{08D0E313-59BC-4961-AD0D-5F38683882CE}" destId="{678F7C3F-8CA6-469A-8262-BDF21A321785}" srcOrd="8" destOrd="0" presId="urn:microsoft.com/office/officeart/2005/8/layout/cycle5"/>
    <dgm:cxn modelId="{257C3BF2-093C-42A2-BC04-EA1240906BD9}" type="presParOf" srcId="{08D0E313-59BC-4961-AD0D-5F38683882CE}" destId="{92681224-E81C-475D-A896-6921792E87F7}" srcOrd="9" destOrd="0" presId="urn:microsoft.com/office/officeart/2005/8/layout/cycle5"/>
    <dgm:cxn modelId="{1AD14DFB-D971-40BD-A6F9-051EF1893B8B}" type="presParOf" srcId="{08D0E313-59BC-4961-AD0D-5F38683882CE}" destId="{BD686A5E-1C41-4222-83B5-83A1B5F3B88C}" srcOrd="10" destOrd="0" presId="urn:microsoft.com/office/officeart/2005/8/layout/cycle5"/>
    <dgm:cxn modelId="{255463DE-4995-40E4-8CAA-07FD10E917A9}" type="presParOf" srcId="{08D0E313-59BC-4961-AD0D-5F38683882CE}" destId="{10141937-5867-4991-8021-4A24816A6BF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52DFD-A102-487B-98F7-79D3B3BAB32B}">
      <dsp:nvSpPr>
        <dsp:cNvPr id="0" name=""/>
        <dsp:cNvSpPr/>
      </dsp:nvSpPr>
      <dsp:spPr>
        <a:xfrm>
          <a:off x="674369" y="0"/>
          <a:ext cx="7642860" cy="47088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A3A7-A747-4A2D-A562-20A6EC1070A0}">
      <dsp:nvSpPr>
        <dsp:cNvPr id="0" name=""/>
        <dsp:cNvSpPr/>
      </dsp:nvSpPr>
      <dsp:spPr>
        <a:xfrm>
          <a:off x="5383" y="1329679"/>
          <a:ext cx="1917739" cy="20495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Major-specific admission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Better prepared students  </a:t>
          </a:r>
          <a:endParaRPr lang="en-US" sz="1800" kern="1200" dirty="0"/>
        </a:p>
      </dsp:txBody>
      <dsp:txXfrm>
        <a:off x="98999" y="1423295"/>
        <a:ext cx="1730507" cy="1862305"/>
      </dsp:txXfrm>
    </dsp:sp>
    <dsp:sp modelId="{51774AE9-3E87-496E-9BBF-B390066B576F}">
      <dsp:nvSpPr>
        <dsp:cNvPr id="0" name=""/>
        <dsp:cNvSpPr/>
      </dsp:nvSpPr>
      <dsp:spPr>
        <a:xfrm>
          <a:off x="2112548" y="1404155"/>
          <a:ext cx="1917739" cy="18835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First-year acceleration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Build a foundation for student success</a:t>
          </a:r>
          <a:endParaRPr lang="en-US" sz="1800" kern="1200" dirty="0"/>
        </a:p>
      </dsp:txBody>
      <dsp:txXfrm>
        <a:off x="2204496" y="1496103"/>
        <a:ext cx="1733843" cy="1699662"/>
      </dsp:txXfrm>
    </dsp:sp>
    <dsp:sp modelId="{56BF2BCB-5B50-49E7-83EB-94D77551F6EF}">
      <dsp:nvSpPr>
        <dsp:cNvPr id="0" name=""/>
        <dsp:cNvSpPr/>
      </dsp:nvSpPr>
      <dsp:spPr>
        <a:xfrm>
          <a:off x="4220092" y="1421427"/>
          <a:ext cx="1917739" cy="18835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Advising &amp; mentoring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Progress to Degree</a:t>
          </a:r>
          <a:endParaRPr lang="en-US" sz="2000" kern="1200" dirty="0"/>
        </a:p>
      </dsp:txBody>
      <dsp:txXfrm>
        <a:off x="4312040" y="1513375"/>
        <a:ext cx="1733843" cy="1699662"/>
      </dsp:txXfrm>
    </dsp:sp>
    <dsp:sp modelId="{301E3C1F-9550-46E6-8633-6BD0B1518AFB}">
      <dsp:nvSpPr>
        <dsp:cNvPr id="0" name=""/>
        <dsp:cNvSpPr/>
      </dsp:nvSpPr>
      <dsp:spPr>
        <a:xfrm>
          <a:off x="6479839" y="1014767"/>
          <a:ext cx="2268743" cy="26809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Bottleneck Reduction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Course availability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Enhanced curriculum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Effective Instruction </a:t>
          </a:r>
          <a:endParaRPr lang="en-US" sz="1800" kern="1200" dirty="0"/>
        </a:p>
      </dsp:txBody>
      <dsp:txXfrm>
        <a:off x="6590590" y="1125518"/>
        <a:ext cx="2047241" cy="2459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B220B-AAEB-4006-A383-698A063EB01A}">
      <dsp:nvSpPr>
        <dsp:cNvPr id="0" name=""/>
        <dsp:cNvSpPr/>
      </dsp:nvSpPr>
      <dsp:spPr>
        <a:xfrm>
          <a:off x="914402" y="381004"/>
          <a:ext cx="4038295" cy="3881004"/>
        </a:xfrm>
        <a:prstGeom prst="blockArc">
          <a:avLst>
            <a:gd name="adj1" fmla="val 10391847"/>
            <a:gd name="adj2" fmla="val 17609168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A3D16-CA69-4E38-A7F5-64C0D20DF251}">
      <dsp:nvSpPr>
        <dsp:cNvPr id="0" name=""/>
        <dsp:cNvSpPr/>
      </dsp:nvSpPr>
      <dsp:spPr>
        <a:xfrm>
          <a:off x="914400" y="738534"/>
          <a:ext cx="4057623" cy="3833466"/>
        </a:xfrm>
        <a:prstGeom prst="blockArc">
          <a:avLst>
            <a:gd name="adj1" fmla="val 3878049"/>
            <a:gd name="adj2" fmla="val 11009179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6910C-FD3B-4053-B41E-DA46791005C4}">
      <dsp:nvSpPr>
        <dsp:cNvPr id="0" name=""/>
        <dsp:cNvSpPr/>
      </dsp:nvSpPr>
      <dsp:spPr>
        <a:xfrm>
          <a:off x="2296919" y="610933"/>
          <a:ext cx="4180071" cy="3961060"/>
        </a:xfrm>
        <a:prstGeom prst="blockArc">
          <a:avLst>
            <a:gd name="adj1" fmla="val 21168792"/>
            <a:gd name="adj2" fmla="val 6618299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DDDD1-D2DA-46BB-B7F1-B4B0CA87CC67}">
      <dsp:nvSpPr>
        <dsp:cNvPr id="0" name=""/>
        <dsp:cNvSpPr/>
      </dsp:nvSpPr>
      <dsp:spPr>
        <a:xfrm>
          <a:off x="2267835" y="381002"/>
          <a:ext cx="4209158" cy="3918859"/>
        </a:xfrm>
        <a:prstGeom prst="blockArc">
          <a:avLst>
            <a:gd name="adj1" fmla="val 14881261"/>
            <a:gd name="adj2" fmla="val 33419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A15EB-5985-403D-8CB3-075AE49C0210}">
      <dsp:nvSpPr>
        <dsp:cNvPr id="0" name=""/>
        <dsp:cNvSpPr/>
      </dsp:nvSpPr>
      <dsp:spPr>
        <a:xfrm>
          <a:off x="2452489" y="1674922"/>
          <a:ext cx="2576708" cy="16016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Continuous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improvement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9839" y="1909483"/>
        <a:ext cx="1822008" cy="1132560"/>
      </dsp:txXfrm>
    </dsp:sp>
    <dsp:sp modelId="{F42F336A-CE45-4587-96BC-59938B66A45A}">
      <dsp:nvSpPr>
        <dsp:cNvPr id="0" name=""/>
        <dsp:cNvSpPr/>
      </dsp:nvSpPr>
      <dsp:spPr>
        <a:xfrm>
          <a:off x="2667002" y="0"/>
          <a:ext cx="2017132" cy="12277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Define PEO and outcomes</a:t>
          </a:r>
          <a:endParaRPr lang="en-US" sz="1700" b="1" kern="1200" dirty="0"/>
        </a:p>
      </dsp:txBody>
      <dsp:txXfrm>
        <a:off x="2962404" y="179793"/>
        <a:ext cx="1426328" cy="868119"/>
      </dsp:txXfrm>
    </dsp:sp>
    <dsp:sp modelId="{7D3BF225-47DF-4415-B405-DB6CA0C523D9}">
      <dsp:nvSpPr>
        <dsp:cNvPr id="0" name=""/>
        <dsp:cNvSpPr/>
      </dsp:nvSpPr>
      <dsp:spPr>
        <a:xfrm>
          <a:off x="5292840" y="1750129"/>
          <a:ext cx="1882772" cy="12168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DESIGN AND CONDUCT ASSESSMENTS</a:t>
          </a:r>
          <a:endParaRPr lang="en-US" sz="1700" kern="1200" dirty="0"/>
        </a:p>
      </dsp:txBody>
      <dsp:txXfrm>
        <a:off x="5568566" y="1928326"/>
        <a:ext cx="1331320" cy="860409"/>
      </dsp:txXfrm>
    </dsp:sp>
    <dsp:sp modelId="{65BF71BF-FF55-4DF6-93E1-9A54F59223C0}">
      <dsp:nvSpPr>
        <dsp:cNvPr id="0" name=""/>
        <dsp:cNvSpPr/>
      </dsp:nvSpPr>
      <dsp:spPr>
        <a:xfrm>
          <a:off x="2718189" y="3722337"/>
          <a:ext cx="2045308" cy="1230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EVALUATE ASSESSMENT FINDINGS</a:t>
          </a:r>
          <a:endParaRPr lang="en-US" sz="1700" kern="1200" dirty="0"/>
        </a:p>
      </dsp:txBody>
      <dsp:txXfrm>
        <a:off x="3017717" y="3902562"/>
        <a:ext cx="1446252" cy="870202"/>
      </dsp:txXfrm>
    </dsp:sp>
    <dsp:sp modelId="{8CD71738-BA1C-47F3-BEF7-FDA52FD20867}">
      <dsp:nvSpPr>
        <dsp:cNvPr id="0" name=""/>
        <dsp:cNvSpPr/>
      </dsp:nvSpPr>
      <dsp:spPr>
        <a:xfrm>
          <a:off x="129284" y="1928192"/>
          <a:ext cx="1910948" cy="12277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USE RESULTS FOR DECISION MAKING</a:t>
          </a:r>
          <a:endParaRPr lang="en-US" sz="1700" kern="1200" dirty="0"/>
        </a:p>
      </dsp:txBody>
      <dsp:txXfrm>
        <a:off x="409136" y="2107985"/>
        <a:ext cx="1351244" cy="868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4767B-A0B9-4492-864F-2523639AECCE}">
      <dsp:nvSpPr>
        <dsp:cNvPr id="0" name=""/>
        <dsp:cNvSpPr/>
      </dsp:nvSpPr>
      <dsp:spPr>
        <a:xfrm>
          <a:off x="215237" y="1493833"/>
          <a:ext cx="2066357" cy="2278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Self-study report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Transcripts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Supporting documents </a:t>
          </a:r>
          <a:endParaRPr lang="en-US" sz="2000" kern="1200" dirty="0"/>
        </a:p>
      </dsp:txBody>
      <dsp:txXfrm>
        <a:off x="267667" y="1546263"/>
        <a:ext cx="1961497" cy="1685218"/>
      </dsp:txXfrm>
    </dsp:sp>
    <dsp:sp modelId="{D666821A-56C4-449E-A0DE-E67519470877}">
      <dsp:nvSpPr>
        <dsp:cNvPr id="0" name=""/>
        <dsp:cNvSpPr/>
      </dsp:nvSpPr>
      <dsp:spPr>
        <a:xfrm>
          <a:off x="1383673" y="2175581"/>
          <a:ext cx="2455327" cy="2455327"/>
        </a:xfrm>
        <a:prstGeom prst="leftCircularArrow">
          <a:avLst>
            <a:gd name="adj1" fmla="val 2730"/>
            <a:gd name="adj2" fmla="val 332693"/>
            <a:gd name="adj3" fmla="val 2252518"/>
            <a:gd name="adj4" fmla="val 9168803"/>
            <a:gd name="adj5" fmla="val 318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66B40-1C37-4F0E-A3BA-FB03901B4EE9}">
      <dsp:nvSpPr>
        <dsp:cNvPr id="0" name=""/>
        <dsp:cNvSpPr/>
      </dsp:nvSpPr>
      <dsp:spPr>
        <a:xfrm>
          <a:off x="541938" y="3102255"/>
          <a:ext cx="2083937" cy="82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Pre-visit review</a:t>
          </a:r>
          <a:endParaRPr lang="en-US" sz="2500" kern="1200" dirty="0"/>
        </a:p>
      </dsp:txBody>
      <dsp:txXfrm>
        <a:off x="566210" y="3126527"/>
        <a:ext cx="2035393" cy="780169"/>
      </dsp:txXfrm>
    </dsp:sp>
    <dsp:sp modelId="{343BA9EB-B8C4-45E4-BFD0-680C8BAE9F41}">
      <dsp:nvSpPr>
        <dsp:cNvPr id="0" name=""/>
        <dsp:cNvSpPr/>
      </dsp:nvSpPr>
      <dsp:spPr>
        <a:xfrm>
          <a:off x="2926638" y="228595"/>
          <a:ext cx="2344430" cy="4770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Usually Sunday to Tuesday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Review course files, assessment files, tour labs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Interview administrators, faculty, students, and other selected units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Lunch with IAB members</a:t>
          </a:r>
          <a:endParaRPr lang="en-US" sz="2000" kern="1200" dirty="0"/>
        </a:p>
      </dsp:txBody>
      <dsp:txXfrm>
        <a:off x="2995304" y="1319500"/>
        <a:ext cx="2207098" cy="3610876"/>
      </dsp:txXfrm>
    </dsp:sp>
    <dsp:sp modelId="{356F5374-3538-470A-92F4-608410EF2527}">
      <dsp:nvSpPr>
        <dsp:cNvPr id="0" name=""/>
        <dsp:cNvSpPr/>
      </dsp:nvSpPr>
      <dsp:spPr>
        <a:xfrm>
          <a:off x="3377885" y="-305888"/>
          <a:ext cx="3483736" cy="3483736"/>
        </a:xfrm>
        <a:prstGeom prst="circularArrow">
          <a:avLst>
            <a:gd name="adj1" fmla="val 1924"/>
            <a:gd name="adj2" fmla="val 230161"/>
            <a:gd name="adj3" fmla="val 20933349"/>
            <a:gd name="adj4" fmla="val 13914531"/>
            <a:gd name="adj5" fmla="val 224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84CA9-00C8-4B96-88DA-15B26A0A34D5}">
      <dsp:nvSpPr>
        <dsp:cNvPr id="0" name=""/>
        <dsp:cNvSpPr/>
      </dsp:nvSpPr>
      <dsp:spPr>
        <a:xfrm>
          <a:off x="3048007" y="122237"/>
          <a:ext cx="2083937" cy="82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Site visit</a:t>
          </a:r>
          <a:endParaRPr lang="en-US" sz="2500" kern="1200" dirty="0"/>
        </a:p>
      </dsp:txBody>
      <dsp:txXfrm>
        <a:off x="3072279" y="146509"/>
        <a:ext cx="2035393" cy="780169"/>
      </dsp:txXfrm>
    </dsp:sp>
    <dsp:sp modelId="{A4062900-961C-443B-8D71-3E602DBA94AA}">
      <dsp:nvSpPr>
        <dsp:cNvPr id="0" name=""/>
        <dsp:cNvSpPr/>
      </dsp:nvSpPr>
      <dsp:spPr>
        <a:xfrm>
          <a:off x="5850808" y="1085247"/>
          <a:ext cx="2344430" cy="3057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7-day response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Draft statement to Dean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30-day response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Final statement after commission meeting in Summer 19</a:t>
          </a:r>
          <a:endParaRPr lang="en-US" sz="1800" kern="1200" dirty="0"/>
        </a:p>
      </dsp:txBody>
      <dsp:txXfrm>
        <a:off x="5919474" y="1153913"/>
        <a:ext cx="2207098" cy="2264708"/>
      </dsp:txXfrm>
    </dsp:sp>
    <dsp:sp modelId="{DB0D9758-F3D2-4EE9-BA2B-214B0A26515C}">
      <dsp:nvSpPr>
        <dsp:cNvPr id="0" name=""/>
        <dsp:cNvSpPr/>
      </dsp:nvSpPr>
      <dsp:spPr>
        <a:xfrm>
          <a:off x="6288685" y="3644777"/>
          <a:ext cx="2083937" cy="82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Post-site visit</a:t>
          </a:r>
          <a:endParaRPr lang="en-US" sz="2500" kern="1200" dirty="0"/>
        </a:p>
      </dsp:txBody>
      <dsp:txXfrm>
        <a:off x="6312957" y="3669049"/>
        <a:ext cx="2035393" cy="780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B775E-DDEA-4BF8-82EB-444475771DC7}">
      <dsp:nvSpPr>
        <dsp:cNvPr id="0" name=""/>
        <dsp:cNvSpPr/>
      </dsp:nvSpPr>
      <dsp:spPr>
        <a:xfrm>
          <a:off x="1774048" y="1666"/>
          <a:ext cx="1654334" cy="701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 Program improvement</a:t>
          </a:r>
          <a:endParaRPr lang="en-US" sz="1600" kern="1200" dirty="0"/>
        </a:p>
      </dsp:txBody>
      <dsp:txXfrm>
        <a:off x="1808288" y="35906"/>
        <a:ext cx="1585854" cy="632920"/>
      </dsp:txXfrm>
    </dsp:sp>
    <dsp:sp modelId="{46D5F88A-DE27-4AC6-AF4E-ACDF3AA3F996}">
      <dsp:nvSpPr>
        <dsp:cNvPr id="0" name=""/>
        <dsp:cNvSpPr/>
      </dsp:nvSpPr>
      <dsp:spPr>
        <a:xfrm>
          <a:off x="1442282" y="352366"/>
          <a:ext cx="2317866" cy="2317866"/>
        </a:xfrm>
        <a:custGeom>
          <a:avLst/>
          <a:gdLst/>
          <a:ahLst/>
          <a:cxnLst/>
          <a:rect l="0" t="0" r="0" b="0"/>
          <a:pathLst>
            <a:path>
              <a:moveTo>
                <a:pt x="2057804" y="427389"/>
              </a:moveTo>
              <a:arcTo wR="1158933" hR="1158933" stAng="19251579" swAng="972350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52D4E-F4FC-49CF-A264-C4186B5FE303}">
      <dsp:nvSpPr>
        <dsp:cNvPr id="0" name=""/>
        <dsp:cNvSpPr/>
      </dsp:nvSpPr>
      <dsp:spPr>
        <a:xfrm>
          <a:off x="2937880" y="1160599"/>
          <a:ext cx="1644536" cy="70140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areas of improvement</a:t>
          </a:r>
          <a:endParaRPr lang="en-US" sz="1600" kern="1200" dirty="0"/>
        </a:p>
      </dsp:txBody>
      <dsp:txXfrm>
        <a:off x="2972120" y="1194839"/>
        <a:ext cx="1576056" cy="632920"/>
      </dsp:txXfrm>
    </dsp:sp>
    <dsp:sp modelId="{5D0F664C-EECB-4099-AA6D-8235C5177EA6}">
      <dsp:nvSpPr>
        <dsp:cNvPr id="0" name=""/>
        <dsp:cNvSpPr/>
      </dsp:nvSpPr>
      <dsp:spPr>
        <a:xfrm>
          <a:off x="1478313" y="254409"/>
          <a:ext cx="2317866" cy="2317866"/>
        </a:xfrm>
        <a:custGeom>
          <a:avLst/>
          <a:gdLst/>
          <a:ahLst/>
          <a:cxnLst/>
          <a:rect l="0" t="0" r="0" b="0"/>
          <a:pathLst>
            <a:path>
              <a:moveTo>
                <a:pt x="2184561" y="1698575"/>
              </a:moveTo>
              <a:arcTo wR="1158933" hR="1158933" stAng="1665085" swAng="907553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F35B5-AA85-47D3-ACEA-BE687B61E5B1}">
      <dsp:nvSpPr>
        <dsp:cNvPr id="0" name=""/>
        <dsp:cNvSpPr/>
      </dsp:nvSpPr>
      <dsp:spPr>
        <a:xfrm>
          <a:off x="1841080" y="2272601"/>
          <a:ext cx="1664122" cy="70140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Analyze Assessment Data</a:t>
          </a:r>
          <a:endParaRPr lang="en-US" sz="1600" kern="1200" dirty="0"/>
        </a:p>
      </dsp:txBody>
      <dsp:txXfrm>
        <a:off x="1875320" y="2306841"/>
        <a:ext cx="1595642" cy="632920"/>
      </dsp:txXfrm>
    </dsp:sp>
    <dsp:sp modelId="{678F7C3F-8CA6-469A-8262-BDF21A321785}">
      <dsp:nvSpPr>
        <dsp:cNvPr id="0" name=""/>
        <dsp:cNvSpPr/>
      </dsp:nvSpPr>
      <dsp:spPr>
        <a:xfrm>
          <a:off x="1411139" y="266235"/>
          <a:ext cx="2317866" cy="2317866"/>
        </a:xfrm>
        <a:custGeom>
          <a:avLst/>
          <a:gdLst/>
          <a:ahLst/>
          <a:cxnLst/>
          <a:rect l="0" t="0" r="0" b="0"/>
          <a:pathLst>
            <a:path>
              <a:moveTo>
                <a:pt x="343851" y="1982806"/>
              </a:moveTo>
              <a:arcTo wR="1158933" hR="1158933" stAng="8081560" swAng="1046948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81224-E81C-475D-A896-6921792E87F7}">
      <dsp:nvSpPr>
        <dsp:cNvPr id="0" name=""/>
        <dsp:cNvSpPr/>
      </dsp:nvSpPr>
      <dsp:spPr>
        <a:xfrm>
          <a:off x="599182" y="1160599"/>
          <a:ext cx="1686200" cy="7014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Collect Assessment data</a:t>
          </a:r>
          <a:endParaRPr lang="en-US" sz="1600" kern="1200" dirty="0"/>
        </a:p>
      </dsp:txBody>
      <dsp:txXfrm>
        <a:off x="633422" y="1194839"/>
        <a:ext cx="1617720" cy="632920"/>
      </dsp:txXfrm>
    </dsp:sp>
    <dsp:sp modelId="{10141937-5867-4991-8021-4A24816A6BF9}">
      <dsp:nvSpPr>
        <dsp:cNvPr id="0" name=""/>
        <dsp:cNvSpPr/>
      </dsp:nvSpPr>
      <dsp:spPr>
        <a:xfrm>
          <a:off x="1442282" y="352366"/>
          <a:ext cx="2317866" cy="2317866"/>
        </a:xfrm>
        <a:custGeom>
          <a:avLst/>
          <a:gdLst/>
          <a:ahLst/>
          <a:cxnLst/>
          <a:rect l="0" t="0" r="0" b="0"/>
          <a:pathLst>
            <a:path>
              <a:moveTo>
                <a:pt x="91612" y="707321"/>
              </a:moveTo>
              <a:arcTo wR="1158933" hR="1158933" stAng="12176071" swAng="972350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350A09FF-E045-4A42-9536-3391BA05A835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CDA945D7-D835-43DC-B038-BB1999453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E2457-3E8C-6244-AD1C-56B573DE87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4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FCD59-1383-41B9-BF3A-3038D09D6B3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08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FCD59-1383-41B9-BF3A-3038D09D6B3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47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46153-6AE2-4022-8F58-6379ACC40E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5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5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0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lStateLAlogo_ECST_gol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0"/>
            <a:ext cx="3810000" cy="6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3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9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5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D298-E532-4368-AD1A-BDC47C79DCC6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2BD5-3E85-41C9-94E0-CB08AE2304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lStateLAlogo_ECST_go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0"/>
            <a:ext cx="3810000" cy="6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I_Ljxi9bMAhUBzGMKHSkjDosQjRwIBw&amp;url=http://www.st-charles.durham.sch.uk/our-classes/year-6/&amp;psig=AFQjCNE5tDInF3C5CNoe2aLrfqUhIHedqA&amp;ust=146319595159933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hN4wBfQ9y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rgbClr val="8A8A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5410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3886200" y="5204460"/>
            <a:ext cx="3048000" cy="198782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Advisory Board Meetings</a:t>
            </a:r>
            <a:b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Overview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  <p:pic>
        <p:nvPicPr>
          <p:cNvPr id="3" name="Picture 2" descr="WEBstarSLOGA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0" y="6629400"/>
            <a:ext cx="3136900" cy="138684"/>
          </a:xfrm>
          <a:prstGeom prst="rect">
            <a:avLst/>
          </a:prstGeom>
        </p:spPr>
      </p:pic>
      <p:pic>
        <p:nvPicPr>
          <p:cNvPr id="2" name="Picture 1" descr="CalStateLAlogo_ECST_gol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38800"/>
            <a:ext cx="3810000" cy="643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321" y="2514600"/>
            <a:ext cx="74853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College of Engineering, Computer Science, and Technology</a:t>
            </a:r>
            <a:br>
              <a:rPr lang="en-GB" sz="2400" dirty="0" smtClean="0"/>
            </a:br>
            <a:r>
              <a:rPr lang="en-GB" sz="2400" dirty="0" smtClean="0"/>
              <a:t>California </a:t>
            </a:r>
            <a:r>
              <a:rPr lang="en-GB" sz="2400" dirty="0"/>
              <a:t>State University, Los Angeles </a:t>
            </a:r>
            <a:endParaRPr lang="en-GB" sz="2400" dirty="0" smtClean="0"/>
          </a:p>
          <a:p>
            <a:pPr algn="ctr"/>
            <a:r>
              <a:rPr lang="en-GB" sz="2400" dirty="0" smtClean="0"/>
              <a:t>October 20, 2017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9236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4"/>
    </mc:Choice>
    <mc:Fallback xmlns="">
      <p:transition spd="slow" advTm="360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Satisfaction with CSLA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1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Instruction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77.6%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satisfied or very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</a:t>
            </a:r>
          </a:p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Advising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66.5%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 or very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</a:t>
            </a:r>
          </a:p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to work with faculty on research/design projects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50.9%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 or very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Labs and facilities: 54.2%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 or very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 </a:t>
            </a:r>
          </a:p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resources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access: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70.3%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 or very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</a:t>
            </a:r>
          </a:p>
          <a:p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preparation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67.6%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 or very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2535676" cy="3244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three words would you use to describe your experience as a student at Cal State LA?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4" t="24044" r="22473" b="27335"/>
          <a:stretch/>
        </p:blipFill>
        <p:spPr bwMode="auto">
          <a:xfrm>
            <a:off x="3048000" y="685800"/>
            <a:ext cx="5867400" cy="481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400104" y="3886200"/>
            <a:ext cx="647896" cy="31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College Enrollment Trend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2130"/>
            <a:ext cx="4114800" cy="543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333500" y="895143"/>
            <a:ext cx="2286000" cy="709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</a:t>
            </a:r>
            <a:r>
              <a:rPr lang="en-US" sz="2400" dirty="0" smtClean="0"/>
              <a:t>ndergraduates in ECST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212130"/>
            <a:ext cx="3810000" cy="540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334000" y="862348"/>
            <a:ext cx="2438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Graduate Students in ECST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2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984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College Application, Admission, and Enrollment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1575"/>
            <a:ext cx="3572615" cy="590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84" y="762000"/>
            <a:ext cx="3704816" cy="588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371600" y="4688657"/>
            <a:ext cx="2353414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First-time freshman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5562600" y="4572000"/>
            <a:ext cx="2353414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First-time transfer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6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A Growing College</a:t>
            </a:r>
            <a:endParaRPr lang="en-US" sz="40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648023"/>
              </p:ext>
            </p:extLst>
          </p:nvPr>
        </p:nvGraphicFramePr>
        <p:xfrm>
          <a:off x="990600" y="990600"/>
          <a:ext cx="62712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603" y="3974068"/>
            <a:ext cx="5715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Adjunct Professors increased from 93 (2015) to 113 (2017)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2269" y="4495800"/>
            <a:ext cx="5715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+ IT Support</a:t>
            </a:r>
          </a:p>
          <a:p>
            <a:r>
              <a:rPr lang="en-US" dirty="0" smtClean="0"/>
              <a:t>+ Graduate Admission and Recruitment</a:t>
            </a:r>
          </a:p>
          <a:p>
            <a:r>
              <a:rPr lang="en-US" dirty="0" smtClean="0"/>
              <a:t>+ Transfer Advising</a:t>
            </a:r>
          </a:p>
          <a:p>
            <a:r>
              <a:rPr lang="en-US" dirty="0" smtClean="0"/>
              <a:t>+ Career Service and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0" y="2598234"/>
            <a:ext cx="7696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660" y="2931736"/>
            <a:ext cx="342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We are serving more than 200% students than 5 years ago</a:t>
            </a:r>
            <a:endParaRPr lang="en-US" i="1" u="sng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30257" y="-23513"/>
            <a:ext cx="9144000" cy="1023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ECST beyond </a:t>
            </a:r>
            <a:r>
              <a:rPr lang="en-US" sz="3600" b="1" dirty="0" smtClean="0"/>
              <a:t>Q2S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0" y="838200"/>
            <a:ext cx="839152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2819400" y="1905000"/>
            <a:ext cx="3257913" cy="2438400"/>
            <a:chOff x="2819400" y="1905000"/>
            <a:chExt cx="3257913" cy="2438400"/>
          </a:xfrm>
        </p:grpSpPr>
        <p:sp>
          <p:nvSpPr>
            <p:cNvPr id="5" name="Rounded Rectangle 4"/>
            <p:cNvSpPr/>
            <p:nvPr/>
          </p:nvSpPr>
          <p:spPr>
            <a:xfrm>
              <a:off x="3382407" y="2362200"/>
              <a:ext cx="2318669" cy="157559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Sustainable Solution </a:t>
              </a:r>
              <a:endParaRPr lang="en-US" sz="28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819400" y="1905000"/>
              <a:ext cx="685800" cy="533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3"/>
            </p:cNvCxnSpPr>
            <p:nvPr/>
          </p:nvCxnSpPr>
          <p:spPr>
            <a:xfrm flipV="1">
              <a:off x="5701076" y="3149999"/>
              <a:ext cx="376237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006169" y="3937799"/>
              <a:ext cx="499031" cy="4056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85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8929848"/>
              </p:ext>
            </p:extLst>
          </p:nvPr>
        </p:nvGraphicFramePr>
        <p:xfrm>
          <a:off x="152400" y="1219200"/>
          <a:ext cx="8991600" cy="470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396504"/>
            <a:ext cx="8229600" cy="975096"/>
          </a:xfrm>
        </p:spPr>
        <p:txBody>
          <a:bodyPr/>
          <a:lstStyle/>
          <a:p>
            <a:r>
              <a:rPr lang="en-US" dirty="0" smtClean="0"/>
              <a:t>Work-in-Progress: Student Success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4876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Pathway to student success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00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152400" y="90603"/>
            <a:ext cx="8534400" cy="97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Work-in-Progress: Build a Supportive Community  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92944" y="990267"/>
            <a:ext cx="8001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Teaching &amp; Learning Academy</a:t>
            </a:r>
            <a:r>
              <a:rPr lang="en-US" altLang="en-US" sz="2800" dirty="0" smtClean="0"/>
              <a:t>: </a:t>
            </a:r>
            <a:endParaRPr lang="en-US" altLang="en-US" sz="2800" dirty="0"/>
          </a:p>
          <a:p>
            <a:pPr lvl="1"/>
            <a:r>
              <a:rPr lang="en-US" altLang="en-US" sz="2800" dirty="0" smtClean="0"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A community of teacher-scholars to learn &amp; support each other 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ECST Research Seminar</a:t>
            </a:r>
            <a:r>
              <a:rPr lang="en-US" altLang="en-US" sz="2800" dirty="0" smtClean="0"/>
              <a:t>:  </a:t>
            </a:r>
          </a:p>
          <a:p>
            <a:pPr lvl="1"/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smtClean="0">
                <a:sym typeface="Wingdings" panose="05000000000000000000" pitchFamily="2" charset="2"/>
              </a:rPr>
              <a:t>Start to </a:t>
            </a:r>
            <a:r>
              <a:rPr lang="en-US" altLang="en-US" sz="2400" dirty="0">
                <a:sym typeface="Wingdings" panose="05000000000000000000" pitchFamily="2" charset="2"/>
              </a:rPr>
              <a:t>c</a:t>
            </a:r>
            <a:r>
              <a:rPr lang="en-US" altLang="en-US" sz="2400" dirty="0" smtClean="0">
                <a:sym typeface="Wingdings" panose="05000000000000000000" pitchFamily="2" charset="2"/>
              </a:rPr>
              <a:t>ultivate a culture of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ym typeface="Wingdings" panose="05000000000000000000" pitchFamily="2" charset="2"/>
              </a:rPr>
              <a:t>  College Parties</a:t>
            </a:r>
            <a:endParaRPr lang="en-US" altLang="en-US" sz="2800" b="1" dirty="0"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anose="05000000000000000000" pitchFamily="2" charset="2"/>
              </a:rPr>
              <a:t>Taco BBQ Party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anose="05000000000000000000" pitchFamily="2" charset="2"/>
              </a:rPr>
              <a:t>Talent Show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anose="05000000000000000000" pitchFamily="2" charset="2"/>
              </a:rPr>
              <a:t>End-of-year celebration</a:t>
            </a:r>
            <a:r>
              <a:rPr lang="en-US" altLang="en-US" sz="2800" dirty="0" smtClean="0">
                <a:sym typeface="Wingdings" panose="05000000000000000000" pitchFamily="2" charset="2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2944" y="4572000"/>
            <a:ext cx="7843889" cy="1818389"/>
            <a:chOff x="-133299" y="2541481"/>
            <a:chExt cx="12670401" cy="37086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288" y="3294738"/>
              <a:ext cx="4390533" cy="29270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265" y="3389145"/>
              <a:ext cx="4291448" cy="28609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" t="33677" r="19179"/>
            <a:stretch/>
          </p:blipFill>
          <p:spPr>
            <a:xfrm>
              <a:off x="-133299" y="3148726"/>
              <a:ext cx="5061410" cy="29458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7428290" y="2541481"/>
              <a:ext cx="5108812" cy="7532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T&amp;L Academy:  lots of fun…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4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smtClean="0"/>
              <a:t>Work-in-Progress: Engaging Our Alumni</a:t>
            </a:r>
            <a:br>
              <a:rPr lang="en-US" sz="3600" b="1" dirty="0" smtClean="0"/>
            </a:br>
            <a:r>
              <a:rPr 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Unsolicited </a:t>
            </a:r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ECST Donations</a:t>
            </a:r>
            <a:endParaRPr lang="en-US" sz="3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74004"/>
              </p:ext>
            </p:extLst>
          </p:nvPr>
        </p:nvGraphicFramePr>
        <p:xfrm>
          <a:off x="381000" y="13716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505200" y="2514600"/>
            <a:ext cx="2133600" cy="533400"/>
            <a:chOff x="1981200" y="2514600"/>
            <a:chExt cx="2133600" cy="5334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1981200" y="3048000"/>
              <a:ext cx="21336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14600" y="2514600"/>
              <a:ext cx="1251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of donors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5400" y="3886200"/>
            <a:ext cx="1206869" cy="457200"/>
            <a:chOff x="5486400" y="4191000"/>
            <a:chExt cx="1206869" cy="457200"/>
          </a:xfrm>
        </p:grpSpPr>
        <p:sp>
          <p:nvSpPr>
            <p:cNvPr id="11" name="TextBox 10"/>
            <p:cNvSpPr txBox="1"/>
            <p:nvPr/>
          </p:nvSpPr>
          <p:spPr>
            <a:xfrm>
              <a:off x="5486400" y="4191000"/>
              <a:ext cx="1206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$$ amount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943600" y="4648200"/>
              <a:ext cx="685800" cy="0"/>
            </a:xfrm>
            <a:prstGeom prst="straightConnector1">
              <a:avLst/>
            </a:prstGeom>
            <a:ln w="381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9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91" y="1676400"/>
            <a:ext cx="8229600" cy="42672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get together to:  </a:t>
            </a:r>
          </a:p>
          <a:p>
            <a:pPr lvl="0"/>
            <a:r>
              <a:rPr lang="en-US" dirty="0" smtClean="0"/>
              <a:t>Engage in dialogue and learn what is new about college, departments, and programs</a:t>
            </a:r>
          </a:p>
          <a:p>
            <a:pPr lvl="0"/>
            <a:r>
              <a:rPr lang="en-US" dirty="0" smtClean="0"/>
              <a:t>Discuss industry trends, curricular changes </a:t>
            </a:r>
          </a:p>
          <a:p>
            <a:pPr lvl="0"/>
            <a:r>
              <a:rPr lang="en-US" dirty="0" smtClean="0"/>
              <a:t>Ensure our program educational objectives are appropriate and aspirational</a:t>
            </a:r>
          </a:p>
          <a:p>
            <a:r>
              <a:rPr lang="en-US" dirty="0" smtClean="0"/>
              <a:t>Build partnership and enhance ECST community </a:t>
            </a:r>
            <a:endParaRPr lang="en-US" dirty="0"/>
          </a:p>
        </p:txBody>
      </p:sp>
      <p:pic>
        <p:nvPicPr>
          <p:cNvPr id="4" name="Picture 2" descr="http://www.st-charles.durham.sch.uk/wp-content/uploads/sites/61/2014/08/Welcome-With-3D-Fo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 smtClean="0"/>
              <a:t>A Year of Accreditation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12586"/>
            <a:ext cx="7239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BS in Industrial Technology, ATMAE,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18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626" y="2362200"/>
            <a:ext cx="72065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BS in Computer Science  ABET  CAC,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18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626" y="3124200"/>
            <a:ext cx="720657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BS in Civil Engineering, ABET  </a:t>
            </a:r>
            <a:r>
              <a:rPr lang="en-US" sz="2800" dirty="0"/>
              <a:t>E</a:t>
            </a:r>
            <a:r>
              <a:rPr lang="en-US" sz="2800" dirty="0" smtClean="0"/>
              <a:t>AC,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18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26" y="3896380"/>
            <a:ext cx="720657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BS in Electrical Engineering, ABET  </a:t>
            </a:r>
            <a:r>
              <a:rPr lang="en-US" sz="2800" dirty="0"/>
              <a:t>E</a:t>
            </a:r>
            <a:r>
              <a:rPr lang="en-US" sz="2800" dirty="0" smtClean="0"/>
              <a:t>AC,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18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413" y="4648200"/>
            <a:ext cx="720657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BS in Mechanical Engineering, ABET  </a:t>
            </a:r>
            <a:r>
              <a:rPr lang="en-US" sz="2800" dirty="0"/>
              <a:t>E</a:t>
            </a:r>
            <a:r>
              <a:rPr lang="en-US" sz="2800" dirty="0" smtClean="0"/>
              <a:t>AC,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18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2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ABET – A valued credential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3" t="10099" r="46170" b="81042"/>
          <a:stretch/>
        </p:blipFill>
        <p:spPr bwMode="auto">
          <a:xfrm>
            <a:off x="304800" y="381000"/>
            <a:ext cx="1395844" cy="11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11675"/>
            <a:ext cx="6858000" cy="3847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for our 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Verifies that </a:t>
            </a:r>
            <a:r>
              <a:rPr lang="en-US" sz="2000" dirty="0" smtClean="0"/>
              <a:t>the degree meets </a:t>
            </a:r>
            <a:r>
              <a:rPr lang="en-US" sz="2000" dirty="0"/>
              <a:t>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standard </a:t>
            </a:r>
            <a:r>
              <a:rPr lang="en-US" sz="2000" dirty="0"/>
              <a:t>for technical education in </a:t>
            </a:r>
            <a:r>
              <a:rPr lang="en-US" sz="2000" dirty="0" smtClean="0"/>
              <a:t>the profession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Enhances </a:t>
            </a:r>
            <a:r>
              <a:rPr lang="en-US" sz="2000" dirty="0" smtClean="0"/>
              <a:t>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</a:t>
            </a:r>
            <a:r>
              <a:rPr lang="en-US" sz="2000" dirty="0" smtClean="0"/>
              <a:t>—multinational </a:t>
            </a:r>
            <a:r>
              <a:rPr lang="en-US" sz="2000" dirty="0"/>
              <a:t>corporations require graduation from an accredited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licensure</a:t>
            </a:r>
            <a:r>
              <a:rPr lang="en-US" sz="2000" dirty="0"/>
              <a:t>, registration, and </a:t>
            </a:r>
            <a:r>
              <a:rPr lang="en-US" sz="2000" dirty="0" smtClean="0"/>
              <a:t>certification </a:t>
            </a:r>
            <a:r>
              <a:rPr lang="en-US" sz="2000" dirty="0"/>
              <a:t>require graduation from an ABET-accredited program as a minimum </a:t>
            </a:r>
            <a:r>
              <a:rPr lang="en-US" sz="2000" dirty="0" smtClean="0"/>
              <a:t>qualification.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Paves </a:t>
            </a:r>
            <a:r>
              <a:rPr lang="en-US" sz="2000" dirty="0"/>
              <a:t>the way for you to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globally</a:t>
            </a:r>
            <a:r>
              <a:rPr lang="en-US" sz="2000" dirty="0"/>
              <a:t>, because ABET accreditation is recognized worldwide through international </a:t>
            </a:r>
            <a:r>
              <a:rPr lang="en-US" sz="2000" dirty="0" smtClean="0"/>
              <a:t>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59540" y="1295400"/>
            <a:ext cx="6507729" cy="4500811"/>
            <a:chOff x="2159540" y="1295400"/>
            <a:chExt cx="6507729" cy="450081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0" t="19364" r="38152" b="35007"/>
            <a:stretch/>
          </p:blipFill>
          <p:spPr bwMode="auto">
            <a:xfrm>
              <a:off x="2159540" y="1295400"/>
              <a:ext cx="6507729" cy="45008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3" name="Oval 2"/>
            <p:cNvSpPr/>
            <p:nvPr/>
          </p:nvSpPr>
          <p:spPr>
            <a:xfrm>
              <a:off x="5105400" y="3574380"/>
              <a:ext cx="1295400" cy="381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97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ABET – A valued credential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3" t="10099" r="46170" b="81042"/>
          <a:stretch/>
        </p:blipFill>
        <p:spPr bwMode="auto">
          <a:xfrm>
            <a:off x="304800" y="381000"/>
            <a:ext cx="1395844" cy="11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11675"/>
            <a:ext cx="6858000" cy="3200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for our programs: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Has received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recognition of its quality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Promotes “best practices” in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Directly involves faculty and staff in self-assessment and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quality improvement </a:t>
            </a:r>
            <a:r>
              <a:rPr lang="en-US" sz="2000" dirty="0"/>
              <a:t>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Ensure the educational objectives aligned with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emerging workforce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Demonstrated that our graduates attain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learning outcomes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to enter the profession.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8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Core of ABET Accreditation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3" t="10099" r="46170" b="81042"/>
          <a:stretch/>
        </p:blipFill>
        <p:spPr bwMode="auto">
          <a:xfrm>
            <a:off x="152400" y="405319"/>
            <a:ext cx="1395844" cy="11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1201452"/>
              </p:ext>
            </p:extLst>
          </p:nvPr>
        </p:nvGraphicFramePr>
        <p:xfrm>
          <a:off x="914400" y="1219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1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68362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/>
              <a:t>Accreditation Process: </a:t>
            </a:r>
            <a:br>
              <a:rPr lang="en-US" sz="2800" u="sng" dirty="0" smtClean="0"/>
            </a:br>
            <a:r>
              <a:rPr lang="en-US" sz="2800" u="sng" dirty="0" smtClean="0"/>
              <a:t>a comprehensive evaluation of the degree programs</a:t>
            </a:r>
            <a:endParaRPr lang="en-US" sz="2800" u="sng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848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/>
              <a:t>General Criteria</a:t>
            </a:r>
          </a:p>
          <a:p>
            <a:pPr lvl="1"/>
            <a:r>
              <a:rPr lang="en-US" altLang="en-US" sz="2200" dirty="0"/>
              <a:t>1 Students</a:t>
            </a:r>
          </a:p>
          <a:p>
            <a:pPr lvl="1"/>
            <a:r>
              <a:rPr lang="en-US" altLang="en-US" sz="2200" dirty="0"/>
              <a:t>2 Program Educational Objectives</a:t>
            </a:r>
          </a:p>
          <a:p>
            <a:pPr lvl="1"/>
            <a:r>
              <a:rPr lang="en-US" altLang="en-US" sz="2200" dirty="0"/>
              <a:t>3 Student Outcomes </a:t>
            </a:r>
          </a:p>
          <a:p>
            <a:pPr lvl="1"/>
            <a:r>
              <a:rPr lang="en-US" altLang="en-US" sz="2200" dirty="0"/>
              <a:t>4 Continuous Improvement</a:t>
            </a:r>
          </a:p>
          <a:p>
            <a:pPr lvl="1"/>
            <a:r>
              <a:rPr lang="en-US" altLang="en-US" sz="2200" dirty="0"/>
              <a:t>5 Curriculum</a:t>
            </a:r>
          </a:p>
          <a:p>
            <a:pPr lvl="1"/>
            <a:r>
              <a:rPr lang="en-US" altLang="en-US" sz="2200" dirty="0"/>
              <a:t>6 Faculty</a:t>
            </a:r>
          </a:p>
          <a:p>
            <a:pPr lvl="1"/>
            <a:r>
              <a:rPr lang="en-US" altLang="en-US" sz="2200" dirty="0"/>
              <a:t>7 Facilities</a:t>
            </a:r>
          </a:p>
          <a:p>
            <a:pPr lvl="1"/>
            <a:r>
              <a:rPr lang="en-US" altLang="en-US" sz="2200" dirty="0"/>
              <a:t>8 Institutional Support</a:t>
            </a:r>
          </a:p>
          <a:p>
            <a:r>
              <a:rPr lang="en-US" altLang="en-US" sz="2600" dirty="0"/>
              <a:t>Program </a:t>
            </a:r>
            <a:r>
              <a:rPr lang="en-US" altLang="en-US" sz="2600" dirty="0" smtClean="0"/>
              <a:t>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 </a:t>
            </a:r>
            <a:r>
              <a:rPr lang="en-US" altLang="en-US" sz="2000" dirty="0" smtClean="0"/>
              <a:t>Program-specific requirements (curriculum, </a:t>
            </a:r>
            <a:r>
              <a:rPr lang="en-US" altLang="en-US" sz="2000" dirty="0"/>
              <a:t>faculty qualifications</a:t>
            </a:r>
            <a:r>
              <a:rPr lang="en-US" altLang="en-US" sz="2000" dirty="0" smtClean="0"/>
              <a:t>, etc.) </a:t>
            </a:r>
            <a:endParaRPr lang="en-US" alt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4343400" cy="1066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29200" y="29718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24525" y="2438400"/>
            <a:ext cx="23622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Assessment and Evaluation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Key: Systematically use assessment findings to achieve continuous improvement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1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68362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/>
              <a:t>Accreditation Process: </a:t>
            </a:r>
            <a:br>
              <a:rPr lang="en-US" sz="2800" u="sng" dirty="0" smtClean="0"/>
            </a:br>
            <a:r>
              <a:rPr lang="en-US" sz="2800" u="sng" dirty="0" smtClean="0"/>
              <a:t>a comprehensive evaluation of the degree programs</a:t>
            </a:r>
            <a:endParaRPr lang="en-US" sz="2800" u="sng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848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/>
              <a:t>General Criteria</a:t>
            </a:r>
          </a:p>
          <a:p>
            <a:pPr lvl="1"/>
            <a:r>
              <a:rPr lang="en-US" altLang="en-US" sz="2200" dirty="0"/>
              <a:t>1 Students</a:t>
            </a:r>
          </a:p>
          <a:p>
            <a:pPr lvl="1"/>
            <a:r>
              <a:rPr lang="en-US" altLang="en-US" sz="2200" dirty="0"/>
              <a:t>2 Program Educational Objectives</a:t>
            </a:r>
          </a:p>
          <a:p>
            <a:pPr lvl="1"/>
            <a:r>
              <a:rPr lang="en-US" altLang="en-US" sz="2200" dirty="0"/>
              <a:t>3 Student Outcomes </a:t>
            </a:r>
          </a:p>
          <a:p>
            <a:pPr lvl="1"/>
            <a:r>
              <a:rPr lang="en-US" altLang="en-US" sz="2200" dirty="0"/>
              <a:t>4 Continuous Improvement</a:t>
            </a:r>
          </a:p>
          <a:p>
            <a:pPr lvl="1"/>
            <a:r>
              <a:rPr lang="en-US" altLang="en-US" sz="2200" dirty="0"/>
              <a:t>5 Curriculum</a:t>
            </a:r>
          </a:p>
          <a:p>
            <a:pPr lvl="1"/>
            <a:r>
              <a:rPr lang="en-US" altLang="en-US" sz="2200" dirty="0"/>
              <a:t>6 Faculty</a:t>
            </a:r>
          </a:p>
          <a:p>
            <a:pPr lvl="1"/>
            <a:r>
              <a:rPr lang="en-US" altLang="en-US" sz="2200" dirty="0"/>
              <a:t>7 Facilities</a:t>
            </a:r>
          </a:p>
          <a:p>
            <a:pPr lvl="1"/>
            <a:r>
              <a:rPr lang="en-US" altLang="en-US" sz="2200" dirty="0"/>
              <a:t>8 Institutional Support</a:t>
            </a:r>
          </a:p>
          <a:p>
            <a:r>
              <a:rPr lang="en-US" altLang="en-US" sz="2600" dirty="0"/>
              <a:t>Program </a:t>
            </a:r>
            <a:r>
              <a:rPr lang="en-US" altLang="en-US" sz="2600" dirty="0" smtClean="0"/>
              <a:t>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 </a:t>
            </a:r>
            <a:r>
              <a:rPr lang="en-US" altLang="en-US" sz="2000" dirty="0" smtClean="0"/>
              <a:t>Program-specific requirements (curriculum, </a:t>
            </a:r>
            <a:r>
              <a:rPr lang="en-US" altLang="en-US" sz="2000" dirty="0"/>
              <a:t>faculty qualifications</a:t>
            </a:r>
            <a:r>
              <a:rPr lang="en-US" altLang="en-US" sz="2000" dirty="0" smtClean="0"/>
              <a:t>, etc.) </a:t>
            </a:r>
            <a:endParaRPr lang="en-US" alt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90600" y="1600200"/>
            <a:ext cx="7162800" cy="1631216"/>
            <a:chOff x="990600" y="1600200"/>
            <a:chExt cx="7162800" cy="1631216"/>
          </a:xfrm>
        </p:grpSpPr>
        <p:sp>
          <p:nvSpPr>
            <p:cNvPr id="7" name="TextBox 6"/>
            <p:cNvSpPr txBox="1"/>
            <p:nvPr/>
          </p:nvSpPr>
          <p:spPr>
            <a:xfrm>
              <a:off x="5181600" y="1600200"/>
              <a:ext cx="2971800" cy="16312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Admission;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Advising (Academic &amp; Career);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raduation process (degree integrity)</a:t>
              </a:r>
              <a:endPara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2133600"/>
              <a:ext cx="1752600" cy="3810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 flipV="1">
              <a:off x="2743200" y="2286000"/>
              <a:ext cx="24384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09650" y="2953604"/>
            <a:ext cx="7162800" cy="1938992"/>
            <a:chOff x="990600" y="1600200"/>
            <a:chExt cx="7162800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1600200"/>
              <a:ext cx="2971800" cy="193899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ABET requirements on math, science, major units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Curriculum support PEO / student outcomes</a:t>
              </a:r>
              <a:endPara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2133600"/>
              <a:ext cx="1752600" cy="381000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 flipV="1">
              <a:off x="2743200" y="2286000"/>
              <a:ext cx="24384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4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68362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/>
              <a:t>Accreditation Process: </a:t>
            </a:r>
            <a:br>
              <a:rPr lang="en-US" sz="2800" u="sng" dirty="0" smtClean="0"/>
            </a:br>
            <a:r>
              <a:rPr lang="en-US" sz="2800" u="sng" dirty="0" smtClean="0"/>
              <a:t>a comprehensive evaluation of the degree programs</a:t>
            </a:r>
            <a:endParaRPr lang="en-US" sz="2800" u="sng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848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/>
              <a:t>General Criteria</a:t>
            </a:r>
          </a:p>
          <a:p>
            <a:pPr lvl="1"/>
            <a:r>
              <a:rPr lang="en-US" altLang="en-US" sz="2200" dirty="0"/>
              <a:t>1 Students</a:t>
            </a:r>
          </a:p>
          <a:p>
            <a:pPr lvl="1"/>
            <a:r>
              <a:rPr lang="en-US" altLang="en-US" sz="2200" dirty="0"/>
              <a:t>2 Program Educational Objectives</a:t>
            </a:r>
          </a:p>
          <a:p>
            <a:pPr lvl="1"/>
            <a:r>
              <a:rPr lang="en-US" altLang="en-US" sz="2200" dirty="0"/>
              <a:t>3 Student Outcomes </a:t>
            </a:r>
          </a:p>
          <a:p>
            <a:pPr lvl="1"/>
            <a:r>
              <a:rPr lang="en-US" altLang="en-US" sz="2200" dirty="0"/>
              <a:t>4 Continuous Improvement</a:t>
            </a:r>
          </a:p>
          <a:p>
            <a:pPr lvl="1"/>
            <a:r>
              <a:rPr lang="en-US" altLang="en-US" sz="2200" dirty="0"/>
              <a:t>5 Curriculum</a:t>
            </a:r>
          </a:p>
          <a:p>
            <a:pPr lvl="1"/>
            <a:r>
              <a:rPr lang="en-US" altLang="en-US" sz="2200" dirty="0"/>
              <a:t>6 Faculty</a:t>
            </a:r>
          </a:p>
          <a:p>
            <a:pPr lvl="1"/>
            <a:r>
              <a:rPr lang="en-US" altLang="en-US" sz="2200" dirty="0"/>
              <a:t>7 Facilities</a:t>
            </a:r>
          </a:p>
          <a:p>
            <a:pPr lvl="1"/>
            <a:r>
              <a:rPr lang="en-US" altLang="en-US" sz="2200" dirty="0"/>
              <a:t>8 Institutional Support</a:t>
            </a:r>
          </a:p>
          <a:p>
            <a:r>
              <a:rPr lang="en-US" altLang="en-US" sz="2600" dirty="0"/>
              <a:t>Program </a:t>
            </a:r>
            <a:r>
              <a:rPr lang="en-US" altLang="en-US" sz="2600" dirty="0" smtClean="0"/>
              <a:t>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 </a:t>
            </a:r>
            <a:r>
              <a:rPr lang="en-US" altLang="en-US" sz="2000" dirty="0" smtClean="0"/>
              <a:t>Program-specific requirements (curriculum, </a:t>
            </a:r>
            <a:r>
              <a:rPr lang="en-US" altLang="en-US" sz="2000" dirty="0"/>
              <a:t>faculty qualifications</a:t>
            </a:r>
            <a:r>
              <a:rPr lang="en-US" altLang="en-US" sz="2000" dirty="0" smtClean="0"/>
              <a:t>, etc.) </a:t>
            </a:r>
            <a:endParaRPr lang="en-US" alt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90600" y="3219747"/>
            <a:ext cx="7162800" cy="1938992"/>
            <a:chOff x="990600" y="1600200"/>
            <a:chExt cx="7162800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1600200"/>
              <a:ext cx="2971800" cy="193899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Adequate number + expertise to cover all curricular areas, student-faculty interaction and achieve Educational Objectives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2133600"/>
              <a:ext cx="1752600" cy="381000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 flipV="1">
              <a:off x="2743200" y="2286000"/>
              <a:ext cx="24384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37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68362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/>
              <a:t>Accreditation Process: </a:t>
            </a:r>
            <a:br>
              <a:rPr lang="en-US" sz="2800" u="sng" dirty="0" smtClean="0"/>
            </a:br>
            <a:r>
              <a:rPr lang="en-US" sz="2800" u="sng" dirty="0" smtClean="0"/>
              <a:t>a comprehensive evaluation of the degree programs</a:t>
            </a:r>
            <a:endParaRPr lang="en-US" sz="2800" u="sng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848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/>
              <a:t>General Criteria</a:t>
            </a:r>
          </a:p>
          <a:p>
            <a:pPr lvl="1"/>
            <a:r>
              <a:rPr lang="en-US" altLang="en-US" sz="2200" dirty="0"/>
              <a:t>1 Students</a:t>
            </a:r>
          </a:p>
          <a:p>
            <a:pPr lvl="1"/>
            <a:r>
              <a:rPr lang="en-US" altLang="en-US" sz="2200" dirty="0"/>
              <a:t>2 Program Educational Objectives</a:t>
            </a:r>
          </a:p>
          <a:p>
            <a:pPr lvl="1"/>
            <a:r>
              <a:rPr lang="en-US" altLang="en-US" sz="2200" dirty="0"/>
              <a:t>3 Student Outcomes </a:t>
            </a:r>
          </a:p>
          <a:p>
            <a:pPr lvl="1"/>
            <a:r>
              <a:rPr lang="en-US" altLang="en-US" sz="2200" dirty="0"/>
              <a:t>4 Continuous Improvement</a:t>
            </a:r>
          </a:p>
          <a:p>
            <a:pPr lvl="1"/>
            <a:r>
              <a:rPr lang="en-US" altLang="en-US" sz="2200" dirty="0"/>
              <a:t>5 Curriculum</a:t>
            </a:r>
          </a:p>
          <a:p>
            <a:pPr lvl="1"/>
            <a:r>
              <a:rPr lang="en-US" altLang="en-US" sz="2200" dirty="0"/>
              <a:t>6 Faculty</a:t>
            </a:r>
          </a:p>
          <a:p>
            <a:pPr lvl="1"/>
            <a:r>
              <a:rPr lang="en-US" altLang="en-US" sz="2200" dirty="0"/>
              <a:t>7 Facilities</a:t>
            </a:r>
          </a:p>
          <a:p>
            <a:pPr lvl="1"/>
            <a:r>
              <a:rPr lang="en-US" altLang="en-US" sz="2200" dirty="0"/>
              <a:t>8 Institutional Support</a:t>
            </a:r>
          </a:p>
          <a:p>
            <a:r>
              <a:rPr lang="en-US" altLang="en-US" sz="2600" dirty="0"/>
              <a:t>Program </a:t>
            </a:r>
            <a:r>
              <a:rPr lang="en-US" altLang="en-US" sz="2600" dirty="0" smtClean="0"/>
              <a:t>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 </a:t>
            </a:r>
            <a:r>
              <a:rPr lang="en-US" altLang="en-US" sz="2000" dirty="0" smtClean="0"/>
              <a:t>Program-specific requirements (curriculum, faculty qualifications, etc.) </a:t>
            </a:r>
            <a:endParaRPr lang="en-US" alt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90600" y="3581400"/>
            <a:ext cx="7162800" cy="1323439"/>
            <a:chOff x="990600" y="1600200"/>
            <a:chExt cx="7162800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1600200"/>
              <a:ext cx="2971800" cy="13234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Tools, equipment, computing resources, labs to support student outcomes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2133600"/>
              <a:ext cx="1752600" cy="381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 flipV="1">
              <a:off x="2743200" y="2286000"/>
              <a:ext cx="24384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4841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68362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/>
              <a:t>Accreditation Process: </a:t>
            </a:r>
            <a:br>
              <a:rPr lang="en-US" sz="2800" u="sng" dirty="0" smtClean="0"/>
            </a:br>
            <a:r>
              <a:rPr lang="en-US" sz="2800" u="sng" dirty="0" smtClean="0"/>
              <a:t>a comprehensive evaluation of the degree programs</a:t>
            </a:r>
            <a:endParaRPr lang="en-US" sz="2800" u="sng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848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/>
              <a:t>General Criteria</a:t>
            </a:r>
          </a:p>
          <a:p>
            <a:pPr lvl="1"/>
            <a:r>
              <a:rPr lang="en-US" altLang="en-US" sz="2200" dirty="0"/>
              <a:t>1 Students</a:t>
            </a:r>
          </a:p>
          <a:p>
            <a:pPr lvl="1"/>
            <a:r>
              <a:rPr lang="en-US" altLang="en-US" sz="2200" dirty="0"/>
              <a:t>2 Program Educational Objectives</a:t>
            </a:r>
          </a:p>
          <a:p>
            <a:pPr lvl="1"/>
            <a:r>
              <a:rPr lang="en-US" altLang="en-US" sz="2200" dirty="0"/>
              <a:t>3 Student Outcomes </a:t>
            </a:r>
          </a:p>
          <a:p>
            <a:pPr lvl="1"/>
            <a:r>
              <a:rPr lang="en-US" altLang="en-US" sz="2200" dirty="0"/>
              <a:t>4 Continuous Improvement</a:t>
            </a:r>
          </a:p>
          <a:p>
            <a:pPr lvl="1"/>
            <a:r>
              <a:rPr lang="en-US" altLang="en-US" sz="2200" dirty="0"/>
              <a:t>5 Curriculum</a:t>
            </a:r>
          </a:p>
          <a:p>
            <a:pPr lvl="1"/>
            <a:r>
              <a:rPr lang="en-US" altLang="en-US" sz="2200" dirty="0"/>
              <a:t>6 Faculty</a:t>
            </a:r>
          </a:p>
          <a:p>
            <a:pPr lvl="1"/>
            <a:r>
              <a:rPr lang="en-US" altLang="en-US" sz="2200" dirty="0"/>
              <a:t>7 Facilities</a:t>
            </a:r>
          </a:p>
          <a:p>
            <a:pPr lvl="1"/>
            <a:r>
              <a:rPr lang="en-US" altLang="en-US" sz="2200" dirty="0"/>
              <a:t>8 Institutional Support</a:t>
            </a:r>
          </a:p>
          <a:p>
            <a:r>
              <a:rPr lang="en-US" altLang="en-US" sz="2600" dirty="0"/>
              <a:t>Program </a:t>
            </a:r>
            <a:r>
              <a:rPr lang="en-US" altLang="en-US" sz="2600" dirty="0" smtClean="0"/>
              <a:t>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 </a:t>
            </a:r>
            <a:r>
              <a:rPr lang="en-US" altLang="en-US" sz="2000" dirty="0" smtClean="0"/>
              <a:t>Program-specific requirements (curriculum, outcomes, etc.) </a:t>
            </a:r>
            <a:endParaRPr lang="en-US" alt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3886200"/>
            <a:ext cx="7162800" cy="1631216"/>
            <a:chOff x="990600" y="1600200"/>
            <a:chExt cx="7162800" cy="1631216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1600200"/>
              <a:ext cx="2971800" cy="163121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Institutional commitment </a:t>
              </a:r>
            </a:p>
            <a:p>
              <a:r>
                <a:rPr lang="en-US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dequate budget, staff (technical &amp; non-technical) to meet the program needs.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2133600"/>
              <a:ext cx="2667000" cy="381000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 flipV="1">
              <a:off x="3657600" y="2286000"/>
              <a:ext cx="15240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5142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 State LA is “doing the work”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1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www.youtube.com/watch?v=QhN4wBfQ9yI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7611" r="5478" b="30028"/>
          <a:stretch/>
        </p:blipFill>
        <p:spPr bwMode="auto">
          <a:xfrm>
            <a:off x="778213" y="1143000"/>
            <a:ext cx="7412476" cy="3404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4008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Accreditation Steps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3853233"/>
              </p:ext>
            </p:extLst>
          </p:nvPr>
        </p:nvGraphicFramePr>
        <p:xfrm>
          <a:off x="228600" y="944562"/>
          <a:ext cx="8458200" cy="522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5943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Decisions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990600"/>
            <a:ext cx="746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Deficiency</a:t>
            </a:r>
            <a:r>
              <a:rPr lang="en-US" altLang="en-US" sz="2800" dirty="0" smtClean="0"/>
              <a:t>: </a:t>
            </a:r>
            <a:r>
              <a:rPr lang="en-US" altLang="en-US" sz="2800" dirty="0"/>
              <a:t>A Criterion/Policy/Procedure is not </a:t>
            </a:r>
            <a:r>
              <a:rPr lang="en-US" altLang="en-US" sz="2800" dirty="0" smtClean="0"/>
              <a:t>Satisfied</a:t>
            </a:r>
            <a:endParaRPr lang="en-US" altLang="en-US" sz="2800" dirty="0"/>
          </a:p>
          <a:p>
            <a:pPr lvl="1"/>
            <a:r>
              <a:rPr lang="en-US" altLang="en-US" sz="2800" dirty="0" smtClean="0">
                <a:sym typeface="Wingdings" panose="05000000000000000000" pitchFamily="2" charset="2"/>
              </a:rPr>
              <a:t></a:t>
            </a:r>
            <a:r>
              <a:rPr lang="en-US" altLang="en-US" sz="2400" dirty="0" smtClean="0"/>
              <a:t>Show </a:t>
            </a:r>
            <a:r>
              <a:rPr lang="en-US" altLang="en-US" sz="2400" dirty="0"/>
              <a:t>Cause (SC</a:t>
            </a:r>
            <a:r>
              <a:rPr lang="en-US" altLang="en-US" sz="2400" dirty="0" smtClean="0"/>
              <a:t>): first step to non-accreditation</a:t>
            </a:r>
          </a:p>
          <a:p>
            <a:pPr lvl="1"/>
            <a:r>
              <a:rPr lang="en-US" altLang="en-US" sz="2400" dirty="0" smtClean="0">
                <a:sym typeface="Wingdings" panose="05000000000000000000" pitchFamily="2" charset="2"/>
              </a:rPr>
              <a:t> Revisit in two years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Weakness</a:t>
            </a:r>
            <a:r>
              <a:rPr lang="en-US" altLang="en-US" sz="2800" dirty="0" smtClean="0"/>
              <a:t>: </a:t>
            </a:r>
            <a:r>
              <a:rPr lang="en-US" altLang="en-US" sz="2800" dirty="0"/>
              <a:t>Lacks Strength of Compliance </a:t>
            </a:r>
            <a:r>
              <a:rPr lang="en-US" altLang="en-US" sz="2800" dirty="0" smtClean="0"/>
              <a:t> to a criterion </a:t>
            </a:r>
          </a:p>
          <a:p>
            <a:pPr lvl="1"/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/>
              <a:t>Interim Action Required </a:t>
            </a:r>
            <a:r>
              <a:rPr lang="en-US" altLang="en-US" sz="2400" dirty="0" smtClean="0"/>
              <a:t>(IR or IV)</a:t>
            </a: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Concern</a:t>
            </a:r>
            <a:r>
              <a:rPr lang="en-US" altLang="en-US" sz="2800" dirty="0" smtClean="0"/>
              <a:t>: </a:t>
            </a:r>
            <a:r>
              <a:rPr lang="en-US" altLang="en-US" sz="2800" dirty="0"/>
              <a:t>Currently Satisfies </a:t>
            </a:r>
            <a:r>
              <a:rPr lang="en-US" altLang="en-US" sz="2800" dirty="0" smtClean="0"/>
              <a:t>Criterion, but may potentially change in the future</a:t>
            </a:r>
          </a:p>
          <a:p>
            <a:pPr lvl="1"/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 smtClean="0"/>
              <a:t>NGR, but may need to address it in next visit</a:t>
            </a: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Observation</a:t>
            </a:r>
            <a:r>
              <a:rPr lang="en-US" altLang="en-US" sz="2800" dirty="0" smtClean="0"/>
              <a:t>: comments or suggestions but not affecting accreditation</a:t>
            </a:r>
            <a:r>
              <a:rPr lang="en-US" alt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93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Key to successful accreditation visit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746760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Preparation</a:t>
            </a:r>
            <a:r>
              <a:rPr lang="en-US" altLang="en-US" sz="2800" dirty="0" smtClean="0"/>
              <a:t>: </a:t>
            </a:r>
          </a:p>
          <a:p>
            <a:pPr lvl="1"/>
            <a:r>
              <a:rPr lang="en-US" altLang="en-US" sz="2400" dirty="0" smtClean="0">
                <a:sym typeface="Wingdings" panose="05000000000000000000" pitchFamily="2" charset="2"/>
              </a:rPr>
              <a:t> ABET suggest at least 18 months preparation. 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Awareness</a:t>
            </a:r>
            <a:r>
              <a:rPr lang="en-US" altLang="en-US" sz="2800" dirty="0" smtClean="0"/>
              <a:t>: </a:t>
            </a:r>
          </a:p>
          <a:p>
            <a:r>
              <a:rPr lang="en-US" altLang="en-US" sz="2400" dirty="0"/>
              <a:t> </a:t>
            </a:r>
            <a:r>
              <a:rPr lang="en-US" altLang="en-US" sz="2400" dirty="0" smtClean="0"/>
              <a:t>       Know up-to-date ABET criteria, policy and procedure </a:t>
            </a: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Involvement</a:t>
            </a:r>
            <a:r>
              <a:rPr lang="en-US" altLang="en-US" sz="2800" dirty="0" smtClean="0"/>
              <a:t>: </a:t>
            </a:r>
          </a:p>
          <a:p>
            <a:pPr lvl="1"/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All stake holders are involved (faculty, students, IAB, Alumni) </a:t>
            </a: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Organization</a:t>
            </a:r>
            <a:r>
              <a:rPr lang="en-US" altLang="en-US" sz="2800" dirty="0" smtClean="0"/>
              <a:t>: </a:t>
            </a:r>
          </a:p>
          <a:p>
            <a:pPr lvl="1"/>
            <a:r>
              <a:rPr lang="en-US" altLang="en-US" sz="2800" dirty="0" smtClean="0"/>
              <a:t>Provide a well-organized visit experience for PEV and make their job easy!</a:t>
            </a:r>
            <a:r>
              <a:rPr lang="en-US" alt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22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Ready for ABET!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990600"/>
            <a:ext cx="7467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Accreditation Taskforce established in Winter 2016 (</a:t>
            </a:r>
            <a:r>
              <a:rPr lang="en-US" alt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and a half year ahead of ABET visit</a:t>
            </a:r>
            <a:r>
              <a:rPr lang="en-US" altLang="en-US" sz="2800" dirty="0" smtClean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Focus on program assessment and accreditation preparation </a:t>
            </a:r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572470"/>
            <a:ext cx="1371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Assessment coordinators + Chairs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788592"/>
            <a:ext cx="2667000" cy="3002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College Accreditation Taskforce</a:t>
            </a:r>
            <a:r>
              <a:rPr lang="en-US" dirty="0" smtClean="0"/>
              <a:t>:</a:t>
            </a:r>
          </a:p>
          <a:p>
            <a:pPr algn="ctr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Track changes in ABET criteria, policy and procedure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Establish process and guidelines for program assessment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2667000"/>
            <a:ext cx="2895600" cy="3276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At Department</a:t>
            </a:r>
          </a:p>
          <a:p>
            <a:pPr algn="ctr"/>
            <a:r>
              <a:rPr lang="en-US" sz="2000" u="sng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with faculty to design assessment tools and collect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assessment results to inform curriculum/program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&amp; documentation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3200400" y="4034135"/>
            <a:ext cx="457200" cy="4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5029200" y="403413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0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Ready for ABET: Our Strength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8153400" cy="1384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Well-established assessment and evaluation process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Continuous Improvement is the core of our operation!</a:t>
            </a:r>
            <a:r>
              <a:rPr lang="en-US" altLang="en-US" sz="2400" i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endParaRPr lang="en-US" altLang="en-US" sz="2800" i="1" u="sng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7474682"/>
              </p:ext>
            </p:extLst>
          </p:nvPr>
        </p:nvGraphicFramePr>
        <p:xfrm>
          <a:off x="762000" y="2756595"/>
          <a:ext cx="51816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791200" y="2362200"/>
            <a:ext cx="2362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and update Educational Objectives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43600" y="3322092"/>
            <a:ext cx="21336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Constituency input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4600" y="2971800"/>
            <a:ext cx="0" cy="350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91400" y="2983936"/>
            <a:ext cx="0" cy="35029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Left-Right Arrow 10"/>
          <p:cNvSpPr/>
          <p:nvPr/>
        </p:nvSpPr>
        <p:spPr>
          <a:xfrm rot="20245457">
            <a:off x="4526233" y="2953347"/>
            <a:ext cx="1075650" cy="25371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24500" y="5004671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2-loop process for program assessment and evaluation (since EC2000)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4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Get Ready for ABET: Our Strength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8153400" cy="4770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Solid Programs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Broad involvement of faculty, IAB, and alumni in assessment and accreditation 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Many instructors  are supporting </a:t>
            </a:r>
            <a:r>
              <a:rPr lang="en-US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course-embedded assessment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Course coordinators and instructors are collecting </a:t>
            </a:r>
            <a:r>
              <a:rPr lang="en-US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course files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Faculty are preparing </a:t>
            </a:r>
            <a:r>
              <a:rPr lang="en-US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CV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IAB members and alumni always help in assessment, ensure PEO meet the needs of industry, and provide feedback to improve the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Get Ready for </a:t>
            </a:r>
            <a:r>
              <a:rPr lang="en-US" dirty="0" smtClean="0"/>
              <a:t>ABET: Positive Changes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153400" cy="1815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Increased # of faculty, with more faculty search on the way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Enhanced advising structure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New tools (e.g. EAB) to monitor students’ progress</a:t>
            </a:r>
          </a:p>
        </p:txBody>
      </p:sp>
    </p:spTree>
    <p:extLst>
      <p:ext uri="{BB962C8B-B14F-4D97-AF65-F5344CB8AC3E}">
        <p14:creationId xmlns:p14="http://schemas.microsoft.com/office/powerpoint/2010/main" val="34927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>
            <a:normAutofit/>
          </a:bodyPr>
          <a:lstStyle/>
          <a:p>
            <a:r>
              <a:rPr lang="en-US" sz="3600" dirty="0"/>
              <a:t>Get Ready for </a:t>
            </a:r>
            <a:r>
              <a:rPr lang="en-US" sz="3600" dirty="0" smtClean="0"/>
              <a:t>ABET: Potential Challenge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386068"/>
            <a:ext cx="56388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800" b="1" dirty="0" smtClean="0"/>
              <a:t>Quarter to Semester Conversion</a:t>
            </a:r>
            <a:endParaRPr lang="en-US" alt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2152357"/>
            <a:ext cx="8153400" cy="22467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Semester curriculum in compliance with ABET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Process in place to ensure students meet graduation requirement in Q2S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i="1" u="sng" dirty="0" smtClean="0">
                <a:solidFill>
                  <a:srgbClr val="002060"/>
                </a:solidFill>
              </a:rPr>
              <a:t>Documented Advising process to help students in transition process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" y="2549317"/>
            <a:ext cx="8229600" cy="3699618"/>
            <a:chOff x="381000" y="2549317"/>
            <a:chExt cx="8229600" cy="3699618"/>
          </a:xfrm>
        </p:grpSpPr>
        <p:sp>
          <p:nvSpPr>
            <p:cNvPr id="6" name="Rectangle 5"/>
            <p:cNvSpPr/>
            <p:nvPr/>
          </p:nvSpPr>
          <p:spPr>
            <a:xfrm>
              <a:off x="4906022" y="3789406"/>
              <a:ext cx="3704578" cy="2438400"/>
            </a:xfrm>
            <a:prstGeom prst="rect">
              <a:avLst/>
            </a:prstGeom>
            <a:solidFill>
              <a:srgbClr val="CCECFF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2000" dirty="0"/>
            </a:p>
            <a:p>
              <a:r>
                <a:rPr lang="en-US" b="1" dirty="0" smtClean="0"/>
                <a:t>	Our Q2S ABET report 	was approved by ABET</a:t>
              </a:r>
              <a:endParaRPr lang="en-US" dirty="0"/>
            </a:p>
            <a:p>
              <a:r>
                <a:rPr lang="en-US" dirty="0"/>
                <a:t> </a:t>
              </a:r>
              <a:endParaRPr lang="en-US" dirty="0" smtClean="0"/>
            </a:p>
            <a:p>
              <a:r>
                <a:rPr lang="en-US" dirty="0" smtClean="0"/>
                <a:t>“It </a:t>
              </a:r>
              <a:r>
                <a:rPr lang="en-US" dirty="0"/>
                <a:t>was determined that the conversion does not impact compliance with the accreditation </a:t>
              </a:r>
              <a:r>
                <a:rPr lang="en-US" dirty="0" smtClean="0"/>
                <a:t>criteria</a:t>
              </a:r>
              <a:r>
                <a:rPr lang="en-US" b="1" dirty="0" smtClean="0"/>
                <a:t>! “</a:t>
              </a:r>
            </a:p>
            <a:p>
              <a:endParaRPr lang="en-US" sz="2000" dirty="0"/>
            </a:p>
            <a:p>
              <a:endParaRPr lang="en-US" sz="2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546337"/>
              <a:ext cx="1658112" cy="125695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81000" y="2549317"/>
              <a:ext cx="3733800" cy="3699618"/>
              <a:chOff x="1524000" y="1143000"/>
              <a:chExt cx="4724400" cy="470897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1288413"/>
                <a:ext cx="4114800" cy="456356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1261519"/>
                <a:ext cx="4114800" cy="456356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1143000"/>
                <a:ext cx="4114800" cy="456356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</p:grpSp>
        <p:cxnSp>
          <p:nvCxnSpPr>
            <p:cNvPr id="13" name="Straight Arrow Connector 12"/>
            <p:cNvCxnSpPr/>
            <p:nvPr/>
          </p:nvCxnSpPr>
          <p:spPr>
            <a:xfrm>
              <a:off x="4191000" y="5008606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43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305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Get Ready for ABET: Potential Challenge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03162" y="1149752"/>
            <a:ext cx="807720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800" b="1" dirty="0" smtClean="0"/>
              <a:t>Still, potential challenges related to Q2S</a:t>
            </a:r>
            <a:r>
              <a:rPr lang="en-US" altLang="en-US" sz="2800" dirty="0" smtClean="0"/>
              <a:t>: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#1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 analysis </a:t>
            </a:r>
            <a:r>
              <a:rPr lang="en-US" altLang="en-US" sz="2800" dirty="0" smtClean="0"/>
              <a:t>will be more difficult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#2</a:t>
            </a:r>
            <a:r>
              <a:rPr lang="en-US" altLang="en-US" sz="2800" dirty="0" smtClean="0"/>
              <a:t> Get ready to answer questions about how we advised and demo they meet degree requirements in Q2S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#3</a:t>
            </a:r>
            <a:r>
              <a:rPr lang="en-US" altLang="en-US" sz="2800" dirty="0" smtClean="0"/>
              <a:t> Demonstrate continuous improvement in Q2S process  </a:t>
            </a:r>
          </a:p>
          <a:p>
            <a:endParaRPr lang="en-US" alt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876800"/>
            <a:ext cx="2438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Think-ahead &amp;</a:t>
            </a:r>
          </a:p>
          <a:p>
            <a:pPr algn="ctr"/>
            <a:r>
              <a:rPr lang="en-US" sz="2400" dirty="0" smtClean="0"/>
              <a:t>Work harder to get Prepared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0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305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Get Ready for ABET: our progress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7239000" cy="1600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/>
              <a:t>Our Accreditation Taskforce rocks!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/>
              <a:t> </a:t>
            </a:r>
            <a:r>
              <a:rPr lang="en-US" sz="2000" i="1" dirty="0" smtClean="0"/>
              <a:t>Enhanced assessment process, implemented new tools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 smtClean="0"/>
              <a:t>Completed Data analysis (16-17) in Summer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 smtClean="0"/>
              <a:t>Working on Self-study report assessment portions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281023" cy="1676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5801" y="2636664"/>
            <a:ext cx="7924800" cy="3592201"/>
            <a:chOff x="923895" y="2636664"/>
            <a:chExt cx="7358425" cy="3592201"/>
          </a:xfrm>
        </p:grpSpPr>
        <p:sp>
          <p:nvSpPr>
            <p:cNvPr id="8" name="Freeform 7"/>
            <p:cNvSpPr/>
            <p:nvPr/>
          </p:nvSpPr>
          <p:spPr>
            <a:xfrm>
              <a:off x="923895" y="2652487"/>
              <a:ext cx="2733705" cy="928913"/>
            </a:xfrm>
            <a:custGeom>
              <a:avLst/>
              <a:gdLst>
                <a:gd name="connsiteX0" fmla="*/ 0 w 2733705"/>
                <a:gd name="connsiteY0" fmla="*/ 92891 h 928913"/>
                <a:gd name="connsiteX1" fmla="*/ 92891 w 2733705"/>
                <a:gd name="connsiteY1" fmla="*/ 0 h 928913"/>
                <a:gd name="connsiteX2" fmla="*/ 2640814 w 2733705"/>
                <a:gd name="connsiteY2" fmla="*/ 0 h 928913"/>
                <a:gd name="connsiteX3" fmla="*/ 2733705 w 2733705"/>
                <a:gd name="connsiteY3" fmla="*/ 92891 h 928913"/>
                <a:gd name="connsiteX4" fmla="*/ 2733705 w 2733705"/>
                <a:gd name="connsiteY4" fmla="*/ 836022 h 928913"/>
                <a:gd name="connsiteX5" fmla="*/ 2640814 w 2733705"/>
                <a:gd name="connsiteY5" fmla="*/ 928913 h 928913"/>
                <a:gd name="connsiteX6" fmla="*/ 92891 w 2733705"/>
                <a:gd name="connsiteY6" fmla="*/ 928913 h 928913"/>
                <a:gd name="connsiteX7" fmla="*/ 0 w 2733705"/>
                <a:gd name="connsiteY7" fmla="*/ 836022 h 928913"/>
                <a:gd name="connsiteX8" fmla="*/ 0 w 2733705"/>
                <a:gd name="connsiteY8" fmla="*/ 92891 h 9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705" h="928913">
                  <a:moveTo>
                    <a:pt x="0" y="92891"/>
                  </a:moveTo>
                  <a:cubicBezTo>
                    <a:pt x="0" y="41589"/>
                    <a:pt x="41589" y="0"/>
                    <a:pt x="92891" y="0"/>
                  </a:cubicBezTo>
                  <a:lnTo>
                    <a:pt x="2640814" y="0"/>
                  </a:lnTo>
                  <a:cubicBezTo>
                    <a:pt x="2692116" y="0"/>
                    <a:pt x="2733705" y="41589"/>
                    <a:pt x="2733705" y="92891"/>
                  </a:cubicBezTo>
                  <a:lnTo>
                    <a:pt x="2733705" y="836022"/>
                  </a:lnTo>
                  <a:cubicBezTo>
                    <a:pt x="2733705" y="887324"/>
                    <a:pt x="2692116" y="928913"/>
                    <a:pt x="2640814" y="928913"/>
                  </a:cubicBezTo>
                  <a:lnTo>
                    <a:pt x="92891" y="928913"/>
                  </a:lnTo>
                  <a:cubicBezTo>
                    <a:pt x="41589" y="928913"/>
                    <a:pt x="0" y="887324"/>
                    <a:pt x="0" y="836022"/>
                  </a:cubicBezTo>
                  <a:lnTo>
                    <a:pt x="0" y="928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401078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Quarter</a:t>
              </a:r>
              <a:endParaRPr lang="en-US" sz="2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35614" y="3200400"/>
              <a:ext cx="2739008" cy="2774710"/>
            </a:xfrm>
            <a:custGeom>
              <a:avLst/>
              <a:gdLst>
                <a:gd name="connsiteX0" fmla="*/ 0 w 2739008"/>
                <a:gd name="connsiteY0" fmla="*/ 273901 h 3300656"/>
                <a:gd name="connsiteX1" fmla="*/ 273901 w 2739008"/>
                <a:gd name="connsiteY1" fmla="*/ 0 h 3300656"/>
                <a:gd name="connsiteX2" fmla="*/ 2465107 w 2739008"/>
                <a:gd name="connsiteY2" fmla="*/ 0 h 3300656"/>
                <a:gd name="connsiteX3" fmla="*/ 2739008 w 2739008"/>
                <a:gd name="connsiteY3" fmla="*/ 273901 h 3300656"/>
                <a:gd name="connsiteX4" fmla="*/ 2739008 w 2739008"/>
                <a:gd name="connsiteY4" fmla="*/ 3026755 h 3300656"/>
                <a:gd name="connsiteX5" fmla="*/ 2465107 w 2739008"/>
                <a:gd name="connsiteY5" fmla="*/ 3300656 h 3300656"/>
                <a:gd name="connsiteX6" fmla="*/ 273901 w 2739008"/>
                <a:gd name="connsiteY6" fmla="*/ 3300656 h 3300656"/>
                <a:gd name="connsiteX7" fmla="*/ 0 w 2739008"/>
                <a:gd name="connsiteY7" fmla="*/ 3026755 h 3300656"/>
                <a:gd name="connsiteX8" fmla="*/ 0 w 2739008"/>
                <a:gd name="connsiteY8" fmla="*/ 273901 h 330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9008" h="3300656">
                  <a:moveTo>
                    <a:pt x="0" y="273901"/>
                  </a:moveTo>
                  <a:cubicBezTo>
                    <a:pt x="0" y="122630"/>
                    <a:pt x="122630" y="0"/>
                    <a:pt x="273901" y="0"/>
                  </a:cubicBezTo>
                  <a:lnTo>
                    <a:pt x="2465107" y="0"/>
                  </a:lnTo>
                  <a:cubicBezTo>
                    <a:pt x="2616378" y="0"/>
                    <a:pt x="2739008" y="122630"/>
                    <a:pt x="2739008" y="273901"/>
                  </a:cubicBezTo>
                  <a:lnTo>
                    <a:pt x="2739008" y="3026755"/>
                  </a:lnTo>
                  <a:cubicBezTo>
                    <a:pt x="2739008" y="3178026"/>
                    <a:pt x="2616378" y="3300656"/>
                    <a:pt x="2465107" y="3300656"/>
                  </a:cubicBezTo>
                  <a:lnTo>
                    <a:pt x="273901" y="3300656"/>
                  </a:lnTo>
                  <a:cubicBezTo>
                    <a:pt x="122630" y="3300656"/>
                    <a:pt x="0" y="3178026"/>
                    <a:pt x="0" y="3026755"/>
                  </a:cubicBezTo>
                  <a:lnTo>
                    <a:pt x="0" y="273901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2463" tIns="222463" rIns="222463" bIns="222463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Data collection focused in senior design 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Measure student knowledge, skill, attitude at outcome level </a:t>
              </a:r>
              <a:endParaRPr lang="en-US" sz="2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7905" y="2636664"/>
              <a:ext cx="738543" cy="679948"/>
            </a:xfrm>
            <a:custGeom>
              <a:avLst/>
              <a:gdLst>
                <a:gd name="connsiteX0" fmla="*/ 0 w 738543"/>
                <a:gd name="connsiteY0" fmla="*/ 135990 h 679948"/>
                <a:gd name="connsiteX1" fmla="*/ 398569 w 738543"/>
                <a:gd name="connsiteY1" fmla="*/ 135990 h 679948"/>
                <a:gd name="connsiteX2" fmla="*/ 398569 w 738543"/>
                <a:gd name="connsiteY2" fmla="*/ 0 h 679948"/>
                <a:gd name="connsiteX3" fmla="*/ 738543 w 738543"/>
                <a:gd name="connsiteY3" fmla="*/ 339974 h 679948"/>
                <a:gd name="connsiteX4" fmla="*/ 398569 w 738543"/>
                <a:gd name="connsiteY4" fmla="*/ 679948 h 679948"/>
                <a:gd name="connsiteX5" fmla="*/ 398569 w 738543"/>
                <a:gd name="connsiteY5" fmla="*/ 543958 h 679948"/>
                <a:gd name="connsiteX6" fmla="*/ 0 w 738543"/>
                <a:gd name="connsiteY6" fmla="*/ 543958 h 679948"/>
                <a:gd name="connsiteX7" fmla="*/ 0 w 738543"/>
                <a:gd name="connsiteY7" fmla="*/ 135990 h 67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543" h="679948">
                  <a:moveTo>
                    <a:pt x="0" y="135990"/>
                  </a:moveTo>
                  <a:lnTo>
                    <a:pt x="398569" y="135990"/>
                  </a:lnTo>
                  <a:lnTo>
                    <a:pt x="398569" y="0"/>
                  </a:lnTo>
                  <a:lnTo>
                    <a:pt x="738543" y="339974"/>
                  </a:lnTo>
                  <a:lnTo>
                    <a:pt x="398569" y="679948"/>
                  </a:lnTo>
                  <a:lnTo>
                    <a:pt x="398569" y="543958"/>
                  </a:lnTo>
                  <a:lnTo>
                    <a:pt x="0" y="543958"/>
                  </a:lnTo>
                  <a:lnTo>
                    <a:pt x="0" y="13599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5990" rIns="203984" bIns="13599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973014" y="2652487"/>
              <a:ext cx="2733705" cy="928913"/>
            </a:xfrm>
            <a:custGeom>
              <a:avLst/>
              <a:gdLst>
                <a:gd name="connsiteX0" fmla="*/ 0 w 2733705"/>
                <a:gd name="connsiteY0" fmla="*/ 92891 h 928913"/>
                <a:gd name="connsiteX1" fmla="*/ 92891 w 2733705"/>
                <a:gd name="connsiteY1" fmla="*/ 0 h 928913"/>
                <a:gd name="connsiteX2" fmla="*/ 2640814 w 2733705"/>
                <a:gd name="connsiteY2" fmla="*/ 0 h 928913"/>
                <a:gd name="connsiteX3" fmla="*/ 2733705 w 2733705"/>
                <a:gd name="connsiteY3" fmla="*/ 92891 h 928913"/>
                <a:gd name="connsiteX4" fmla="*/ 2733705 w 2733705"/>
                <a:gd name="connsiteY4" fmla="*/ 836022 h 928913"/>
                <a:gd name="connsiteX5" fmla="*/ 2640814 w 2733705"/>
                <a:gd name="connsiteY5" fmla="*/ 928913 h 928913"/>
                <a:gd name="connsiteX6" fmla="*/ 92891 w 2733705"/>
                <a:gd name="connsiteY6" fmla="*/ 928913 h 928913"/>
                <a:gd name="connsiteX7" fmla="*/ 0 w 2733705"/>
                <a:gd name="connsiteY7" fmla="*/ 836022 h 928913"/>
                <a:gd name="connsiteX8" fmla="*/ 0 w 2733705"/>
                <a:gd name="connsiteY8" fmla="*/ 92891 h 9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3705" h="928913">
                  <a:moveTo>
                    <a:pt x="0" y="92891"/>
                  </a:moveTo>
                  <a:cubicBezTo>
                    <a:pt x="0" y="41589"/>
                    <a:pt x="41589" y="0"/>
                    <a:pt x="92891" y="0"/>
                  </a:cubicBezTo>
                  <a:lnTo>
                    <a:pt x="2640814" y="0"/>
                  </a:lnTo>
                  <a:cubicBezTo>
                    <a:pt x="2692116" y="0"/>
                    <a:pt x="2733705" y="41589"/>
                    <a:pt x="2733705" y="92891"/>
                  </a:cubicBezTo>
                  <a:lnTo>
                    <a:pt x="2733705" y="836022"/>
                  </a:lnTo>
                  <a:cubicBezTo>
                    <a:pt x="2733705" y="887324"/>
                    <a:pt x="2692116" y="928913"/>
                    <a:pt x="2640814" y="928913"/>
                  </a:cubicBezTo>
                  <a:lnTo>
                    <a:pt x="92891" y="928913"/>
                  </a:lnTo>
                  <a:cubicBezTo>
                    <a:pt x="41589" y="928913"/>
                    <a:pt x="0" y="887324"/>
                    <a:pt x="0" y="836022"/>
                  </a:cubicBezTo>
                  <a:lnTo>
                    <a:pt x="0" y="928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401078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Semester</a:t>
              </a:r>
              <a:endParaRPr lang="en-US" sz="2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105400" y="3200400"/>
              <a:ext cx="3176920" cy="3028465"/>
            </a:xfrm>
            <a:custGeom>
              <a:avLst/>
              <a:gdLst>
                <a:gd name="connsiteX0" fmla="*/ 0 w 3176920"/>
                <a:gd name="connsiteY0" fmla="*/ 302847 h 3028465"/>
                <a:gd name="connsiteX1" fmla="*/ 302847 w 3176920"/>
                <a:gd name="connsiteY1" fmla="*/ 0 h 3028465"/>
                <a:gd name="connsiteX2" fmla="*/ 2874074 w 3176920"/>
                <a:gd name="connsiteY2" fmla="*/ 0 h 3028465"/>
                <a:gd name="connsiteX3" fmla="*/ 3176921 w 3176920"/>
                <a:gd name="connsiteY3" fmla="*/ 302847 h 3028465"/>
                <a:gd name="connsiteX4" fmla="*/ 3176920 w 3176920"/>
                <a:gd name="connsiteY4" fmla="*/ 2725619 h 3028465"/>
                <a:gd name="connsiteX5" fmla="*/ 2874073 w 3176920"/>
                <a:gd name="connsiteY5" fmla="*/ 3028466 h 3028465"/>
                <a:gd name="connsiteX6" fmla="*/ 302847 w 3176920"/>
                <a:gd name="connsiteY6" fmla="*/ 3028465 h 3028465"/>
                <a:gd name="connsiteX7" fmla="*/ 0 w 3176920"/>
                <a:gd name="connsiteY7" fmla="*/ 2725618 h 3028465"/>
                <a:gd name="connsiteX8" fmla="*/ 0 w 3176920"/>
                <a:gd name="connsiteY8" fmla="*/ 302847 h 302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6920" h="3028465">
                  <a:moveTo>
                    <a:pt x="0" y="302847"/>
                  </a:moveTo>
                  <a:cubicBezTo>
                    <a:pt x="0" y="135589"/>
                    <a:pt x="135589" y="0"/>
                    <a:pt x="302847" y="0"/>
                  </a:cubicBezTo>
                  <a:lnTo>
                    <a:pt x="2874074" y="0"/>
                  </a:lnTo>
                  <a:cubicBezTo>
                    <a:pt x="3041332" y="0"/>
                    <a:pt x="3176921" y="135589"/>
                    <a:pt x="3176921" y="302847"/>
                  </a:cubicBezTo>
                  <a:cubicBezTo>
                    <a:pt x="3176921" y="1110438"/>
                    <a:pt x="3176920" y="1918028"/>
                    <a:pt x="3176920" y="2725619"/>
                  </a:cubicBezTo>
                  <a:cubicBezTo>
                    <a:pt x="3176920" y="2892877"/>
                    <a:pt x="3041331" y="3028466"/>
                    <a:pt x="2874073" y="3028466"/>
                  </a:cubicBezTo>
                  <a:lnTo>
                    <a:pt x="302847" y="3028465"/>
                  </a:lnTo>
                  <a:cubicBezTo>
                    <a:pt x="135589" y="3028465"/>
                    <a:pt x="0" y="2892876"/>
                    <a:pt x="0" y="2725618"/>
                  </a:cubicBezTo>
                  <a:lnTo>
                    <a:pt x="0" y="30284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0941" tIns="230941" rIns="230941" bIns="230941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Data collected in senior design + core courses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Performance indicators w. rubrics for more consistent assessment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More meaningful data to inform decision of program improvement</a:t>
              </a:r>
              <a:endParaRPr lang="en-US" sz="20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19300" y="4173683"/>
            <a:ext cx="5181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Kudos for all assessment coordinators and faculty who worked to support data collection in their courses!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44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683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learn from our alumni?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r>
              <a:rPr lang="en-US" dirty="0"/>
              <a:t>University b</a:t>
            </a:r>
            <a:r>
              <a:rPr lang="en-US" dirty="0" smtClean="0"/>
              <a:t>accalaureate alumni survey 2016</a:t>
            </a:r>
          </a:p>
          <a:p>
            <a:r>
              <a:rPr lang="en-US" dirty="0" smtClean="0"/>
              <a:t>No. of responses: ECST - 182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24824"/>
              </p:ext>
            </p:extLst>
          </p:nvPr>
        </p:nvGraphicFramePr>
        <p:xfrm>
          <a:off x="1295400" y="2362200"/>
          <a:ext cx="6705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6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ABET Preparation Timeline</a:t>
            </a:r>
            <a:endParaRPr lang="en-US" sz="3600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886200" cy="4191000"/>
          </a:xfrm>
          <a:noFill/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Critical Timeline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Jan 2018</a:t>
            </a:r>
            <a:r>
              <a:rPr lang="en-US" sz="2400" dirty="0"/>
              <a:t>: Submit Request for Evaluation (RFE) 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April- </a:t>
            </a:r>
            <a:r>
              <a:rPr lang="en-US" sz="2400" dirty="0">
                <a:solidFill>
                  <a:srgbClr val="FF0000"/>
                </a:solidFill>
              </a:rPr>
              <a:t>May 2018</a:t>
            </a:r>
            <a:r>
              <a:rPr lang="en-US" sz="2400" dirty="0"/>
              <a:t>: Review Team will be formed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June 2018</a:t>
            </a:r>
            <a:r>
              <a:rPr lang="en-US" sz="2400" dirty="0"/>
              <a:t>: Submit all Self-study reports + supporting documents to ABET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Summer-Fall </a:t>
            </a:r>
            <a:r>
              <a:rPr lang="en-US" sz="2400" dirty="0">
                <a:solidFill>
                  <a:srgbClr val="FF0000"/>
                </a:solidFill>
              </a:rPr>
              <a:t>18</a:t>
            </a:r>
            <a:r>
              <a:rPr lang="en-US" sz="2400" dirty="0"/>
              <a:t>: </a:t>
            </a:r>
            <a:r>
              <a:rPr lang="en-US" sz="2400" dirty="0" smtClean="0"/>
              <a:t>Transcript Analysis 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Fall 2018</a:t>
            </a:r>
            <a:r>
              <a:rPr lang="en-US" sz="2400" dirty="0"/>
              <a:t>: On-site visit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419600" y="1295400"/>
            <a:ext cx="4267200" cy="5105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Preparation Timeline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By end of Fall </a:t>
            </a:r>
            <a:r>
              <a:rPr lang="en-US" dirty="0">
                <a:solidFill>
                  <a:srgbClr val="0070C0"/>
                </a:solidFill>
              </a:rPr>
              <a:t>17</a:t>
            </a:r>
            <a:r>
              <a:rPr lang="en-US" dirty="0"/>
              <a:t>: </a:t>
            </a:r>
            <a:r>
              <a:rPr lang="en-US" dirty="0" smtClean="0"/>
              <a:t>first complete </a:t>
            </a:r>
            <a:r>
              <a:rPr lang="en-US" dirty="0"/>
              <a:t>draft of </a:t>
            </a:r>
            <a:r>
              <a:rPr lang="en-US" dirty="0" smtClean="0"/>
              <a:t>self-study report (including ABET syllabus and faculty CV)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Winter 18</a:t>
            </a:r>
            <a:r>
              <a:rPr lang="en-US" dirty="0" smtClean="0"/>
              <a:t>: review course files collected.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Spring </a:t>
            </a:r>
            <a:r>
              <a:rPr lang="en-US" dirty="0">
                <a:solidFill>
                  <a:srgbClr val="0070C0"/>
                </a:solidFill>
              </a:rPr>
              <a:t>18</a:t>
            </a:r>
            <a:r>
              <a:rPr lang="en-US" dirty="0"/>
              <a:t>: </a:t>
            </a:r>
            <a:r>
              <a:rPr lang="en-US" dirty="0" smtClean="0"/>
              <a:t>revise and enhance </a:t>
            </a:r>
            <a:r>
              <a:rPr lang="en-US" dirty="0"/>
              <a:t>self-study </a:t>
            </a:r>
            <a:r>
              <a:rPr lang="en-US" dirty="0" smtClean="0"/>
              <a:t>report with new assessment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Spring </a:t>
            </a:r>
            <a:r>
              <a:rPr lang="en-US" dirty="0" smtClean="0">
                <a:solidFill>
                  <a:srgbClr val="0070C0"/>
                </a:solidFill>
              </a:rPr>
              <a:t>18: </a:t>
            </a:r>
            <a:r>
              <a:rPr lang="en-US" dirty="0" smtClean="0"/>
              <a:t>continue to collect course files and prepare for assessment binders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May, </a:t>
            </a:r>
            <a:r>
              <a:rPr lang="en-US" dirty="0">
                <a:solidFill>
                  <a:srgbClr val="0070C0"/>
                </a:solidFill>
              </a:rPr>
              <a:t>2018</a:t>
            </a:r>
            <a:r>
              <a:rPr lang="en-US" dirty="0"/>
              <a:t>: self-study report completed and </a:t>
            </a:r>
            <a:r>
              <a:rPr lang="en-US" dirty="0" smtClean="0"/>
              <a:t>submitted to college 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Mid-June: </a:t>
            </a:r>
            <a:r>
              <a:rPr lang="en-US" dirty="0"/>
              <a:t>self-study report shipped to ABET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 Fact Check: your involvement in ABET preparation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724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Collect Course File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Write ABET Syllabus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Prepare CV for ABET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Conduct ABET assessment in your class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Assess student performance in Senior Design Expo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Participate in meetings to discuss assessment results and curriculum change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Review the program educational objectives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Write assessment report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Write self-study report 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22854" y="457200"/>
            <a:ext cx="6781800" cy="5729112"/>
            <a:chOff x="1622854" y="457200"/>
            <a:chExt cx="6781800" cy="5729112"/>
          </a:xfrm>
        </p:grpSpPr>
        <p:sp>
          <p:nvSpPr>
            <p:cNvPr id="6" name="Vertical Scroll 5"/>
            <p:cNvSpPr/>
            <p:nvPr/>
          </p:nvSpPr>
          <p:spPr>
            <a:xfrm>
              <a:off x="1622854" y="457200"/>
              <a:ext cx="6781800" cy="5029200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#of tasks involved</a:t>
              </a:r>
            </a:p>
            <a:p>
              <a:pPr algn="ctr"/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1030" name="Picture 6" descr="C:\Users\Nick\AppData\Local\Microsoft\Windows\INetCache\IE\LTSM5OY9\ribbon-medal-red-blue-monsterbraingames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0483"/>
              <a:ext cx="2362200" cy="25058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581400" y="1828800"/>
            <a:ext cx="32766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1-3: Great Helper Award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581400" y="2514600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3-7: Major Contributor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581400" y="3124200"/>
            <a:ext cx="3276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8-9: ABET Coordinator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3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676400"/>
            <a:ext cx="5410200" cy="2971799"/>
          </a:xfrm>
        </p:spPr>
        <p:txBody>
          <a:bodyPr/>
          <a:lstStyle/>
          <a:p>
            <a:r>
              <a:rPr lang="en-US" dirty="0" smtClean="0"/>
              <a:t>CS IAB meeting – LIB B137 </a:t>
            </a:r>
          </a:p>
          <a:p>
            <a:r>
              <a:rPr lang="en-US" dirty="0" smtClean="0"/>
              <a:t>CE IAB meeting – E&amp;T A226</a:t>
            </a:r>
          </a:p>
          <a:p>
            <a:r>
              <a:rPr lang="en-US" dirty="0" smtClean="0"/>
              <a:t>EE IAB meeting – BIO S159</a:t>
            </a:r>
          </a:p>
          <a:p>
            <a:r>
              <a:rPr lang="en-US" dirty="0" smtClean="0"/>
              <a:t>ME IAB meeting – E&amp;T A631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status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dirty="0" smtClean="0"/>
              <a:t>“What is your primary activity at this time?”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363290"/>
              </p:ext>
            </p:extLst>
          </p:nvPr>
        </p:nvGraphicFramePr>
        <p:xfrm>
          <a:off x="838200" y="18288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5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1"/>
          </a:xfrm>
        </p:spPr>
        <p:txBody>
          <a:bodyPr/>
          <a:lstStyle/>
          <a:p>
            <a:r>
              <a:rPr lang="en-US" dirty="0" smtClean="0"/>
              <a:t>Percent of alumni in different income range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269420"/>
              </p:ext>
            </p:extLst>
          </p:nvPr>
        </p:nvGraphicFramePr>
        <p:xfrm>
          <a:off x="838200" y="1905000"/>
          <a:ext cx="769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0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your current position related to your undergraduate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224764"/>
              </p:ext>
            </p:extLst>
          </p:nvPr>
        </p:nvGraphicFramePr>
        <p:xfrm>
          <a:off x="533400" y="14478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3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Job Satisfaction of ECST Alumni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471919"/>
              </p:ext>
            </p:extLst>
          </p:nvPr>
        </p:nvGraphicFramePr>
        <p:xfrm>
          <a:off x="1143000" y="1676400"/>
          <a:ext cx="7391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0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Satisfaction with CSLA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ECST Alumni’s response to their student experience at CSLA: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981470"/>
              </p:ext>
            </p:extLst>
          </p:nvPr>
        </p:nvGraphicFramePr>
        <p:xfrm>
          <a:off x="990600" y="19050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49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1737</Words>
  <Application>Microsoft Office PowerPoint</Application>
  <PresentationFormat>On-screen Show (4:3)</PresentationFormat>
  <Paragraphs>335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Futura Condensed</vt:lpstr>
      <vt:lpstr>Wingdings</vt:lpstr>
      <vt:lpstr>Office Theme</vt:lpstr>
      <vt:lpstr>Industry Advisory Board Meetings College Overview</vt:lpstr>
      <vt:lpstr>PowerPoint Presentation</vt:lpstr>
      <vt:lpstr>Cal State LA is “doing the work” </vt:lpstr>
      <vt:lpstr>What we learn from our alumni?</vt:lpstr>
      <vt:lpstr>Employment status </vt:lpstr>
      <vt:lpstr>Salary status </vt:lpstr>
      <vt:lpstr>Is your current position related to your undergraduate major?</vt:lpstr>
      <vt:lpstr>Job Satisfaction of ECST Alumni</vt:lpstr>
      <vt:lpstr>Satisfaction with CSLA experience</vt:lpstr>
      <vt:lpstr>Satisfaction with CSLA experience</vt:lpstr>
      <vt:lpstr>What three words would you use to describe your experience as a student at Cal State LA?</vt:lpstr>
      <vt:lpstr>College Updates</vt:lpstr>
      <vt:lpstr>College Enrollment Trend</vt:lpstr>
      <vt:lpstr>PowerPoint Presentation</vt:lpstr>
      <vt:lpstr>A Growing College</vt:lpstr>
      <vt:lpstr>PowerPoint Presentation</vt:lpstr>
      <vt:lpstr>Work-in-Progress: Student Success </vt:lpstr>
      <vt:lpstr>PowerPoint Presentation</vt:lpstr>
      <vt:lpstr>Work-in-Progress: Engaging Our Alumni Unsolicited ECST Donations</vt:lpstr>
      <vt:lpstr>Accreditation update</vt:lpstr>
      <vt:lpstr>A Year of Accreditation</vt:lpstr>
      <vt:lpstr>ABET – A valued credential </vt:lpstr>
      <vt:lpstr>ABET – A valued credential </vt:lpstr>
      <vt:lpstr>Core of ABET Accreditation </vt:lpstr>
      <vt:lpstr>Accreditation Process:  a comprehensive evaluation of the degree programs</vt:lpstr>
      <vt:lpstr>Accreditation Process:  a comprehensive evaluation of the degree programs</vt:lpstr>
      <vt:lpstr>Accreditation Process:  a comprehensive evaluation of the degree programs</vt:lpstr>
      <vt:lpstr>Accreditation Process:  a comprehensive evaluation of the degree programs</vt:lpstr>
      <vt:lpstr>Accreditation Process:  a comprehensive evaluation of the degree programs</vt:lpstr>
      <vt:lpstr>Accreditation Steps</vt:lpstr>
      <vt:lpstr>Potential Decisions</vt:lpstr>
      <vt:lpstr>Key to successful accreditation visit </vt:lpstr>
      <vt:lpstr>Get Ready for ABET!</vt:lpstr>
      <vt:lpstr>Get Ready for ABET: Our Strength </vt:lpstr>
      <vt:lpstr>PowerPoint Presentation</vt:lpstr>
      <vt:lpstr>Get Ready for ABET: Positive Changes</vt:lpstr>
      <vt:lpstr>Get Ready for ABET: Potential Challenge</vt:lpstr>
      <vt:lpstr>PowerPoint Presentation</vt:lpstr>
      <vt:lpstr>PowerPoint Presentation</vt:lpstr>
      <vt:lpstr>ABET Preparation Timeline</vt:lpstr>
      <vt:lpstr>Fun Fact Check: your involvement in ABET preparation </vt:lpstr>
      <vt:lpstr>Breakout Sessions</vt:lpstr>
    </vt:vector>
  </TitlesOfParts>
  <Company>Cal State L.A.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Allen, Emily</dc:creator>
  <cp:lastModifiedBy>Pamula, Raj</cp:lastModifiedBy>
  <cp:revision>305</cp:revision>
  <cp:lastPrinted>2016-09-30T01:20:04Z</cp:lastPrinted>
  <dcterms:created xsi:type="dcterms:W3CDTF">2015-04-27T19:48:48Z</dcterms:created>
  <dcterms:modified xsi:type="dcterms:W3CDTF">2017-10-22T04:40:10Z</dcterms:modified>
</cp:coreProperties>
</file>