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charts/chart7.xml" ContentType="application/vnd.openxmlformats-officedocument.drawingml.chart+xml"/>
  <Override PartName="/ppt/notesSlides/notesSlide4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charts/chart8.xml" ContentType="application/vnd.openxmlformats-officedocument.drawingml.chart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ppt/diagrams/data3.xml" ContentType="application/vnd.openxmlformats-officedocument.drawingml.diagramData+xml"/>
  <Override PartName="/ppt/diagrams/layout3.xml" ContentType="application/vnd.openxmlformats-officedocument.drawingml.diagramLayout+xml"/>
  <Override PartName="/ppt/diagrams/quickStyle3.xml" ContentType="application/vnd.openxmlformats-officedocument.drawingml.diagramStyle+xml"/>
  <Override PartName="/ppt/diagrams/colors3.xml" ContentType="application/vnd.openxmlformats-officedocument.drawingml.diagramColors+xml"/>
  <Override PartName="/ppt/diagrams/drawing3.xml" ContentType="application/vnd.ms-office.drawingml.diagramDrawing+xml"/>
  <Override PartName="/ppt/diagrams/data4.xml" ContentType="application/vnd.openxmlformats-officedocument.drawingml.diagramData+xml"/>
  <Override PartName="/ppt/diagrams/layout4.xml" ContentType="application/vnd.openxmlformats-officedocument.drawingml.diagramLayout+xml"/>
  <Override PartName="/ppt/diagrams/quickStyle4.xml" ContentType="application/vnd.openxmlformats-officedocument.drawingml.diagramStyle+xml"/>
  <Override PartName="/ppt/diagrams/colors4.xml" ContentType="application/vnd.openxmlformats-officedocument.drawingml.diagramColors+xml"/>
  <Override PartName="/ppt/diagrams/drawing4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44"/>
  </p:notesMasterIdLst>
  <p:sldIdLst>
    <p:sldId id="257" r:id="rId2"/>
    <p:sldId id="313" r:id="rId3"/>
    <p:sldId id="483" r:id="rId4"/>
    <p:sldId id="484" r:id="rId5"/>
    <p:sldId id="485" r:id="rId6"/>
    <p:sldId id="486" r:id="rId7"/>
    <p:sldId id="487" r:id="rId8"/>
    <p:sldId id="488" r:id="rId9"/>
    <p:sldId id="489" r:id="rId10"/>
    <p:sldId id="493" r:id="rId11"/>
    <p:sldId id="492" r:id="rId12"/>
    <p:sldId id="330" r:id="rId13"/>
    <p:sldId id="495" r:id="rId14"/>
    <p:sldId id="496" r:id="rId15"/>
    <p:sldId id="331" r:id="rId16"/>
    <p:sldId id="501" r:id="rId17"/>
    <p:sldId id="504" r:id="rId18"/>
    <p:sldId id="524" r:id="rId19"/>
    <p:sldId id="528" r:id="rId20"/>
    <p:sldId id="397" r:id="rId21"/>
    <p:sldId id="505" r:id="rId22"/>
    <p:sldId id="506" r:id="rId23"/>
    <p:sldId id="507" r:id="rId24"/>
    <p:sldId id="508" r:id="rId25"/>
    <p:sldId id="509" r:id="rId26"/>
    <p:sldId id="510" r:id="rId27"/>
    <p:sldId id="511" r:id="rId28"/>
    <p:sldId id="512" r:id="rId29"/>
    <p:sldId id="513" r:id="rId30"/>
    <p:sldId id="514" r:id="rId31"/>
    <p:sldId id="515" r:id="rId32"/>
    <p:sldId id="517" r:id="rId33"/>
    <p:sldId id="516" r:id="rId34"/>
    <p:sldId id="518" r:id="rId35"/>
    <p:sldId id="519" r:id="rId36"/>
    <p:sldId id="520" r:id="rId37"/>
    <p:sldId id="521" r:id="rId38"/>
    <p:sldId id="522" r:id="rId39"/>
    <p:sldId id="523" r:id="rId40"/>
    <p:sldId id="499" r:id="rId41"/>
    <p:sldId id="525" r:id="rId42"/>
    <p:sldId id="526" r:id="rId43"/>
  </p:sldIdLst>
  <p:sldSz cx="9144000" cy="6858000" type="screen4x3"/>
  <p:notesSz cx="7315200" cy="96012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8A8A8D"/>
    <a:srgbClr val="DDD9C3"/>
    <a:srgbClr val="FFCE00"/>
    <a:srgbClr val="F7FC7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228" autoAdjust="0"/>
    <p:restoredTop sz="94660"/>
  </p:normalViewPr>
  <p:slideViewPr>
    <p:cSldViewPr>
      <p:cViewPr varScale="1">
        <p:scale>
          <a:sx n="61" d="100"/>
          <a:sy n="61" d="100"/>
        </p:scale>
        <p:origin x="1384" y="2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tableStyles" Target="tableStyle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li\Service\Associate%20Dean\Industry%20Advisory%20Board%20meeting\Alumni%20Survey.xlsx" TargetMode="Externa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li\Service\Associate%20Dean\Industry%20Advisory%20Board%20meeting\Alumni%20Survey.xlsx" TargetMode="Externa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li\Service\Associate%20Dean\Industry%20Advisory%20Board%20meeting\Alumni%20Survey.xlsx" TargetMode="External"/></Relationships>
</file>

<file path=ppt/charts/_rels/chart4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li\Service\Associate%20Dean\Industry%20Advisory%20Board%20meeting\Alumni%20Survey.xlsx" TargetMode="Externa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li\Service\Associate%20Dean\Industry%20Advisory%20Board%20meeting\Alumni%20Survey.xlsx" TargetMode="External"/></Relationships>
</file>

<file path=ppt/charts/_rels/chart6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li\Service\Associate%20Dean\Industry%20Advisory%20Board%20meeting\Alumni%20Survey.xlsx" TargetMode="Externa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C:\Users\Lili\Service\Associate%20Dean\Industry%20Advisory%20Board%20meeting\faculty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Macintosh%20HD:Users:eallen3:Dropbox:Development:Giving%20Records:Master%20Donor%20Giving%20Log.xlsx" TargetMode="Externa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/>
          <a:lstStyle/>
          <a:p>
            <a:pPr>
              <a:defRPr/>
            </a:pPr>
            <a:r>
              <a:rPr lang="en-US" dirty="0"/>
              <a:t>Who responded to the </a:t>
            </a:r>
            <a:r>
              <a:rPr lang="en-US" dirty="0" smtClean="0"/>
              <a:t>survey?</a:t>
            </a:r>
            <a:endParaRPr lang="en-US" dirty="0"/>
          </a:p>
        </c:rich>
      </c:tx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2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2005</c:v>
                </c:pt>
                <c:pt idx="1">
                  <c:v>2006</c:v>
                </c:pt>
                <c:pt idx="2">
                  <c:v>2010</c:v>
                </c:pt>
                <c:pt idx="3">
                  <c:v>2013</c:v>
                </c:pt>
                <c:pt idx="4">
                  <c:v>2014</c:v>
                </c:pt>
                <c:pt idx="5">
                  <c:v>2015</c:v>
                </c:pt>
              </c:numCache>
            </c:numRef>
          </c:cat>
          <c:val>
            <c:numRef>
              <c:f>Sheet1!$B$2:$B$7</c:f>
              <c:numCache>
                <c:formatCode>General</c:formatCode>
                <c:ptCount val="6"/>
                <c:pt idx="0">
                  <c:v>8.3000000000000007</c:v>
                </c:pt>
                <c:pt idx="1">
                  <c:v>8.8000000000000007</c:v>
                </c:pt>
                <c:pt idx="2">
                  <c:v>9.4</c:v>
                </c:pt>
                <c:pt idx="3">
                  <c:v>16.600000000000001</c:v>
                </c:pt>
                <c:pt idx="4">
                  <c:v>31.5</c:v>
                </c:pt>
                <c:pt idx="5">
                  <c:v>25.4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4E27-4B93-9C23-BDC3A8D7515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4006784"/>
        <c:axId val="64013056"/>
        <c:axId val="0"/>
      </c:bar3DChart>
      <c:catAx>
        <c:axId val="64006784"/>
        <c:scaling>
          <c:orientation val="minMax"/>
        </c:scaling>
        <c:delete val="0"/>
        <c:axPos val="b"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Class Year</a:t>
                </a:r>
              </a:p>
            </c:rich>
          </c:tx>
          <c:overlay val="0"/>
        </c:title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64013056"/>
        <c:crosses val="autoZero"/>
        <c:auto val="1"/>
        <c:lblAlgn val="ctr"/>
        <c:lblOffset val="100"/>
        <c:noMultiLvlLbl val="0"/>
      </c:catAx>
      <c:valAx>
        <c:axId val="64013056"/>
        <c:scaling>
          <c:orientation val="minMax"/>
        </c:scaling>
        <c:delete val="0"/>
        <c:axPos val="l"/>
        <c:majorGridlines/>
        <c:title>
          <c:tx>
            <c:rich>
              <a:bodyPr/>
              <a:lstStyle/>
              <a:p>
                <a:pPr>
                  <a:defRPr sz="1400"/>
                </a:pPr>
                <a:r>
                  <a:rPr lang="en-US" sz="1400"/>
                  <a:t>percent </a:t>
                </a:r>
              </a:p>
            </c:rich>
          </c:tx>
          <c:overlay val="0"/>
        </c:title>
        <c:numFmt formatCode="General" sourceLinked="1"/>
        <c:majorTickMark val="out"/>
        <c:minorTickMark val="none"/>
        <c:tickLblPos val="nextTo"/>
        <c:crossAx val="64006784"/>
        <c:crosses val="autoZero"/>
        <c:crossBetween val="between"/>
      </c:valAx>
    </c:plotArea>
    <c:plotVisOnly val="1"/>
    <c:dispBlanksAs val="gap"/>
    <c:showDLblsOverMax val="0"/>
  </c:chart>
  <c:spPr>
    <a:solidFill>
      <a:schemeClr val="bg1"/>
    </a:solidFill>
    <a:ln w="25400">
      <a:solidFill>
        <a:schemeClr val="accent1">
          <a:alpha val="98000"/>
        </a:schemeClr>
      </a:solidFill>
    </a:ln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34"/>
    </mc:Choice>
    <mc:Fallback>
      <c:style val="34"/>
    </mc:Fallback>
  </mc:AlternateContent>
  <c:chart>
    <c:autoTitleDeleted val="1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ECST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Sheet1!$A$9:$A$14</c:f>
              <c:strCache>
                <c:ptCount val="6"/>
                <c:pt idx="0">
                  <c:v>full-time employment</c:v>
                </c:pt>
                <c:pt idx="1">
                  <c:v>part-time employment</c:v>
                </c:pt>
                <c:pt idx="2">
                  <c:v>seeking employment</c:v>
                </c:pt>
                <c:pt idx="3">
                  <c:v>Graduate school</c:v>
                </c:pt>
                <c:pt idx="4">
                  <c:v>Militaty Service</c:v>
                </c:pt>
                <c:pt idx="5">
                  <c:v>Other</c:v>
                </c:pt>
              </c:strCache>
            </c:strRef>
          </c:cat>
          <c:val>
            <c:numRef>
              <c:f>Sheet1!$B$9:$B$14</c:f>
              <c:numCache>
                <c:formatCode>General</c:formatCode>
                <c:ptCount val="6"/>
                <c:pt idx="0">
                  <c:v>73.5</c:v>
                </c:pt>
                <c:pt idx="1">
                  <c:v>2.8</c:v>
                </c:pt>
                <c:pt idx="2">
                  <c:v>9.9</c:v>
                </c:pt>
                <c:pt idx="3">
                  <c:v>9.9</c:v>
                </c:pt>
                <c:pt idx="4">
                  <c:v>0.6</c:v>
                </c:pt>
                <c:pt idx="5">
                  <c:v>3.2999999999999972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8527-4FB3-B448-B0E1D1A07AC3}"/>
            </c:ext>
          </c:extLst>
        </c:ser>
        <c:ser>
          <c:idx val="1"/>
          <c:order val="1"/>
          <c:tx>
            <c:v>All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Sheet1!$A$9:$A$14</c:f>
              <c:strCache>
                <c:ptCount val="6"/>
                <c:pt idx="0">
                  <c:v>full-time employment</c:v>
                </c:pt>
                <c:pt idx="1">
                  <c:v>part-time employment</c:v>
                </c:pt>
                <c:pt idx="2">
                  <c:v>seeking employment</c:v>
                </c:pt>
                <c:pt idx="3">
                  <c:v>Graduate school</c:v>
                </c:pt>
                <c:pt idx="4">
                  <c:v>Militaty Service</c:v>
                </c:pt>
                <c:pt idx="5">
                  <c:v>Other</c:v>
                </c:pt>
              </c:strCache>
            </c:strRef>
          </c:cat>
          <c:val>
            <c:numRef>
              <c:f>Sheet1!$C$9:$C$14</c:f>
              <c:numCache>
                <c:formatCode>General</c:formatCode>
                <c:ptCount val="6"/>
                <c:pt idx="0">
                  <c:v>58.5</c:v>
                </c:pt>
                <c:pt idx="1">
                  <c:v>12.9</c:v>
                </c:pt>
                <c:pt idx="2">
                  <c:v>8.6</c:v>
                </c:pt>
                <c:pt idx="3">
                  <c:v>13.2</c:v>
                </c:pt>
                <c:pt idx="4">
                  <c:v>0.3</c:v>
                </c:pt>
                <c:pt idx="5">
                  <c:v>6.5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8527-4FB3-B448-B0E1D1A07AC3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75"/>
        <c:shape val="box"/>
        <c:axId val="64185088"/>
        <c:axId val="64186624"/>
        <c:axId val="0"/>
      </c:bar3DChart>
      <c:catAx>
        <c:axId val="64185088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txPr>
          <a:bodyPr/>
          <a:lstStyle/>
          <a:p>
            <a:pPr>
              <a:defRPr sz="1400" b="1"/>
            </a:pPr>
            <a:endParaRPr lang="en-US"/>
          </a:p>
        </c:txPr>
        <c:crossAx val="64186624"/>
        <c:crosses val="autoZero"/>
        <c:auto val="1"/>
        <c:lblAlgn val="ctr"/>
        <c:lblOffset val="100"/>
        <c:noMultiLvlLbl val="0"/>
      </c:catAx>
      <c:valAx>
        <c:axId val="64186624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200" b="1"/>
            </a:pPr>
            <a:endParaRPr lang="en-US"/>
          </a:p>
        </c:txPr>
        <c:crossAx val="64185088"/>
        <c:crosses val="autoZero"/>
        <c:crossBetween val="between"/>
      </c:valAx>
    </c:plotArea>
    <c:legend>
      <c:legendPos val="b"/>
      <c:overlay val="0"/>
      <c:txPr>
        <a:bodyPr/>
        <a:lstStyle/>
        <a:p>
          <a:pPr>
            <a:defRPr sz="14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ECST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Sheet1!$A$29:$A$32</c:f>
              <c:strCache>
                <c:ptCount val="4"/>
                <c:pt idx="0">
                  <c:v>Under $50,000</c:v>
                </c:pt>
                <c:pt idx="1">
                  <c:v>$50,000 to $79,999</c:v>
                </c:pt>
                <c:pt idx="2">
                  <c:v>$80,000 to $124,999</c:v>
                </c:pt>
                <c:pt idx="3">
                  <c:v>Above $125,000</c:v>
                </c:pt>
              </c:strCache>
            </c:strRef>
          </c:cat>
          <c:val>
            <c:numRef>
              <c:f>Sheet1!$B$29:$B$32</c:f>
              <c:numCache>
                <c:formatCode>General</c:formatCode>
                <c:ptCount val="4"/>
                <c:pt idx="0">
                  <c:v>34</c:v>
                </c:pt>
                <c:pt idx="1">
                  <c:v>44.7</c:v>
                </c:pt>
                <c:pt idx="2">
                  <c:v>15.7</c:v>
                </c:pt>
                <c:pt idx="3">
                  <c:v>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848-4293-A216-F7A5D35C3743}"/>
            </c:ext>
          </c:extLst>
        </c:ser>
        <c:ser>
          <c:idx val="1"/>
          <c:order val="1"/>
          <c:tx>
            <c:v>All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Sheet1!$A$29:$A$32</c:f>
              <c:strCache>
                <c:ptCount val="4"/>
                <c:pt idx="0">
                  <c:v>Under $50,000</c:v>
                </c:pt>
                <c:pt idx="1">
                  <c:v>$50,000 to $79,999</c:v>
                </c:pt>
                <c:pt idx="2">
                  <c:v>$80,000 to $124,999</c:v>
                </c:pt>
                <c:pt idx="3">
                  <c:v>Above $125,000</c:v>
                </c:pt>
              </c:strCache>
            </c:strRef>
          </c:cat>
          <c:val>
            <c:numRef>
              <c:f>Sheet1!$C$29:$C$32</c:f>
              <c:numCache>
                <c:formatCode>General</c:formatCode>
                <c:ptCount val="4"/>
                <c:pt idx="0">
                  <c:v>64.300000000000011</c:v>
                </c:pt>
                <c:pt idx="1">
                  <c:v>25.6</c:v>
                </c:pt>
                <c:pt idx="2">
                  <c:v>8.3000000000000007</c:v>
                </c:pt>
                <c:pt idx="3">
                  <c:v>1.7000000000000002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848-4293-A216-F7A5D35C374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4497536"/>
        <c:axId val="64499072"/>
        <c:axId val="0"/>
      </c:bar3DChart>
      <c:catAx>
        <c:axId val="64497536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64499072"/>
        <c:crosses val="autoZero"/>
        <c:auto val="1"/>
        <c:lblAlgn val="ctr"/>
        <c:lblOffset val="100"/>
        <c:noMultiLvlLbl val="0"/>
      </c:catAx>
      <c:valAx>
        <c:axId val="64499072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4497536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tx>
            <c:v>ECST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Sheet1!$A$35:$A$38</c:f>
              <c:strCache>
                <c:ptCount val="4"/>
                <c:pt idx="0">
                  <c:v>Yes, same as major</c:v>
                </c:pt>
                <c:pt idx="1">
                  <c:v>Yes, related to major</c:v>
                </c:pt>
                <c:pt idx="2">
                  <c:v>No, not related</c:v>
                </c:pt>
                <c:pt idx="3">
                  <c:v>n/a</c:v>
                </c:pt>
              </c:strCache>
            </c:strRef>
          </c:cat>
          <c:val>
            <c:numRef>
              <c:f>Sheet1!$B$35:$B$38</c:f>
              <c:numCache>
                <c:formatCode>General</c:formatCode>
                <c:ptCount val="4"/>
                <c:pt idx="0">
                  <c:v>59.1</c:v>
                </c:pt>
                <c:pt idx="1">
                  <c:v>20.100000000000001</c:v>
                </c:pt>
                <c:pt idx="2">
                  <c:v>20.100000000000001</c:v>
                </c:pt>
                <c:pt idx="3">
                  <c:v>0.7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228-43D8-8D3A-DC197EAE0A3E}"/>
            </c:ext>
          </c:extLst>
        </c:ser>
        <c:ser>
          <c:idx val="1"/>
          <c:order val="1"/>
          <c:tx>
            <c:v>All</c:v>
          </c:tx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strRef>
              <c:f>Sheet1!$A$35:$A$38</c:f>
              <c:strCache>
                <c:ptCount val="4"/>
                <c:pt idx="0">
                  <c:v>Yes, same as major</c:v>
                </c:pt>
                <c:pt idx="1">
                  <c:v>Yes, related to major</c:v>
                </c:pt>
                <c:pt idx="2">
                  <c:v>No, not related</c:v>
                </c:pt>
                <c:pt idx="3">
                  <c:v>n/a</c:v>
                </c:pt>
              </c:strCache>
            </c:strRef>
          </c:cat>
          <c:val>
            <c:numRef>
              <c:f>Sheet1!$C$35:$C$38</c:f>
              <c:numCache>
                <c:formatCode>General</c:formatCode>
                <c:ptCount val="4"/>
                <c:pt idx="0">
                  <c:v>35.6</c:v>
                </c:pt>
                <c:pt idx="1">
                  <c:v>30.7</c:v>
                </c:pt>
                <c:pt idx="2">
                  <c:v>32.4</c:v>
                </c:pt>
                <c:pt idx="3">
                  <c:v>1.3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228-43D8-8D3A-DC197EAE0A3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shape val="box"/>
        <c:axId val="64535552"/>
        <c:axId val="64541440"/>
        <c:axId val="0"/>
      </c:bar3DChart>
      <c:catAx>
        <c:axId val="64535552"/>
        <c:scaling>
          <c:orientation val="minMax"/>
        </c:scaling>
        <c:delete val="0"/>
        <c:axPos val="b"/>
        <c:numFmt formatCode="General" sourceLinked="0"/>
        <c:majorTickMark val="out"/>
        <c:minorTickMark val="none"/>
        <c:tickLblPos val="nextTo"/>
        <c:txPr>
          <a:bodyPr/>
          <a:lstStyle/>
          <a:p>
            <a:pPr>
              <a:defRPr sz="1600" b="1"/>
            </a:pPr>
            <a:endParaRPr lang="en-US"/>
          </a:p>
        </c:txPr>
        <c:crossAx val="64541440"/>
        <c:crosses val="autoZero"/>
        <c:auto val="1"/>
        <c:lblAlgn val="ctr"/>
        <c:lblOffset val="100"/>
        <c:noMultiLvlLbl val="0"/>
      </c:catAx>
      <c:valAx>
        <c:axId val="64541440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4535552"/>
        <c:crosses val="autoZero"/>
        <c:crossBetween val="between"/>
      </c:valAx>
    </c:plotArea>
    <c:legend>
      <c:legendPos val="r"/>
      <c:overlay val="0"/>
      <c:txPr>
        <a:bodyPr/>
        <a:lstStyle/>
        <a:p>
          <a:pPr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>
        <c:manualLayout>
          <c:layoutTarget val="inner"/>
          <c:xMode val="edge"/>
          <c:yMode val="edge"/>
          <c:x val="4.7134733158355542E-4"/>
          <c:y val="0.11342592592592593"/>
          <c:w val="0.6843770778652668"/>
          <c:h val="0.875"/>
        </c:manualLayout>
      </c:layout>
      <c:pie3DChart>
        <c:varyColors val="1"/>
        <c:ser>
          <c:idx val="0"/>
          <c:order val="0"/>
          <c:explosion val="7"/>
          <c:dPt>
            <c:idx val="0"/>
            <c:bubble3D val="0"/>
            <c:spPr>
              <a:solidFill>
                <a:schemeClr val="tx2"/>
              </a:solidFill>
            </c:spPr>
            <c:extLst>
              <c:ext xmlns:c16="http://schemas.microsoft.com/office/drawing/2014/chart" uri="{C3380CC4-5D6E-409C-BE32-E72D297353CC}">
                <c16:uniqueId val="{00000001-7892-49D9-B913-229E7086D8C2}"/>
              </c:ext>
            </c:extLst>
          </c:dPt>
          <c:dPt>
            <c:idx val="4"/>
            <c:bubble3D val="0"/>
            <c:spPr>
              <a:ln>
                <a:solidFill>
                  <a:srgbClr val="00B0F0"/>
                </a:solidFill>
              </a:ln>
            </c:spPr>
            <c:extLst>
              <c:ext xmlns:c16="http://schemas.microsoft.com/office/drawing/2014/chart" uri="{C3380CC4-5D6E-409C-BE32-E72D297353CC}">
                <c16:uniqueId val="{00000003-7892-49D9-B913-229E7086D8C2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4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Sheet2!$A$3:$A$7</c:f>
              <c:strCache>
                <c:ptCount val="5"/>
                <c:pt idx="0">
                  <c:v>Very dissatified</c:v>
                </c:pt>
                <c:pt idx="1">
                  <c:v>Dissatisfied</c:v>
                </c:pt>
                <c:pt idx="2">
                  <c:v>Neutral</c:v>
                </c:pt>
                <c:pt idx="3">
                  <c:v>Satisfied</c:v>
                </c:pt>
                <c:pt idx="4">
                  <c:v>Very satisfied</c:v>
                </c:pt>
              </c:strCache>
            </c:strRef>
          </c:cat>
          <c:val>
            <c:numRef>
              <c:f>Sheet2!$B$3:$B$7</c:f>
              <c:numCache>
                <c:formatCode>General</c:formatCode>
                <c:ptCount val="5"/>
                <c:pt idx="0">
                  <c:v>1.3</c:v>
                </c:pt>
                <c:pt idx="1">
                  <c:v>5.0999999999999996</c:v>
                </c:pt>
                <c:pt idx="2">
                  <c:v>11.4</c:v>
                </c:pt>
                <c:pt idx="3">
                  <c:v>36.700000000000003</c:v>
                </c:pt>
                <c:pt idx="4">
                  <c:v>45.6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7892-49D9-B913-229E7086D8C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5488258781482098"/>
          <c:y val="0.20839988324950301"/>
          <c:w val="0.23270606466744848"/>
          <c:h val="0.52381572322060088"/>
        </c:manualLayout>
      </c:layout>
      <c:overlay val="0"/>
      <c:txPr>
        <a:bodyPr/>
        <a:lstStyle/>
        <a:p>
          <a:pPr rtl="0">
            <a:defRPr sz="1600" b="1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view3D>
      <c:rotX val="30"/>
      <c:rotY val="0"/>
      <c:rAngAx val="0"/>
    </c:view3D>
    <c:floor>
      <c:thickness val="0"/>
    </c:floor>
    <c:sideWall>
      <c:thickness val="0"/>
    </c:sideWall>
    <c:backWall>
      <c:thickness val="0"/>
    </c:backWall>
    <c:plotArea>
      <c:layout/>
      <c:pie3DChart>
        <c:varyColors val="1"/>
        <c:ser>
          <c:idx val="0"/>
          <c:order val="0"/>
          <c:explosion val="25"/>
          <c:dPt>
            <c:idx val="0"/>
            <c:bubble3D val="0"/>
            <c:explosion val="17"/>
            <c:extLst>
              <c:ext xmlns:c16="http://schemas.microsoft.com/office/drawing/2014/chart" uri="{C3380CC4-5D6E-409C-BE32-E72D297353CC}">
                <c16:uniqueId val="{00000000-5D5E-45B0-BE06-EBD076D233B6}"/>
              </c:ext>
            </c:extLst>
          </c:dPt>
          <c:dPt>
            <c:idx val="1"/>
            <c:bubble3D val="0"/>
            <c:explosion val="19"/>
            <c:extLst>
              <c:ext xmlns:c16="http://schemas.microsoft.com/office/drawing/2014/chart" uri="{C3380CC4-5D6E-409C-BE32-E72D297353CC}">
                <c16:uniqueId val="{00000001-5D5E-45B0-BE06-EBD076D233B6}"/>
              </c:ext>
            </c:extLst>
          </c:dPt>
          <c:dPt>
            <c:idx val="2"/>
            <c:bubble3D val="0"/>
            <c:explosion val="15"/>
            <c:extLst>
              <c:ext xmlns:c16="http://schemas.microsoft.com/office/drawing/2014/chart" uri="{C3380CC4-5D6E-409C-BE32-E72D297353CC}">
                <c16:uniqueId val="{00000002-5D5E-45B0-BE06-EBD076D233B6}"/>
              </c:ext>
            </c:extLst>
          </c:dPt>
          <c:dPt>
            <c:idx val="4"/>
            <c:bubble3D val="0"/>
            <c:explosion val="14"/>
            <c:extLst>
              <c:ext xmlns:c16="http://schemas.microsoft.com/office/drawing/2014/chart" uri="{C3380CC4-5D6E-409C-BE32-E72D297353CC}">
                <c16:uniqueId val="{00000003-5D5E-45B0-BE06-EBD076D233B6}"/>
              </c:ext>
            </c:extLst>
          </c:dPt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1"/>
            <c:extLst>
              <c:ext xmlns:c15="http://schemas.microsoft.com/office/drawing/2012/chart" uri="{CE6537A1-D6FC-4f65-9D91-7224C49458BB}"/>
            </c:extLst>
          </c:dLbls>
          <c:cat>
            <c:strRef>
              <c:f>Sheet2!$A$3:$A$7</c:f>
              <c:strCache>
                <c:ptCount val="5"/>
                <c:pt idx="0">
                  <c:v>Very dissatified</c:v>
                </c:pt>
                <c:pt idx="1">
                  <c:v>Dissatisfied</c:v>
                </c:pt>
                <c:pt idx="2">
                  <c:v>Neutral</c:v>
                </c:pt>
                <c:pt idx="3">
                  <c:v>Satisfied</c:v>
                </c:pt>
                <c:pt idx="4">
                  <c:v>Very satisfied</c:v>
                </c:pt>
              </c:strCache>
            </c:strRef>
          </c:cat>
          <c:val>
            <c:numRef>
              <c:f>Sheet2!$C$3:$C$7</c:f>
              <c:numCache>
                <c:formatCode>General</c:formatCode>
                <c:ptCount val="5"/>
                <c:pt idx="0">
                  <c:v>1.2</c:v>
                </c:pt>
                <c:pt idx="1">
                  <c:v>7.8</c:v>
                </c:pt>
                <c:pt idx="2">
                  <c:v>10.199999999999999</c:v>
                </c:pt>
                <c:pt idx="3">
                  <c:v>50.9</c:v>
                </c:pt>
                <c:pt idx="4">
                  <c:v>29.9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D5E-45B0-BE06-EBD076D233B6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  <c:showLeaderLines val="1"/>
        </c:dLbls>
      </c:pie3DChart>
    </c:plotArea>
    <c:legend>
      <c:legendPos val="r"/>
      <c:layout>
        <c:manualLayout>
          <c:xMode val="edge"/>
          <c:yMode val="edge"/>
          <c:x val="0.73420938454121809"/>
          <c:y val="0.22641573898090325"/>
          <c:w val="0.21477020729551663"/>
          <c:h val="0.44659358312969499"/>
        </c:manualLayout>
      </c:layout>
      <c:overlay val="0"/>
      <c:txPr>
        <a:bodyPr/>
        <a:lstStyle/>
        <a:p>
          <a:pPr rtl="0">
            <a:defRPr sz="1600"/>
          </a:pPr>
          <a:endParaRPr lang="en-US"/>
        </a:p>
      </c:txPr>
    </c:legend>
    <c:plotVisOnly val="1"/>
    <c:dispBlanksAs val="gap"/>
    <c:showDLblsOverMax val="0"/>
  </c:chart>
  <c:externalData r:id="rId1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16"/>
    </mc:Choice>
    <mc:Fallback>
      <c:style val="16"/>
    </mc:Fallback>
  </mc:AlternateContent>
  <c:chart>
    <c:title>
      <c:tx>
        <c:rich>
          <a:bodyPr/>
          <a:lstStyle/>
          <a:p>
            <a:pPr>
              <a:defRPr sz="1800"/>
            </a:pPr>
            <a:r>
              <a:rPr lang="en-US" sz="1800" dirty="0" smtClean="0"/>
              <a:t>Number of</a:t>
            </a:r>
            <a:r>
              <a:rPr lang="en-US" sz="1800" baseline="0" dirty="0" smtClean="0"/>
              <a:t> T/TT Faculty in ECST</a:t>
            </a:r>
            <a:endParaRPr lang="en-US" sz="1800" dirty="0"/>
          </a:p>
        </c:rich>
      </c:tx>
      <c:layout>
        <c:manualLayout>
          <c:xMode val="edge"/>
          <c:yMode val="edge"/>
          <c:x val="0.23367249962527467"/>
          <c:y val="0.125"/>
        </c:manualLayout>
      </c:layout>
      <c:overlay val="0"/>
    </c:title>
    <c:autoTitleDeleted val="0"/>
    <c:view3D>
      <c:rotX val="15"/>
      <c:rotY val="20"/>
      <c:rAngAx val="1"/>
    </c:view3D>
    <c:floor>
      <c:thickness val="0"/>
    </c:floor>
    <c:sideWall>
      <c:thickness val="0"/>
    </c:sideWall>
    <c:backWall>
      <c:thickness val="0"/>
    </c:backWall>
    <c:plotArea>
      <c:layout/>
      <c:bar3DChart>
        <c:barDir val="col"/>
        <c:grouping val="clustered"/>
        <c:varyColors val="0"/>
        <c:ser>
          <c:idx val="0"/>
          <c:order val="0"/>
          <c:invertIfNegative val="0"/>
          <c:dLbls>
            <c:spPr>
              <a:noFill/>
              <a:ln>
                <a:noFill/>
              </a:ln>
              <a:effectLst/>
            </c:spPr>
            <c:txPr>
              <a:bodyPr/>
              <a:lstStyle/>
              <a:p>
                <a:pPr>
                  <a:defRPr sz="1600" b="1"/>
                </a:pPr>
                <a:endParaRPr lang="en-US"/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0"/>
              </c:ext>
            </c:extLst>
          </c:dLbls>
          <c:cat>
            <c:numRef>
              <c:f>Sheet1!$A$2:$A$4</c:f>
              <c:numCache>
                <c:formatCode>General</c:formatCode>
                <c:ptCount val="3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</c:numCache>
            </c:numRef>
          </c:cat>
          <c:val>
            <c:numRef>
              <c:f>Sheet1!$B$2:$B$4</c:f>
              <c:numCache>
                <c:formatCode>General</c:formatCode>
                <c:ptCount val="3"/>
                <c:pt idx="0">
                  <c:v>41</c:v>
                </c:pt>
                <c:pt idx="1">
                  <c:v>49</c:v>
                </c:pt>
                <c:pt idx="2">
                  <c:v>52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81D-4974-AE09-0F24087C7594}"/>
            </c:ext>
          </c:extLst>
        </c:ser>
        <c:dLbls>
          <c:showLegendKey val="0"/>
          <c:showVal val="1"/>
          <c:showCatName val="0"/>
          <c:showSerName val="0"/>
          <c:showPercent val="0"/>
          <c:showBubbleSize val="0"/>
        </c:dLbls>
        <c:gapWidth val="150"/>
        <c:shape val="box"/>
        <c:axId val="64271488"/>
        <c:axId val="64278528"/>
        <c:axId val="0"/>
      </c:bar3DChart>
      <c:catAx>
        <c:axId val="64271488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txPr>
          <a:bodyPr/>
          <a:lstStyle/>
          <a:p>
            <a:pPr>
              <a:defRPr sz="1400"/>
            </a:pPr>
            <a:endParaRPr lang="en-US"/>
          </a:p>
        </c:txPr>
        <c:crossAx val="64278528"/>
        <c:crosses val="autoZero"/>
        <c:auto val="1"/>
        <c:lblAlgn val="ctr"/>
        <c:lblOffset val="100"/>
        <c:noMultiLvlLbl val="0"/>
      </c:catAx>
      <c:valAx>
        <c:axId val="64278528"/>
        <c:scaling>
          <c:orientation val="minMax"/>
        </c:scaling>
        <c:delete val="1"/>
        <c:axPos val="l"/>
        <c:numFmt formatCode="General" sourceLinked="1"/>
        <c:majorTickMark val="out"/>
        <c:minorTickMark val="none"/>
        <c:tickLblPos val="nextTo"/>
        <c:crossAx val="64271488"/>
        <c:crosses val="autoZero"/>
        <c:crossBetween val="between"/>
      </c:valAx>
    </c:plotArea>
    <c:plotVisOnly val="1"/>
    <c:dispBlanksAs val="gap"/>
    <c:showDLblsOverMax val="0"/>
  </c:chart>
  <c:spPr>
    <a:ln w="19050">
      <a:solidFill>
        <a:schemeClr val="accent6">
          <a:lumMod val="75000"/>
        </a:schemeClr>
      </a:solidFill>
    </a:ln>
  </c:sp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n-U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2"/>
          <c:order val="1"/>
          <c:tx>
            <c:strRef>
              <c:f>Stats!$A$7</c:f>
              <c:strCache>
                <c:ptCount val="1"/>
                <c:pt idx="0">
                  <c:v>Total amount</c:v>
                </c:pt>
              </c:strCache>
            </c:strRef>
          </c:tx>
          <c:spPr>
            <a:solidFill>
              <a:schemeClr val="accent2"/>
            </a:solidFill>
            <a:ln>
              <a:noFill/>
            </a:ln>
            <a:effectLst/>
          </c:spPr>
          <c:invertIfNegative val="0"/>
          <c:cat>
            <c:numRef>
              <c:f>Stats!$B$5:$E$5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Stats!$B$7:$E$7</c:f>
              <c:numCache>
                <c:formatCode>_("$"* #,##0_);_("$"* \(#,##0\);_("$"* "-"??_);_(@_)</c:formatCode>
                <c:ptCount val="4"/>
                <c:pt idx="0">
                  <c:v>18499</c:v>
                </c:pt>
                <c:pt idx="1">
                  <c:v>82789</c:v>
                </c:pt>
                <c:pt idx="2">
                  <c:v>74145</c:v>
                </c:pt>
                <c:pt idx="3">
                  <c:v>173647.82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3F6-4165-846A-4F6336908D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50"/>
        <c:axId val="63489920"/>
        <c:axId val="63488000"/>
      </c:barChart>
      <c:lineChart>
        <c:grouping val="stacked"/>
        <c:varyColors val="0"/>
        <c:ser>
          <c:idx val="1"/>
          <c:order val="0"/>
          <c:tx>
            <c:strRef>
              <c:f>Stats!$A$6</c:f>
              <c:strCache>
                <c:ptCount val="1"/>
                <c:pt idx="0">
                  <c:v># of private donors</c:v>
                </c:pt>
              </c:strCache>
            </c:strRef>
          </c:tx>
          <c:spPr>
            <a:ln w="28575" cap="rnd">
              <a:solidFill>
                <a:schemeClr val="accent1"/>
              </a:solidFill>
              <a:round/>
            </a:ln>
            <a:effectLst/>
          </c:spPr>
          <c:marker>
            <c:symbol val="circle"/>
            <c:size val="5"/>
            <c:spPr>
              <a:solidFill>
                <a:schemeClr val="bg2">
                  <a:lumMod val="25000"/>
                </a:schemeClr>
              </a:solidFill>
              <a:ln w="9525">
                <a:solidFill>
                  <a:schemeClr val="tx1"/>
                </a:solidFill>
              </a:ln>
              <a:effectLst/>
            </c:spPr>
          </c:marker>
          <c:cat>
            <c:numRef>
              <c:f>Stats!$B$5:$E$5</c:f>
              <c:numCache>
                <c:formatCode>General</c:formatCode>
                <c:ptCount val="4"/>
                <c:pt idx="0">
                  <c:v>2013</c:v>
                </c:pt>
                <c:pt idx="1">
                  <c:v>2014</c:v>
                </c:pt>
                <c:pt idx="2">
                  <c:v>2015</c:v>
                </c:pt>
                <c:pt idx="3">
                  <c:v>2016</c:v>
                </c:pt>
              </c:numCache>
            </c:numRef>
          </c:cat>
          <c:val>
            <c:numRef>
              <c:f>Stats!$B$6:$E$6</c:f>
              <c:numCache>
                <c:formatCode>General</c:formatCode>
                <c:ptCount val="4"/>
                <c:pt idx="0">
                  <c:v>15</c:v>
                </c:pt>
                <c:pt idx="1">
                  <c:v>30</c:v>
                </c:pt>
                <c:pt idx="2">
                  <c:v>86</c:v>
                </c:pt>
                <c:pt idx="3">
                  <c:v>124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3F6-4165-846A-4F6336908D53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63497344"/>
        <c:axId val="63491456"/>
      </c:lineChart>
      <c:valAx>
        <c:axId val="63488000"/>
        <c:scaling>
          <c:orientation val="minMax"/>
        </c:scaling>
        <c:delete val="0"/>
        <c:axPos val="r"/>
        <c:numFmt formatCode="_(&quot;$&quot;* #,##0_);_(&quot;$&quot;* \(#,##0\);_(&quot;$&quot;* &quot;-&quot;??_);_(@_)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3489920"/>
        <c:crosses val="max"/>
        <c:crossBetween val="between"/>
      </c:valAx>
      <c:catAx>
        <c:axId val="63489920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3488000"/>
        <c:crossesAt val="0"/>
        <c:auto val="1"/>
        <c:lblAlgn val="ctr"/>
        <c:lblOffset val="100"/>
        <c:noMultiLvlLbl val="0"/>
      </c:catAx>
      <c:valAx>
        <c:axId val="63491456"/>
        <c:scaling>
          <c:orientation val="minMax"/>
        </c:scaling>
        <c:delete val="0"/>
        <c:axPos val="l"/>
        <c:numFmt formatCode="General" sourceLinked="1"/>
        <c:majorTickMark val="in"/>
        <c:minorTickMark val="none"/>
        <c:tickLblPos val="nextTo"/>
        <c:spPr>
          <a:noFill/>
          <a:ln>
            <a:solidFill>
              <a:schemeClr val="tx1"/>
            </a:solidFill>
          </a:ln>
          <a:effectLst/>
        </c:spPr>
        <c:txPr>
          <a:bodyPr rot="-60000000" vert="horz"/>
          <a:lstStyle/>
          <a:p>
            <a:pPr>
              <a:defRPr/>
            </a:pPr>
            <a:endParaRPr lang="en-US"/>
          </a:p>
        </c:txPr>
        <c:crossAx val="63497344"/>
        <c:crosses val="autoZero"/>
        <c:crossBetween val="between"/>
      </c:valAx>
      <c:catAx>
        <c:axId val="63497344"/>
        <c:scaling>
          <c:orientation val="minMax"/>
        </c:scaling>
        <c:delete val="1"/>
        <c:axPos val="b"/>
        <c:numFmt formatCode="General" sourceLinked="1"/>
        <c:majorTickMark val="out"/>
        <c:minorTickMark val="none"/>
        <c:tickLblPos val="nextTo"/>
        <c:crossAx val="63491456"/>
        <c:crossesAt val="0"/>
        <c:auto val="1"/>
        <c:lblAlgn val="ctr"/>
        <c:lblOffset val="100"/>
        <c:noMultiLvlLbl val="0"/>
      </c:catAx>
      <c:spPr>
        <a:noFill/>
        <a:ln>
          <a:noFill/>
        </a:ln>
        <a:effectLst/>
      </c:spPr>
    </c:plotArea>
    <c:legend>
      <c:legendPos val="t"/>
      <c:overlay val="0"/>
      <c:spPr>
        <a:noFill/>
        <a:ln>
          <a:noFill/>
        </a:ln>
        <a:effectLst/>
      </c:spPr>
      <c:txPr>
        <a:bodyPr rot="0" vert="horz"/>
        <a:lstStyle/>
        <a:p>
          <a:pPr>
            <a:defRPr/>
          </a:pPr>
          <a:endParaRPr lang="en-US"/>
        </a:p>
      </c:txPr>
    </c:legend>
    <c:plotVisOnly val="1"/>
    <c:dispBlanksAs val="gap"/>
    <c:showDLblsOverMax val="0"/>
  </c:chart>
  <c:spPr>
    <a:solidFill>
      <a:schemeClr val="bg1"/>
    </a:solidFill>
    <a:ln w="19050" cap="flat" cmpd="sng" algn="ctr">
      <a:solidFill>
        <a:schemeClr val="accent2">
          <a:lumMod val="75000"/>
        </a:schemeClr>
      </a:solidFill>
      <a:round/>
    </a:ln>
    <a:effectLst/>
  </c:spPr>
  <c:txPr>
    <a:bodyPr/>
    <a:lstStyle/>
    <a:p>
      <a:pPr>
        <a:defRPr sz="1800"/>
      </a:pPr>
      <a:endParaRPr lang="en-US"/>
    </a:p>
  </c:txPr>
  <c:externalData r:id="rId1">
    <c:autoUpdate val="0"/>
  </c:externalData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2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colorful4">
  <dgm:title val=""/>
  <dgm:desc val=""/>
  <dgm:catLst>
    <dgm:cat type="colorful" pri="10400"/>
  </dgm:catLst>
  <dgm:styleLbl name="node0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4"/>
      <a:schemeClr val="accent5"/>
    </dgm:fillClrLst>
    <dgm:linClrLst>
      <a:schemeClr val="accent4"/>
      <a:schemeClr val="accent5"/>
    </dgm:linClrLst>
    <dgm:effectClrLst/>
    <dgm:txLinClrLst/>
    <dgm:txFillClrLst/>
    <dgm:txEffectClrLst/>
  </dgm:styleLbl>
  <dgm:styleLbl name="lnNode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4">
        <a:alpha val="5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4">
        <a:tint val="50000"/>
      </a:schemeClr>
      <a:schemeClr val="accent5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4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4"/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4"/>
      <a:schemeClr val="accent5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4"/>
    </dgm:fillClrLst>
    <dgm:linClrLst meth="repeat">
      <a:schemeClr val="accent4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4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4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4"/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4">
        <a:tint val="90000"/>
      </a:schemeClr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4">
        <a:tint val="5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4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4"/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4">
        <a:tint val="40000"/>
        <a:alpha val="90000"/>
      </a:schemeClr>
      <a:schemeClr val="accent5">
        <a:tint val="40000"/>
        <a:alpha val="90000"/>
      </a:schemeClr>
    </dgm:fillClrLst>
    <dgm:linClrLst>
      <a:schemeClr val="accent4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5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4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4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4">
        <a:tint val="50000"/>
        <a:alpha val="40000"/>
      </a:schemeClr>
    </dgm:fillClrLst>
    <dgm:linClrLst meth="repeat">
      <a:schemeClr val="accent4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4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A4A0AF99-D7D5-4C38-AC7F-03C9D741602E}" type="doc">
      <dgm:prSet loTypeId="urn:microsoft.com/office/officeart/2005/8/layout/hProcess9" loCatId="process" qsTypeId="urn:microsoft.com/office/officeart/2005/8/quickstyle/simple1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E212E232-30BC-41F2-8D4E-CE789BEA6986}">
      <dgm:prSet phldrT="[Text]" custT="1"/>
      <dgm:spPr/>
      <dgm:t>
        <a:bodyPr/>
        <a:lstStyle/>
        <a:p>
          <a:r>
            <a:rPr lang="en-US" sz="2000" dirty="0" smtClean="0"/>
            <a:t>Major-specific admission</a:t>
          </a:r>
        </a:p>
        <a:p>
          <a:endParaRPr lang="en-US" sz="2000" dirty="0" smtClean="0"/>
        </a:p>
        <a:p>
          <a:r>
            <a:rPr lang="en-US" sz="1800" dirty="0" smtClean="0"/>
            <a:t>Better prepared students  </a:t>
          </a:r>
          <a:endParaRPr lang="en-US" sz="1800" dirty="0"/>
        </a:p>
      </dgm:t>
    </dgm:pt>
    <dgm:pt modelId="{06B55EBD-3F1C-4DE7-A23E-B3C7A7BB4C6B}" type="parTrans" cxnId="{CA77E94B-53A0-4411-9837-215AE244D19A}">
      <dgm:prSet/>
      <dgm:spPr/>
      <dgm:t>
        <a:bodyPr/>
        <a:lstStyle/>
        <a:p>
          <a:endParaRPr lang="en-US"/>
        </a:p>
      </dgm:t>
    </dgm:pt>
    <dgm:pt modelId="{B16483EB-C42B-4356-BD18-DDFD2ECE5C52}" type="sibTrans" cxnId="{CA77E94B-53A0-4411-9837-215AE244D19A}">
      <dgm:prSet/>
      <dgm:spPr/>
      <dgm:t>
        <a:bodyPr/>
        <a:lstStyle/>
        <a:p>
          <a:endParaRPr lang="en-US"/>
        </a:p>
      </dgm:t>
    </dgm:pt>
    <dgm:pt modelId="{3A105166-5282-4064-ADAC-FD2E56C64247}">
      <dgm:prSet phldrT="[Text]" custT="1"/>
      <dgm:spPr/>
      <dgm:t>
        <a:bodyPr/>
        <a:lstStyle/>
        <a:p>
          <a:r>
            <a:rPr lang="en-US" sz="2000" dirty="0" smtClean="0"/>
            <a:t>First-year acceleration </a:t>
          </a:r>
        </a:p>
        <a:p>
          <a:endParaRPr lang="en-US" sz="2100" dirty="0" smtClean="0"/>
        </a:p>
        <a:p>
          <a:r>
            <a:rPr lang="en-US" sz="1800" dirty="0" smtClean="0"/>
            <a:t>Build a foundation for student success</a:t>
          </a:r>
          <a:endParaRPr lang="en-US" sz="1800" dirty="0"/>
        </a:p>
      </dgm:t>
    </dgm:pt>
    <dgm:pt modelId="{8FDB7003-681E-4C7E-89F5-F63251261771}" type="parTrans" cxnId="{A9842B4A-4689-4B27-8E18-285998F3CAD5}">
      <dgm:prSet/>
      <dgm:spPr/>
      <dgm:t>
        <a:bodyPr/>
        <a:lstStyle/>
        <a:p>
          <a:endParaRPr lang="en-US"/>
        </a:p>
      </dgm:t>
    </dgm:pt>
    <dgm:pt modelId="{BF8A8D42-D754-4896-88EA-F3B12996EA1F}" type="sibTrans" cxnId="{A9842B4A-4689-4B27-8E18-285998F3CAD5}">
      <dgm:prSet/>
      <dgm:spPr/>
      <dgm:t>
        <a:bodyPr/>
        <a:lstStyle/>
        <a:p>
          <a:endParaRPr lang="en-US"/>
        </a:p>
      </dgm:t>
    </dgm:pt>
    <dgm:pt modelId="{7C4ED7F4-E4CA-46F7-94F3-88C2A6DC3F19}">
      <dgm:prSet phldrT="[Text]" custT="1"/>
      <dgm:spPr/>
      <dgm:t>
        <a:bodyPr/>
        <a:lstStyle/>
        <a:p>
          <a:r>
            <a:rPr lang="en-US" sz="2000" dirty="0" smtClean="0"/>
            <a:t>Advising &amp; mentoring </a:t>
          </a:r>
        </a:p>
        <a:p>
          <a:endParaRPr lang="en-US" sz="2000" dirty="0" smtClean="0"/>
        </a:p>
        <a:p>
          <a:r>
            <a:rPr lang="en-US" sz="2000" dirty="0" smtClean="0"/>
            <a:t>Progress to Degree</a:t>
          </a:r>
          <a:endParaRPr lang="en-US" sz="2000" dirty="0"/>
        </a:p>
      </dgm:t>
    </dgm:pt>
    <dgm:pt modelId="{737E357E-BEF0-4897-B23C-7D84D8FD5957}" type="parTrans" cxnId="{E1B45328-BC72-46E2-B497-B7C02A51EAC9}">
      <dgm:prSet/>
      <dgm:spPr/>
      <dgm:t>
        <a:bodyPr/>
        <a:lstStyle/>
        <a:p>
          <a:endParaRPr lang="en-US"/>
        </a:p>
      </dgm:t>
    </dgm:pt>
    <dgm:pt modelId="{CDF14F5F-33DA-42E4-B990-8E9A7E6404DB}" type="sibTrans" cxnId="{E1B45328-BC72-46E2-B497-B7C02A51EAC9}">
      <dgm:prSet/>
      <dgm:spPr/>
      <dgm:t>
        <a:bodyPr/>
        <a:lstStyle/>
        <a:p>
          <a:endParaRPr lang="en-US"/>
        </a:p>
      </dgm:t>
    </dgm:pt>
    <dgm:pt modelId="{E3E814BA-D025-4C14-921D-0569A1ECEC39}">
      <dgm:prSet phldrT="[Text]" custT="1"/>
      <dgm:spPr/>
      <dgm:t>
        <a:bodyPr/>
        <a:lstStyle/>
        <a:p>
          <a:r>
            <a:rPr lang="en-US" sz="2000" dirty="0" smtClean="0"/>
            <a:t>Bottleneck Reduction </a:t>
          </a:r>
        </a:p>
        <a:p>
          <a:r>
            <a:rPr lang="en-US" sz="1800" dirty="0" smtClean="0"/>
            <a:t>Course availability</a:t>
          </a:r>
        </a:p>
        <a:p>
          <a:r>
            <a:rPr lang="en-US" sz="1800" dirty="0" smtClean="0"/>
            <a:t>Enhanced curriculum </a:t>
          </a:r>
        </a:p>
        <a:p>
          <a:r>
            <a:rPr lang="en-US" sz="1800" dirty="0" smtClean="0"/>
            <a:t>Effective Instruction </a:t>
          </a:r>
          <a:endParaRPr lang="en-US" sz="1800" dirty="0"/>
        </a:p>
      </dgm:t>
    </dgm:pt>
    <dgm:pt modelId="{C1D59944-B5EB-497B-9BF0-59C6AEEED6BD}" type="parTrans" cxnId="{B6740631-845F-4BB9-8572-F46C50780E67}">
      <dgm:prSet/>
      <dgm:spPr/>
      <dgm:t>
        <a:bodyPr/>
        <a:lstStyle/>
        <a:p>
          <a:endParaRPr lang="en-US"/>
        </a:p>
      </dgm:t>
    </dgm:pt>
    <dgm:pt modelId="{2297E4AD-CF64-4D26-BEA7-2A417EFB4DF1}" type="sibTrans" cxnId="{B6740631-845F-4BB9-8572-F46C50780E67}">
      <dgm:prSet/>
      <dgm:spPr/>
      <dgm:t>
        <a:bodyPr/>
        <a:lstStyle/>
        <a:p>
          <a:endParaRPr lang="en-US"/>
        </a:p>
      </dgm:t>
    </dgm:pt>
    <dgm:pt modelId="{6185151C-377E-4A7D-8A2A-B57DDCF93F41}" type="pres">
      <dgm:prSet presAssocID="{A4A0AF99-D7D5-4C38-AC7F-03C9D741602E}" presName="CompostProcess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DEC52DFD-A102-487B-98F7-79D3B3BAB32B}" type="pres">
      <dgm:prSet presAssocID="{A4A0AF99-D7D5-4C38-AC7F-03C9D741602E}" presName="arrow" presStyleLbl="bgShp" presStyleIdx="0" presStyleCnt="1" custLinFactNeighborY="4503"/>
      <dgm:spPr/>
      <dgm:t>
        <a:bodyPr/>
        <a:lstStyle/>
        <a:p>
          <a:endParaRPr lang="en-US"/>
        </a:p>
      </dgm:t>
    </dgm:pt>
    <dgm:pt modelId="{EA6EEB01-D394-464C-9B1A-32C16C15E043}" type="pres">
      <dgm:prSet presAssocID="{A4A0AF99-D7D5-4C38-AC7F-03C9D741602E}" presName="linearProcess" presStyleCnt="0"/>
      <dgm:spPr/>
      <dgm:t>
        <a:bodyPr/>
        <a:lstStyle/>
        <a:p>
          <a:endParaRPr lang="en-US"/>
        </a:p>
      </dgm:t>
    </dgm:pt>
    <dgm:pt modelId="{8317A3A7-A747-4A2D-A562-20A6EC1070A0}" type="pres">
      <dgm:prSet presAssocID="{E212E232-30BC-41F2-8D4E-CE789BEA6986}" presName="textNode" presStyleLbl="node1" presStyleIdx="0" presStyleCnt="4" custScaleY="10881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7BBB93E-E062-4BC5-A120-83507B188CAF}" type="pres">
      <dgm:prSet presAssocID="{B16483EB-C42B-4356-BD18-DDFD2ECE5C52}" presName="sibTrans" presStyleCnt="0"/>
      <dgm:spPr/>
      <dgm:t>
        <a:bodyPr/>
        <a:lstStyle/>
        <a:p>
          <a:endParaRPr lang="en-US"/>
        </a:p>
      </dgm:t>
    </dgm:pt>
    <dgm:pt modelId="{51774AE9-3E87-496E-9BBF-B390066B576F}" type="pres">
      <dgm:prSet presAssocID="{3A105166-5282-4064-ADAC-FD2E56C64247}" presName="textNode" presStyleLbl="node1" presStyleIdx="1" presStyleCnt="4" custLinFactNeighborX="-40735" custLinFactNeighborY="-45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1ACAE71-CA87-4B73-BA0E-88261779A02C}" type="pres">
      <dgm:prSet presAssocID="{BF8A8D42-D754-4896-88EA-F3B12996EA1F}" presName="sibTrans" presStyleCnt="0"/>
      <dgm:spPr/>
      <dgm:t>
        <a:bodyPr/>
        <a:lstStyle/>
        <a:p>
          <a:endParaRPr lang="en-US"/>
        </a:p>
      </dgm:t>
    </dgm:pt>
    <dgm:pt modelId="{56BF2BCB-5B50-49E7-83EB-94D77551F6EF}" type="pres">
      <dgm:prSet presAssocID="{7C4ED7F4-E4CA-46F7-94F3-88C2A6DC3F19}" presName="textNode" presStyleLbl="node1" presStyleIdx="2" presStyleCnt="4" custLinFactNeighborX="-81351" custLinFactNeighborY="4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7295FBBE-65C2-482E-BC8C-313AB18479D5}" type="pres">
      <dgm:prSet presAssocID="{CDF14F5F-33DA-42E4-B990-8E9A7E6404DB}" presName="sibTrans" presStyleCnt="0"/>
      <dgm:spPr/>
      <dgm:t>
        <a:bodyPr/>
        <a:lstStyle/>
        <a:p>
          <a:endParaRPr lang="en-US"/>
        </a:p>
      </dgm:t>
    </dgm:pt>
    <dgm:pt modelId="{301E3C1F-9550-46E6-8633-6BD0B1518AFB}" type="pres">
      <dgm:prSet presAssocID="{E3E814BA-D025-4C14-921D-0569A1ECEC39}" presName="textNode" presStyleLbl="node1" presStyleIdx="3" presStyleCnt="4" custScaleX="118303" custScaleY="142334" custLinFactNeighborX="-74348" custLinFactNeighborY="4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2CBF3B61-7F78-4D07-8AB0-38468EB081D1}" type="presOf" srcId="{A4A0AF99-D7D5-4C38-AC7F-03C9D741602E}" destId="{6185151C-377E-4A7D-8A2A-B57DDCF93F41}" srcOrd="0" destOrd="0" presId="urn:microsoft.com/office/officeart/2005/8/layout/hProcess9"/>
    <dgm:cxn modelId="{06FB4ECE-D8A9-450F-A12B-935A9F86C708}" type="presOf" srcId="{7C4ED7F4-E4CA-46F7-94F3-88C2A6DC3F19}" destId="{56BF2BCB-5B50-49E7-83EB-94D77551F6EF}" srcOrd="0" destOrd="0" presId="urn:microsoft.com/office/officeart/2005/8/layout/hProcess9"/>
    <dgm:cxn modelId="{B6740631-845F-4BB9-8572-F46C50780E67}" srcId="{A4A0AF99-D7D5-4C38-AC7F-03C9D741602E}" destId="{E3E814BA-D025-4C14-921D-0569A1ECEC39}" srcOrd="3" destOrd="0" parTransId="{C1D59944-B5EB-497B-9BF0-59C6AEEED6BD}" sibTransId="{2297E4AD-CF64-4D26-BEA7-2A417EFB4DF1}"/>
    <dgm:cxn modelId="{CA77E94B-53A0-4411-9837-215AE244D19A}" srcId="{A4A0AF99-D7D5-4C38-AC7F-03C9D741602E}" destId="{E212E232-30BC-41F2-8D4E-CE789BEA6986}" srcOrd="0" destOrd="0" parTransId="{06B55EBD-3F1C-4DE7-A23E-B3C7A7BB4C6B}" sibTransId="{B16483EB-C42B-4356-BD18-DDFD2ECE5C52}"/>
    <dgm:cxn modelId="{53A3F570-6A51-46FD-A341-21D945861FA4}" type="presOf" srcId="{E212E232-30BC-41F2-8D4E-CE789BEA6986}" destId="{8317A3A7-A747-4A2D-A562-20A6EC1070A0}" srcOrd="0" destOrd="0" presId="urn:microsoft.com/office/officeart/2005/8/layout/hProcess9"/>
    <dgm:cxn modelId="{E1B45328-BC72-46E2-B497-B7C02A51EAC9}" srcId="{A4A0AF99-D7D5-4C38-AC7F-03C9D741602E}" destId="{7C4ED7F4-E4CA-46F7-94F3-88C2A6DC3F19}" srcOrd="2" destOrd="0" parTransId="{737E357E-BEF0-4897-B23C-7D84D8FD5957}" sibTransId="{CDF14F5F-33DA-42E4-B990-8E9A7E6404DB}"/>
    <dgm:cxn modelId="{A9842B4A-4689-4B27-8E18-285998F3CAD5}" srcId="{A4A0AF99-D7D5-4C38-AC7F-03C9D741602E}" destId="{3A105166-5282-4064-ADAC-FD2E56C64247}" srcOrd="1" destOrd="0" parTransId="{8FDB7003-681E-4C7E-89F5-F63251261771}" sibTransId="{BF8A8D42-D754-4896-88EA-F3B12996EA1F}"/>
    <dgm:cxn modelId="{CDE07506-DEDD-4A40-99B4-2801468383A5}" type="presOf" srcId="{E3E814BA-D025-4C14-921D-0569A1ECEC39}" destId="{301E3C1F-9550-46E6-8633-6BD0B1518AFB}" srcOrd="0" destOrd="0" presId="urn:microsoft.com/office/officeart/2005/8/layout/hProcess9"/>
    <dgm:cxn modelId="{B14A9EE8-56A8-4F36-A4B5-778AB5FF56B4}" type="presOf" srcId="{3A105166-5282-4064-ADAC-FD2E56C64247}" destId="{51774AE9-3E87-496E-9BBF-B390066B576F}" srcOrd="0" destOrd="0" presId="urn:microsoft.com/office/officeart/2005/8/layout/hProcess9"/>
    <dgm:cxn modelId="{8CECF533-88F2-474F-A446-B162545071C9}" type="presParOf" srcId="{6185151C-377E-4A7D-8A2A-B57DDCF93F41}" destId="{DEC52DFD-A102-487B-98F7-79D3B3BAB32B}" srcOrd="0" destOrd="0" presId="urn:microsoft.com/office/officeart/2005/8/layout/hProcess9"/>
    <dgm:cxn modelId="{E0CEE2C2-37EF-4ACA-8699-343B7B1193E1}" type="presParOf" srcId="{6185151C-377E-4A7D-8A2A-B57DDCF93F41}" destId="{EA6EEB01-D394-464C-9B1A-32C16C15E043}" srcOrd="1" destOrd="0" presId="urn:microsoft.com/office/officeart/2005/8/layout/hProcess9"/>
    <dgm:cxn modelId="{CAF9D4C2-E16B-42ED-BE36-778BCA5B9D2B}" type="presParOf" srcId="{EA6EEB01-D394-464C-9B1A-32C16C15E043}" destId="{8317A3A7-A747-4A2D-A562-20A6EC1070A0}" srcOrd="0" destOrd="0" presId="urn:microsoft.com/office/officeart/2005/8/layout/hProcess9"/>
    <dgm:cxn modelId="{1B89E5B6-D980-4EF2-B873-3BBA28B5633C}" type="presParOf" srcId="{EA6EEB01-D394-464C-9B1A-32C16C15E043}" destId="{17BBB93E-E062-4BC5-A120-83507B188CAF}" srcOrd="1" destOrd="0" presId="urn:microsoft.com/office/officeart/2005/8/layout/hProcess9"/>
    <dgm:cxn modelId="{6172BB21-00EF-4331-8CB6-BBFA49ED3195}" type="presParOf" srcId="{EA6EEB01-D394-464C-9B1A-32C16C15E043}" destId="{51774AE9-3E87-496E-9BBF-B390066B576F}" srcOrd="2" destOrd="0" presId="urn:microsoft.com/office/officeart/2005/8/layout/hProcess9"/>
    <dgm:cxn modelId="{FD00DBB1-AAFD-4AEC-9288-B54DD428B5EF}" type="presParOf" srcId="{EA6EEB01-D394-464C-9B1A-32C16C15E043}" destId="{81ACAE71-CA87-4B73-BA0E-88261779A02C}" srcOrd="3" destOrd="0" presId="urn:microsoft.com/office/officeart/2005/8/layout/hProcess9"/>
    <dgm:cxn modelId="{5AF595B4-E66D-4623-8D00-D90F20955E2D}" type="presParOf" srcId="{EA6EEB01-D394-464C-9B1A-32C16C15E043}" destId="{56BF2BCB-5B50-49E7-83EB-94D77551F6EF}" srcOrd="4" destOrd="0" presId="urn:microsoft.com/office/officeart/2005/8/layout/hProcess9"/>
    <dgm:cxn modelId="{42502763-D91D-432C-9A0A-1C317F46EE1D}" type="presParOf" srcId="{EA6EEB01-D394-464C-9B1A-32C16C15E043}" destId="{7295FBBE-65C2-482E-BC8C-313AB18479D5}" srcOrd="5" destOrd="0" presId="urn:microsoft.com/office/officeart/2005/8/layout/hProcess9"/>
    <dgm:cxn modelId="{5A7B363D-B3D7-4EB7-8121-2318CCAAFE2E}" type="presParOf" srcId="{EA6EEB01-D394-464C-9B1A-32C16C15E043}" destId="{301E3C1F-9550-46E6-8633-6BD0B1518AFB}" srcOrd="6" destOrd="0" presId="urn:microsoft.com/office/officeart/2005/8/layout/hProcess9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1D8CEB83-D834-4FF7-B765-08EE7E2C287A}" type="doc">
      <dgm:prSet loTypeId="urn:microsoft.com/office/officeart/2005/8/layout/radial6" loCatId="cycle" qsTypeId="urn:microsoft.com/office/officeart/2005/8/quickstyle/simple4" qsCatId="simple" csTypeId="urn:microsoft.com/office/officeart/2005/8/colors/colorful1" csCatId="colorful" phldr="1"/>
      <dgm:spPr/>
      <dgm:t>
        <a:bodyPr/>
        <a:lstStyle/>
        <a:p>
          <a:endParaRPr lang="en-US"/>
        </a:p>
      </dgm:t>
    </dgm:pt>
    <dgm:pt modelId="{68F57D97-9E35-46C2-9158-62CFC9644959}">
      <dgm:prSet phldrT="[Text]" custT="1"/>
      <dgm:spPr/>
      <dgm:t>
        <a:bodyPr/>
        <a:lstStyle/>
        <a:p>
          <a:r>
            <a: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Continuous</a:t>
          </a:r>
        </a:p>
        <a:p>
          <a:r>
            <a:rPr lang="en-US" sz="24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improvement</a:t>
          </a:r>
          <a:endParaRPr lang="en-US" sz="24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gm:t>
    </dgm:pt>
    <dgm:pt modelId="{5BF347F7-30A7-4FB1-8B3C-807081BD9D64}" type="parTrans" cxnId="{B04D4690-9F8E-4BCE-B833-C9A4A1C7EF9A}">
      <dgm:prSet/>
      <dgm:spPr/>
      <dgm:t>
        <a:bodyPr/>
        <a:lstStyle/>
        <a:p>
          <a:endParaRPr lang="en-US"/>
        </a:p>
      </dgm:t>
    </dgm:pt>
    <dgm:pt modelId="{B573509A-2ADF-44FE-B0E0-B0817FA282C6}" type="sibTrans" cxnId="{B04D4690-9F8E-4BCE-B833-C9A4A1C7EF9A}">
      <dgm:prSet/>
      <dgm:spPr/>
      <dgm:t>
        <a:bodyPr/>
        <a:lstStyle/>
        <a:p>
          <a:endParaRPr lang="en-US"/>
        </a:p>
      </dgm:t>
    </dgm:pt>
    <dgm:pt modelId="{88FF26C3-F9BC-4409-9380-9C3234EB617C}">
      <dgm:prSet phldrT="[Text]"/>
      <dgm:spPr/>
      <dgm:t>
        <a:bodyPr/>
        <a:lstStyle/>
        <a:p>
          <a:r>
            <a:rPr lang="en-US" b="1" dirty="0" smtClean="0"/>
            <a:t>Define PEO and outcomes</a:t>
          </a:r>
          <a:endParaRPr lang="en-US" b="1" dirty="0"/>
        </a:p>
      </dgm:t>
    </dgm:pt>
    <dgm:pt modelId="{2299F4F4-BA0C-4CE3-B460-A9F0FC2D650F}" type="parTrans" cxnId="{F34FF8BA-CE63-44EC-8CC7-2ABA4B8A8825}">
      <dgm:prSet/>
      <dgm:spPr/>
      <dgm:t>
        <a:bodyPr/>
        <a:lstStyle/>
        <a:p>
          <a:endParaRPr lang="en-US"/>
        </a:p>
      </dgm:t>
    </dgm:pt>
    <dgm:pt modelId="{BB19741D-0684-4D28-8D97-5CA549921EAD}" type="sibTrans" cxnId="{F34FF8BA-CE63-44EC-8CC7-2ABA4B8A8825}">
      <dgm:prSet/>
      <dgm:spPr/>
      <dgm:t>
        <a:bodyPr/>
        <a:lstStyle/>
        <a:p>
          <a:endParaRPr lang="en-US"/>
        </a:p>
      </dgm:t>
    </dgm:pt>
    <dgm:pt modelId="{9275925D-4614-445E-890E-B5004022C3BB}">
      <dgm:prSet phldrT="[Text]"/>
      <dgm:spPr/>
      <dgm:t>
        <a:bodyPr/>
        <a:lstStyle/>
        <a:p>
          <a:r>
            <a:rPr lang="en-US" b="1" dirty="0" smtClean="0"/>
            <a:t>DESIGN AND CONDUCT ASSESSMENTS</a:t>
          </a:r>
          <a:endParaRPr lang="en-US" dirty="0"/>
        </a:p>
      </dgm:t>
    </dgm:pt>
    <dgm:pt modelId="{90627723-CA25-457C-B995-256AE3928440}" type="parTrans" cxnId="{D43D382B-6648-404F-BA3C-784CB60A165E}">
      <dgm:prSet/>
      <dgm:spPr/>
      <dgm:t>
        <a:bodyPr/>
        <a:lstStyle/>
        <a:p>
          <a:endParaRPr lang="en-US"/>
        </a:p>
      </dgm:t>
    </dgm:pt>
    <dgm:pt modelId="{481787E9-8932-4E4C-A96C-7FBC2C9F285F}" type="sibTrans" cxnId="{D43D382B-6648-404F-BA3C-784CB60A165E}">
      <dgm:prSet/>
      <dgm:spPr/>
      <dgm:t>
        <a:bodyPr/>
        <a:lstStyle/>
        <a:p>
          <a:endParaRPr lang="en-US"/>
        </a:p>
      </dgm:t>
    </dgm:pt>
    <dgm:pt modelId="{0A4C58A5-EF8C-4324-9321-0E4A432B6F76}">
      <dgm:prSet phldrT="[Text]"/>
      <dgm:spPr/>
      <dgm:t>
        <a:bodyPr/>
        <a:lstStyle/>
        <a:p>
          <a:r>
            <a:rPr lang="en-US" b="1" dirty="0" smtClean="0"/>
            <a:t>EVALUATE ASSESSMENT FINDINGS</a:t>
          </a:r>
          <a:endParaRPr lang="en-US" dirty="0"/>
        </a:p>
      </dgm:t>
    </dgm:pt>
    <dgm:pt modelId="{EDB214F6-4BEE-47C0-85A5-DDB0D9DE33D2}" type="parTrans" cxnId="{B172C68A-1314-4162-B433-359FC368D33D}">
      <dgm:prSet/>
      <dgm:spPr/>
      <dgm:t>
        <a:bodyPr/>
        <a:lstStyle/>
        <a:p>
          <a:endParaRPr lang="en-US"/>
        </a:p>
      </dgm:t>
    </dgm:pt>
    <dgm:pt modelId="{54EE4EC8-A0A1-408C-A1D9-6F91DF009857}" type="sibTrans" cxnId="{B172C68A-1314-4162-B433-359FC368D33D}">
      <dgm:prSet/>
      <dgm:spPr/>
      <dgm:t>
        <a:bodyPr/>
        <a:lstStyle/>
        <a:p>
          <a:endParaRPr lang="en-US"/>
        </a:p>
      </dgm:t>
    </dgm:pt>
    <dgm:pt modelId="{425DF5D5-E01C-44D0-B9FE-E2D48A80B370}">
      <dgm:prSet phldrT="[Text]"/>
      <dgm:spPr/>
      <dgm:t>
        <a:bodyPr/>
        <a:lstStyle/>
        <a:p>
          <a:r>
            <a:rPr lang="en-US" b="1" dirty="0" smtClean="0"/>
            <a:t>USE RESULTS FOR DECISION MAKING</a:t>
          </a:r>
          <a:endParaRPr lang="en-US" dirty="0"/>
        </a:p>
      </dgm:t>
    </dgm:pt>
    <dgm:pt modelId="{5494A52E-46F3-4306-A629-F19A6D72639B}" type="parTrans" cxnId="{35F83DA5-AC1C-464A-AF55-DB1AE6412D3C}">
      <dgm:prSet/>
      <dgm:spPr/>
      <dgm:t>
        <a:bodyPr/>
        <a:lstStyle/>
        <a:p>
          <a:endParaRPr lang="en-US"/>
        </a:p>
      </dgm:t>
    </dgm:pt>
    <dgm:pt modelId="{69738D22-5B44-434A-AB12-43565D26482B}" type="sibTrans" cxnId="{35F83DA5-AC1C-464A-AF55-DB1AE6412D3C}">
      <dgm:prSet/>
      <dgm:spPr/>
      <dgm:t>
        <a:bodyPr/>
        <a:lstStyle/>
        <a:p>
          <a:endParaRPr lang="en-US"/>
        </a:p>
      </dgm:t>
    </dgm:pt>
    <dgm:pt modelId="{20150DBE-F9CF-431F-9221-C13B69C4373A}" type="pres">
      <dgm:prSet presAssocID="{1D8CEB83-D834-4FF7-B765-08EE7E2C287A}" presName="Name0" presStyleCnt="0">
        <dgm:presLayoutVars>
          <dgm:chMax val="1"/>
          <dgm:dir/>
          <dgm:animLvl val="ctr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8C4A15EB-5985-403D-8CB3-075AE49C0210}" type="pres">
      <dgm:prSet presAssocID="{68F57D97-9E35-46C2-9158-62CFC9644959}" presName="centerShape" presStyleLbl="node0" presStyleIdx="0" presStyleCnt="1" custScaleX="146916" custScaleY="91323"/>
      <dgm:spPr/>
      <dgm:t>
        <a:bodyPr/>
        <a:lstStyle/>
        <a:p>
          <a:endParaRPr lang="en-US"/>
        </a:p>
      </dgm:t>
    </dgm:pt>
    <dgm:pt modelId="{F42F336A-CE45-4587-96BC-59938B66A45A}" type="pres">
      <dgm:prSet presAssocID="{88FF26C3-F9BC-4409-9380-9C3234EB617C}" presName="node" presStyleLbl="node1" presStyleIdx="0" presStyleCnt="4" custScaleX="164301" custRadScaleRad="104152" custRadScaleInc="-643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F901D8-3A77-4F5F-963B-2BCC7F5E481C}" type="pres">
      <dgm:prSet presAssocID="{88FF26C3-F9BC-4409-9380-9C3234EB617C}" presName="dummy" presStyleCnt="0"/>
      <dgm:spPr/>
    </dgm:pt>
    <dgm:pt modelId="{93EDDDD1-D2DA-46BB-B7F1-B4B0CA87CC67}" type="pres">
      <dgm:prSet presAssocID="{BB19741D-0684-4D28-8D97-5CA549921EAD}" presName="sibTrans" presStyleLbl="sibTrans2D1" presStyleIdx="0" presStyleCnt="4" custScaleX="110413" custScaleY="102798"/>
      <dgm:spPr/>
      <dgm:t>
        <a:bodyPr/>
        <a:lstStyle/>
        <a:p>
          <a:endParaRPr lang="en-US"/>
        </a:p>
      </dgm:t>
    </dgm:pt>
    <dgm:pt modelId="{7D3BF225-47DF-4415-B405-DB6CA0C523D9}" type="pres">
      <dgm:prSet presAssocID="{9275925D-4614-445E-890E-B5004022C3BB}" presName="node" presStyleLbl="node1" presStyleIdx="1" presStyleCnt="4" custScaleX="153357" custScaleY="99112" custRadScaleRad="134064" custRadScaleInc="-897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8B429F25-A3D9-41FF-A7D5-CF29F736EDAF}" type="pres">
      <dgm:prSet presAssocID="{9275925D-4614-445E-890E-B5004022C3BB}" presName="dummy" presStyleCnt="0"/>
      <dgm:spPr/>
    </dgm:pt>
    <dgm:pt modelId="{3B96910C-FD3B-4053-B41E-DA46791005C4}" type="pres">
      <dgm:prSet presAssocID="{481787E9-8932-4E4C-A96C-7FBC2C9F285F}" presName="sibTrans" presStyleLbl="sibTrans2D1" presStyleIdx="1" presStyleCnt="4" custScaleX="109650" custScaleY="103905"/>
      <dgm:spPr/>
      <dgm:t>
        <a:bodyPr/>
        <a:lstStyle/>
        <a:p>
          <a:endParaRPr lang="en-US"/>
        </a:p>
      </dgm:t>
    </dgm:pt>
    <dgm:pt modelId="{65BF71BF-FF55-4DF6-93E1-9A54F59223C0}" type="pres">
      <dgm:prSet presAssocID="{0A4C58A5-EF8C-4324-9321-0E4A432B6F76}" presName="node" presStyleLbl="node1" presStyleIdx="2" presStyleCnt="4" custScaleX="166596" custScaleY="10024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24DBED8B-0DF2-423F-84CC-507166C0448A}" type="pres">
      <dgm:prSet presAssocID="{0A4C58A5-EF8C-4324-9321-0E4A432B6F76}" presName="dummy" presStyleCnt="0"/>
      <dgm:spPr/>
    </dgm:pt>
    <dgm:pt modelId="{E4EA3D16-CA69-4E38-A7F5-64C0D20DF251}" type="pres">
      <dgm:prSet presAssocID="{54EE4EC8-A0A1-408C-A1D9-6F91DF009857}" presName="sibTrans" presStyleLbl="sibTrans2D1" presStyleIdx="2" presStyleCnt="4" custScaleX="106438" custScaleY="100558"/>
      <dgm:spPr/>
      <dgm:t>
        <a:bodyPr/>
        <a:lstStyle/>
        <a:p>
          <a:endParaRPr lang="en-US"/>
        </a:p>
      </dgm:t>
    </dgm:pt>
    <dgm:pt modelId="{8CD71738-BA1C-47F3-BEF7-FDA52FD20867}" type="pres">
      <dgm:prSet presAssocID="{425DF5D5-E01C-44D0-B9FE-E2D48A80B370}" presName="node" presStyleLbl="node1" presStyleIdx="3" presStyleCnt="4" custScaleX="155652" custRadScaleRad="142699" custRadScaleInc="-476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F5FD97C-0584-45D2-8991-28ABD554C5F3}" type="pres">
      <dgm:prSet presAssocID="{425DF5D5-E01C-44D0-B9FE-E2D48A80B370}" presName="dummy" presStyleCnt="0"/>
      <dgm:spPr/>
    </dgm:pt>
    <dgm:pt modelId="{B81B220B-AAEB-4006-A383-698A063EB01A}" type="pres">
      <dgm:prSet presAssocID="{69738D22-5B44-434A-AB12-43565D26482B}" presName="sibTrans" presStyleLbl="sibTrans2D1" presStyleIdx="3" presStyleCnt="4" custScaleX="105931" custScaleY="101805"/>
      <dgm:spPr/>
      <dgm:t>
        <a:bodyPr/>
        <a:lstStyle/>
        <a:p>
          <a:endParaRPr lang="en-US"/>
        </a:p>
      </dgm:t>
    </dgm:pt>
  </dgm:ptLst>
  <dgm:cxnLst>
    <dgm:cxn modelId="{4F9C40DB-FBFE-4DD4-9706-0D152DC50836}" type="presOf" srcId="{425DF5D5-E01C-44D0-B9FE-E2D48A80B370}" destId="{8CD71738-BA1C-47F3-BEF7-FDA52FD20867}" srcOrd="0" destOrd="0" presId="urn:microsoft.com/office/officeart/2005/8/layout/radial6"/>
    <dgm:cxn modelId="{08EBB5C5-655E-4705-B219-1ACA06C2B4B3}" type="presOf" srcId="{1D8CEB83-D834-4FF7-B765-08EE7E2C287A}" destId="{20150DBE-F9CF-431F-9221-C13B69C4373A}" srcOrd="0" destOrd="0" presId="urn:microsoft.com/office/officeart/2005/8/layout/radial6"/>
    <dgm:cxn modelId="{EABC9F50-E0A2-45EB-BDEE-9F313066F993}" type="presOf" srcId="{69738D22-5B44-434A-AB12-43565D26482B}" destId="{B81B220B-AAEB-4006-A383-698A063EB01A}" srcOrd="0" destOrd="0" presId="urn:microsoft.com/office/officeart/2005/8/layout/radial6"/>
    <dgm:cxn modelId="{8C4EA20F-8F52-474A-94C8-DAFFEA1AD485}" type="presOf" srcId="{481787E9-8932-4E4C-A96C-7FBC2C9F285F}" destId="{3B96910C-FD3B-4053-B41E-DA46791005C4}" srcOrd="0" destOrd="0" presId="urn:microsoft.com/office/officeart/2005/8/layout/radial6"/>
    <dgm:cxn modelId="{02DF7075-B637-4663-BBEC-CA70DF66C6CF}" type="presOf" srcId="{9275925D-4614-445E-890E-B5004022C3BB}" destId="{7D3BF225-47DF-4415-B405-DB6CA0C523D9}" srcOrd="0" destOrd="0" presId="urn:microsoft.com/office/officeart/2005/8/layout/radial6"/>
    <dgm:cxn modelId="{B567E767-144C-4966-AD17-1807B3F09C95}" type="presOf" srcId="{BB19741D-0684-4D28-8D97-5CA549921EAD}" destId="{93EDDDD1-D2DA-46BB-B7F1-B4B0CA87CC67}" srcOrd="0" destOrd="0" presId="urn:microsoft.com/office/officeart/2005/8/layout/radial6"/>
    <dgm:cxn modelId="{D43D382B-6648-404F-BA3C-784CB60A165E}" srcId="{68F57D97-9E35-46C2-9158-62CFC9644959}" destId="{9275925D-4614-445E-890E-B5004022C3BB}" srcOrd="1" destOrd="0" parTransId="{90627723-CA25-457C-B995-256AE3928440}" sibTransId="{481787E9-8932-4E4C-A96C-7FBC2C9F285F}"/>
    <dgm:cxn modelId="{4EB4AD24-CB05-4C06-9FED-ED484544F1BD}" type="presOf" srcId="{88FF26C3-F9BC-4409-9380-9C3234EB617C}" destId="{F42F336A-CE45-4587-96BC-59938B66A45A}" srcOrd="0" destOrd="0" presId="urn:microsoft.com/office/officeart/2005/8/layout/radial6"/>
    <dgm:cxn modelId="{1BDEBD93-85C9-43D6-9175-EECD5FD5DA79}" type="presOf" srcId="{0A4C58A5-EF8C-4324-9321-0E4A432B6F76}" destId="{65BF71BF-FF55-4DF6-93E1-9A54F59223C0}" srcOrd="0" destOrd="0" presId="urn:microsoft.com/office/officeart/2005/8/layout/radial6"/>
    <dgm:cxn modelId="{B172C68A-1314-4162-B433-359FC368D33D}" srcId="{68F57D97-9E35-46C2-9158-62CFC9644959}" destId="{0A4C58A5-EF8C-4324-9321-0E4A432B6F76}" srcOrd="2" destOrd="0" parTransId="{EDB214F6-4BEE-47C0-85A5-DDB0D9DE33D2}" sibTransId="{54EE4EC8-A0A1-408C-A1D9-6F91DF009857}"/>
    <dgm:cxn modelId="{B04D4690-9F8E-4BCE-B833-C9A4A1C7EF9A}" srcId="{1D8CEB83-D834-4FF7-B765-08EE7E2C287A}" destId="{68F57D97-9E35-46C2-9158-62CFC9644959}" srcOrd="0" destOrd="0" parTransId="{5BF347F7-30A7-4FB1-8B3C-807081BD9D64}" sibTransId="{B573509A-2ADF-44FE-B0E0-B0817FA282C6}"/>
    <dgm:cxn modelId="{F34FF8BA-CE63-44EC-8CC7-2ABA4B8A8825}" srcId="{68F57D97-9E35-46C2-9158-62CFC9644959}" destId="{88FF26C3-F9BC-4409-9380-9C3234EB617C}" srcOrd="0" destOrd="0" parTransId="{2299F4F4-BA0C-4CE3-B460-A9F0FC2D650F}" sibTransId="{BB19741D-0684-4D28-8D97-5CA549921EAD}"/>
    <dgm:cxn modelId="{35F83DA5-AC1C-464A-AF55-DB1AE6412D3C}" srcId="{68F57D97-9E35-46C2-9158-62CFC9644959}" destId="{425DF5D5-E01C-44D0-B9FE-E2D48A80B370}" srcOrd="3" destOrd="0" parTransId="{5494A52E-46F3-4306-A629-F19A6D72639B}" sibTransId="{69738D22-5B44-434A-AB12-43565D26482B}"/>
    <dgm:cxn modelId="{AC8B6DC6-B94C-472C-BA78-B0649435AF99}" type="presOf" srcId="{54EE4EC8-A0A1-408C-A1D9-6F91DF009857}" destId="{E4EA3D16-CA69-4E38-A7F5-64C0D20DF251}" srcOrd="0" destOrd="0" presId="urn:microsoft.com/office/officeart/2005/8/layout/radial6"/>
    <dgm:cxn modelId="{CB1895FB-777B-4959-ABAE-2A52EA0A2C4B}" type="presOf" srcId="{68F57D97-9E35-46C2-9158-62CFC9644959}" destId="{8C4A15EB-5985-403D-8CB3-075AE49C0210}" srcOrd="0" destOrd="0" presId="urn:microsoft.com/office/officeart/2005/8/layout/radial6"/>
    <dgm:cxn modelId="{22F0DD83-9730-4D06-BAD1-48CA1EC9DB2D}" type="presParOf" srcId="{20150DBE-F9CF-431F-9221-C13B69C4373A}" destId="{8C4A15EB-5985-403D-8CB3-075AE49C0210}" srcOrd="0" destOrd="0" presId="urn:microsoft.com/office/officeart/2005/8/layout/radial6"/>
    <dgm:cxn modelId="{DBC1B7F3-67DA-4E85-9B28-97A7EC971374}" type="presParOf" srcId="{20150DBE-F9CF-431F-9221-C13B69C4373A}" destId="{F42F336A-CE45-4587-96BC-59938B66A45A}" srcOrd="1" destOrd="0" presId="urn:microsoft.com/office/officeart/2005/8/layout/radial6"/>
    <dgm:cxn modelId="{6F8101AF-0352-4ABA-A5E5-422FCEB5D05B}" type="presParOf" srcId="{20150DBE-F9CF-431F-9221-C13B69C4373A}" destId="{61F901D8-3A77-4F5F-963B-2BCC7F5E481C}" srcOrd="2" destOrd="0" presId="urn:microsoft.com/office/officeart/2005/8/layout/radial6"/>
    <dgm:cxn modelId="{6A229E1C-3E92-403B-98F4-EC656A094010}" type="presParOf" srcId="{20150DBE-F9CF-431F-9221-C13B69C4373A}" destId="{93EDDDD1-D2DA-46BB-B7F1-B4B0CA87CC67}" srcOrd="3" destOrd="0" presId="urn:microsoft.com/office/officeart/2005/8/layout/radial6"/>
    <dgm:cxn modelId="{B141E4B1-A687-4281-BC1B-E7472FCEFC72}" type="presParOf" srcId="{20150DBE-F9CF-431F-9221-C13B69C4373A}" destId="{7D3BF225-47DF-4415-B405-DB6CA0C523D9}" srcOrd="4" destOrd="0" presId="urn:microsoft.com/office/officeart/2005/8/layout/radial6"/>
    <dgm:cxn modelId="{7B4835BD-5FFA-49D9-840F-6664430BE045}" type="presParOf" srcId="{20150DBE-F9CF-431F-9221-C13B69C4373A}" destId="{8B429F25-A3D9-41FF-A7D5-CF29F736EDAF}" srcOrd="5" destOrd="0" presId="urn:microsoft.com/office/officeart/2005/8/layout/radial6"/>
    <dgm:cxn modelId="{E51C1EAA-7077-4511-A819-3D4F03594CE9}" type="presParOf" srcId="{20150DBE-F9CF-431F-9221-C13B69C4373A}" destId="{3B96910C-FD3B-4053-B41E-DA46791005C4}" srcOrd="6" destOrd="0" presId="urn:microsoft.com/office/officeart/2005/8/layout/radial6"/>
    <dgm:cxn modelId="{DB4591F7-67E5-40DB-AD8D-8476497AAEE2}" type="presParOf" srcId="{20150DBE-F9CF-431F-9221-C13B69C4373A}" destId="{65BF71BF-FF55-4DF6-93E1-9A54F59223C0}" srcOrd="7" destOrd="0" presId="urn:microsoft.com/office/officeart/2005/8/layout/radial6"/>
    <dgm:cxn modelId="{CE2309A6-38EA-4388-929F-650DCFED5953}" type="presParOf" srcId="{20150DBE-F9CF-431F-9221-C13B69C4373A}" destId="{24DBED8B-0DF2-423F-84CC-507166C0448A}" srcOrd="8" destOrd="0" presId="urn:microsoft.com/office/officeart/2005/8/layout/radial6"/>
    <dgm:cxn modelId="{A59BD92C-5D81-4BE1-BFAB-7F30E6BB92F0}" type="presParOf" srcId="{20150DBE-F9CF-431F-9221-C13B69C4373A}" destId="{E4EA3D16-CA69-4E38-A7F5-64C0D20DF251}" srcOrd="9" destOrd="0" presId="urn:microsoft.com/office/officeart/2005/8/layout/radial6"/>
    <dgm:cxn modelId="{08072F8E-CF4A-4AD7-B1AE-B314D3B17510}" type="presParOf" srcId="{20150DBE-F9CF-431F-9221-C13B69C4373A}" destId="{8CD71738-BA1C-47F3-BEF7-FDA52FD20867}" srcOrd="10" destOrd="0" presId="urn:microsoft.com/office/officeart/2005/8/layout/radial6"/>
    <dgm:cxn modelId="{82DAC316-EB38-4C06-9E50-19945559B5EE}" type="presParOf" srcId="{20150DBE-F9CF-431F-9221-C13B69C4373A}" destId="{AF5FD97C-0584-45D2-8991-28ABD554C5F3}" srcOrd="11" destOrd="0" presId="urn:microsoft.com/office/officeart/2005/8/layout/radial6"/>
    <dgm:cxn modelId="{845358EE-C5D0-4711-93FB-A7988A721C90}" type="presParOf" srcId="{20150DBE-F9CF-431F-9221-C13B69C4373A}" destId="{B81B220B-AAEB-4006-A383-698A063EB01A}" srcOrd="12" destOrd="0" presId="urn:microsoft.com/office/officeart/2005/8/layout/radial6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6344B70A-E244-46B5-BB14-977BFBA96E53}" type="doc">
      <dgm:prSet loTypeId="urn:microsoft.com/office/officeart/2005/8/layout/hProcess4" loCatId="process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F3A4A5EC-7227-40B3-9DE1-FC8C613BBC24}">
      <dgm:prSet phldrT="[Text]"/>
      <dgm:spPr/>
      <dgm:t>
        <a:bodyPr/>
        <a:lstStyle/>
        <a:p>
          <a:r>
            <a:rPr lang="en-US" dirty="0" smtClean="0"/>
            <a:t>Pre-visit review</a:t>
          </a:r>
          <a:endParaRPr lang="en-US" dirty="0"/>
        </a:p>
      </dgm:t>
    </dgm:pt>
    <dgm:pt modelId="{3013B79C-9A99-4E4F-9F79-3D8EC72E3030}" type="parTrans" cxnId="{1F9DE430-0F74-4120-B973-04669B20EBBC}">
      <dgm:prSet/>
      <dgm:spPr/>
      <dgm:t>
        <a:bodyPr/>
        <a:lstStyle/>
        <a:p>
          <a:endParaRPr lang="en-US"/>
        </a:p>
      </dgm:t>
    </dgm:pt>
    <dgm:pt modelId="{A175D444-7334-4ADC-BE09-BF41891A6038}" type="sibTrans" cxnId="{1F9DE430-0F74-4120-B973-04669B20EBBC}">
      <dgm:prSet/>
      <dgm:spPr/>
      <dgm:t>
        <a:bodyPr/>
        <a:lstStyle/>
        <a:p>
          <a:endParaRPr lang="en-US"/>
        </a:p>
      </dgm:t>
    </dgm:pt>
    <dgm:pt modelId="{0A803052-56E1-4863-9826-C4B018A26CC8}">
      <dgm:prSet phldrT="[Text]" custT="1"/>
      <dgm:spPr/>
      <dgm:t>
        <a:bodyPr/>
        <a:lstStyle/>
        <a:p>
          <a:r>
            <a:rPr lang="en-US" sz="2000" dirty="0" smtClean="0"/>
            <a:t>Self-study report </a:t>
          </a:r>
          <a:endParaRPr lang="en-US" sz="2000" dirty="0"/>
        </a:p>
      </dgm:t>
    </dgm:pt>
    <dgm:pt modelId="{AAA21F3E-764B-4C50-8756-6E93FC425C3F}" type="parTrans" cxnId="{EB6236E6-6111-4DE7-A8B8-664F300FD822}">
      <dgm:prSet/>
      <dgm:spPr/>
      <dgm:t>
        <a:bodyPr/>
        <a:lstStyle/>
        <a:p>
          <a:endParaRPr lang="en-US"/>
        </a:p>
      </dgm:t>
    </dgm:pt>
    <dgm:pt modelId="{8007FAA4-F36B-40D4-B133-1A285ECF1866}" type="sibTrans" cxnId="{EB6236E6-6111-4DE7-A8B8-664F300FD822}">
      <dgm:prSet/>
      <dgm:spPr/>
      <dgm:t>
        <a:bodyPr/>
        <a:lstStyle/>
        <a:p>
          <a:endParaRPr lang="en-US"/>
        </a:p>
      </dgm:t>
    </dgm:pt>
    <dgm:pt modelId="{7D49D6F9-E333-4FDE-A4A1-B6BFE71D2784}">
      <dgm:prSet phldrT="[Text]" custT="1"/>
      <dgm:spPr/>
      <dgm:t>
        <a:bodyPr/>
        <a:lstStyle/>
        <a:p>
          <a:r>
            <a:rPr lang="en-US" sz="2000" dirty="0" smtClean="0"/>
            <a:t>Transcripts </a:t>
          </a:r>
          <a:endParaRPr lang="en-US" sz="2000" dirty="0"/>
        </a:p>
      </dgm:t>
    </dgm:pt>
    <dgm:pt modelId="{8575B46E-0CC1-40ED-85C3-5F03BB2DE533}" type="parTrans" cxnId="{1FDEA7E1-0B67-482A-A852-D16E01D5AC92}">
      <dgm:prSet/>
      <dgm:spPr/>
      <dgm:t>
        <a:bodyPr/>
        <a:lstStyle/>
        <a:p>
          <a:endParaRPr lang="en-US"/>
        </a:p>
      </dgm:t>
    </dgm:pt>
    <dgm:pt modelId="{3DD4557C-9996-4816-800D-D0EC2DD04309}" type="sibTrans" cxnId="{1FDEA7E1-0B67-482A-A852-D16E01D5AC92}">
      <dgm:prSet/>
      <dgm:spPr/>
      <dgm:t>
        <a:bodyPr/>
        <a:lstStyle/>
        <a:p>
          <a:endParaRPr lang="en-US"/>
        </a:p>
      </dgm:t>
    </dgm:pt>
    <dgm:pt modelId="{785815FB-A01B-433B-9A37-7C9BDFE24964}">
      <dgm:prSet phldrT="[Text]"/>
      <dgm:spPr/>
      <dgm:t>
        <a:bodyPr/>
        <a:lstStyle/>
        <a:p>
          <a:r>
            <a:rPr lang="en-US" dirty="0" smtClean="0"/>
            <a:t>Site visit</a:t>
          </a:r>
          <a:endParaRPr lang="en-US" dirty="0"/>
        </a:p>
      </dgm:t>
    </dgm:pt>
    <dgm:pt modelId="{A982DA40-AEE6-4640-9BDE-14120D10A8F4}" type="parTrans" cxnId="{43E4BDF3-309D-403F-897D-49726D430495}">
      <dgm:prSet/>
      <dgm:spPr/>
      <dgm:t>
        <a:bodyPr/>
        <a:lstStyle/>
        <a:p>
          <a:endParaRPr lang="en-US"/>
        </a:p>
      </dgm:t>
    </dgm:pt>
    <dgm:pt modelId="{45AB6EA8-276D-48EC-8F7C-30A2A465DB0C}" type="sibTrans" cxnId="{43E4BDF3-309D-403F-897D-49726D430495}">
      <dgm:prSet/>
      <dgm:spPr/>
      <dgm:t>
        <a:bodyPr/>
        <a:lstStyle/>
        <a:p>
          <a:endParaRPr lang="en-US"/>
        </a:p>
      </dgm:t>
    </dgm:pt>
    <dgm:pt modelId="{3D951041-5BC3-4710-996F-6959609EE44B}">
      <dgm:prSet phldrT="[Text]" custT="1"/>
      <dgm:spPr/>
      <dgm:t>
        <a:bodyPr/>
        <a:lstStyle/>
        <a:p>
          <a:r>
            <a:rPr lang="en-US" sz="2000" dirty="0" smtClean="0"/>
            <a:t>Review course files, assessment files, tour labs</a:t>
          </a:r>
          <a:endParaRPr lang="en-US" sz="2000" dirty="0"/>
        </a:p>
      </dgm:t>
    </dgm:pt>
    <dgm:pt modelId="{2B19E2CC-27AA-42FB-9B7B-3BC0BF57E336}" type="parTrans" cxnId="{BF01064B-8B76-46EE-88DA-0B809C58B4F5}">
      <dgm:prSet/>
      <dgm:spPr/>
      <dgm:t>
        <a:bodyPr/>
        <a:lstStyle/>
        <a:p>
          <a:endParaRPr lang="en-US"/>
        </a:p>
      </dgm:t>
    </dgm:pt>
    <dgm:pt modelId="{7292B8CF-713B-49AC-BCD7-B26C0E0BC780}" type="sibTrans" cxnId="{BF01064B-8B76-46EE-88DA-0B809C58B4F5}">
      <dgm:prSet/>
      <dgm:spPr/>
      <dgm:t>
        <a:bodyPr/>
        <a:lstStyle/>
        <a:p>
          <a:endParaRPr lang="en-US"/>
        </a:p>
      </dgm:t>
    </dgm:pt>
    <dgm:pt modelId="{9F91BA92-2B92-47E2-9561-EC3F262DE63B}">
      <dgm:prSet phldrT="[Text]" custT="1"/>
      <dgm:spPr/>
      <dgm:t>
        <a:bodyPr/>
        <a:lstStyle/>
        <a:p>
          <a:r>
            <a:rPr lang="en-US" sz="2000" dirty="0" smtClean="0"/>
            <a:t>Interview administrators, faculty, students, and other selected units</a:t>
          </a:r>
          <a:endParaRPr lang="en-US" sz="2000" dirty="0"/>
        </a:p>
      </dgm:t>
    </dgm:pt>
    <dgm:pt modelId="{520B9199-6D98-4DBF-94A8-83A2EBE2210A}" type="parTrans" cxnId="{0B19C042-F217-4614-8C93-4FE71BFEEC31}">
      <dgm:prSet/>
      <dgm:spPr/>
      <dgm:t>
        <a:bodyPr/>
        <a:lstStyle/>
        <a:p>
          <a:endParaRPr lang="en-US"/>
        </a:p>
      </dgm:t>
    </dgm:pt>
    <dgm:pt modelId="{148322FA-7D32-432F-91BA-097261C275D9}" type="sibTrans" cxnId="{0B19C042-F217-4614-8C93-4FE71BFEEC31}">
      <dgm:prSet/>
      <dgm:spPr/>
      <dgm:t>
        <a:bodyPr/>
        <a:lstStyle/>
        <a:p>
          <a:endParaRPr lang="en-US"/>
        </a:p>
      </dgm:t>
    </dgm:pt>
    <dgm:pt modelId="{5DC7246D-FF8B-4D03-AFCE-57D7E21FCE2A}">
      <dgm:prSet phldrT="[Text]"/>
      <dgm:spPr/>
      <dgm:t>
        <a:bodyPr/>
        <a:lstStyle/>
        <a:p>
          <a:r>
            <a:rPr lang="en-US" dirty="0" smtClean="0"/>
            <a:t>Post-site visit</a:t>
          </a:r>
          <a:endParaRPr lang="en-US" dirty="0"/>
        </a:p>
      </dgm:t>
    </dgm:pt>
    <dgm:pt modelId="{09422B96-961B-459B-B12E-21261862DDEA}" type="parTrans" cxnId="{8F5F03B7-0DC4-4038-BC20-BBD154DDB1D4}">
      <dgm:prSet/>
      <dgm:spPr/>
      <dgm:t>
        <a:bodyPr/>
        <a:lstStyle/>
        <a:p>
          <a:endParaRPr lang="en-US"/>
        </a:p>
      </dgm:t>
    </dgm:pt>
    <dgm:pt modelId="{8ABF97ED-95B0-4117-B915-1B2CD238F2BB}" type="sibTrans" cxnId="{8F5F03B7-0DC4-4038-BC20-BBD154DDB1D4}">
      <dgm:prSet/>
      <dgm:spPr/>
      <dgm:t>
        <a:bodyPr/>
        <a:lstStyle/>
        <a:p>
          <a:endParaRPr lang="en-US"/>
        </a:p>
      </dgm:t>
    </dgm:pt>
    <dgm:pt modelId="{A50C1E8D-0129-44D5-A5D9-634ED4F2E99B}">
      <dgm:prSet phldrT="[Text]"/>
      <dgm:spPr/>
      <dgm:t>
        <a:bodyPr/>
        <a:lstStyle/>
        <a:p>
          <a:r>
            <a:rPr lang="en-US" dirty="0" smtClean="0"/>
            <a:t>7-day response</a:t>
          </a:r>
          <a:endParaRPr lang="en-US" dirty="0"/>
        </a:p>
      </dgm:t>
    </dgm:pt>
    <dgm:pt modelId="{01090729-B902-4E4E-923A-3217CB82BAC5}" type="parTrans" cxnId="{BCDFD727-AAC3-4E20-9149-DC71D6090480}">
      <dgm:prSet/>
      <dgm:spPr/>
      <dgm:t>
        <a:bodyPr/>
        <a:lstStyle/>
        <a:p>
          <a:endParaRPr lang="en-US"/>
        </a:p>
      </dgm:t>
    </dgm:pt>
    <dgm:pt modelId="{E4A4C326-6716-4C67-B381-4430F8C05A79}" type="sibTrans" cxnId="{BCDFD727-AAC3-4E20-9149-DC71D6090480}">
      <dgm:prSet/>
      <dgm:spPr/>
      <dgm:t>
        <a:bodyPr/>
        <a:lstStyle/>
        <a:p>
          <a:endParaRPr lang="en-US"/>
        </a:p>
      </dgm:t>
    </dgm:pt>
    <dgm:pt modelId="{A51EDC2A-D3DF-44C9-9C23-A2ACB0F5E152}">
      <dgm:prSet phldrT="[Text]"/>
      <dgm:spPr/>
      <dgm:t>
        <a:bodyPr/>
        <a:lstStyle/>
        <a:p>
          <a:r>
            <a:rPr lang="en-US" dirty="0" smtClean="0"/>
            <a:t>Draft statement to Dean </a:t>
          </a:r>
          <a:endParaRPr lang="en-US" dirty="0"/>
        </a:p>
      </dgm:t>
    </dgm:pt>
    <dgm:pt modelId="{AA335EEE-BB41-4148-B47F-C12BEBC28EAB}" type="parTrans" cxnId="{D84ACD1F-CD38-4901-8617-7DEF43470FA2}">
      <dgm:prSet/>
      <dgm:spPr/>
      <dgm:t>
        <a:bodyPr/>
        <a:lstStyle/>
        <a:p>
          <a:endParaRPr lang="en-US"/>
        </a:p>
      </dgm:t>
    </dgm:pt>
    <dgm:pt modelId="{4DC566B8-B437-490D-870C-267DBBE698B2}" type="sibTrans" cxnId="{D84ACD1F-CD38-4901-8617-7DEF43470FA2}">
      <dgm:prSet/>
      <dgm:spPr/>
      <dgm:t>
        <a:bodyPr/>
        <a:lstStyle/>
        <a:p>
          <a:endParaRPr lang="en-US"/>
        </a:p>
      </dgm:t>
    </dgm:pt>
    <dgm:pt modelId="{490BDB93-074B-4AEF-8E6A-E6BE40B4B739}">
      <dgm:prSet phldrT="[Text]" custT="1"/>
      <dgm:spPr/>
      <dgm:t>
        <a:bodyPr/>
        <a:lstStyle/>
        <a:p>
          <a:r>
            <a:rPr lang="en-US" sz="2000" dirty="0" smtClean="0"/>
            <a:t>Supporting documents </a:t>
          </a:r>
          <a:endParaRPr lang="en-US" sz="2000" dirty="0"/>
        </a:p>
      </dgm:t>
    </dgm:pt>
    <dgm:pt modelId="{D655F4BA-81FD-41B8-82D0-C5AC7BBFAAE0}" type="parTrans" cxnId="{236E999C-41CF-4332-AAD0-806C34E6BBFF}">
      <dgm:prSet/>
      <dgm:spPr/>
      <dgm:t>
        <a:bodyPr/>
        <a:lstStyle/>
        <a:p>
          <a:endParaRPr lang="en-US"/>
        </a:p>
      </dgm:t>
    </dgm:pt>
    <dgm:pt modelId="{E9599702-8292-4794-990A-6118DB6014EB}" type="sibTrans" cxnId="{236E999C-41CF-4332-AAD0-806C34E6BBFF}">
      <dgm:prSet/>
      <dgm:spPr/>
      <dgm:t>
        <a:bodyPr/>
        <a:lstStyle/>
        <a:p>
          <a:endParaRPr lang="en-US"/>
        </a:p>
      </dgm:t>
    </dgm:pt>
    <dgm:pt modelId="{37FB4FF8-3B5D-48A8-A55F-F938E31C623C}">
      <dgm:prSet phldrT="[Text]" custT="1"/>
      <dgm:spPr/>
      <dgm:t>
        <a:bodyPr/>
        <a:lstStyle/>
        <a:p>
          <a:r>
            <a:rPr lang="en-US" sz="2000" dirty="0" smtClean="0"/>
            <a:t>Lunch with IAB members</a:t>
          </a:r>
          <a:endParaRPr lang="en-US" sz="2000" dirty="0"/>
        </a:p>
      </dgm:t>
    </dgm:pt>
    <dgm:pt modelId="{C48A9D24-89EB-4496-A3F2-21B045A53E0E}" type="parTrans" cxnId="{2E96930B-4B63-4944-80D0-827589A8CFF9}">
      <dgm:prSet/>
      <dgm:spPr/>
      <dgm:t>
        <a:bodyPr/>
        <a:lstStyle/>
        <a:p>
          <a:endParaRPr lang="en-US"/>
        </a:p>
      </dgm:t>
    </dgm:pt>
    <dgm:pt modelId="{AF20527C-B174-4C8E-B4F6-3C57DB0369B2}" type="sibTrans" cxnId="{2E96930B-4B63-4944-80D0-827589A8CFF9}">
      <dgm:prSet/>
      <dgm:spPr/>
      <dgm:t>
        <a:bodyPr/>
        <a:lstStyle/>
        <a:p>
          <a:endParaRPr lang="en-US"/>
        </a:p>
      </dgm:t>
    </dgm:pt>
    <dgm:pt modelId="{2FF95D2E-88B1-4A8A-B60C-371B763CAA40}">
      <dgm:prSet phldrT="[Text]"/>
      <dgm:spPr/>
      <dgm:t>
        <a:bodyPr/>
        <a:lstStyle/>
        <a:p>
          <a:r>
            <a:rPr lang="en-US" dirty="0" smtClean="0"/>
            <a:t>30-day response</a:t>
          </a:r>
          <a:endParaRPr lang="en-US" dirty="0"/>
        </a:p>
      </dgm:t>
    </dgm:pt>
    <dgm:pt modelId="{41B27EB7-105F-4D31-BC5F-B7D51EE850BA}" type="parTrans" cxnId="{6870D472-CE44-4CC4-9845-7F1284B46D9E}">
      <dgm:prSet/>
      <dgm:spPr/>
      <dgm:t>
        <a:bodyPr/>
        <a:lstStyle/>
        <a:p>
          <a:endParaRPr lang="en-US"/>
        </a:p>
      </dgm:t>
    </dgm:pt>
    <dgm:pt modelId="{26FB52B2-715A-4586-ADFE-D920197240F6}" type="sibTrans" cxnId="{6870D472-CE44-4CC4-9845-7F1284B46D9E}">
      <dgm:prSet/>
      <dgm:spPr/>
      <dgm:t>
        <a:bodyPr/>
        <a:lstStyle/>
        <a:p>
          <a:endParaRPr lang="en-US"/>
        </a:p>
      </dgm:t>
    </dgm:pt>
    <dgm:pt modelId="{B6B6E2FC-86A0-4F92-89E3-384A3B1DBBA6}">
      <dgm:prSet phldrT="[Text]"/>
      <dgm:spPr/>
      <dgm:t>
        <a:bodyPr/>
        <a:lstStyle/>
        <a:p>
          <a:r>
            <a:rPr lang="en-US" dirty="0" smtClean="0"/>
            <a:t>Final statement after commission meeting in Summer 19</a:t>
          </a:r>
          <a:endParaRPr lang="en-US" dirty="0"/>
        </a:p>
      </dgm:t>
    </dgm:pt>
    <dgm:pt modelId="{9BEDDD59-E524-4621-9296-3C0F2C28E762}" type="parTrans" cxnId="{831705E6-2E2A-4753-A7CE-9F431FEEA511}">
      <dgm:prSet/>
      <dgm:spPr/>
      <dgm:t>
        <a:bodyPr/>
        <a:lstStyle/>
        <a:p>
          <a:endParaRPr lang="en-US"/>
        </a:p>
      </dgm:t>
    </dgm:pt>
    <dgm:pt modelId="{6D8F3BCC-0393-47E8-A6CA-054CC8E62BD6}" type="sibTrans" cxnId="{831705E6-2E2A-4753-A7CE-9F431FEEA511}">
      <dgm:prSet/>
      <dgm:spPr/>
      <dgm:t>
        <a:bodyPr/>
        <a:lstStyle/>
        <a:p>
          <a:endParaRPr lang="en-US"/>
        </a:p>
      </dgm:t>
    </dgm:pt>
    <dgm:pt modelId="{2E4CE5B4-892A-424C-A660-8BA512429A0D}">
      <dgm:prSet phldrT="[Text]" custT="1"/>
      <dgm:spPr/>
      <dgm:t>
        <a:bodyPr/>
        <a:lstStyle/>
        <a:p>
          <a:r>
            <a:rPr lang="en-US" sz="2000" dirty="0" smtClean="0"/>
            <a:t>Usually Sunday to Tuesday </a:t>
          </a:r>
          <a:endParaRPr lang="en-US" sz="2000" dirty="0"/>
        </a:p>
      </dgm:t>
    </dgm:pt>
    <dgm:pt modelId="{F469035F-FEA3-4E2E-8FD4-54129A9B3D38}" type="parTrans" cxnId="{84AC4E48-774A-4FAC-8BFC-A23E64D4818C}">
      <dgm:prSet/>
      <dgm:spPr/>
      <dgm:t>
        <a:bodyPr/>
        <a:lstStyle/>
        <a:p>
          <a:endParaRPr lang="en-US"/>
        </a:p>
      </dgm:t>
    </dgm:pt>
    <dgm:pt modelId="{716AFA58-9B52-4C16-9E5F-76517E3036F3}" type="sibTrans" cxnId="{84AC4E48-774A-4FAC-8BFC-A23E64D4818C}">
      <dgm:prSet/>
      <dgm:spPr/>
      <dgm:t>
        <a:bodyPr/>
        <a:lstStyle/>
        <a:p>
          <a:endParaRPr lang="en-US"/>
        </a:p>
      </dgm:t>
    </dgm:pt>
    <dgm:pt modelId="{1B0841CF-6CE2-4042-8C66-905ED9BBD6AB}" type="pres">
      <dgm:prSet presAssocID="{6344B70A-E244-46B5-BB14-977BFBA96E53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086F7B42-BD7E-4182-B2A2-EB6FF053F755}" type="pres">
      <dgm:prSet presAssocID="{6344B70A-E244-46B5-BB14-977BFBA96E53}" presName="tSp" presStyleCnt="0"/>
      <dgm:spPr/>
    </dgm:pt>
    <dgm:pt modelId="{7B5096D3-78BD-47D0-B090-A42F7F42BA1F}" type="pres">
      <dgm:prSet presAssocID="{6344B70A-E244-46B5-BB14-977BFBA96E53}" presName="bSp" presStyleCnt="0"/>
      <dgm:spPr/>
    </dgm:pt>
    <dgm:pt modelId="{83201CD1-78D6-4F1D-9D49-5E8244C63B35}" type="pres">
      <dgm:prSet presAssocID="{6344B70A-E244-46B5-BB14-977BFBA96E53}" presName="process" presStyleCnt="0"/>
      <dgm:spPr/>
    </dgm:pt>
    <dgm:pt modelId="{24725108-42B9-463E-9585-B0A9CA1BEC57}" type="pres">
      <dgm:prSet presAssocID="{F3A4A5EC-7227-40B3-9DE1-FC8C613BBC24}" presName="composite1" presStyleCnt="0"/>
      <dgm:spPr/>
    </dgm:pt>
    <dgm:pt modelId="{EBBF19BE-8110-4455-B64D-A72A1F52D079}" type="pres">
      <dgm:prSet presAssocID="{F3A4A5EC-7227-40B3-9DE1-FC8C613BBC24}" presName="dummyNode1" presStyleLbl="node1" presStyleIdx="0" presStyleCnt="3"/>
      <dgm:spPr/>
    </dgm:pt>
    <dgm:pt modelId="{4A34767B-A0B9-4492-864F-2523639AECCE}" type="pres">
      <dgm:prSet presAssocID="{F3A4A5EC-7227-40B3-9DE1-FC8C613BBC24}" presName="childNode1" presStyleLbl="bgAcc1" presStyleIdx="0" presStyleCnt="3" custScaleX="88139" custScaleY="117822" custLinFactNeighborX="3145" custLinFactNeighborY="927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4A2B9B93-A01B-4159-B5B7-422371F293A1}" type="pres">
      <dgm:prSet presAssocID="{F3A4A5EC-7227-40B3-9DE1-FC8C613BBC24}" presName="childNode1tx" presStyleLbl="bgAcc1" presStyleIdx="0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F66B40-1C37-4F0E-A3BA-FB03901B4EE9}" type="pres">
      <dgm:prSet presAssocID="{F3A4A5EC-7227-40B3-9DE1-FC8C613BBC24}" presName="parentNode1" presStyleLbl="node1" presStyleIdx="0" presStyleCnt="3" custLinFactNeighborX="887" custLinFactNeighborY="-7876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5DFB36B-753B-46D4-A2FC-BCB6020542A3}" type="pres">
      <dgm:prSet presAssocID="{F3A4A5EC-7227-40B3-9DE1-FC8C613BBC24}" presName="connSite1" presStyleCnt="0"/>
      <dgm:spPr/>
    </dgm:pt>
    <dgm:pt modelId="{D666821A-56C4-449E-A0DE-E67519470877}" type="pres">
      <dgm:prSet presAssocID="{A175D444-7334-4ADC-BE09-BF41891A6038}" presName="Name9" presStyleLbl="sibTrans2D1" presStyleIdx="0" presStyleCnt="2"/>
      <dgm:spPr/>
      <dgm:t>
        <a:bodyPr/>
        <a:lstStyle/>
        <a:p>
          <a:endParaRPr lang="en-US"/>
        </a:p>
      </dgm:t>
    </dgm:pt>
    <dgm:pt modelId="{02ED2B11-7245-4D4B-9328-F1735453FADF}" type="pres">
      <dgm:prSet presAssocID="{785815FB-A01B-433B-9A37-7C9BDFE24964}" presName="composite2" presStyleCnt="0"/>
      <dgm:spPr/>
    </dgm:pt>
    <dgm:pt modelId="{8275E104-BE06-45F8-B948-F49E281A895F}" type="pres">
      <dgm:prSet presAssocID="{785815FB-A01B-433B-9A37-7C9BDFE24964}" presName="dummyNode2" presStyleLbl="node1" presStyleIdx="0" presStyleCnt="3"/>
      <dgm:spPr/>
    </dgm:pt>
    <dgm:pt modelId="{343BA9EB-B8C4-45E4-BFD0-680C8BAE9F41}" type="pres">
      <dgm:prSet presAssocID="{785815FB-A01B-433B-9A37-7C9BDFE24964}" presName="childNode2" presStyleLbl="bgAcc1" presStyleIdx="1" presStyleCnt="3" custScaleY="246705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F11B6D88-B4DC-4B36-A2E9-020B5640DB5C}" type="pres">
      <dgm:prSet presAssocID="{785815FB-A01B-433B-9A37-7C9BDFE24964}" presName="childNode2tx" presStyleLbl="bgAcc1" presStyleIdx="1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19084CA9-00C8-4B96-88DA-15B26A0A34D5}" type="pres">
      <dgm:prSet presAssocID="{785815FB-A01B-433B-9A37-7C9BDFE24964}" presName="parentNode2" presStyleLbl="node1" presStyleIdx="1" presStyleCnt="3" custLinFactY="-33990" custLinFactNeighborX="-19176" custLinFactNeighborY="-100000">
        <dgm:presLayoutVars>
          <dgm:chMax val="0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AE34E77B-75AB-422B-A8C4-2DED047B3030}" type="pres">
      <dgm:prSet presAssocID="{785815FB-A01B-433B-9A37-7C9BDFE24964}" presName="connSite2" presStyleCnt="0"/>
      <dgm:spPr/>
    </dgm:pt>
    <dgm:pt modelId="{356F5374-3538-470A-92F4-608410EF2527}" type="pres">
      <dgm:prSet presAssocID="{45AB6EA8-276D-48EC-8F7C-30A2A465DB0C}" presName="Name18" presStyleLbl="sibTrans2D1" presStyleIdx="1" presStyleCnt="2"/>
      <dgm:spPr/>
      <dgm:t>
        <a:bodyPr/>
        <a:lstStyle/>
        <a:p>
          <a:endParaRPr lang="en-US"/>
        </a:p>
      </dgm:t>
    </dgm:pt>
    <dgm:pt modelId="{10733560-2860-466A-A121-9F72521571BA}" type="pres">
      <dgm:prSet presAssocID="{5DC7246D-FF8B-4D03-AFCE-57D7E21FCE2A}" presName="composite1" presStyleCnt="0"/>
      <dgm:spPr/>
    </dgm:pt>
    <dgm:pt modelId="{EF3633A9-17C3-45CB-A0B4-FB73009B8709}" type="pres">
      <dgm:prSet presAssocID="{5DC7246D-FF8B-4D03-AFCE-57D7E21FCE2A}" presName="dummyNode1" presStyleLbl="node1" presStyleIdx="1" presStyleCnt="3"/>
      <dgm:spPr/>
    </dgm:pt>
    <dgm:pt modelId="{A4062900-961C-443B-8D71-3E602DBA94AA}" type="pres">
      <dgm:prSet presAssocID="{5DC7246D-FF8B-4D03-AFCE-57D7E21FCE2A}" presName="childNode1" presStyleLbl="bgAcc1" presStyleIdx="2" presStyleCnt="3" custScaleY="15810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7DB8D7F-B31E-441D-8CA2-420806463F63}" type="pres">
      <dgm:prSet presAssocID="{5DC7246D-FF8B-4D03-AFCE-57D7E21FCE2A}" presName="childNode1tx" presStyleLbl="bgAcc1" presStyleIdx="2" presStyleCnt="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B0D9758-F3D2-4EE9-BA2B-214B0A26515C}" type="pres">
      <dgm:prSet presAssocID="{5DC7246D-FF8B-4D03-AFCE-57D7E21FCE2A}" presName="parentNode1" presStyleLbl="node1" presStyleIdx="2" presStyleCnt="3" custLinFactNeighborX="-3988" custLinFactNeighborY="57738">
        <dgm:presLayoutVars>
          <dgm:chMax val="1"/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423A108-FE96-4C0B-85BD-AA753789E823}" type="pres">
      <dgm:prSet presAssocID="{5DC7246D-FF8B-4D03-AFCE-57D7E21FCE2A}" presName="connSite1" presStyleCnt="0"/>
      <dgm:spPr/>
    </dgm:pt>
  </dgm:ptLst>
  <dgm:cxnLst>
    <dgm:cxn modelId="{BF01064B-8B76-46EE-88DA-0B809C58B4F5}" srcId="{785815FB-A01B-433B-9A37-7C9BDFE24964}" destId="{3D951041-5BC3-4710-996F-6959609EE44B}" srcOrd="1" destOrd="0" parTransId="{2B19E2CC-27AA-42FB-9B7B-3BC0BF57E336}" sibTransId="{7292B8CF-713B-49AC-BCD7-B26C0E0BC780}"/>
    <dgm:cxn modelId="{0015DCAA-6115-4AB9-B5F2-067375F3586D}" type="presOf" srcId="{F3A4A5EC-7227-40B3-9DE1-FC8C613BBC24}" destId="{C5F66B40-1C37-4F0E-A3BA-FB03901B4EE9}" srcOrd="0" destOrd="0" presId="urn:microsoft.com/office/officeart/2005/8/layout/hProcess4"/>
    <dgm:cxn modelId="{831705E6-2E2A-4753-A7CE-9F431FEEA511}" srcId="{5DC7246D-FF8B-4D03-AFCE-57D7E21FCE2A}" destId="{B6B6E2FC-86A0-4F92-89E3-384A3B1DBBA6}" srcOrd="3" destOrd="0" parTransId="{9BEDDD59-E524-4621-9296-3C0F2C28E762}" sibTransId="{6D8F3BCC-0393-47E8-A6CA-054CC8E62BD6}"/>
    <dgm:cxn modelId="{84AC4E48-774A-4FAC-8BFC-A23E64D4818C}" srcId="{785815FB-A01B-433B-9A37-7C9BDFE24964}" destId="{2E4CE5B4-892A-424C-A660-8BA512429A0D}" srcOrd="0" destOrd="0" parTransId="{F469035F-FEA3-4E2E-8FD4-54129A9B3D38}" sibTransId="{716AFA58-9B52-4C16-9E5F-76517E3036F3}"/>
    <dgm:cxn modelId="{CDBD1D44-6DB3-4A68-9743-388C3D7A5612}" type="presOf" srcId="{B6B6E2FC-86A0-4F92-89E3-384A3B1DBBA6}" destId="{A4062900-961C-443B-8D71-3E602DBA94AA}" srcOrd="0" destOrd="3" presId="urn:microsoft.com/office/officeart/2005/8/layout/hProcess4"/>
    <dgm:cxn modelId="{A599C471-1A76-4E70-9C59-F0847BB73059}" type="presOf" srcId="{A175D444-7334-4ADC-BE09-BF41891A6038}" destId="{D666821A-56C4-449E-A0DE-E67519470877}" srcOrd="0" destOrd="0" presId="urn:microsoft.com/office/officeart/2005/8/layout/hProcess4"/>
    <dgm:cxn modelId="{80B30182-BA5A-464E-A681-AD9EDA7CAD1A}" type="presOf" srcId="{490BDB93-074B-4AEF-8E6A-E6BE40B4B739}" destId="{4A2B9B93-A01B-4159-B5B7-422371F293A1}" srcOrd="1" destOrd="2" presId="urn:microsoft.com/office/officeart/2005/8/layout/hProcess4"/>
    <dgm:cxn modelId="{4483964F-B072-415C-825A-4DE8DE1D4DA7}" type="presOf" srcId="{A51EDC2A-D3DF-44C9-9C23-A2ACB0F5E152}" destId="{B7DB8D7F-B31E-441D-8CA2-420806463F63}" srcOrd="1" destOrd="1" presId="urn:microsoft.com/office/officeart/2005/8/layout/hProcess4"/>
    <dgm:cxn modelId="{4504B209-AE84-4F66-AFD4-02D71F1774CB}" type="presOf" srcId="{2E4CE5B4-892A-424C-A660-8BA512429A0D}" destId="{343BA9EB-B8C4-45E4-BFD0-680C8BAE9F41}" srcOrd="0" destOrd="0" presId="urn:microsoft.com/office/officeart/2005/8/layout/hProcess4"/>
    <dgm:cxn modelId="{1FDEA7E1-0B67-482A-A852-D16E01D5AC92}" srcId="{F3A4A5EC-7227-40B3-9DE1-FC8C613BBC24}" destId="{7D49D6F9-E333-4FDE-A4A1-B6BFE71D2784}" srcOrd="1" destOrd="0" parTransId="{8575B46E-0CC1-40ED-85C3-5F03BB2DE533}" sibTransId="{3DD4557C-9996-4816-800D-D0EC2DD04309}"/>
    <dgm:cxn modelId="{6D39502A-44C9-4785-873C-58E3E5D897AA}" type="presOf" srcId="{0A803052-56E1-4863-9826-C4B018A26CC8}" destId="{4A34767B-A0B9-4492-864F-2523639AECCE}" srcOrd="0" destOrd="0" presId="urn:microsoft.com/office/officeart/2005/8/layout/hProcess4"/>
    <dgm:cxn modelId="{114ED5C4-B8E0-4056-813B-2362C1F4907F}" type="presOf" srcId="{0A803052-56E1-4863-9826-C4B018A26CC8}" destId="{4A2B9B93-A01B-4159-B5B7-422371F293A1}" srcOrd="1" destOrd="0" presId="urn:microsoft.com/office/officeart/2005/8/layout/hProcess4"/>
    <dgm:cxn modelId="{236E999C-41CF-4332-AAD0-806C34E6BBFF}" srcId="{F3A4A5EC-7227-40B3-9DE1-FC8C613BBC24}" destId="{490BDB93-074B-4AEF-8E6A-E6BE40B4B739}" srcOrd="2" destOrd="0" parTransId="{D655F4BA-81FD-41B8-82D0-C5AC7BBFAAE0}" sibTransId="{E9599702-8292-4794-990A-6118DB6014EB}"/>
    <dgm:cxn modelId="{BB2AB496-9F4C-4A60-9518-7F9B4340F3D1}" type="presOf" srcId="{A51EDC2A-D3DF-44C9-9C23-A2ACB0F5E152}" destId="{A4062900-961C-443B-8D71-3E602DBA94AA}" srcOrd="0" destOrd="1" presId="urn:microsoft.com/office/officeart/2005/8/layout/hProcess4"/>
    <dgm:cxn modelId="{6119309F-6C34-4E28-A314-9A9413BB3701}" type="presOf" srcId="{785815FB-A01B-433B-9A37-7C9BDFE24964}" destId="{19084CA9-00C8-4B96-88DA-15B26A0A34D5}" srcOrd="0" destOrd="0" presId="urn:microsoft.com/office/officeart/2005/8/layout/hProcess4"/>
    <dgm:cxn modelId="{8542E83A-8E62-4228-ADA3-AD49570C8A5D}" type="presOf" srcId="{3D951041-5BC3-4710-996F-6959609EE44B}" destId="{F11B6D88-B4DC-4B36-A2E9-020B5640DB5C}" srcOrd="1" destOrd="1" presId="urn:microsoft.com/office/officeart/2005/8/layout/hProcess4"/>
    <dgm:cxn modelId="{0FCB5228-8043-49AD-995C-C501B5742848}" type="presOf" srcId="{9F91BA92-2B92-47E2-9561-EC3F262DE63B}" destId="{F11B6D88-B4DC-4B36-A2E9-020B5640DB5C}" srcOrd="1" destOrd="2" presId="urn:microsoft.com/office/officeart/2005/8/layout/hProcess4"/>
    <dgm:cxn modelId="{534A087D-97A3-4D3C-97EC-E4CC9C0E0B6F}" type="presOf" srcId="{7D49D6F9-E333-4FDE-A4A1-B6BFE71D2784}" destId="{4A2B9B93-A01B-4159-B5B7-422371F293A1}" srcOrd="1" destOrd="1" presId="urn:microsoft.com/office/officeart/2005/8/layout/hProcess4"/>
    <dgm:cxn modelId="{EDFD46A6-09D0-4B64-A6BC-759B363BC831}" type="presOf" srcId="{7D49D6F9-E333-4FDE-A4A1-B6BFE71D2784}" destId="{4A34767B-A0B9-4492-864F-2523639AECCE}" srcOrd="0" destOrd="1" presId="urn:microsoft.com/office/officeart/2005/8/layout/hProcess4"/>
    <dgm:cxn modelId="{BCDFD727-AAC3-4E20-9149-DC71D6090480}" srcId="{5DC7246D-FF8B-4D03-AFCE-57D7E21FCE2A}" destId="{A50C1E8D-0129-44D5-A5D9-634ED4F2E99B}" srcOrd="0" destOrd="0" parTransId="{01090729-B902-4E4E-923A-3217CB82BAC5}" sibTransId="{E4A4C326-6716-4C67-B381-4430F8C05A79}"/>
    <dgm:cxn modelId="{6FD09D77-91A1-406F-9321-C0735ED7AA68}" type="presOf" srcId="{490BDB93-074B-4AEF-8E6A-E6BE40B4B739}" destId="{4A34767B-A0B9-4492-864F-2523639AECCE}" srcOrd="0" destOrd="2" presId="urn:microsoft.com/office/officeart/2005/8/layout/hProcess4"/>
    <dgm:cxn modelId="{6870D472-CE44-4CC4-9845-7F1284B46D9E}" srcId="{5DC7246D-FF8B-4D03-AFCE-57D7E21FCE2A}" destId="{2FF95D2E-88B1-4A8A-B60C-371B763CAA40}" srcOrd="2" destOrd="0" parTransId="{41B27EB7-105F-4D31-BC5F-B7D51EE850BA}" sibTransId="{26FB52B2-715A-4586-ADFE-D920197240F6}"/>
    <dgm:cxn modelId="{61EA6B5F-D7A1-40FF-8CBE-5F3C2D1BFFA0}" type="presOf" srcId="{45AB6EA8-276D-48EC-8F7C-30A2A465DB0C}" destId="{356F5374-3538-470A-92F4-608410EF2527}" srcOrd="0" destOrd="0" presId="urn:microsoft.com/office/officeart/2005/8/layout/hProcess4"/>
    <dgm:cxn modelId="{8B931837-558C-4732-83B3-DDACC946B617}" type="presOf" srcId="{5DC7246D-FF8B-4D03-AFCE-57D7E21FCE2A}" destId="{DB0D9758-F3D2-4EE9-BA2B-214B0A26515C}" srcOrd="0" destOrd="0" presId="urn:microsoft.com/office/officeart/2005/8/layout/hProcess4"/>
    <dgm:cxn modelId="{D84ACD1F-CD38-4901-8617-7DEF43470FA2}" srcId="{5DC7246D-FF8B-4D03-AFCE-57D7E21FCE2A}" destId="{A51EDC2A-D3DF-44C9-9C23-A2ACB0F5E152}" srcOrd="1" destOrd="0" parTransId="{AA335EEE-BB41-4148-B47F-C12BEBC28EAB}" sibTransId="{4DC566B8-B437-490D-870C-267DBBE698B2}"/>
    <dgm:cxn modelId="{EE30B738-3A3E-453D-9052-EB0139E5DA18}" type="presOf" srcId="{A50C1E8D-0129-44D5-A5D9-634ED4F2E99B}" destId="{B7DB8D7F-B31E-441D-8CA2-420806463F63}" srcOrd="1" destOrd="0" presId="urn:microsoft.com/office/officeart/2005/8/layout/hProcess4"/>
    <dgm:cxn modelId="{36F6C88A-EF4B-42DC-B7A9-538B413A09B0}" type="presOf" srcId="{37FB4FF8-3B5D-48A8-A55F-F938E31C623C}" destId="{343BA9EB-B8C4-45E4-BFD0-680C8BAE9F41}" srcOrd="0" destOrd="3" presId="urn:microsoft.com/office/officeart/2005/8/layout/hProcess4"/>
    <dgm:cxn modelId="{1D263BD8-82FF-4E44-BE5A-195610FF68D8}" type="presOf" srcId="{9F91BA92-2B92-47E2-9561-EC3F262DE63B}" destId="{343BA9EB-B8C4-45E4-BFD0-680C8BAE9F41}" srcOrd="0" destOrd="2" presId="urn:microsoft.com/office/officeart/2005/8/layout/hProcess4"/>
    <dgm:cxn modelId="{0DA3118F-FE77-48B0-800B-280B006E14FE}" type="presOf" srcId="{B6B6E2FC-86A0-4F92-89E3-384A3B1DBBA6}" destId="{B7DB8D7F-B31E-441D-8CA2-420806463F63}" srcOrd="1" destOrd="3" presId="urn:microsoft.com/office/officeart/2005/8/layout/hProcess4"/>
    <dgm:cxn modelId="{EB6236E6-6111-4DE7-A8B8-664F300FD822}" srcId="{F3A4A5EC-7227-40B3-9DE1-FC8C613BBC24}" destId="{0A803052-56E1-4863-9826-C4B018A26CC8}" srcOrd="0" destOrd="0" parTransId="{AAA21F3E-764B-4C50-8756-6E93FC425C3F}" sibTransId="{8007FAA4-F36B-40D4-B133-1A285ECF1866}"/>
    <dgm:cxn modelId="{2E96930B-4B63-4944-80D0-827589A8CFF9}" srcId="{785815FB-A01B-433B-9A37-7C9BDFE24964}" destId="{37FB4FF8-3B5D-48A8-A55F-F938E31C623C}" srcOrd="3" destOrd="0" parTransId="{C48A9D24-89EB-4496-A3F2-21B045A53E0E}" sibTransId="{AF20527C-B174-4C8E-B4F6-3C57DB0369B2}"/>
    <dgm:cxn modelId="{733EEF97-B9C6-46E7-A54B-E93DDE655EEE}" type="presOf" srcId="{A50C1E8D-0129-44D5-A5D9-634ED4F2E99B}" destId="{A4062900-961C-443B-8D71-3E602DBA94AA}" srcOrd="0" destOrd="0" presId="urn:microsoft.com/office/officeart/2005/8/layout/hProcess4"/>
    <dgm:cxn modelId="{0B19C042-F217-4614-8C93-4FE71BFEEC31}" srcId="{785815FB-A01B-433B-9A37-7C9BDFE24964}" destId="{9F91BA92-2B92-47E2-9561-EC3F262DE63B}" srcOrd="2" destOrd="0" parTransId="{520B9199-6D98-4DBF-94A8-83A2EBE2210A}" sibTransId="{148322FA-7D32-432F-91BA-097261C275D9}"/>
    <dgm:cxn modelId="{8BC586EA-CC93-46BA-8F7A-759A0261A2B9}" type="presOf" srcId="{2FF95D2E-88B1-4A8A-B60C-371B763CAA40}" destId="{B7DB8D7F-B31E-441D-8CA2-420806463F63}" srcOrd="1" destOrd="2" presId="urn:microsoft.com/office/officeart/2005/8/layout/hProcess4"/>
    <dgm:cxn modelId="{28B9B4B4-07EA-4B55-84BF-993181C38BDE}" type="presOf" srcId="{2E4CE5B4-892A-424C-A660-8BA512429A0D}" destId="{F11B6D88-B4DC-4B36-A2E9-020B5640DB5C}" srcOrd="1" destOrd="0" presId="urn:microsoft.com/office/officeart/2005/8/layout/hProcess4"/>
    <dgm:cxn modelId="{B6816FAE-49D1-452B-A580-831397BC622E}" type="presOf" srcId="{3D951041-5BC3-4710-996F-6959609EE44B}" destId="{343BA9EB-B8C4-45E4-BFD0-680C8BAE9F41}" srcOrd="0" destOrd="1" presId="urn:microsoft.com/office/officeart/2005/8/layout/hProcess4"/>
    <dgm:cxn modelId="{49B79A28-D153-4716-AEFE-1E70402DC840}" type="presOf" srcId="{37FB4FF8-3B5D-48A8-A55F-F938E31C623C}" destId="{F11B6D88-B4DC-4B36-A2E9-020B5640DB5C}" srcOrd="1" destOrd="3" presId="urn:microsoft.com/office/officeart/2005/8/layout/hProcess4"/>
    <dgm:cxn modelId="{43E4BDF3-309D-403F-897D-49726D430495}" srcId="{6344B70A-E244-46B5-BB14-977BFBA96E53}" destId="{785815FB-A01B-433B-9A37-7C9BDFE24964}" srcOrd="1" destOrd="0" parTransId="{A982DA40-AEE6-4640-9BDE-14120D10A8F4}" sibTransId="{45AB6EA8-276D-48EC-8F7C-30A2A465DB0C}"/>
    <dgm:cxn modelId="{8F5F03B7-0DC4-4038-BC20-BBD154DDB1D4}" srcId="{6344B70A-E244-46B5-BB14-977BFBA96E53}" destId="{5DC7246D-FF8B-4D03-AFCE-57D7E21FCE2A}" srcOrd="2" destOrd="0" parTransId="{09422B96-961B-459B-B12E-21261862DDEA}" sibTransId="{8ABF97ED-95B0-4117-B915-1B2CD238F2BB}"/>
    <dgm:cxn modelId="{6E03736E-81E7-424A-B487-2EFCD7ABD783}" type="presOf" srcId="{2FF95D2E-88B1-4A8A-B60C-371B763CAA40}" destId="{A4062900-961C-443B-8D71-3E602DBA94AA}" srcOrd="0" destOrd="2" presId="urn:microsoft.com/office/officeart/2005/8/layout/hProcess4"/>
    <dgm:cxn modelId="{2EE3C817-4529-43DA-98AD-D5C539B86058}" type="presOf" srcId="{6344B70A-E244-46B5-BB14-977BFBA96E53}" destId="{1B0841CF-6CE2-4042-8C66-905ED9BBD6AB}" srcOrd="0" destOrd="0" presId="urn:microsoft.com/office/officeart/2005/8/layout/hProcess4"/>
    <dgm:cxn modelId="{1F9DE430-0F74-4120-B973-04669B20EBBC}" srcId="{6344B70A-E244-46B5-BB14-977BFBA96E53}" destId="{F3A4A5EC-7227-40B3-9DE1-FC8C613BBC24}" srcOrd="0" destOrd="0" parTransId="{3013B79C-9A99-4E4F-9F79-3D8EC72E3030}" sibTransId="{A175D444-7334-4ADC-BE09-BF41891A6038}"/>
    <dgm:cxn modelId="{E8A062C2-FB2C-4974-8465-21C5E6BBC270}" type="presParOf" srcId="{1B0841CF-6CE2-4042-8C66-905ED9BBD6AB}" destId="{086F7B42-BD7E-4182-B2A2-EB6FF053F755}" srcOrd="0" destOrd="0" presId="urn:microsoft.com/office/officeart/2005/8/layout/hProcess4"/>
    <dgm:cxn modelId="{17C8A1F4-D15C-4832-B236-358C982F75FB}" type="presParOf" srcId="{1B0841CF-6CE2-4042-8C66-905ED9BBD6AB}" destId="{7B5096D3-78BD-47D0-B090-A42F7F42BA1F}" srcOrd="1" destOrd="0" presId="urn:microsoft.com/office/officeart/2005/8/layout/hProcess4"/>
    <dgm:cxn modelId="{8C1486C9-EC39-4F2E-8787-83E4A24052D3}" type="presParOf" srcId="{1B0841CF-6CE2-4042-8C66-905ED9BBD6AB}" destId="{83201CD1-78D6-4F1D-9D49-5E8244C63B35}" srcOrd="2" destOrd="0" presId="urn:microsoft.com/office/officeart/2005/8/layout/hProcess4"/>
    <dgm:cxn modelId="{325F8C62-DCD1-449B-9E82-BA7605666F9E}" type="presParOf" srcId="{83201CD1-78D6-4F1D-9D49-5E8244C63B35}" destId="{24725108-42B9-463E-9585-B0A9CA1BEC57}" srcOrd="0" destOrd="0" presId="urn:microsoft.com/office/officeart/2005/8/layout/hProcess4"/>
    <dgm:cxn modelId="{161E652B-A548-4C2D-9EE5-513421ED2A16}" type="presParOf" srcId="{24725108-42B9-463E-9585-B0A9CA1BEC57}" destId="{EBBF19BE-8110-4455-B64D-A72A1F52D079}" srcOrd="0" destOrd="0" presId="urn:microsoft.com/office/officeart/2005/8/layout/hProcess4"/>
    <dgm:cxn modelId="{D8636F75-997A-4B96-82D7-06FEC315F99F}" type="presParOf" srcId="{24725108-42B9-463E-9585-B0A9CA1BEC57}" destId="{4A34767B-A0B9-4492-864F-2523639AECCE}" srcOrd="1" destOrd="0" presId="urn:microsoft.com/office/officeart/2005/8/layout/hProcess4"/>
    <dgm:cxn modelId="{DB1681BE-00A5-44BA-A643-6FF2960D6301}" type="presParOf" srcId="{24725108-42B9-463E-9585-B0A9CA1BEC57}" destId="{4A2B9B93-A01B-4159-B5B7-422371F293A1}" srcOrd="2" destOrd="0" presId="urn:microsoft.com/office/officeart/2005/8/layout/hProcess4"/>
    <dgm:cxn modelId="{3E066450-DDC2-4170-A2B3-AE071C608E9C}" type="presParOf" srcId="{24725108-42B9-463E-9585-B0A9CA1BEC57}" destId="{C5F66B40-1C37-4F0E-A3BA-FB03901B4EE9}" srcOrd="3" destOrd="0" presId="urn:microsoft.com/office/officeart/2005/8/layout/hProcess4"/>
    <dgm:cxn modelId="{B6117B38-1598-4E4C-B560-1E2D494318F4}" type="presParOf" srcId="{24725108-42B9-463E-9585-B0A9CA1BEC57}" destId="{E5DFB36B-753B-46D4-A2FC-BCB6020542A3}" srcOrd="4" destOrd="0" presId="urn:microsoft.com/office/officeart/2005/8/layout/hProcess4"/>
    <dgm:cxn modelId="{1AA880F6-0CEC-413E-8B00-ECB8F5A230DF}" type="presParOf" srcId="{83201CD1-78D6-4F1D-9D49-5E8244C63B35}" destId="{D666821A-56C4-449E-A0DE-E67519470877}" srcOrd="1" destOrd="0" presId="urn:microsoft.com/office/officeart/2005/8/layout/hProcess4"/>
    <dgm:cxn modelId="{5926DF6B-4490-471B-8744-0BD54E17A4C1}" type="presParOf" srcId="{83201CD1-78D6-4F1D-9D49-5E8244C63B35}" destId="{02ED2B11-7245-4D4B-9328-F1735453FADF}" srcOrd="2" destOrd="0" presId="urn:microsoft.com/office/officeart/2005/8/layout/hProcess4"/>
    <dgm:cxn modelId="{9CDDC9C9-7093-4E3A-A276-F71215430D96}" type="presParOf" srcId="{02ED2B11-7245-4D4B-9328-F1735453FADF}" destId="{8275E104-BE06-45F8-B948-F49E281A895F}" srcOrd="0" destOrd="0" presId="urn:microsoft.com/office/officeart/2005/8/layout/hProcess4"/>
    <dgm:cxn modelId="{CC45B63A-5E6C-4560-9B85-2FEE3EF0FF84}" type="presParOf" srcId="{02ED2B11-7245-4D4B-9328-F1735453FADF}" destId="{343BA9EB-B8C4-45E4-BFD0-680C8BAE9F41}" srcOrd="1" destOrd="0" presId="urn:microsoft.com/office/officeart/2005/8/layout/hProcess4"/>
    <dgm:cxn modelId="{73DEFC29-B3D9-4B20-88BB-2A194EF1942D}" type="presParOf" srcId="{02ED2B11-7245-4D4B-9328-F1735453FADF}" destId="{F11B6D88-B4DC-4B36-A2E9-020B5640DB5C}" srcOrd="2" destOrd="0" presId="urn:microsoft.com/office/officeart/2005/8/layout/hProcess4"/>
    <dgm:cxn modelId="{04B265DD-A3BA-408C-8DB3-75CEA655D3FE}" type="presParOf" srcId="{02ED2B11-7245-4D4B-9328-F1735453FADF}" destId="{19084CA9-00C8-4B96-88DA-15B26A0A34D5}" srcOrd="3" destOrd="0" presId="urn:microsoft.com/office/officeart/2005/8/layout/hProcess4"/>
    <dgm:cxn modelId="{AD73B76A-8952-407C-9BB5-BE85A1CA9022}" type="presParOf" srcId="{02ED2B11-7245-4D4B-9328-F1735453FADF}" destId="{AE34E77B-75AB-422B-A8C4-2DED047B3030}" srcOrd="4" destOrd="0" presId="urn:microsoft.com/office/officeart/2005/8/layout/hProcess4"/>
    <dgm:cxn modelId="{FC4AC0DB-6D32-4422-ACBD-9C72F2219F88}" type="presParOf" srcId="{83201CD1-78D6-4F1D-9D49-5E8244C63B35}" destId="{356F5374-3538-470A-92F4-608410EF2527}" srcOrd="3" destOrd="0" presId="urn:microsoft.com/office/officeart/2005/8/layout/hProcess4"/>
    <dgm:cxn modelId="{5D9B0EF2-7A74-4073-921B-AE28A352DD66}" type="presParOf" srcId="{83201CD1-78D6-4F1D-9D49-5E8244C63B35}" destId="{10733560-2860-466A-A121-9F72521571BA}" srcOrd="4" destOrd="0" presId="urn:microsoft.com/office/officeart/2005/8/layout/hProcess4"/>
    <dgm:cxn modelId="{CB3AFCF6-05AE-40FE-B2C8-AE300B36B711}" type="presParOf" srcId="{10733560-2860-466A-A121-9F72521571BA}" destId="{EF3633A9-17C3-45CB-A0B4-FB73009B8709}" srcOrd="0" destOrd="0" presId="urn:microsoft.com/office/officeart/2005/8/layout/hProcess4"/>
    <dgm:cxn modelId="{5B21EBD7-2666-46D3-825B-68B272F4D371}" type="presParOf" srcId="{10733560-2860-466A-A121-9F72521571BA}" destId="{A4062900-961C-443B-8D71-3E602DBA94AA}" srcOrd="1" destOrd="0" presId="urn:microsoft.com/office/officeart/2005/8/layout/hProcess4"/>
    <dgm:cxn modelId="{CAAF0F43-55ED-4B7A-BF7A-592C75A789FE}" type="presParOf" srcId="{10733560-2860-466A-A121-9F72521571BA}" destId="{B7DB8D7F-B31E-441D-8CA2-420806463F63}" srcOrd="2" destOrd="0" presId="urn:microsoft.com/office/officeart/2005/8/layout/hProcess4"/>
    <dgm:cxn modelId="{1A8FDEDD-855D-4766-8839-8E512D78BCE7}" type="presParOf" srcId="{10733560-2860-466A-A121-9F72521571BA}" destId="{DB0D9758-F3D2-4EE9-BA2B-214B0A26515C}" srcOrd="3" destOrd="0" presId="urn:microsoft.com/office/officeart/2005/8/layout/hProcess4"/>
    <dgm:cxn modelId="{74558812-AC18-4AAA-B8E5-909624C6FD8C}" type="presParOf" srcId="{10733560-2860-466A-A121-9F72521571BA}" destId="{0423A108-FE96-4C0B-85BD-AA753789E823}" srcOrd="4" destOrd="0" presId="urn:microsoft.com/office/officeart/2005/8/layout/h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5230A08F-D469-4FE0-95C7-E01555B9A5C0}" type="doc">
      <dgm:prSet loTypeId="urn:microsoft.com/office/officeart/2005/8/layout/cycle5" loCatId="cycle" qsTypeId="urn:microsoft.com/office/officeart/2005/8/quickstyle/simple4" qsCatId="simple" csTypeId="urn:microsoft.com/office/officeart/2005/8/colors/colorful4" csCatId="colorful" phldr="1"/>
      <dgm:spPr/>
      <dgm:t>
        <a:bodyPr/>
        <a:lstStyle/>
        <a:p>
          <a:endParaRPr lang="en-US"/>
        </a:p>
      </dgm:t>
    </dgm:pt>
    <dgm:pt modelId="{BD029308-FAA5-41CF-A664-FFA03731A34A}">
      <dgm:prSet phldrT="[Text]" custT="1"/>
      <dgm:spPr/>
      <dgm:t>
        <a:bodyPr/>
        <a:lstStyle/>
        <a:p>
          <a:r>
            <a:rPr lang="en-US" sz="1600" dirty="0" smtClean="0"/>
            <a:t>Implement Program improvement</a:t>
          </a:r>
          <a:endParaRPr lang="en-US" sz="1600" dirty="0"/>
        </a:p>
      </dgm:t>
    </dgm:pt>
    <dgm:pt modelId="{5B6DCE6B-0D15-48E2-9DEF-85A4874B63E5}" type="parTrans" cxnId="{981C440F-E7F2-461F-96CD-DBA035C4C5F8}">
      <dgm:prSet/>
      <dgm:spPr/>
      <dgm:t>
        <a:bodyPr/>
        <a:lstStyle/>
        <a:p>
          <a:endParaRPr lang="en-US"/>
        </a:p>
      </dgm:t>
    </dgm:pt>
    <dgm:pt modelId="{F2AF5A62-A4CE-4EA5-9AE7-801BE45AB1F8}" type="sibTrans" cxnId="{981C440F-E7F2-461F-96CD-DBA035C4C5F8}">
      <dgm:prSet/>
      <dgm:spPr>
        <a:ln w="19050"/>
      </dgm:spPr>
      <dgm:t>
        <a:bodyPr/>
        <a:lstStyle/>
        <a:p>
          <a:endParaRPr lang="en-US"/>
        </a:p>
      </dgm:t>
    </dgm:pt>
    <dgm:pt modelId="{B6C67604-2E4D-4F36-B130-22A41F58C867}">
      <dgm:prSet phldrT="[Text]"/>
      <dgm:spPr/>
      <dgm:t>
        <a:bodyPr/>
        <a:lstStyle/>
        <a:p>
          <a:r>
            <a:rPr lang="en-US" dirty="0" smtClean="0"/>
            <a:t>Identify areas of improvement</a:t>
          </a:r>
          <a:endParaRPr lang="en-US" dirty="0"/>
        </a:p>
      </dgm:t>
    </dgm:pt>
    <dgm:pt modelId="{E5265B2E-AA0E-454C-BFF9-273DEDFCF4AC}" type="parTrans" cxnId="{AEC1AF6E-B2A4-4B1B-B813-9AE922A8DBD6}">
      <dgm:prSet/>
      <dgm:spPr/>
      <dgm:t>
        <a:bodyPr/>
        <a:lstStyle/>
        <a:p>
          <a:endParaRPr lang="en-US"/>
        </a:p>
      </dgm:t>
    </dgm:pt>
    <dgm:pt modelId="{DCE65650-7F52-4D41-BC23-0DE618C9B543}" type="sibTrans" cxnId="{AEC1AF6E-B2A4-4B1B-B813-9AE922A8DBD6}">
      <dgm:prSet/>
      <dgm:spPr>
        <a:ln w="19050"/>
      </dgm:spPr>
      <dgm:t>
        <a:bodyPr/>
        <a:lstStyle/>
        <a:p>
          <a:endParaRPr lang="en-US"/>
        </a:p>
      </dgm:t>
    </dgm:pt>
    <dgm:pt modelId="{2DF4C200-32C8-4799-97F4-1ACF90255EE4}">
      <dgm:prSet phldrT="[Text]"/>
      <dgm:spPr/>
      <dgm:t>
        <a:bodyPr/>
        <a:lstStyle/>
        <a:p>
          <a:r>
            <a:rPr lang="en-US" dirty="0" smtClean="0"/>
            <a:t>Analyze Assessment Data</a:t>
          </a:r>
          <a:endParaRPr lang="en-US" dirty="0"/>
        </a:p>
      </dgm:t>
    </dgm:pt>
    <dgm:pt modelId="{AE1B7348-DC6E-4799-AACC-4CE91FADB1EA}" type="parTrans" cxnId="{6703E4D1-919E-44A9-98A0-BB254A598285}">
      <dgm:prSet/>
      <dgm:spPr/>
      <dgm:t>
        <a:bodyPr/>
        <a:lstStyle/>
        <a:p>
          <a:endParaRPr lang="en-US"/>
        </a:p>
      </dgm:t>
    </dgm:pt>
    <dgm:pt modelId="{64542087-9EC8-47E8-871B-38F59E35F429}" type="sibTrans" cxnId="{6703E4D1-919E-44A9-98A0-BB254A598285}">
      <dgm:prSet/>
      <dgm:spPr>
        <a:ln w="19050"/>
      </dgm:spPr>
      <dgm:t>
        <a:bodyPr/>
        <a:lstStyle/>
        <a:p>
          <a:endParaRPr lang="en-US"/>
        </a:p>
      </dgm:t>
    </dgm:pt>
    <dgm:pt modelId="{6483AABB-FCEF-4332-A6DB-69A81A26C9FE}">
      <dgm:prSet phldrT="[Text]"/>
      <dgm:spPr/>
      <dgm:t>
        <a:bodyPr/>
        <a:lstStyle/>
        <a:p>
          <a:r>
            <a:rPr lang="en-US" dirty="0" smtClean="0"/>
            <a:t>Collect Assessment data</a:t>
          </a:r>
          <a:endParaRPr lang="en-US" dirty="0"/>
        </a:p>
      </dgm:t>
    </dgm:pt>
    <dgm:pt modelId="{38B3C811-C87B-46E1-BEF3-09162E817B22}" type="parTrans" cxnId="{1B12B55C-3EC5-4076-9C7C-C0CA4F64A2A9}">
      <dgm:prSet/>
      <dgm:spPr/>
      <dgm:t>
        <a:bodyPr/>
        <a:lstStyle/>
        <a:p>
          <a:endParaRPr lang="en-US"/>
        </a:p>
      </dgm:t>
    </dgm:pt>
    <dgm:pt modelId="{61CB2DBB-9DFF-4C51-A35D-B2F6EE89EB98}" type="sibTrans" cxnId="{1B12B55C-3EC5-4076-9C7C-C0CA4F64A2A9}">
      <dgm:prSet/>
      <dgm:spPr>
        <a:ln w="19050"/>
      </dgm:spPr>
      <dgm:t>
        <a:bodyPr/>
        <a:lstStyle/>
        <a:p>
          <a:endParaRPr lang="en-US"/>
        </a:p>
      </dgm:t>
    </dgm:pt>
    <dgm:pt modelId="{08D0E313-59BC-4961-AD0D-5F38683882CE}" type="pres">
      <dgm:prSet presAssocID="{5230A08F-D469-4FE0-95C7-E01555B9A5C0}" presName="cycle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51FB775E-DDEA-4BF8-82EB-444475771DC7}" type="pres">
      <dgm:prSet presAssocID="{BD029308-FAA5-41CF-A664-FFA03731A34A}" presName="node" presStyleLbl="node1" presStyleIdx="0" presStyleCnt="4" custScaleX="153310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54E8F75F-31B1-4F3D-857D-D7CA8143A2B3}" type="pres">
      <dgm:prSet presAssocID="{BD029308-FAA5-41CF-A664-FFA03731A34A}" presName="spNode" presStyleCnt="0"/>
      <dgm:spPr/>
    </dgm:pt>
    <dgm:pt modelId="{46D5F88A-DE27-4AC6-AF4E-ACDF3AA3F996}" type="pres">
      <dgm:prSet presAssocID="{F2AF5A62-A4CE-4EA5-9AE7-801BE45AB1F8}" presName="sibTrans" presStyleLbl="sibTrans1D1" presStyleIdx="0" presStyleCnt="4"/>
      <dgm:spPr/>
      <dgm:t>
        <a:bodyPr/>
        <a:lstStyle/>
        <a:p>
          <a:endParaRPr lang="en-US"/>
        </a:p>
      </dgm:t>
    </dgm:pt>
    <dgm:pt modelId="{CFB52D4E-F4FC-49CF-A264-C4186B5FE303}" type="pres">
      <dgm:prSet presAssocID="{B6C67604-2E4D-4F36-B130-22A41F58C867}" presName="node" presStyleLbl="node1" presStyleIdx="1" presStyleCnt="4" custScaleX="152402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ACE4753-4EC5-43C1-A993-818C25CF0D82}" type="pres">
      <dgm:prSet presAssocID="{B6C67604-2E4D-4F36-B130-22A41F58C867}" presName="spNode" presStyleCnt="0"/>
      <dgm:spPr/>
    </dgm:pt>
    <dgm:pt modelId="{5D0F664C-EECB-4099-AA6D-8235C5177EA6}" type="pres">
      <dgm:prSet presAssocID="{DCE65650-7F52-4D41-BC23-0DE618C9B543}" presName="sibTrans" presStyleLbl="sibTrans1D1" presStyleIdx="1" presStyleCnt="4"/>
      <dgm:spPr/>
      <dgm:t>
        <a:bodyPr/>
        <a:lstStyle/>
        <a:p>
          <a:endParaRPr lang="en-US"/>
        </a:p>
      </dgm:t>
    </dgm:pt>
    <dgm:pt modelId="{AFEF35B5-AA85-47D3-ACEA-BE687B61E5B1}" type="pres">
      <dgm:prSet presAssocID="{2DF4C200-32C8-4799-97F4-1ACF90255EE4}" presName="node" presStyleLbl="node1" presStyleIdx="2" presStyleCnt="4" custScaleX="154217" custRadScaleRad="96151" custRadScaleInc="-12336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6E3C3D4-B10D-45DD-8E1C-F6DB72093EC8}" type="pres">
      <dgm:prSet presAssocID="{2DF4C200-32C8-4799-97F4-1ACF90255EE4}" presName="spNode" presStyleCnt="0"/>
      <dgm:spPr/>
    </dgm:pt>
    <dgm:pt modelId="{678F7C3F-8CA6-469A-8262-BDF21A321785}" type="pres">
      <dgm:prSet presAssocID="{64542087-9EC8-47E8-871B-38F59E35F429}" presName="sibTrans" presStyleLbl="sibTrans1D1" presStyleIdx="2" presStyleCnt="4"/>
      <dgm:spPr/>
      <dgm:t>
        <a:bodyPr/>
        <a:lstStyle/>
        <a:p>
          <a:endParaRPr lang="en-US"/>
        </a:p>
      </dgm:t>
    </dgm:pt>
    <dgm:pt modelId="{92681224-E81C-475D-A896-6921792E87F7}" type="pres">
      <dgm:prSet presAssocID="{6483AABB-FCEF-4332-A6DB-69A81A26C9FE}" presName="node" presStyleLbl="node1" presStyleIdx="3" presStyleCnt="4" custScaleX="156263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BD686A5E-1C41-4222-83B5-83A1B5F3B88C}" type="pres">
      <dgm:prSet presAssocID="{6483AABB-FCEF-4332-A6DB-69A81A26C9FE}" presName="spNode" presStyleCnt="0"/>
      <dgm:spPr/>
    </dgm:pt>
    <dgm:pt modelId="{10141937-5867-4991-8021-4A24816A6BF9}" type="pres">
      <dgm:prSet presAssocID="{61CB2DBB-9DFF-4C51-A35D-B2F6EE89EB98}" presName="sibTrans" presStyleLbl="sibTrans1D1" presStyleIdx="3" presStyleCnt="4"/>
      <dgm:spPr/>
      <dgm:t>
        <a:bodyPr/>
        <a:lstStyle/>
        <a:p>
          <a:endParaRPr lang="en-US"/>
        </a:p>
      </dgm:t>
    </dgm:pt>
  </dgm:ptLst>
  <dgm:cxnLst>
    <dgm:cxn modelId="{AEC1AF6E-B2A4-4B1B-B813-9AE922A8DBD6}" srcId="{5230A08F-D469-4FE0-95C7-E01555B9A5C0}" destId="{B6C67604-2E4D-4F36-B130-22A41F58C867}" srcOrd="1" destOrd="0" parTransId="{E5265B2E-AA0E-454C-BFF9-273DEDFCF4AC}" sibTransId="{DCE65650-7F52-4D41-BC23-0DE618C9B543}"/>
    <dgm:cxn modelId="{7B9C87CA-9DD6-4DA1-A360-27CE56D4C4EB}" type="presOf" srcId="{BD029308-FAA5-41CF-A664-FFA03731A34A}" destId="{51FB775E-DDEA-4BF8-82EB-444475771DC7}" srcOrd="0" destOrd="0" presId="urn:microsoft.com/office/officeart/2005/8/layout/cycle5"/>
    <dgm:cxn modelId="{64DAD25D-E916-48F2-AD52-B946D3A316C7}" type="presOf" srcId="{DCE65650-7F52-4D41-BC23-0DE618C9B543}" destId="{5D0F664C-EECB-4099-AA6D-8235C5177EA6}" srcOrd="0" destOrd="0" presId="urn:microsoft.com/office/officeart/2005/8/layout/cycle5"/>
    <dgm:cxn modelId="{F71CDE79-C3E9-4985-8F9B-7B6E2FD342A9}" type="presOf" srcId="{6483AABB-FCEF-4332-A6DB-69A81A26C9FE}" destId="{92681224-E81C-475D-A896-6921792E87F7}" srcOrd="0" destOrd="0" presId="urn:microsoft.com/office/officeart/2005/8/layout/cycle5"/>
    <dgm:cxn modelId="{CA1E7C51-E91D-4D39-9CEA-8D8ABF02A695}" type="presOf" srcId="{61CB2DBB-9DFF-4C51-A35D-B2F6EE89EB98}" destId="{10141937-5867-4991-8021-4A24816A6BF9}" srcOrd="0" destOrd="0" presId="urn:microsoft.com/office/officeart/2005/8/layout/cycle5"/>
    <dgm:cxn modelId="{1B12B55C-3EC5-4076-9C7C-C0CA4F64A2A9}" srcId="{5230A08F-D469-4FE0-95C7-E01555B9A5C0}" destId="{6483AABB-FCEF-4332-A6DB-69A81A26C9FE}" srcOrd="3" destOrd="0" parTransId="{38B3C811-C87B-46E1-BEF3-09162E817B22}" sibTransId="{61CB2DBB-9DFF-4C51-A35D-B2F6EE89EB98}"/>
    <dgm:cxn modelId="{6703E4D1-919E-44A9-98A0-BB254A598285}" srcId="{5230A08F-D469-4FE0-95C7-E01555B9A5C0}" destId="{2DF4C200-32C8-4799-97F4-1ACF90255EE4}" srcOrd="2" destOrd="0" parTransId="{AE1B7348-DC6E-4799-AACC-4CE91FADB1EA}" sibTransId="{64542087-9EC8-47E8-871B-38F59E35F429}"/>
    <dgm:cxn modelId="{3DEDF302-3DB4-4B79-8997-F9EBA52E042B}" type="presOf" srcId="{5230A08F-D469-4FE0-95C7-E01555B9A5C0}" destId="{08D0E313-59BC-4961-AD0D-5F38683882CE}" srcOrd="0" destOrd="0" presId="urn:microsoft.com/office/officeart/2005/8/layout/cycle5"/>
    <dgm:cxn modelId="{4B336ECF-AF66-4B38-BB54-50A18D0CBAC4}" type="presOf" srcId="{F2AF5A62-A4CE-4EA5-9AE7-801BE45AB1F8}" destId="{46D5F88A-DE27-4AC6-AF4E-ACDF3AA3F996}" srcOrd="0" destOrd="0" presId="urn:microsoft.com/office/officeart/2005/8/layout/cycle5"/>
    <dgm:cxn modelId="{981C440F-E7F2-461F-96CD-DBA035C4C5F8}" srcId="{5230A08F-D469-4FE0-95C7-E01555B9A5C0}" destId="{BD029308-FAA5-41CF-A664-FFA03731A34A}" srcOrd="0" destOrd="0" parTransId="{5B6DCE6B-0D15-48E2-9DEF-85A4874B63E5}" sibTransId="{F2AF5A62-A4CE-4EA5-9AE7-801BE45AB1F8}"/>
    <dgm:cxn modelId="{C41B6499-173B-4D32-884E-62C192F15CEF}" type="presOf" srcId="{B6C67604-2E4D-4F36-B130-22A41F58C867}" destId="{CFB52D4E-F4FC-49CF-A264-C4186B5FE303}" srcOrd="0" destOrd="0" presId="urn:microsoft.com/office/officeart/2005/8/layout/cycle5"/>
    <dgm:cxn modelId="{74283186-B79E-4EFC-8CFE-E35F4A4703AD}" type="presOf" srcId="{64542087-9EC8-47E8-871B-38F59E35F429}" destId="{678F7C3F-8CA6-469A-8262-BDF21A321785}" srcOrd="0" destOrd="0" presId="urn:microsoft.com/office/officeart/2005/8/layout/cycle5"/>
    <dgm:cxn modelId="{B376C947-60CE-434B-B0EE-2704877DED61}" type="presOf" srcId="{2DF4C200-32C8-4799-97F4-1ACF90255EE4}" destId="{AFEF35B5-AA85-47D3-ACEA-BE687B61E5B1}" srcOrd="0" destOrd="0" presId="urn:microsoft.com/office/officeart/2005/8/layout/cycle5"/>
    <dgm:cxn modelId="{74254624-C673-4C2F-A673-1E8A5DABE15B}" type="presParOf" srcId="{08D0E313-59BC-4961-AD0D-5F38683882CE}" destId="{51FB775E-DDEA-4BF8-82EB-444475771DC7}" srcOrd="0" destOrd="0" presId="urn:microsoft.com/office/officeart/2005/8/layout/cycle5"/>
    <dgm:cxn modelId="{42190B21-FDCE-439B-A702-778F1B37D61A}" type="presParOf" srcId="{08D0E313-59BC-4961-AD0D-5F38683882CE}" destId="{54E8F75F-31B1-4F3D-857D-D7CA8143A2B3}" srcOrd="1" destOrd="0" presId="urn:microsoft.com/office/officeart/2005/8/layout/cycle5"/>
    <dgm:cxn modelId="{96B1911D-1144-4891-A53D-45A1707F21B6}" type="presParOf" srcId="{08D0E313-59BC-4961-AD0D-5F38683882CE}" destId="{46D5F88A-DE27-4AC6-AF4E-ACDF3AA3F996}" srcOrd="2" destOrd="0" presId="urn:microsoft.com/office/officeart/2005/8/layout/cycle5"/>
    <dgm:cxn modelId="{E1957EBE-4181-4F7B-9594-6BF31908A4D4}" type="presParOf" srcId="{08D0E313-59BC-4961-AD0D-5F38683882CE}" destId="{CFB52D4E-F4FC-49CF-A264-C4186B5FE303}" srcOrd="3" destOrd="0" presId="urn:microsoft.com/office/officeart/2005/8/layout/cycle5"/>
    <dgm:cxn modelId="{45D92DD8-0BB7-4F53-9BEB-39C6A1B9134B}" type="presParOf" srcId="{08D0E313-59BC-4961-AD0D-5F38683882CE}" destId="{6ACE4753-4EC5-43C1-A993-818C25CF0D82}" srcOrd="4" destOrd="0" presId="urn:microsoft.com/office/officeart/2005/8/layout/cycle5"/>
    <dgm:cxn modelId="{E3E0CF84-B4DB-4368-A1D4-E5839F2E2893}" type="presParOf" srcId="{08D0E313-59BC-4961-AD0D-5F38683882CE}" destId="{5D0F664C-EECB-4099-AA6D-8235C5177EA6}" srcOrd="5" destOrd="0" presId="urn:microsoft.com/office/officeart/2005/8/layout/cycle5"/>
    <dgm:cxn modelId="{C1270FC8-46FF-4544-88C6-EB5371471561}" type="presParOf" srcId="{08D0E313-59BC-4961-AD0D-5F38683882CE}" destId="{AFEF35B5-AA85-47D3-ACEA-BE687B61E5B1}" srcOrd="6" destOrd="0" presId="urn:microsoft.com/office/officeart/2005/8/layout/cycle5"/>
    <dgm:cxn modelId="{A26D3AD8-6B0C-4D4C-9BE4-2AC922D14A78}" type="presParOf" srcId="{08D0E313-59BC-4961-AD0D-5F38683882CE}" destId="{D6E3C3D4-B10D-45DD-8E1C-F6DB72093EC8}" srcOrd="7" destOrd="0" presId="urn:microsoft.com/office/officeart/2005/8/layout/cycle5"/>
    <dgm:cxn modelId="{7DA6D9C8-A72C-48B0-9E2F-80745EE928D9}" type="presParOf" srcId="{08D0E313-59BC-4961-AD0D-5F38683882CE}" destId="{678F7C3F-8CA6-469A-8262-BDF21A321785}" srcOrd="8" destOrd="0" presId="urn:microsoft.com/office/officeart/2005/8/layout/cycle5"/>
    <dgm:cxn modelId="{257C3BF2-093C-42A2-BC04-EA1240906BD9}" type="presParOf" srcId="{08D0E313-59BC-4961-AD0D-5F38683882CE}" destId="{92681224-E81C-475D-A896-6921792E87F7}" srcOrd="9" destOrd="0" presId="urn:microsoft.com/office/officeart/2005/8/layout/cycle5"/>
    <dgm:cxn modelId="{1AD14DFB-D971-40BD-A6F9-051EF1893B8B}" type="presParOf" srcId="{08D0E313-59BC-4961-AD0D-5F38683882CE}" destId="{BD686A5E-1C41-4222-83B5-83A1B5F3B88C}" srcOrd="10" destOrd="0" presId="urn:microsoft.com/office/officeart/2005/8/layout/cycle5"/>
    <dgm:cxn modelId="{255463DE-4995-40E4-8CAA-07FD10E917A9}" type="presParOf" srcId="{08D0E313-59BC-4961-AD0D-5F38683882CE}" destId="{10141937-5867-4991-8021-4A24816A6BF9}" srcOrd="11" destOrd="0" presId="urn:microsoft.com/office/officeart/2005/8/layout/cycle5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DEC52DFD-A102-487B-98F7-79D3B3BAB32B}">
      <dsp:nvSpPr>
        <dsp:cNvPr id="0" name=""/>
        <dsp:cNvSpPr/>
      </dsp:nvSpPr>
      <dsp:spPr>
        <a:xfrm>
          <a:off x="674369" y="0"/>
          <a:ext cx="7642860" cy="4708895"/>
        </a:xfrm>
        <a:prstGeom prst="rightArrow">
          <a:avLst/>
        </a:prstGeom>
        <a:solidFill>
          <a:schemeClr val="accent2">
            <a:tint val="4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8317A3A7-A747-4A2D-A562-20A6EC1070A0}">
      <dsp:nvSpPr>
        <dsp:cNvPr id="0" name=""/>
        <dsp:cNvSpPr/>
      </dsp:nvSpPr>
      <dsp:spPr>
        <a:xfrm>
          <a:off x="5383" y="1329679"/>
          <a:ext cx="1917739" cy="2049537"/>
        </a:xfrm>
        <a:prstGeom prst="roundRect">
          <a:avLst/>
        </a:prstGeom>
        <a:solidFill>
          <a:schemeClr val="accent2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Major-specific admission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Better prepared students  </a:t>
          </a:r>
          <a:endParaRPr lang="en-US" sz="1800" kern="1200" dirty="0"/>
        </a:p>
      </dsp:txBody>
      <dsp:txXfrm>
        <a:off x="98999" y="1423295"/>
        <a:ext cx="1730507" cy="1862305"/>
      </dsp:txXfrm>
    </dsp:sp>
    <dsp:sp modelId="{51774AE9-3E87-496E-9BBF-B390066B576F}">
      <dsp:nvSpPr>
        <dsp:cNvPr id="0" name=""/>
        <dsp:cNvSpPr/>
      </dsp:nvSpPr>
      <dsp:spPr>
        <a:xfrm>
          <a:off x="2112548" y="1404155"/>
          <a:ext cx="1917739" cy="1883558"/>
        </a:xfrm>
        <a:prstGeom prst="roundRect">
          <a:avLst/>
        </a:prstGeom>
        <a:solidFill>
          <a:schemeClr val="accent3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First-year acceleration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1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Build a foundation for student success</a:t>
          </a:r>
          <a:endParaRPr lang="en-US" sz="1800" kern="1200" dirty="0"/>
        </a:p>
      </dsp:txBody>
      <dsp:txXfrm>
        <a:off x="2204496" y="1496103"/>
        <a:ext cx="1733843" cy="1699662"/>
      </dsp:txXfrm>
    </dsp:sp>
    <dsp:sp modelId="{56BF2BCB-5B50-49E7-83EB-94D77551F6EF}">
      <dsp:nvSpPr>
        <dsp:cNvPr id="0" name=""/>
        <dsp:cNvSpPr/>
      </dsp:nvSpPr>
      <dsp:spPr>
        <a:xfrm>
          <a:off x="4220092" y="1421427"/>
          <a:ext cx="1917739" cy="1883558"/>
        </a:xfrm>
        <a:prstGeom prst="roundRect">
          <a:avLst/>
        </a:prstGeom>
        <a:solidFill>
          <a:schemeClr val="accent4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Advising &amp; mentoring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2000" kern="1200" dirty="0" smtClean="0"/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Progress to Degree</a:t>
          </a:r>
          <a:endParaRPr lang="en-US" sz="2000" kern="1200" dirty="0"/>
        </a:p>
      </dsp:txBody>
      <dsp:txXfrm>
        <a:off x="4312040" y="1513375"/>
        <a:ext cx="1733843" cy="1699662"/>
      </dsp:txXfrm>
    </dsp:sp>
    <dsp:sp modelId="{301E3C1F-9550-46E6-8633-6BD0B1518AFB}">
      <dsp:nvSpPr>
        <dsp:cNvPr id="0" name=""/>
        <dsp:cNvSpPr/>
      </dsp:nvSpPr>
      <dsp:spPr>
        <a:xfrm>
          <a:off x="6479839" y="1014767"/>
          <a:ext cx="2268743" cy="2680944"/>
        </a:xfrm>
        <a:prstGeom prst="roundRect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000" kern="1200" dirty="0" smtClean="0"/>
            <a:t>Bottleneck Reduction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Course availability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Enhanced curriculum </a:t>
          </a:r>
        </a:p>
        <a:p>
          <a:pPr lvl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800" kern="1200" dirty="0" smtClean="0"/>
            <a:t>Effective Instruction </a:t>
          </a:r>
          <a:endParaRPr lang="en-US" sz="1800" kern="1200" dirty="0"/>
        </a:p>
      </dsp:txBody>
      <dsp:txXfrm>
        <a:off x="6590590" y="1125518"/>
        <a:ext cx="2047241" cy="2459442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B81B220B-AAEB-4006-A383-698A063EB01A}">
      <dsp:nvSpPr>
        <dsp:cNvPr id="0" name=""/>
        <dsp:cNvSpPr/>
      </dsp:nvSpPr>
      <dsp:spPr>
        <a:xfrm>
          <a:off x="914402" y="381004"/>
          <a:ext cx="4038295" cy="3881004"/>
        </a:xfrm>
        <a:prstGeom prst="blockArc">
          <a:avLst>
            <a:gd name="adj1" fmla="val 10391847"/>
            <a:gd name="adj2" fmla="val 17609168"/>
            <a:gd name="adj3" fmla="val 4637"/>
          </a:avLst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E4EA3D16-CA69-4E38-A7F5-64C0D20DF251}">
      <dsp:nvSpPr>
        <dsp:cNvPr id="0" name=""/>
        <dsp:cNvSpPr/>
      </dsp:nvSpPr>
      <dsp:spPr>
        <a:xfrm>
          <a:off x="914400" y="738534"/>
          <a:ext cx="4057623" cy="3833466"/>
        </a:xfrm>
        <a:prstGeom prst="blockArc">
          <a:avLst>
            <a:gd name="adj1" fmla="val 3878049"/>
            <a:gd name="adj2" fmla="val 11009179"/>
            <a:gd name="adj3" fmla="val 4637"/>
          </a:avLst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3B96910C-FD3B-4053-B41E-DA46791005C4}">
      <dsp:nvSpPr>
        <dsp:cNvPr id="0" name=""/>
        <dsp:cNvSpPr/>
      </dsp:nvSpPr>
      <dsp:spPr>
        <a:xfrm>
          <a:off x="2296919" y="610933"/>
          <a:ext cx="4180071" cy="3961060"/>
        </a:xfrm>
        <a:prstGeom prst="blockArc">
          <a:avLst>
            <a:gd name="adj1" fmla="val 21168792"/>
            <a:gd name="adj2" fmla="val 6618299"/>
            <a:gd name="adj3" fmla="val 4637"/>
          </a:avLst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93EDDDD1-D2DA-46BB-B7F1-B4B0CA87CC67}">
      <dsp:nvSpPr>
        <dsp:cNvPr id="0" name=""/>
        <dsp:cNvSpPr/>
      </dsp:nvSpPr>
      <dsp:spPr>
        <a:xfrm>
          <a:off x="2267835" y="381002"/>
          <a:ext cx="4209158" cy="3918859"/>
        </a:xfrm>
        <a:prstGeom prst="blockArc">
          <a:avLst>
            <a:gd name="adj1" fmla="val 14881261"/>
            <a:gd name="adj2" fmla="val 33419"/>
            <a:gd name="adj3" fmla="val 4637"/>
          </a:avLst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</dsp:sp>
    <dsp:sp modelId="{8C4A15EB-5985-403D-8CB3-075AE49C0210}">
      <dsp:nvSpPr>
        <dsp:cNvPr id="0" name=""/>
        <dsp:cNvSpPr/>
      </dsp:nvSpPr>
      <dsp:spPr>
        <a:xfrm>
          <a:off x="2452489" y="1674922"/>
          <a:ext cx="2576708" cy="1601682"/>
        </a:xfrm>
        <a:prstGeom prst="ellipse">
          <a:avLst/>
        </a:prstGeom>
        <a:gradFill rotWithShape="0">
          <a:gsLst>
            <a:gs pos="0">
              <a:schemeClr val="accent1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1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1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30480" tIns="30480" rIns="30480" bIns="30480" numCol="1" spcCol="1270" anchor="ctr" anchorCtr="0">
          <a:noAutofit/>
        </a:bodyPr>
        <a:lstStyle/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Continuous</a:t>
          </a:r>
        </a:p>
        <a:p>
          <a:pPr lvl="0" algn="ctr" defTabSz="10668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400" kern="1200" dirty="0" smtClean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rPr>
            <a:t>improvement</a:t>
          </a:r>
          <a:endParaRPr lang="en-US" sz="2400" kern="1200" dirty="0">
            <a:effectLst>
              <a:outerShdw blurRad="38100" dist="38100" dir="2700000" algn="tl">
                <a:srgbClr val="000000">
                  <a:alpha val="43137"/>
                </a:srgbClr>
              </a:outerShdw>
            </a:effectLst>
          </a:endParaRPr>
        </a:p>
      </dsp:txBody>
      <dsp:txXfrm>
        <a:off x="2829839" y="1909483"/>
        <a:ext cx="1822008" cy="1132560"/>
      </dsp:txXfrm>
    </dsp:sp>
    <dsp:sp modelId="{F42F336A-CE45-4587-96BC-59938B66A45A}">
      <dsp:nvSpPr>
        <dsp:cNvPr id="0" name=""/>
        <dsp:cNvSpPr/>
      </dsp:nvSpPr>
      <dsp:spPr>
        <a:xfrm>
          <a:off x="2667002" y="0"/>
          <a:ext cx="2017132" cy="1227705"/>
        </a:xfrm>
        <a:prstGeom prst="ellipse">
          <a:avLst/>
        </a:prstGeom>
        <a:gradFill rotWithShape="0">
          <a:gsLst>
            <a:gs pos="0">
              <a:schemeClr val="accent2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2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2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Define PEO and outcomes</a:t>
          </a:r>
          <a:endParaRPr lang="en-US" sz="1700" b="1" kern="1200" dirty="0"/>
        </a:p>
      </dsp:txBody>
      <dsp:txXfrm>
        <a:off x="2962404" y="179793"/>
        <a:ext cx="1426328" cy="868119"/>
      </dsp:txXfrm>
    </dsp:sp>
    <dsp:sp modelId="{7D3BF225-47DF-4415-B405-DB6CA0C523D9}">
      <dsp:nvSpPr>
        <dsp:cNvPr id="0" name=""/>
        <dsp:cNvSpPr/>
      </dsp:nvSpPr>
      <dsp:spPr>
        <a:xfrm>
          <a:off x="5292840" y="1750129"/>
          <a:ext cx="1882772" cy="1216803"/>
        </a:xfrm>
        <a:prstGeom prst="ellipse">
          <a:avLst/>
        </a:prstGeom>
        <a:gradFill rotWithShape="0">
          <a:gsLst>
            <a:gs pos="0">
              <a:schemeClr val="accent3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3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3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DESIGN AND CONDUCT ASSESSMENTS</a:t>
          </a:r>
          <a:endParaRPr lang="en-US" sz="1700" kern="1200" dirty="0"/>
        </a:p>
      </dsp:txBody>
      <dsp:txXfrm>
        <a:off x="5568566" y="1928326"/>
        <a:ext cx="1331320" cy="860409"/>
      </dsp:txXfrm>
    </dsp:sp>
    <dsp:sp modelId="{65BF71BF-FF55-4DF6-93E1-9A54F59223C0}">
      <dsp:nvSpPr>
        <dsp:cNvPr id="0" name=""/>
        <dsp:cNvSpPr/>
      </dsp:nvSpPr>
      <dsp:spPr>
        <a:xfrm>
          <a:off x="2718189" y="3722337"/>
          <a:ext cx="2045308" cy="1230652"/>
        </a:xfrm>
        <a:prstGeom prst="ellipse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EVALUATE ASSESSMENT FINDINGS</a:t>
          </a:r>
          <a:endParaRPr lang="en-US" sz="1700" kern="1200" dirty="0"/>
        </a:p>
      </dsp:txBody>
      <dsp:txXfrm>
        <a:off x="3017717" y="3902562"/>
        <a:ext cx="1446252" cy="870202"/>
      </dsp:txXfrm>
    </dsp:sp>
    <dsp:sp modelId="{8CD71738-BA1C-47F3-BEF7-FDA52FD20867}">
      <dsp:nvSpPr>
        <dsp:cNvPr id="0" name=""/>
        <dsp:cNvSpPr/>
      </dsp:nvSpPr>
      <dsp:spPr>
        <a:xfrm>
          <a:off x="129284" y="1928192"/>
          <a:ext cx="1910948" cy="1227705"/>
        </a:xfrm>
        <a:prstGeom prst="ellipse">
          <a:avLst/>
        </a:prstGeom>
        <a:gradFill rotWithShape="0">
          <a:gsLst>
            <a:gs pos="0">
              <a:schemeClr val="accent5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5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5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21590" tIns="21590" rIns="21590" bIns="21590" numCol="1" spcCol="1270" anchor="ctr" anchorCtr="0">
          <a:noAutofit/>
        </a:bodyPr>
        <a:lstStyle/>
        <a:p>
          <a:pPr lvl="0" algn="ctr" defTabSz="7556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700" b="1" kern="1200" dirty="0" smtClean="0"/>
            <a:t>USE RESULTS FOR DECISION MAKING</a:t>
          </a:r>
          <a:endParaRPr lang="en-US" sz="1700" kern="1200" dirty="0"/>
        </a:p>
      </dsp:txBody>
      <dsp:txXfrm>
        <a:off x="409136" y="2107985"/>
        <a:ext cx="1351244" cy="868119"/>
      </dsp:txXfrm>
    </dsp:sp>
  </dsp:spTree>
</dsp:drawing>
</file>

<file path=ppt/diagrams/drawing3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4A34767B-A0B9-4492-864F-2523639AECCE}">
      <dsp:nvSpPr>
        <dsp:cNvPr id="0" name=""/>
        <dsp:cNvSpPr/>
      </dsp:nvSpPr>
      <dsp:spPr>
        <a:xfrm>
          <a:off x="215237" y="1493833"/>
          <a:ext cx="2066357" cy="227828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Self-study report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Transcripts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Supporting documents </a:t>
          </a:r>
          <a:endParaRPr lang="en-US" sz="2000" kern="1200" dirty="0"/>
        </a:p>
      </dsp:txBody>
      <dsp:txXfrm>
        <a:off x="267667" y="1546263"/>
        <a:ext cx="1961497" cy="1685218"/>
      </dsp:txXfrm>
    </dsp:sp>
    <dsp:sp modelId="{D666821A-56C4-449E-A0DE-E67519470877}">
      <dsp:nvSpPr>
        <dsp:cNvPr id="0" name=""/>
        <dsp:cNvSpPr/>
      </dsp:nvSpPr>
      <dsp:spPr>
        <a:xfrm>
          <a:off x="1383673" y="2175581"/>
          <a:ext cx="2455327" cy="2455327"/>
        </a:xfrm>
        <a:prstGeom prst="leftCircularArrow">
          <a:avLst>
            <a:gd name="adj1" fmla="val 2730"/>
            <a:gd name="adj2" fmla="val 332693"/>
            <a:gd name="adj3" fmla="val 2252518"/>
            <a:gd name="adj4" fmla="val 9168803"/>
            <a:gd name="adj5" fmla="val 3186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C5F66B40-1C37-4F0E-A3BA-FB03901B4EE9}">
      <dsp:nvSpPr>
        <dsp:cNvPr id="0" name=""/>
        <dsp:cNvSpPr/>
      </dsp:nvSpPr>
      <dsp:spPr>
        <a:xfrm>
          <a:off x="541938" y="3102255"/>
          <a:ext cx="2083937" cy="828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Pre-visit review</a:t>
          </a:r>
          <a:endParaRPr lang="en-US" sz="2500" kern="1200" dirty="0"/>
        </a:p>
      </dsp:txBody>
      <dsp:txXfrm>
        <a:off x="566210" y="3126527"/>
        <a:ext cx="2035393" cy="780169"/>
      </dsp:txXfrm>
    </dsp:sp>
    <dsp:sp modelId="{343BA9EB-B8C4-45E4-BFD0-680C8BAE9F41}">
      <dsp:nvSpPr>
        <dsp:cNvPr id="0" name=""/>
        <dsp:cNvSpPr/>
      </dsp:nvSpPr>
      <dsp:spPr>
        <a:xfrm>
          <a:off x="2926638" y="228595"/>
          <a:ext cx="2344430" cy="4770446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Usually Sunday to Tuesday 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Review course files, assessment files, tour labs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Interview administrators, faculty, students, and other selected units</a:t>
          </a:r>
          <a:endParaRPr lang="en-US" sz="2000" kern="1200" dirty="0"/>
        </a:p>
        <a:p>
          <a:pPr marL="228600" lvl="1" indent="-228600" algn="l" defTabSz="8890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2000" kern="1200" dirty="0" smtClean="0"/>
            <a:t>Lunch with IAB members</a:t>
          </a:r>
          <a:endParaRPr lang="en-US" sz="2000" kern="1200" dirty="0"/>
        </a:p>
      </dsp:txBody>
      <dsp:txXfrm>
        <a:off x="2995304" y="1319500"/>
        <a:ext cx="2207098" cy="3610876"/>
      </dsp:txXfrm>
    </dsp:sp>
    <dsp:sp modelId="{356F5374-3538-470A-92F4-608410EF2527}">
      <dsp:nvSpPr>
        <dsp:cNvPr id="0" name=""/>
        <dsp:cNvSpPr/>
      </dsp:nvSpPr>
      <dsp:spPr>
        <a:xfrm>
          <a:off x="3377885" y="-305888"/>
          <a:ext cx="3483736" cy="3483736"/>
        </a:xfrm>
        <a:prstGeom prst="circularArrow">
          <a:avLst>
            <a:gd name="adj1" fmla="val 1924"/>
            <a:gd name="adj2" fmla="val 230161"/>
            <a:gd name="adj3" fmla="val 20933349"/>
            <a:gd name="adj4" fmla="val 13914531"/>
            <a:gd name="adj5" fmla="val 2245"/>
          </a:avLst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19084CA9-00C8-4B96-88DA-15B26A0A34D5}">
      <dsp:nvSpPr>
        <dsp:cNvPr id="0" name=""/>
        <dsp:cNvSpPr/>
      </dsp:nvSpPr>
      <dsp:spPr>
        <a:xfrm>
          <a:off x="3048007" y="122237"/>
          <a:ext cx="2083937" cy="828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Site visit</a:t>
          </a:r>
          <a:endParaRPr lang="en-US" sz="2500" kern="1200" dirty="0"/>
        </a:p>
      </dsp:txBody>
      <dsp:txXfrm>
        <a:off x="3072279" y="146509"/>
        <a:ext cx="2035393" cy="780169"/>
      </dsp:txXfrm>
    </dsp:sp>
    <dsp:sp modelId="{A4062900-961C-443B-8D71-3E602DBA94AA}">
      <dsp:nvSpPr>
        <dsp:cNvPr id="0" name=""/>
        <dsp:cNvSpPr/>
      </dsp:nvSpPr>
      <dsp:spPr>
        <a:xfrm>
          <a:off x="5850808" y="1085247"/>
          <a:ext cx="2344430" cy="3057142"/>
        </a:xfrm>
        <a:prstGeom prst="roundRect">
          <a:avLst>
            <a:gd name="adj" fmla="val 10000"/>
          </a:avLst>
        </a:prstGeom>
        <a:solidFill>
          <a:schemeClr val="lt1">
            <a:alpha val="9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accen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34290" tIns="34290" rIns="34290" bIns="34290" numCol="1" spcCol="1270" anchor="t" anchorCtr="0">
          <a:noAutofit/>
        </a:bodyPr>
        <a:lstStyle/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7-day response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Draft statement to Dean 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30-day response</a:t>
          </a:r>
          <a:endParaRPr lang="en-US" sz="1800" kern="1200" dirty="0"/>
        </a:p>
        <a:p>
          <a:pPr marL="171450" lvl="1" indent="-171450" algn="l" defTabSz="800100">
            <a:lnSpc>
              <a:spcPct val="90000"/>
            </a:lnSpc>
            <a:spcBef>
              <a:spcPct val="0"/>
            </a:spcBef>
            <a:spcAft>
              <a:spcPct val="15000"/>
            </a:spcAft>
            <a:buChar char="••"/>
          </a:pPr>
          <a:r>
            <a:rPr lang="en-US" sz="1800" kern="1200" dirty="0" smtClean="0"/>
            <a:t>Final statement after commission meeting in Summer 19</a:t>
          </a:r>
          <a:endParaRPr lang="en-US" sz="1800" kern="1200" dirty="0"/>
        </a:p>
      </dsp:txBody>
      <dsp:txXfrm>
        <a:off x="5919474" y="1153913"/>
        <a:ext cx="2207098" cy="2264708"/>
      </dsp:txXfrm>
    </dsp:sp>
    <dsp:sp modelId="{DB0D9758-F3D2-4EE9-BA2B-214B0A26515C}">
      <dsp:nvSpPr>
        <dsp:cNvPr id="0" name=""/>
        <dsp:cNvSpPr/>
      </dsp:nvSpPr>
      <dsp:spPr>
        <a:xfrm>
          <a:off x="6288685" y="3644777"/>
          <a:ext cx="2083937" cy="828713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47625" tIns="31750" rIns="47625" bIns="31750" numCol="1" spcCol="1270" anchor="ctr" anchorCtr="0">
          <a:noAutofit/>
        </a:bodyPr>
        <a:lstStyle/>
        <a:p>
          <a:pPr lvl="0" algn="ctr" defTabSz="1111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500" kern="1200" dirty="0" smtClean="0"/>
            <a:t>Post-site visit</a:t>
          </a:r>
          <a:endParaRPr lang="en-US" sz="2500" kern="1200" dirty="0"/>
        </a:p>
      </dsp:txBody>
      <dsp:txXfrm>
        <a:off x="6312957" y="3669049"/>
        <a:ext cx="2035393" cy="780169"/>
      </dsp:txXfrm>
    </dsp:sp>
  </dsp:spTree>
</dsp:drawing>
</file>

<file path=ppt/diagrams/drawing4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1FB775E-DDEA-4BF8-82EB-444475771DC7}">
      <dsp:nvSpPr>
        <dsp:cNvPr id="0" name=""/>
        <dsp:cNvSpPr/>
      </dsp:nvSpPr>
      <dsp:spPr>
        <a:xfrm>
          <a:off x="1774048" y="1666"/>
          <a:ext cx="1654334" cy="701400"/>
        </a:xfrm>
        <a:prstGeom prst="roundRect">
          <a:avLst/>
        </a:prstGeom>
        <a:gradFill rotWithShape="0">
          <a:gsLst>
            <a:gs pos="0">
              <a:schemeClr val="accent4">
                <a:hueOff val="0"/>
                <a:satOff val="0"/>
                <a:lumOff val="0"/>
                <a:alphaOff val="0"/>
                <a:shade val="51000"/>
                <a:satMod val="130000"/>
              </a:schemeClr>
            </a:gs>
            <a:gs pos="80000">
              <a:schemeClr val="accent4">
                <a:hueOff val="0"/>
                <a:satOff val="0"/>
                <a:lumOff val="0"/>
                <a:alphaOff val="0"/>
                <a:shade val="93000"/>
                <a:satMod val="130000"/>
              </a:schemeClr>
            </a:gs>
            <a:gs pos="100000">
              <a:schemeClr val="accent4">
                <a:hueOff val="0"/>
                <a:satOff val="0"/>
                <a:lumOff val="0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Implement Program improvement</a:t>
          </a:r>
          <a:endParaRPr lang="en-US" sz="1600" kern="1200" dirty="0"/>
        </a:p>
      </dsp:txBody>
      <dsp:txXfrm>
        <a:off x="1808288" y="35906"/>
        <a:ext cx="1585854" cy="632920"/>
      </dsp:txXfrm>
    </dsp:sp>
    <dsp:sp modelId="{46D5F88A-DE27-4AC6-AF4E-ACDF3AA3F996}">
      <dsp:nvSpPr>
        <dsp:cNvPr id="0" name=""/>
        <dsp:cNvSpPr/>
      </dsp:nvSpPr>
      <dsp:spPr>
        <a:xfrm>
          <a:off x="1442282" y="352366"/>
          <a:ext cx="2317866" cy="2317866"/>
        </a:xfrm>
        <a:custGeom>
          <a:avLst/>
          <a:gdLst/>
          <a:ahLst/>
          <a:cxnLst/>
          <a:rect l="0" t="0" r="0" b="0"/>
          <a:pathLst>
            <a:path>
              <a:moveTo>
                <a:pt x="2057804" y="427389"/>
              </a:moveTo>
              <a:arcTo wR="1158933" hR="1158933" stAng="19251579" swAng="972350"/>
            </a:path>
          </a:pathLst>
        </a:custGeom>
        <a:noFill/>
        <a:ln w="1905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FB52D4E-F4FC-49CF-A264-C4186B5FE303}">
      <dsp:nvSpPr>
        <dsp:cNvPr id="0" name=""/>
        <dsp:cNvSpPr/>
      </dsp:nvSpPr>
      <dsp:spPr>
        <a:xfrm>
          <a:off x="2937880" y="1160599"/>
          <a:ext cx="1644536" cy="701400"/>
        </a:xfrm>
        <a:prstGeom prst="roundRect">
          <a:avLst/>
        </a:prstGeom>
        <a:gradFill rotWithShape="0">
          <a:gsLst>
            <a:gs pos="0">
              <a:schemeClr val="accent4">
                <a:hueOff val="-1488257"/>
                <a:satOff val="8966"/>
                <a:lumOff val="719"/>
                <a:alphaOff val="0"/>
                <a:shade val="51000"/>
                <a:satMod val="130000"/>
              </a:schemeClr>
            </a:gs>
            <a:gs pos="80000">
              <a:schemeClr val="accent4">
                <a:hueOff val="-1488257"/>
                <a:satOff val="8966"/>
                <a:lumOff val="719"/>
                <a:alphaOff val="0"/>
                <a:shade val="93000"/>
                <a:satMod val="130000"/>
              </a:schemeClr>
            </a:gs>
            <a:gs pos="100000">
              <a:schemeClr val="accent4">
                <a:hueOff val="-1488257"/>
                <a:satOff val="8966"/>
                <a:lumOff val="719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Identify areas of improvement</a:t>
          </a:r>
          <a:endParaRPr lang="en-US" sz="1600" kern="1200" dirty="0"/>
        </a:p>
      </dsp:txBody>
      <dsp:txXfrm>
        <a:off x="2972120" y="1194839"/>
        <a:ext cx="1576056" cy="632920"/>
      </dsp:txXfrm>
    </dsp:sp>
    <dsp:sp modelId="{5D0F664C-EECB-4099-AA6D-8235C5177EA6}">
      <dsp:nvSpPr>
        <dsp:cNvPr id="0" name=""/>
        <dsp:cNvSpPr/>
      </dsp:nvSpPr>
      <dsp:spPr>
        <a:xfrm>
          <a:off x="1478313" y="254409"/>
          <a:ext cx="2317866" cy="2317866"/>
        </a:xfrm>
        <a:custGeom>
          <a:avLst/>
          <a:gdLst/>
          <a:ahLst/>
          <a:cxnLst/>
          <a:rect l="0" t="0" r="0" b="0"/>
          <a:pathLst>
            <a:path>
              <a:moveTo>
                <a:pt x="2184561" y="1698575"/>
              </a:moveTo>
              <a:arcTo wR="1158933" hR="1158933" stAng="1665085" swAng="907553"/>
            </a:path>
          </a:pathLst>
        </a:custGeom>
        <a:noFill/>
        <a:ln w="1905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AFEF35B5-AA85-47D3-ACEA-BE687B61E5B1}">
      <dsp:nvSpPr>
        <dsp:cNvPr id="0" name=""/>
        <dsp:cNvSpPr/>
      </dsp:nvSpPr>
      <dsp:spPr>
        <a:xfrm>
          <a:off x="1841080" y="2272601"/>
          <a:ext cx="1664122" cy="701400"/>
        </a:xfrm>
        <a:prstGeom prst="roundRect">
          <a:avLst/>
        </a:prstGeom>
        <a:gradFill rotWithShape="0">
          <a:gsLst>
            <a:gs pos="0">
              <a:schemeClr val="accent4">
                <a:hueOff val="-2976513"/>
                <a:satOff val="17933"/>
                <a:lumOff val="1437"/>
                <a:alphaOff val="0"/>
                <a:shade val="51000"/>
                <a:satMod val="130000"/>
              </a:schemeClr>
            </a:gs>
            <a:gs pos="80000">
              <a:schemeClr val="accent4">
                <a:hueOff val="-2976513"/>
                <a:satOff val="17933"/>
                <a:lumOff val="1437"/>
                <a:alphaOff val="0"/>
                <a:shade val="93000"/>
                <a:satMod val="130000"/>
              </a:schemeClr>
            </a:gs>
            <a:gs pos="100000">
              <a:schemeClr val="accent4">
                <a:hueOff val="-2976513"/>
                <a:satOff val="17933"/>
                <a:lumOff val="1437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Analyze Assessment Data</a:t>
          </a:r>
          <a:endParaRPr lang="en-US" sz="1600" kern="1200" dirty="0"/>
        </a:p>
      </dsp:txBody>
      <dsp:txXfrm>
        <a:off x="1875320" y="2306841"/>
        <a:ext cx="1595642" cy="632920"/>
      </dsp:txXfrm>
    </dsp:sp>
    <dsp:sp modelId="{678F7C3F-8CA6-469A-8262-BDF21A321785}">
      <dsp:nvSpPr>
        <dsp:cNvPr id="0" name=""/>
        <dsp:cNvSpPr/>
      </dsp:nvSpPr>
      <dsp:spPr>
        <a:xfrm>
          <a:off x="1411139" y="266235"/>
          <a:ext cx="2317866" cy="2317866"/>
        </a:xfrm>
        <a:custGeom>
          <a:avLst/>
          <a:gdLst/>
          <a:ahLst/>
          <a:cxnLst/>
          <a:rect l="0" t="0" r="0" b="0"/>
          <a:pathLst>
            <a:path>
              <a:moveTo>
                <a:pt x="343851" y="1982806"/>
              </a:moveTo>
              <a:arcTo wR="1158933" hR="1158933" stAng="8081560" swAng="1046948"/>
            </a:path>
          </a:pathLst>
        </a:custGeom>
        <a:noFill/>
        <a:ln w="1905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92681224-E81C-475D-A896-6921792E87F7}">
      <dsp:nvSpPr>
        <dsp:cNvPr id="0" name=""/>
        <dsp:cNvSpPr/>
      </dsp:nvSpPr>
      <dsp:spPr>
        <a:xfrm>
          <a:off x="599182" y="1160599"/>
          <a:ext cx="1686200" cy="701400"/>
        </a:xfrm>
        <a:prstGeom prst="roundRect">
          <a:avLst/>
        </a:prstGeom>
        <a:gradFill rotWithShape="0">
          <a:gsLst>
            <a:gs pos="0">
              <a:schemeClr val="accent4">
                <a:hueOff val="-4464770"/>
                <a:satOff val="26899"/>
                <a:lumOff val="2156"/>
                <a:alphaOff val="0"/>
                <a:shade val="51000"/>
                <a:satMod val="130000"/>
              </a:schemeClr>
            </a:gs>
            <a:gs pos="80000">
              <a:schemeClr val="accent4">
                <a:hueOff val="-4464770"/>
                <a:satOff val="26899"/>
                <a:lumOff val="2156"/>
                <a:alphaOff val="0"/>
                <a:shade val="93000"/>
                <a:satMod val="130000"/>
              </a:schemeClr>
            </a:gs>
            <a:gs pos="100000">
              <a:schemeClr val="accent4">
                <a:hueOff val="-4464770"/>
                <a:satOff val="26899"/>
                <a:lumOff val="2156"/>
                <a:alphaOff val="0"/>
                <a:shade val="94000"/>
                <a:satMod val="135000"/>
              </a:schemeClr>
            </a:gs>
          </a:gsLst>
          <a:lin ang="16200000" scaled="0"/>
        </a:gra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</dsp:spPr>
      <dsp:style>
        <a:lnRef idx="0">
          <a:scrgbClr r="0" g="0" b="0"/>
        </a:lnRef>
        <a:fillRef idx="3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lvl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1600" kern="1200" dirty="0" smtClean="0"/>
            <a:t>Collect Assessment data</a:t>
          </a:r>
          <a:endParaRPr lang="en-US" sz="1600" kern="1200" dirty="0"/>
        </a:p>
      </dsp:txBody>
      <dsp:txXfrm>
        <a:off x="633422" y="1194839"/>
        <a:ext cx="1617720" cy="632920"/>
      </dsp:txXfrm>
    </dsp:sp>
    <dsp:sp modelId="{10141937-5867-4991-8021-4A24816A6BF9}">
      <dsp:nvSpPr>
        <dsp:cNvPr id="0" name=""/>
        <dsp:cNvSpPr/>
      </dsp:nvSpPr>
      <dsp:spPr>
        <a:xfrm>
          <a:off x="1442282" y="352366"/>
          <a:ext cx="2317866" cy="2317866"/>
        </a:xfrm>
        <a:custGeom>
          <a:avLst/>
          <a:gdLst/>
          <a:ahLst/>
          <a:cxnLst/>
          <a:rect l="0" t="0" r="0" b="0"/>
          <a:pathLst>
            <a:path>
              <a:moveTo>
                <a:pt x="91612" y="707321"/>
              </a:moveTo>
              <a:arcTo wR="1158933" hR="1158933" stAng="12176071" swAng="972350"/>
            </a:path>
          </a:pathLst>
        </a:custGeom>
        <a:noFill/>
        <a:ln w="19050" cap="flat" cmpd="sng" algn="ctr">
          <a:solidFill>
            <a:scrgbClr r="0" g="0" b="0">
              <a:shade val="95000"/>
              <a:satMod val="105000"/>
            </a:scrgbClr>
          </a:solidFill>
          <a:prstDash val="solid"/>
          <a:tailEnd type="arrow"/>
        </a:ln>
        <a:effectLst/>
      </dsp:spPr>
      <dsp:style>
        <a:lnRef idx="1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hProcess9">
  <dgm:title val=""/>
  <dgm:desc val=""/>
  <dgm:catLst>
    <dgm:cat type="process" pri="5000"/>
    <dgm:cat type="convert" pri="1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CompostProcess">
    <dgm:varLst>
      <dgm:dir/>
      <dgm:resizeHandles val="exact"/>
    </dgm:varLst>
    <dgm:alg type="composite">
      <dgm:param type="horzAlign" val="ctr"/>
      <dgm:param type="vertAlign" val="mid"/>
    </dgm:alg>
    <dgm:shape xmlns:r="http://schemas.openxmlformats.org/officeDocument/2006/relationships" r:blip="">
      <dgm:adjLst/>
    </dgm:shape>
    <dgm:presOf/>
    <dgm:constrLst>
      <dgm:constr type="w" for="ch" forName="arrow" refType="w" fact="0.85"/>
      <dgm:constr type="h" for="ch" forName="arrow" refType="h"/>
      <dgm:constr type="ctrX" for="ch" forName="arrow" refType="w" fact="0.5"/>
      <dgm:constr type="ctrY" for="ch" forName="arrow" refType="h" fact="0.5"/>
      <dgm:constr type="w" for="ch" forName="linearProcess" refType="w"/>
      <dgm:constr type="h" for="ch" forName="linearProcess" refType="h" fact="0.4"/>
      <dgm:constr type="ctrX" for="ch" forName="linearProcess" refType="w" fact="0.5"/>
      <dgm:constr type="ctrY" for="ch" forName="linearProcess" refType="h" fact="0.5"/>
    </dgm:constrLst>
    <dgm:ruleLst/>
    <dgm:layoutNode name="arrow" styleLbl="bgShp">
      <dgm:alg type="sp"/>
      <dgm:choose name="Name0">
        <dgm:if name="Name1" func="var" arg="dir" op="equ" val="norm">
          <dgm:shape xmlns:r="http://schemas.openxmlformats.org/officeDocument/2006/relationships" type="rightArrow" r:blip="">
            <dgm:adjLst/>
          </dgm:shape>
        </dgm:if>
        <dgm:else name="Name2">
          <dgm:shape xmlns:r="http://schemas.openxmlformats.org/officeDocument/2006/relationships" type="leftArrow" r:blip="">
            <dgm:adjLst/>
          </dgm:shape>
        </dgm:else>
      </dgm:choose>
      <dgm:presOf/>
      <dgm:constrLst/>
      <dgm:ruleLst/>
    </dgm:layoutNode>
    <dgm:layoutNode name="linearProcess">
      <dgm:choose name="Name3">
        <dgm:if name="Name4" func="var" arg="dir" op="equ" val="norm">
          <dgm:alg type="lin"/>
        </dgm:if>
        <dgm:else name="Name5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userA" for="ch" ptType="node" refType="w"/>
        <dgm:constr type="h" for="ch" ptType="node" refType="h"/>
        <dgm:constr type="w" for="ch" ptType="node" op="equ"/>
        <dgm:constr type="w" for="ch" forName="sibTrans" refType="w" fact="0.05"/>
        <dgm:constr type="primFontSz" for="ch" ptType="node" op="equ" val="65"/>
      </dgm:constrLst>
      <dgm:ruleLst/>
      <dgm:forEach name="Name6" axis="ch" ptType="node">
        <dgm:layoutNode name="textNode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desOrSelf" ptType="node"/>
          <dgm:constrLst>
            <dgm:constr type="userA"/>
            <dgm:constr type="w" refType="userA" fact="0.3"/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w" val="NaN" fact="1" max="NaN"/>
            <dgm:rule type="primFontSz" val="5" fact="NaN" max="NaN"/>
          </dgm:ruleLst>
        </dgm:layoutNode>
        <dgm:forEach name="Name7" axis="followSib" ptType="sibTrans" cnt="1">
          <dgm:layoutNode name="sibTrans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forEach>
      </dgm:forEach>
    </dgm:layoutNode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radial6">
  <dgm:title val=""/>
  <dgm:desc val=""/>
  <dgm:catLst>
    <dgm:cat type="cycle" pri="9000"/>
    <dgm:cat type="relationship" pri="21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  <dgm:pt modelId="14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  <dgm:cxn modelId="6" srcId="1" destId="14" srcOrd="3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13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13"/>
        <dgm:pt modelId="14"/>
        <dgm:pt modelId="15"/>
        <dgm:pt modelId="16"/>
      </dgm:ptLst>
      <dgm:cxnLst>
        <dgm:cxn modelId="2" srcId="0" destId="1" srcOrd="0" destOrd="0"/>
        <dgm:cxn modelId="16" srcId="1" destId="11" srcOrd="0" destOrd="0"/>
        <dgm:cxn modelId="17" srcId="1" destId="12" srcOrd="1" destOrd="0"/>
        <dgm:cxn modelId="18" srcId="1" destId="13" srcOrd="2" destOrd="0"/>
        <dgm:cxn modelId="19" srcId="1" destId="14" srcOrd="3" destOrd="0"/>
        <dgm:cxn modelId="20" srcId="1" destId="15" srcOrd="4" destOrd="0"/>
        <dgm:cxn modelId="21" srcId="1" destId="16" srcOrd="5" destOrd="0"/>
      </dgm:cxnLst>
      <dgm:bg/>
      <dgm:whole/>
    </dgm:dataModel>
  </dgm:clrData>
  <dgm:layoutNode name="Name0">
    <dgm:varLst>
      <dgm:chMax val="1"/>
      <dgm:dir/>
      <dgm:animLvl val="ctr"/>
      <dgm:resizeHandles val="exact"/>
    </dgm:varLst>
    <dgm:choose name="Name1">
      <dgm:if name="Name2" func="var" arg="dir" op="equ" val="norm">
        <dgm:choose name="Name3">
          <dgm:if name="Name4" axis="ch ch" ptType="node node" st="1 1" cnt="1 0" func="cnt" op="lte" val="1">
            <dgm:alg type="cycle">
              <dgm:param type="stAng" val="90"/>
              <dgm:param type="spanAng" val="360"/>
              <dgm:param type="ctrShpMap" val="fNode"/>
            </dgm:alg>
          </dgm:if>
          <dgm:else name="Name5">
            <dgm:alg type="cycle">
              <dgm:param type="stAng" val="0"/>
              <dgm:param type="spanAng" val="360"/>
              <dgm:param type="ctrShpMap" val="fNode"/>
            </dgm:alg>
          </dgm:else>
        </dgm:choose>
      </dgm:if>
      <dgm:else name="Name6">
        <dgm:choose name="Name7">
          <dgm:if name="Name8" axis="ch ch" ptType="node node" st="1 1" cnt="1 0" func="cnt" op="lte" val="1">
            <dgm:alg type="cycle">
              <dgm:param type="stAng" val="-90"/>
              <dgm:param type="spanAng" val="360"/>
              <dgm:param type="ctrShpMap" val="fNode"/>
            </dgm:alg>
          </dgm:if>
          <dgm:else name="Name9">
            <dgm:alg type="cycle">
              <dgm:param type="stAng" val="0"/>
              <dgm:param type="spanAng" val="-360"/>
              <dgm:param type="ctrShpMap" val="fNode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10">
      <dgm:if name="Name11" func="var" arg="dir" op="equ" val="norm">
        <dgm:choose name="Name12">
          <dgm:if name="Name13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des" forName="oneNode" refType="primFontSz" refFor="ch" refForName="centerShape" op="lte" fact="0.95"/>
              <dgm:constr type="diam" for="ch" forName="singleconn" refType="diam" op="equ" fact="-1"/>
              <dgm:constr type="h" for="ch" forName="singleconn" refType="w" refFor="ch" refForName="oneComp" fact="0.24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4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forName="sibTrans" refType="diam" op="equ"/>
              <dgm:constr type="h" for="ch" forName="sibTrans" refType="w" refFor="ch" refForName="node" fact="0.24"/>
              <dgm:constr type="w" for="ch" forName="dummy" val="1"/>
            </dgm:constrLst>
          </dgm:else>
        </dgm:choose>
      </dgm:if>
      <dgm:else name="Name15">
        <dgm:choose name="Name16">
          <dgm:if name="Name17" axis="ch ch" ptType="node node" st="1 1" cnt="1 0" func="cnt" op="equ" val="1">
            <dgm:constrLst>
              <dgm:constr type="diam" val="170"/>
              <dgm:constr type="w" for="ch" forName="centerShape" refType="w"/>
              <dgm:constr type="w" for="ch" forName="oneComp" refType="w" refFor="ch" refForName="centerShape" op="equ" fact="0.7"/>
              <dgm:constr type="sp" refType="w" refFor="ch" refForName="oneComp" fact="0.3"/>
              <dgm:constr type="sibSp" refType="w" refFor="ch" refForName="oneComp" fact="0.3"/>
              <dgm:constr type="primFontSz" for="ch" forName="centerShape" val="65"/>
              <dgm:constr type="primFontSz" for="des" forName="oneNode" refType="primFontSz" refFor="ch" refForName="centerShape" fact="0.95"/>
              <dgm:constr type="primFontSz" for="ch" forName="oneNode" refType="primFontSz" refFor="ch" refForName="centerShape" op="lte" fact="0.95"/>
              <dgm:constr type="diam" for="ch" forName="singleconn" refType="diam"/>
              <dgm:constr type="h" for="ch" forName="singleconn" refType="w" refFor="ch" refForName="oneComp" fact="0.24"/>
              <dgm:constr type="diam" for="ch" refType="diam" op="equ"/>
              <dgm:constr type="w" for="ch" forName="dummya" refType="w" refFor="ch" refForName="oneComp" op="equ"/>
              <dgm:constr type="w" for="ch" forName="dummyb" refType="w" refFor="ch" refForName="oneComp" op="equ"/>
              <dgm:constr type="w" for="ch" forName="dummyc" refType="w" refFor="ch" refForName="oneComp" op="equ"/>
            </dgm:constrLst>
          </dgm:if>
          <dgm:else name="Name18">
            <dgm:constrLst>
              <dgm:constr type="diam" val="170"/>
              <dgm:constr type="w" for="ch" forName="centerShape" refType="w"/>
              <dgm:constr type="w" for="ch" forName="node" refType="w" refFor="ch" refForName="centerShape" op="equ" fact="0.7"/>
              <dgm:constr type="sp" refType="w" refFor="ch" refForName="node" fact="0.3"/>
              <dgm:constr type="sibSp" refType="w" refFor="ch" refForName="node" fact="0.3"/>
              <dgm:constr type="primFontSz" for="ch" forName="centerShape" val="65"/>
              <dgm:constr type="primFontSz" for="des" forName="node" refType="primFontSz" refFor="ch" refForName="centerShape" fact="0.78"/>
              <dgm:constr type="primFontSz" for="ch" forName="node" refType="primFontSz" refFor="ch" refForName="centerShape" op="lte" fact="0.95"/>
              <dgm:constr type="diam" for="ch" ptType="sibTrans" refType="diam" fact="-1"/>
              <dgm:constr type="h" for="ch" forName="sibTrans" refType="w" refFor="ch" refForName="node" fact="0.24"/>
              <dgm:constr type="diam" for="ch" refType="diam" op="equ" fact="-1"/>
              <dgm:constr type="w" for="ch" forName="dummy" val="1"/>
            </dgm:constrLst>
          </dgm:else>
        </dgm:choose>
      </dgm:else>
    </dgm:choose>
    <dgm:ruleLst>
      <dgm:rule type="diam" val="INF" fact="NaN" max="NaN"/>
    </dgm:ruleLst>
    <dgm:forEach name="Name19" axis="ch" ptType="node" cnt="1">
      <dgm:layoutNode name="centerShape" styleLbl="node0">
        <dgm:alg type="tx"/>
        <dgm:shape xmlns:r="http://schemas.openxmlformats.org/officeDocument/2006/relationships" type="ellipse" r:blip="">
          <dgm:adjLst/>
        </dgm:shape>
        <dgm:presOf axis="self"/>
        <dgm:constrLst>
          <dgm:constr type="h" refType="w"/>
          <dgm:constr type="tMarg" refType="primFontSz" fact="0.1"/>
          <dgm:constr type="bMarg" refType="primFontSz" fact="0.1"/>
          <dgm:constr type="lMarg" refType="primFontSz" fact="0.1"/>
          <dgm:constr type="rMarg" refType="primFontSz" fact="0.1"/>
        </dgm:constrLst>
        <dgm:ruleLst>
          <dgm:rule type="primFontSz" val="5" fact="NaN" max="NaN"/>
        </dgm:ruleLst>
      </dgm:layoutNode>
      <dgm:forEach name="Name20" axis="ch">
        <dgm:forEach name="Name21" axis="self" ptType="node">
          <dgm:choose name="Name22">
            <dgm:if name="Name23" axis="par ch" ptType="node node" func="cnt" op="gt" val="1">
              <dgm:layoutNode name="node" styleLbl="node1">
                <dgm:varLst>
                  <dgm:bulletEnabled val="1"/>
                </dgm:varLst>
                <dgm:alg type="tx">
                  <dgm:param type="txAnchorVertCh" val="mid"/>
                </dgm:alg>
                <dgm:shape xmlns:r="http://schemas.openxmlformats.org/officeDocument/2006/relationships" type="ellipse" r:blip="">
                  <dgm:adjLst/>
                </dgm:shape>
                <dgm:presOf axis="desOrSelf" ptType="node"/>
                <dgm:constrLst>
                  <dgm:constr type="h" refType="w"/>
                  <dgm:constr type="tMarg" refType="primFontSz" fact="0.1"/>
                  <dgm:constr type="bMarg" refType="primFontSz" fact="0.1"/>
                  <dgm:constr type="lMarg" refType="primFontSz" fact="0.1"/>
                  <dgm:constr type="rMarg" refType="primFontSz" fact="0.1"/>
                </dgm:constrLst>
                <dgm:ruleLst>
                  <dgm:rule type="primFontSz" val="5" fact="NaN" max="NaN"/>
                </dgm:ruleLst>
              </dgm:layoutNode>
              <dgm:layoutNode name="dummy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" axis="followSib" ptType="sibTrans" hideLastTrans="0" cnt="1">
                <dgm:layoutNode name="sibTrans" styleLbl="sibTrans2D1">
                  <dgm:alg type="conn">
                    <dgm:param type="connRout" val="curve"/>
                    <dgm:param type="begPts" val="ctr"/>
                    <dgm:param type="endPts" val="ctr"/>
                    <dgm:param type="begSty" val="noArr"/>
                    <dgm:param type="endSty" val="noArr"/>
                    <dgm:param type="dstNode" val="node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if name="Name24" axis="par ch" ptType="node node" func="cnt" op="equ" val="1">
              <dgm:layoutNode name="oneComp">
                <dgm:alg type="composite">
                  <dgm:param type="ar" val="1"/>
                </dgm:alg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  <dgm:constr type="l" for="ch" forName="dummyConnPt" refType="w" fact="0.5"/>
                  <dgm:constr type="t" for="ch" forName="dummyConnPt" refType="w" fact="0.5"/>
                  <dgm:constr type="l" for="ch" forName="oneNode"/>
                  <dgm:constr type="t" for="ch" forName="oneNode"/>
                  <dgm:constr type="h" for="ch" forName="oneNode" refType="h"/>
                  <dgm:constr type="w" for="ch" forName="oneNode" refType="w"/>
                </dgm:constrLst>
                <dgm:ruleLst/>
                <dgm:layoutNode name="dummyConnPt" styleLbl="node1">
                  <dgm:alg type="sp"/>
                  <dgm:shape xmlns:r="http://schemas.openxmlformats.org/officeDocument/2006/relationships" r:blip="">
                    <dgm:adjLst/>
                  </dgm:shape>
                  <dgm:presOf/>
                  <dgm:constrLst>
                    <dgm:constr type="w" val="1"/>
                    <dgm:constr type="h" val="1"/>
                  </dgm:constrLst>
                  <dgm:ruleLst/>
                </dgm:layoutNode>
                <dgm:layoutNode name="oneNode" styleLbl="node1">
                  <dgm:varLst>
                    <dgm:bulletEnabled val="1"/>
                  </dgm:varLst>
                  <dgm:alg type="tx">
                    <dgm:param type="txAnchorVertCh" val="mid"/>
                  </dgm:alg>
                  <dgm:shape xmlns:r="http://schemas.openxmlformats.org/officeDocument/2006/relationships" type="ellipse" r:blip="">
                    <dgm:adjLst/>
                  </dgm:shape>
                  <dgm:presOf axis="desOrSelf" ptType="node"/>
                  <dgm:constrLst>
                    <dgm:constr type="h" refType="w"/>
                    <dgm:constr type="tMarg" refType="primFontSz" fact="0.1"/>
                    <dgm:constr type="bMarg" refType="primFontSz" fact="0.1"/>
                    <dgm:constr type="lMarg" refType="primFontSz" fact="0.1"/>
                    <dgm:constr type="rMarg" refType="primFontSz" fact="0.1"/>
                  </dgm:constrLst>
                  <dgm:ruleLst>
                    <dgm:rule type="primFontSz" val="5" fact="NaN" max="NaN"/>
                  </dgm:ruleLst>
                </dgm:layoutNode>
              </dgm:layoutNode>
              <dgm:layoutNode name="dummya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b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layoutNode name="dummyc">
                <dgm:alg type="sp"/>
                <dgm:shape xmlns:r="http://schemas.openxmlformats.org/officeDocument/2006/relationships" r:blip="">
                  <dgm:adjLst/>
                </dgm:shape>
                <dgm:presOf/>
                <dgm:constrLst>
                  <dgm:constr type="h" refType="w"/>
                </dgm:constrLst>
                <dgm:ruleLst/>
              </dgm:layoutNode>
              <dgm:forEach name="sibTransForEach1" axis="followSib" ptType="sibTrans" hideLastTrans="0" cnt="1">
                <dgm:layoutNode name="singleconn" styleLbl="sibTrans2D1">
                  <dgm:alg type="conn">
                    <dgm:param type="connRout" val="longCurve"/>
                    <dgm:param type="begPts" val="bCtr"/>
                    <dgm:param type="endPts" val="tCtr"/>
                    <dgm:param type="begSty" val="noArr"/>
                    <dgm:param type="endSty" val="noArr"/>
                    <dgm:param type="srcNode" val="dummyConnPt"/>
                    <dgm:param type="dstNode" val="dummyConnPt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</dgm:if>
            <dgm:else name="Name25"/>
          </dgm:choose>
        </dgm:forEach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hProcess4">
  <dgm:title val=""/>
  <dgm:desc val=""/>
  <dgm:catLst>
    <dgm:cat type="process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14" srcId="1" destId="12" srcOrd="1" destOrd="0"/>
        <dgm:cxn modelId="23" srcId="2" destId="21" srcOrd="0" destOrd="0"/>
        <dgm:cxn modelId="24" srcId="2" destId="22" srcOrd="1" destOrd="0"/>
        <dgm:cxn modelId="33" srcId="3" destId="31" srcOrd="0" destOrd="0"/>
        <dgm:cxn modelId="34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onstrLst>
      <dgm:constr type="w" for="ch" forName="tSp" refType="w"/>
      <dgm:constr type="h" for="ch" forName="tSp" refType="h" fact="0.15"/>
      <dgm:constr type="l" for="ch" forName="tSp"/>
      <dgm:constr type="t" for="ch" forName="tSp"/>
      <dgm:constr type="w" for="ch" forName="bSp" refType="w"/>
      <dgm:constr type="h" for="ch" forName="bSp" refType="h" fact="0.15"/>
      <dgm:constr type="l" for="ch" forName="bSp"/>
      <dgm:constr type="t" for="ch" forName="bSp" refType="h" fact="0.85"/>
      <dgm:constr type="w" for="ch" forName="process" refType="w"/>
      <dgm:constr type="h" for="ch" forName="process" refType="h" fact="0.7"/>
      <dgm:constr type="l" for="ch" forName="process"/>
      <dgm:constr type="t" for="ch" forName="process" refType="h" fact="0.15"/>
    </dgm:constrLst>
    <dgm:ruleLst/>
    <dgm:layoutNode name="t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bSp">
      <dgm:alg type="sp"/>
      <dgm:shape xmlns:r="http://schemas.openxmlformats.org/officeDocument/2006/relationships" r:blip="">
        <dgm:adjLst/>
      </dgm:shape>
      <dgm:presOf/>
      <dgm:constrLst/>
      <dgm:ruleLst/>
    </dgm:layoutNode>
    <dgm:layoutNode name="process">
      <dgm:choose name="Name1">
        <dgm:if name="Name2" func="var" arg="dir" op="equ" val="norm">
          <dgm:alg type="lin">
            <dgm:param type="linDir" val="fromL"/>
          </dgm:alg>
        </dgm:if>
        <dgm:else name="Name3">
          <dgm:alg type="lin">
            <dgm:param type="linDir" val="fromR"/>
          </dgm:alg>
        </dgm:else>
      </dgm:choose>
      <dgm:shape xmlns:r="http://schemas.openxmlformats.org/officeDocument/2006/relationships" r:blip="">
        <dgm:adjLst/>
      </dgm:shape>
      <dgm:presOf/>
      <dgm:constrLst>
        <dgm:constr type="w" for="ch" forName="composite1" refType="w"/>
        <dgm:constr type="w" for="ch" forName="composite2" refType="w" refFor="ch" refForName="composite1" op="equ"/>
        <dgm:constr type="h" for="ch" forName="composite1" refType="h"/>
        <dgm:constr type="h" for="ch" forName="composite2" refType="h" refFor="ch" refForName="composite1" op="equ"/>
        <dgm:constr type="primFontSz" for="des" forName="parentNode1" val="65"/>
        <dgm:constr type="primFontSz" for="des" forName="parentNode2" refType="primFontSz" refFor="des" refForName="parentNode1" op="equ"/>
        <dgm:constr type="secFontSz" for="des" forName="childNode1tx" val="65"/>
        <dgm:constr type="secFontSz" for="des" forName="childNode2tx" refType="secFontSz" refFor="des" refForName="childNode1tx" op="equ"/>
        <dgm:constr type="w" for="des" ptType="sibTrans" refType="w" refFor="ch" refForName="composite1" op="equ" fact="0.05"/>
      </dgm:constrLst>
      <dgm:ruleLst/>
      <dgm:forEach name="Name4" axis="ch" ptType="node" step="2">
        <dgm:layoutNode name="composite1">
          <dgm:alg type="composite">
            <dgm:param type="ar" val="0.943"/>
          </dgm:alg>
          <dgm:shape xmlns:r="http://schemas.openxmlformats.org/officeDocument/2006/relationships" r:blip="">
            <dgm:adjLst/>
          </dgm:shape>
          <dgm:presOf/>
          <dgm:choose name="Name5">
            <dgm:if name="Name6" func="var" arg="dir" op="equ" val="norm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 refType="w" fact="0.2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35"/>
              </dgm:constrLst>
            </dgm:if>
            <dgm:else name="Name7">
              <dgm:constrLst>
                <dgm:constr type="h" refType="w" fact="1.06"/>
                <dgm:constr type="w" for="ch" forName="dummyNode1" refType="w"/>
                <dgm:constr type="h" for="ch" forName="dummyNode1" refType="h"/>
                <dgm:constr type="t" for="ch" forName="dummyNode1"/>
                <dgm:constr type="l" for="ch" forName="dummyNode1"/>
                <dgm:constr type="w" for="ch" forName="childNode1" refType="w" fact="0.9"/>
                <dgm:constr type="h" for="ch" forName="childNode1" refType="h" fact="0.7"/>
                <dgm:constr type="t" for="ch" forName="childNode1" refType="h" fact="0.15"/>
                <dgm:constr type="l" for="ch" forName="childNode1" refType="w" fact="0.1"/>
                <dgm:constr type="w" for="ch" forName="childNode1tx" refType="w" fact="0.9"/>
                <dgm:constr type="h" for="ch" forName="childNode1tx" refType="h" fact="0.55"/>
                <dgm:constr type="t" for="ch" forName="childNode1tx" refType="h" fact="0.15"/>
                <dgm:constr type="l" for="ch" forName="childNode1tx" refType="w" fact="0.1"/>
                <dgm:constr type="w" for="ch" forName="parentNode1" refType="w" fact="0.8"/>
                <dgm:constr type="h" for="ch" forName="parentNode1" refType="h" fact="0.3"/>
                <dgm:constr type="t" for="ch" forName="parentNode1" refType="h" fact="0.7"/>
                <dgm:constr type="l" for="ch" forName="parentNode1"/>
                <dgm:constr type="w" for="ch" forName="connSite1" refType="w" fact="0.01"/>
                <dgm:constr type="h" for="ch" forName="connSite1" refType="h" fact="0.01"/>
                <dgm:constr type="t" for="ch" forName="connSite1"/>
                <dgm:constr type="l" for="ch" forName="connSite1" refType="w" fact="0.65"/>
              </dgm:constrLst>
            </dgm:else>
          </dgm:choose>
          <dgm:ruleLst/>
          <dgm:layoutNode name="dummyNode1">
            <dgm:alg type="sp"/>
            <dgm:shape xmlns:r="http://schemas.openxmlformats.org/officeDocument/2006/relationships" type="rect" r:blip="" hideGeom="1">
              <dgm:adjLst/>
            </dgm:shape>
            <dgm:presOf/>
            <dgm:constrLst/>
            <dgm:ruleLst/>
          </dgm:layoutNode>
          <dgm:layoutNode name="childNode1" styleLbl="bgAcc1">
            <dgm:varLst>
              <dgm:bulletEnabled val="1"/>
            </dgm:varLst>
            <dgm:alg type="sp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des" ptType="node"/>
            <dgm:constrLst/>
            <dgm:ruleLst/>
          </dgm:layoutNode>
          <dgm:layoutNode name="childNode1tx" styleLbl="bgAcc1">
            <dgm:varLst>
              <dgm:bulletEnabled val="1"/>
            </dgm:varLst>
            <dgm:alg type="tx">
              <dgm:param type="stBulletLvl" val="1"/>
            </dgm:alg>
            <dgm:shape xmlns:r="http://schemas.openxmlformats.org/officeDocument/2006/relationships" type="roundRect" r:blip="" hideGeom="1">
              <dgm:adjLst>
                <dgm:adj idx="1" val="0.1"/>
              </dgm:adjLst>
            </dgm:shape>
            <dgm:presOf axis="des" ptType="node"/>
            <dgm:constrLst>
              <dgm:constr type="secFontSz" val="65"/>
              <dgm:constr type="primFontSz" refType="secFontSz"/>
              <dgm:constr type="tMarg" refType="secFontSz" fact="0.15"/>
              <dgm:constr type="bMarg" refType="secFontSz" fact="0.15"/>
              <dgm:constr type="lMarg" refType="secFontSz" fact="0.15"/>
              <dgm:constr type="rMarg" refType="secFontSz" fact="0.15"/>
            </dgm:constrLst>
            <dgm:ruleLst>
              <dgm:rule type="secFontSz" val="5" fact="NaN" max="NaN"/>
            </dgm:ruleLst>
          </dgm:layoutNode>
          <dgm:layoutNode name="parentNode1" styleLbl="node1">
            <dgm:varLst>
              <dgm:chMax val="1"/>
              <dgm:bulletEnabled val="1"/>
            </dgm:varLst>
            <dgm:alg type="tx"/>
            <dgm:shape xmlns:r="http://schemas.openxmlformats.org/officeDocument/2006/relationships" type="roundRect" r:blip="">
              <dgm:adjLst>
                <dgm:adj idx="1" val="0.1"/>
              </dgm:adjLst>
            </dgm:shape>
            <dgm:presOf axis="self"/>
            <dgm:constrLst>
              <dgm:constr type="tMarg" refType="primFontSz" fact="0.1"/>
              <dgm:constr type="bMarg" refType="primFontSz" fact="0.1"/>
              <dgm:constr type="lMarg" refType="primFontSz" fact="0.15"/>
              <dgm:constr type="rMarg" refType="primFontSz" fact="0.15"/>
            </dgm:constrLst>
            <dgm:ruleLst>
              <dgm:rule type="primFontSz" val="5" fact="NaN" max="NaN"/>
            </dgm:ruleLst>
          </dgm:layoutNode>
          <dgm:layoutNode name="connSite1" moveWith="childNode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forEach name="Name8" axis="followSib" ptType="sibTrans" cnt="1">
          <dgm:layoutNode name="Name9">
            <dgm:alg type="conn">
              <dgm:param type="connRout" val="curve"/>
              <dgm:param type="srcNode" val="parentNode1"/>
              <dgm:param type="dstNode" val="connSite2"/>
              <dgm:param type="begPts" val="bCtr"/>
              <dgm:param type="endPts" val="bCtr"/>
            </dgm:alg>
            <dgm:shape xmlns:r="http://schemas.openxmlformats.org/officeDocument/2006/relationships" type="conn" r:blip="" zOrderOff="-2">
              <dgm:adjLst/>
            </dgm:shape>
            <dgm:presOf axis="self"/>
            <dgm:choose name="Name10">
              <dgm:if name="Name11" func="var" arg="dir" op="equ" val="norm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-1.15"/>
                  <dgm:constr type="begPad"/>
                  <dgm:constr type="endPad"/>
                </dgm:constrLst>
              </dgm:if>
              <dgm:else name="Name12">
                <dgm:constrLst>
                  <dgm:constr type="h" refType="w" fact="0.35"/>
                  <dgm:constr type="wArH" refType="h"/>
                  <dgm:constr type="hArH" refType="h"/>
                  <dgm:constr type="connDist"/>
                  <dgm:constr type="diam" refType="connDist" fact="1.15"/>
                  <dgm:constr type="begPad"/>
                  <dgm:constr type="endPad"/>
                </dgm:constrLst>
              </dgm:else>
            </dgm:choose>
            <dgm:ruleLst/>
          </dgm:layoutNode>
        </dgm:forEach>
        <dgm:forEach name="Name13" axis="followSib" ptType="node" cnt="1">
          <dgm:layoutNode name="composite2">
            <dgm:alg type="composite">
              <dgm:param type="ar" val="0.943"/>
            </dgm:alg>
            <dgm:shape xmlns:r="http://schemas.openxmlformats.org/officeDocument/2006/relationships" r:blip="">
              <dgm:adjLst/>
            </dgm:shape>
            <dgm:presOf/>
            <dgm:choose name="Name14">
              <dgm:if name="Name15" func="var" arg="dir" op="equ" val="norm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 refType="w" fact="0.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25"/>
                </dgm:constrLst>
              </dgm:if>
              <dgm:else name="Name16">
                <dgm:constrLst>
                  <dgm:constr type="h" refType="w" fact="1.06"/>
                  <dgm:constr type="w" for="ch" forName="dummyNode2" refType="w"/>
                  <dgm:constr type="h" for="ch" forName="dummyNode2" refType="h"/>
                  <dgm:constr type="t" for="ch" forName="dummyNode2"/>
                  <dgm:constr type="l" for="ch" forName="dummyNode2"/>
                  <dgm:constr type="w" for="ch" forName="childNode2" refType="w" fact="0.9"/>
                  <dgm:constr type="h" for="ch" forName="childNode2" refType="h" fact="0.7"/>
                  <dgm:constr type="t" for="ch" forName="childNode2" refType="h" fact="0.15"/>
                  <dgm:constr type="l" for="ch" forName="childNode2" refType="w" fact="0.1"/>
                  <dgm:constr type="w" for="ch" forName="childNode2tx" refType="w" fact="0.9"/>
                  <dgm:constr type="h" for="ch" forName="childNode2tx" refType="h" fact="0.55"/>
                  <dgm:constr type="t" for="ch" forName="childNode2tx" refType="h" fact="0.3"/>
                  <dgm:constr type="l" for="ch" forName="childNode2tx" refType="w" fact="0.1"/>
                  <dgm:constr type="w" for="ch" forName="parentNode2" refType="w" fact="0.8"/>
                  <dgm:constr type="h" for="ch" forName="parentNode2" refType="h" fact="0.3"/>
                  <dgm:constr type="t" for="ch" forName="parentNode2"/>
                  <dgm:constr type="l" for="ch" forName="parentNode2"/>
                  <dgm:constr type="w" for="ch" forName="connSite2" refType="w" fact="0.01"/>
                  <dgm:constr type="h" for="ch" forName="connSite2" refType="h" fact="0.01"/>
                  <dgm:constr type="t" for="ch" forName="connSite2" refType="h" fact="0.99"/>
                  <dgm:constr type="l" for="ch" forName="connSite2" refType="w" fact="0.85"/>
                </dgm:constrLst>
              </dgm:else>
            </dgm:choose>
            <dgm:ruleLst/>
            <dgm:layoutNode name="dummyNode2">
              <dgm:alg type="sp"/>
              <dgm:shape xmlns:r="http://schemas.openxmlformats.org/officeDocument/2006/relationships" type="rect" r:blip="" hideGeom="1">
                <dgm:adjLst/>
              </dgm:shape>
              <dgm:presOf/>
              <dgm:constrLst/>
              <dgm:ruleLst/>
            </dgm:layoutNode>
            <dgm:layoutNode name="childNode2" styleLbl="bgAcc1">
              <dgm:varLst>
                <dgm:bulletEnabled val="1"/>
              </dgm:varLst>
              <dgm:alg type="sp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des" ptType="node"/>
              <dgm:constrLst/>
              <dgm:ruleLst/>
            </dgm:layoutNode>
            <dgm:layoutNode name="childNode2tx" styleLbl="bgAcc1">
              <dgm:varLst>
                <dgm:bulletEnabled val="1"/>
              </dgm:varLst>
              <dgm:alg type="tx">
                <dgm:param type="stBulletLvl" val="1"/>
              </dgm:alg>
              <dgm:shape xmlns:r="http://schemas.openxmlformats.org/officeDocument/2006/relationships" type="roundRect" r:blip="" hideGeom="1">
                <dgm:adjLst>
                  <dgm:adj idx="1" val="0.1"/>
                </dgm:adjLst>
              </dgm:shape>
              <dgm:presOf axis="des" ptType="node"/>
              <dgm:constrLst>
                <dgm:constr type="secFontSz" val="65"/>
                <dgm:constr type="primFontSz" refType="secFontSz"/>
                <dgm:constr type="tMarg" refType="secFontSz" fact="0.15"/>
                <dgm:constr type="bMarg" refType="secFontSz" fact="0.15"/>
                <dgm:constr type="lMarg" refType="secFontSz" fact="0.15"/>
                <dgm:constr type="rMarg" refType="secFontSz" fact="0.15"/>
              </dgm:constrLst>
              <dgm:ruleLst>
                <dgm:rule type="secFontSz" val="5" fact="NaN" max="NaN"/>
              </dgm:ruleLst>
            </dgm:layoutNode>
            <dgm:layoutNode name="parentNode2" styleLbl="node1">
              <dgm:varLst>
                <dgm:chMax val="0"/>
                <dgm:bulletEnabled val="1"/>
              </dgm:varLst>
              <dgm:alg type="tx"/>
              <dgm:shape xmlns:r="http://schemas.openxmlformats.org/officeDocument/2006/relationships" type="roundRect" r:blip="">
                <dgm:adjLst>
                  <dgm:adj idx="1" val="0.1"/>
                </dgm:adjLst>
              </dgm:shape>
              <dgm:presOf axis="self"/>
              <dgm:constrLst>
                <dgm:constr type="tMarg" refType="primFontSz" fact="0.1"/>
                <dgm:constr type="bMarg" refType="primFontSz" fact="0.1"/>
                <dgm:constr type="lMarg" refType="primFontSz" fact="0.15"/>
                <dgm:constr type="rMarg" refType="primFontSz" fact="0.15"/>
              </dgm:constrLst>
              <dgm:ruleLst>
                <dgm:rule type="primFontSz" val="5" fact="NaN" max="NaN"/>
              </dgm:ruleLst>
            </dgm:layoutNode>
            <dgm:layoutNode name="connSite2" moveWith="childNode2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layoutNode>
          <dgm:forEach name="Name17" axis="followSib" ptType="sibTrans" cnt="1">
            <dgm:layoutNode name="Name18">
              <dgm:alg type="conn">
                <dgm:param type="connRout" val="curve"/>
                <dgm:param type="srcNode" val="parentNode2"/>
                <dgm:param type="dstNode" val="connSite1"/>
                <dgm:param type="begPts" val="tCtr"/>
                <dgm:param type="endPts" val="tCtr"/>
              </dgm:alg>
              <dgm:shape xmlns:r="http://schemas.openxmlformats.org/officeDocument/2006/relationships" type="conn" r:blip="" zOrderOff="-2">
                <dgm:adjLst/>
              </dgm:shape>
              <dgm:presOf axis="self"/>
              <dgm:choose name="Name19">
                <dgm:if name="Name20" func="var" arg="dir" op="equ" val="norm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1.15"/>
                    <dgm:constr type="begPad"/>
                    <dgm:constr type="endPad"/>
                  </dgm:constrLst>
                </dgm:if>
                <dgm:else name="Name21">
                  <dgm:constrLst>
                    <dgm:constr type="h" refType="w" fact="0.35"/>
                    <dgm:constr type="wArH" refType="h"/>
                    <dgm:constr type="hArH" refType="h"/>
                    <dgm:constr type="connDist"/>
                    <dgm:constr type="diam" refType="connDist" fact="-1.15"/>
                    <dgm:constr type="begPad"/>
                    <dgm:constr type="endPad"/>
                  </dgm:constrLst>
                </dgm:else>
              </dgm:choose>
              <dgm:ruleLst/>
            </dgm:layoutNode>
          </dgm:forEach>
        </dgm:forEach>
      </dgm:forEach>
    </dgm:layoutNode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cycle5">
  <dgm:title val=""/>
  <dgm:desc val=""/>
  <dgm:catLst>
    <dgm:cat type="cycle" pri="3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  <dgm:cxn modelId="9" srcId="0" destId="4" srcOrd="3" destOrd="0"/>
        <dgm:cxn modelId="10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cycle">
    <dgm:varLst>
      <dgm:dir/>
      <dgm:resizeHandles val="exact"/>
    </dgm:varLst>
    <dgm:choose name="Name0">
      <dgm:if name="Name1" func="var" arg="dir" op="equ" val="norm">
        <dgm:choose name="Name2">
          <dgm:if name="Name3" axis="ch" ptType="node" func="cnt" op="gt" val="2">
            <dgm:alg type="cycle">
              <dgm:param type="stAng" val="0"/>
              <dgm:param type="spanAng" val="360"/>
            </dgm:alg>
          </dgm:if>
          <dgm:else name="Name4">
            <dgm:alg type="cycle">
              <dgm:param type="stAng" val="-90"/>
              <dgm:param type="spanAng" val="360"/>
            </dgm:alg>
          </dgm:else>
        </dgm:choose>
      </dgm:if>
      <dgm:else name="Name5">
        <dgm:choose name="Name6">
          <dgm:if name="Name7" axis="ch" ptType="node" func="cnt" op="gt" val="2">
            <dgm:alg type="cycle">
              <dgm:param type="stAng" val="0"/>
              <dgm:param type="spanAng" val="-360"/>
            </dgm:alg>
          </dgm:if>
          <dgm:else name="Name8">
            <dgm:alg type="cycle">
              <dgm:param type="stAng" val="90"/>
              <dgm:param type="spanAng" val="-360"/>
            </dgm:alg>
          </dgm:else>
        </dgm:choose>
      </dgm:else>
    </dgm:choose>
    <dgm:shape xmlns:r="http://schemas.openxmlformats.org/officeDocument/2006/relationships" r:blip="">
      <dgm:adjLst/>
    </dgm:shape>
    <dgm:presOf/>
    <dgm:choose name="Name9">
      <dgm:if name="Name10" func="var" arg="dir" op="equ" val="norm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op="equ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if>
      <dgm:else name="Name11">
        <dgm:constrLst>
          <dgm:constr type="w" for="ch" forName="node" refType="w"/>
          <dgm:constr type="w" for="ch" ptType="sibTrans" refType="w" refFor="ch" refForName="node" op="equ" fact="0.3"/>
          <dgm:constr type="diam" for="ch" ptType="sibTrans" refType="diam" fact="-1"/>
          <dgm:constr type="diam" for="ch" refType="diam" op="equ" fact="-1"/>
          <dgm:constr type="sibSp" refType="w" refFor="ch" refForName="node" op="equ" fact="0.15"/>
          <dgm:constr type="w" for="ch" forName="spNode" refType="sibSp" fact="1.6"/>
          <dgm:constr type="primFontSz" for="ch" forName="node" op="equ" val="65"/>
        </dgm:constrLst>
      </dgm:else>
    </dgm:choose>
    <dgm:ruleLst/>
    <dgm:forEach name="Name12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/>
        </dgm:shape>
        <dgm:presOf axis="desOrSelf" ptType="node"/>
        <dgm:constrLst>
          <dgm:constr type="h" refType="w" fact="0.6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13">
        <dgm:if name="Name14" axis="par ch" ptType="doc node" func="cnt" op="gt" val="1">
          <dgm:layoutNode name="spNode">
            <dgm:alg type="sp"/>
            <dgm:shape xmlns:r="http://schemas.openxmlformats.org/officeDocument/2006/relationships" r:blip="">
              <dgm:adjLst/>
            </dgm:shape>
            <dgm:presOf/>
            <dgm:constrLst>
              <dgm:constr type="h" refType="w"/>
            </dgm:constrLst>
            <dgm:ruleLst/>
          </dgm:layoutNode>
          <dgm:forEach name="Name15" axis="followSib" ptType="sibTrans" hideLastTrans="0" cnt="1">
            <dgm:layoutNode name="sibTrans">
              <dgm:alg type="conn">
                <dgm:param type="dim" val="1D"/>
                <dgm:param type="connRout" val="curve"/>
                <dgm:param type="begPts" val="radial"/>
                <dgm:param type="endPts" val="radial"/>
              </dgm:alg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65"/>
                <dgm:constr type="connDist"/>
                <dgm:constr type="begPad" refType="connDist" fact="0.2"/>
                <dgm:constr type="endPad" refType="connDist" fact="0.2"/>
              </dgm:constrLst>
              <dgm:ruleLst/>
            </dgm:layoutNode>
          </dgm:forEach>
        </dgm:if>
        <dgm:else name="Name16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simple4">
  <dgm:title val=""/>
  <dgm:desc val=""/>
  <dgm:catLst>
    <dgm:cat type="simple" pri="104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69920" cy="480060"/>
          </a:xfrm>
          <a:prstGeom prst="rect">
            <a:avLst/>
          </a:prstGeom>
        </p:spPr>
        <p:txBody>
          <a:bodyPr vert="horz" lIns="96655" tIns="48327" rIns="96655" bIns="48327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4143587" y="0"/>
            <a:ext cx="3169920" cy="480060"/>
          </a:xfrm>
          <a:prstGeom prst="rect">
            <a:avLst/>
          </a:prstGeom>
        </p:spPr>
        <p:txBody>
          <a:bodyPr vert="horz" lIns="96655" tIns="48327" rIns="96655" bIns="48327" rtlCol="0"/>
          <a:lstStyle>
            <a:lvl1pPr algn="r">
              <a:defRPr sz="1200"/>
            </a:lvl1pPr>
          </a:lstStyle>
          <a:p>
            <a:fld id="{350A09FF-E045-4A42-9536-3391BA05A835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257300" y="719138"/>
            <a:ext cx="4800600" cy="360045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6655" tIns="48327" rIns="96655" bIns="48327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1520" y="4560571"/>
            <a:ext cx="5852160" cy="4320540"/>
          </a:xfrm>
          <a:prstGeom prst="rect">
            <a:avLst/>
          </a:prstGeom>
        </p:spPr>
        <p:txBody>
          <a:bodyPr vert="horz" lIns="96655" tIns="48327" rIns="96655" bIns="48327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9119473"/>
            <a:ext cx="3169920" cy="480060"/>
          </a:xfrm>
          <a:prstGeom prst="rect">
            <a:avLst/>
          </a:prstGeom>
        </p:spPr>
        <p:txBody>
          <a:bodyPr vert="horz" lIns="96655" tIns="48327" rIns="96655" bIns="48327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43587" y="9119473"/>
            <a:ext cx="3169920" cy="480060"/>
          </a:xfrm>
          <a:prstGeom prst="rect">
            <a:avLst/>
          </a:prstGeom>
        </p:spPr>
        <p:txBody>
          <a:bodyPr vert="horz" lIns="96655" tIns="48327" rIns="96655" bIns="48327" rtlCol="0" anchor="b"/>
          <a:lstStyle>
            <a:lvl1pPr algn="r">
              <a:defRPr sz="1200"/>
            </a:lvl1pPr>
          </a:lstStyle>
          <a:p>
            <a:fld id="{CDA945D7-D835-43DC-B038-BB19994534E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46196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4DE2457-3E8C-6244-AD1C-56B573DE8766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7994879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FCD59-1383-41B9-BF3A-3038D09D6B31}" type="slidenum">
              <a:rPr lang="en-US" altLang="en-US" smtClean="0"/>
              <a:pPr>
                <a:defRPr/>
              </a:pPr>
              <a:t>13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06080139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baseline="0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750FCD59-1383-41B9-BF3A-3038D09D6B31}" type="slidenum">
              <a:rPr lang="en-US" altLang="en-US" smtClean="0"/>
              <a:pPr>
                <a:defRPr/>
              </a:pPr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542473700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F846153-6AE2-4022-8F58-6379ACC40E52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09302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215101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2485984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2363523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00201"/>
            <a:ext cx="8229600" cy="42672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7794061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2700429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  <p:pic>
        <p:nvPicPr>
          <p:cNvPr id="8" name="Picture 7" descr="CalStateLAlogo_ECST_gold.png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0"/>
            <a:ext cx="3810000" cy="64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429411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90379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535941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444971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3405768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661303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04D298-E532-4368-AD1A-BDC47C79DCC6}" type="datetimeFigureOut">
              <a:rPr lang="en-US" smtClean="0"/>
              <a:t>10/21/2017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95E2BD5-3E85-41C9-94E0-CB08AE230414}" type="slidenum">
              <a:rPr lang="en-US" smtClean="0"/>
              <a:t>‹#›</a:t>
            </a:fld>
            <a:endParaRPr lang="en-US"/>
          </a:p>
        </p:txBody>
      </p:sp>
      <p:pic>
        <p:nvPicPr>
          <p:cNvPr id="7" name="Picture 6" descr="CalStateLAlogo_ECST_gold.png"/>
          <p:cNvPicPr>
            <a:picLocks noChangeAspect="1"/>
          </p:cNvPicPr>
          <p:nvPr userDrawn="1"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" y="6096000"/>
            <a:ext cx="3810000" cy="64315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598828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7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4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8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hyperlink" Target="http://www.google.com/url?sa=i&amp;rct=j&amp;q=&amp;esrc=s&amp;source=images&amp;cd=&amp;cad=rja&amp;uact=8&amp;ved=0ahUKEwjI_Ljxi9bMAhUBzGMKHSkjDosQjRwIBw&amp;url=http://www.st-charles.durham.sch.uk/our-classes/year-6/&amp;psig=AFQjCNE5tDInF3C5CNoe2aLrfqUhIHedqA&amp;ust=1463195951599335" TargetMode="External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2.xml"/><Relationship Id="rId7" Type="http://schemas.microsoft.com/office/2007/relationships/diagramDrawing" Target="../diagrams/drawing2.xml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6.xml"/><Relationship Id="rId6" Type="http://schemas.openxmlformats.org/officeDocument/2006/relationships/diagramColors" Target="../diagrams/colors2.xml"/><Relationship Id="rId5" Type="http://schemas.openxmlformats.org/officeDocument/2006/relationships/diagramQuickStyle" Target="../diagrams/quickStyle2.xml"/><Relationship Id="rId4" Type="http://schemas.openxmlformats.org/officeDocument/2006/relationships/diagramLayout" Target="../diagrams/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hyperlink" Target="https://www.youtube.com/watch?v=QhN4wBfQ9yI" TargetMode="External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3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6.xml"/><Relationship Id="rId6" Type="http://schemas.microsoft.com/office/2007/relationships/diagramDrawing" Target="../diagrams/drawing4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18.png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chart" Target="../charts/chart4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chart" Target="../charts/chart5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chart" Target="../charts/chart6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Rectangle 28"/>
          <p:cNvSpPr/>
          <p:nvPr/>
        </p:nvSpPr>
        <p:spPr>
          <a:xfrm>
            <a:off x="0" y="5029200"/>
            <a:ext cx="9144000" cy="1828800"/>
          </a:xfrm>
          <a:prstGeom prst="rect">
            <a:avLst/>
          </a:prstGeom>
          <a:solidFill>
            <a:srgbClr val="8A8A8D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5410200"/>
            <a:ext cx="9144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0" y="5181600"/>
            <a:ext cx="9144000" cy="1676400"/>
          </a:xfrm>
          <a:prstGeom prst="rect">
            <a:avLst/>
          </a:prstGeom>
          <a:solidFill>
            <a:srgbClr val="FFCE00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0" name="Rectangle 19"/>
          <p:cNvSpPr/>
          <p:nvPr/>
        </p:nvSpPr>
        <p:spPr>
          <a:xfrm>
            <a:off x="0" y="5410200"/>
            <a:ext cx="9144000" cy="10668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5" name="Picture 24"/>
          <p:cNvPicPr>
            <a:picLocks noChangeAspect="1"/>
          </p:cNvPicPr>
          <p:nvPr/>
        </p:nvPicPr>
        <p:blipFill>
          <a:blip r:embed="rId3">
            <a:alphaModFix amt="29000"/>
          </a:blip>
          <a:stretch>
            <a:fillRect/>
          </a:stretch>
        </p:blipFill>
        <p:spPr>
          <a:xfrm>
            <a:off x="3886200" y="5204460"/>
            <a:ext cx="3048000" cy="1987824"/>
          </a:xfrm>
          <a:prstGeom prst="rect">
            <a:avLst/>
          </a:prstGeom>
        </p:spPr>
      </p:pic>
      <p:sp>
        <p:nvSpPr>
          <p:cNvPr id="26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905000"/>
          </a:xfrm>
        </p:spPr>
        <p:txBody>
          <a:bodyPr>
            <a:normAutofit/>
          </a:bodyPr>
          <a:lstStyle/>
          <a:p>
            <a: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Industry Advisory Board Meetings</a:t>
            </a:r>
            <a:br>
              <a:rPr lang="en-GB" sz="4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r>
              <a:rPr lang="en-GB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College Overview</a:t>
            </a:r>
            <a:endParaRPr lang="en-GB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Futura Condensed"/>
              <a:cs typeface="Futura Condensed"/>
            </a:endParaRPr>
          </a:p>
        </p:txBody>
      </p:sp>
      <p:pic>
        <p:nvPicPr>
          <p:cNvPr id="3" name="Picture 2" descr="WEBstarSLOGAN.png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03550" y="6629400"/>
            <a:ext cx="3136900" cy="138684"/>
          </a:xfrm>
          <a:prstGeom prst="rect">
            <a:avLst/>
          </a:prstGeom>
        </p:spPr>
      </p:pic>
      <p:pic>
        <p:nvPicPr>
          <p:cNvPr id="2" name="Picture 1" descr="CalStateLAlogo_ECST_gold.png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8600" y="5638800"/>
            <a:ext cx="3810000" cy="64315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829321" y="2514600"/>
            <a:ext cx="7485382" cy="218521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GB" sz="2400" dirty="0" smtClean="0"/>
              <a:t>College of Engineering, Computer Science, and Technology</a:t>
            </a:r>
            <a:br>
              <a:rPr lang="en-GB" sz="2400" dirty="0" smtClean="0"/>
            </a:br>
            <a:r>
              <a:rPr lang="en-GB" sz="2400" dirty="0" smtClean="0"/>
              <a:t>California </a:t>
            </a:r>
            <a:r>
              <a:rPr lang="en-GB" sz="2400" dirty="0"/>
              <a:t>State University, Los Angeles </a:t>
            </a:r>
            <a:endParaRPr lang="en-GB" sz="2400" dirty="0" smtClean="0"/>
          </a:p>
          <a:p>
            <a:pPr algn="ctr"/>
            <a:r>
              <a:rPr lang="en-GB" sz="2400" dirty="0" smtClean="0"/>
              <a:t>October 20, 2017</a:t>
            </a:r>
            <a:r>
              <a:rPr lang="en-GB" sz="3200" dirty="0"/>
              <a:t/>
            </a:r>
            <a:br>
              <a:rPr lang="en-GB" sz="3200" dirty="0"/>
            </a:br>
            <a:r>
              <a:rPr lang="en-GB" sz="3200" dirty="0"/>
              <a:t/>
            </a:r>
            <a:br>
              <a:rPr lang="en-GB" sz="3200" dirty="0"/>
            </a:br>
            <a:endParaRPr lang="en-GB" sz="3200" dirty="0" smtClean="0"/>
          </a:p>
        </p:txBody>
      </p:sp>
    </p:spTree>
    <p:extLst>
      <p:ext uri="{BB962C8B-B14F-4D97-AF65-F5344CB8AC3E}">
        <p14:creationId xmlns:p14="http://schemas.microsoft.com/office/powerpoint/2010/main" val="392362538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36034"/>
    </mc:Choice>
    <mc:Fallback xmlns="">
      <p:transition spd="slow" advTm="36034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/>
              <a:t>Satisfaction with CSLA experience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48201"/>
          </a:xfrm>
        </p:spPr>
        <p:txBody>
          <a:bodyPr/>
          <a:lstStyle/>
          <a:p>
            <a:r>
              <a:rPr 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Quality of Instruction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77.6%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satisfied or very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</a:t>
            </a:r>
          </a:p>
          <a:p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Academic Advising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dirty="0" smtClean="0">
                <a:solidFill>
                  <a:srgbClr val="0070C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66.5%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 or very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</a:t>
            </a:r>
          </a:p>
          <a:p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Opportunity to work with faculty on research/design projects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dirty="0" smtClean="0">
                <a:solidFill>
                  <a:srgbClr val="7030A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50.9%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 or very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</a:t>
            </a:r>
          </a:p>
          <a:p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Labs and facilities: 54.2%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 or very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 </a:t>
            </a:r>
          </a:p>
          <a:p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Technology resources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and access: </a:t>
            </a:r>
            <a:r>
              <a:rPr lang="en-US" sz="2800" dirty="0" smtClean="0">
                <a:solidFill>
                  <a:srgbClr val="FFC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70.3%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 or very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</a:t>
            </a:r>
          </a:p>
          <a:p>
            <a:r>
              <a:rPr lang="en-US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Career preparation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: </a:t>
            </a:r>
            <a:r>
              <a:rPr lang="en-US" sz="2800" dirty="0" smtClean="0">
                <a:solidFill>
                  <a:srgbClr val="00B05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67.6%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8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 or very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satisfied </a:t>
            </a:r>
          </a:p>
          <a:p>
            <a:endParaRPr lang="en-US" sz="24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104279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838200"/>
            <a:ext cx="2535676" cy="3244608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pPr algn="l"/>
            <a:r>
              <a:rPr lang="en-US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three words would you use to describe your experience as a student at Cal State LA?</a:t>
            </a:r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5944" t="24044" r="22473" b="27335"/>
          <a:stretch/>
        </p:blipFill>
        <p:spPr bwMode="auto">
          <a:xfrm>
            <a:off x="3048000" y="685800"/>
            <a:ext cx="5867400" cy="48123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Arrow Connector 4"/>
          <p:cNvCxnSpPr/>
          <p:nvPr/>
        </p:nvCxnSpPr>
        <p:spPr>
          <a:xfrm flipV="1">
            <a:off x="2400104" y="3886200"/>
            <a:ext cx="647896" cy="31616"/>
          </a:xfrm>
          <a:prstGeom prst="straightConnector1">
            <a:avLst/>
          </a:prstGeom>
          <a:ln>
            <a:tailEnd type="arrow"/>
          </a:ln>
        </p:spPr>
        <p:style>
          <a:lnRef idx="3">
            <a:schemeClr val="accent1"/>
          </a:lnRef>
          <a:fillRef idx="0">
            <a:schemeClr val="accent1"/>
          </a:fillRef>
          <a:effectRef idx="2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26645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College Updates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749383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98438"/>
            <a:ext cx="8229600" cy="639762"/>
          </a:xfrm>
        </p:spPr>
        <p:txBody>
          <a:bodyPr>
            <a:normAutofit fontScale="90000"/>
          </a:bodyPr>
          <a:lstStyle/>
          <a:p>
            <a:pPr algn="l"/>
            <a:r>
              <a:rPr lang="en-US" dirty="0" smtClean="0"/>
              <a:t>College Enrollment Trend</a:t>
            </a:r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09600" y="1212130"/>
            <a:ext cx="4114800" cy="543728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5" name="Rounded Rectangle 4"/>
          <p:cNvSpPr/>
          <p:nvPr/>
        </p:nvSpPr>
        <p:spPr>
          <a:xfrm>
            <a:off x="1333500" y="895143"/>
            <a:ext cx="2286000" cy="709948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/>
              <a:t>U</a:t>
            </a:r>
            <a:r>
              <a:rPr lang="en-US" sz="2400" dirty="0" smtClean="0"/>
              <a:t>ndergraduates in ECST</a:t>
            </a:r>
            <a:endParaRPr lang="en-US" sz="2400" dirty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953000" y="1212130"/>
            <a:ext cx="3810000" cy="540979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9" name="Rounded Rectangle 8"/>
          <p:cNvSpPr/>
          <p:nvPr/>
        </p:nvSpPr>
        <p:spPr>
          <a:xfrm>
            <a:off x="5334000" y="862348"/>
            <a:ext cx="2438400" cy="914400"/>
          </a:xfrm>
          <a:prstGeom prst="round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Graduate Students in ECST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34624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457200" y="198438"/>
            <a:ext cx="8229600" cy="5635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l"/>
            <a:r>
              <a:rPr lang="en-US" dirty="0" smtClean="0"/>
              <a:t>College Application, Admission, and Enrollment</a:t>
            </a:r>
            <a:endParaRPr lang="en-US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7200" y="741575"/>
            <a:ext cx="3572615" cy="590936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524784" y="762000"/>
            <a:ext cx="3704816" cy="588894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Rounded Rectangle 6"/>
          <p:cNvSpPr/>
          <p:nvPr/>
        </p:nvSpPr>
        <p:spPr>
          <a:xfrm>
            <a:off x="1371600" y="4688657"/>
            <a:ext cx="2353414" cy="381000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First-time freshman</a:t>
            </a:r>
            <a:endParaRPr lang="en-US" sz="2000" dirty="0"/>
          </a:p>
        </p:txBody>
      </p:sp>
      <p:sp>
        <p:nvSpPr>
          <p:cNvPr id="8" name="Rounded Rectangle 7"/>
          <p:cNvSpPr/>
          <p:nvPr/>
        </p:nvSpPr>
        <p:spPr>
          <a:xfrm>
            <a:off x="5562600" y="4572000"/>
            <a:ext cx="2353414" cy="381000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000" dirty="0" smtClean="0"/>
              <a:t>First-time transfer</a:t>
            </a:r>
            <a:endParaRPr lang="en-US" sz="2000" dirty="0"/>
          </a:p>
        </p:txBody>
      </p:sp>
    </p:spTree>
    <p:extLst>
      <p:ext uri="{BB962C8B-B14F-4D97-AF65-F5344CB8AC3E}">
        <p14:creationId xmlns:p14="http://schemas.microsoft.com/office/powerpoint/2010/main" val="380624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0"/>
            <a:ext cx="8229600" cy="1143000"/>
          </a:xfrm>
        </p:spPr>
        <p:txBody>
          <a:bodyPr>
            <a:normAutofit/>
          </a:bodyPr>
          <a:lstStyle/>
          <a:p>
            <a:pPr algn="l"/>
            <a:r>
              <a:rPr lang="en-US" sz="4000" b="1" dirty="0" smtClean="0"/>
              <a:t>A Growing College</a:t>
            </a:r>
            <a:endParaRPr lang="en-US" sz="4000" b="1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963648023"/>
              </p:ext>
            </p:extLst>
          </p:nvPr>
        </p:nvGraphicFramePr>
        <p:xfrm>
          <a:off x="990600" y="990600"/>
          <a:ext cx="6271260" cy="2743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TextBox 4"/>
          <p:cNvSpPr txBox="1"/>
          <p:nvPr/>
        </p:nvSpPr>
        <p:spPr>
          <a:xfrm>
            <a:off x="1357603" y="3974068"/>
            <a:ext cx="5715000" cy="369332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/>
              <a:t>Adjunct Professors increased from 93 (2015) to 113 (2017)</a:t>
            </a:r>
            <a:endParaRPr lang="en-US" dirty="0"/>
          </a:p>
        </p:txBody>
      </p:sp>
      <p:sp>
        <p:nvSpPr>
          <p:cNvPr id="7" name="TextBox 6"/>
          <p:cNvSpPr txBox="1"/>
          <p:nvPr/>
        </p:nvSpPr>
        <p:spPr>
          <a:xfrm>
            <a:off x="1362269" y="4495800"/>
            <a:ext cx="5715000" cy="147732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Strengthen</a:t>
            </a:r>
            <a:r>
              <a:rPr lang="en-US" dirty="0" smtClean="0"/>
              <a:t>:</a:t>
            </a:r>
          </a:p>
          <a:p>
            <a:r>
              <a:rPr lang="en-US" dirty="0" smtClean="0"/>
              <a:t>+ IT Support</a:t>
            </a:r>
          </a:p>
          <a:p>
            <a:r>
              <a:rPr lang="en-US" dirty="0" smtClean="0"/>
              <a:t>+ Graduate Admission and Recruitment</a:t>
            </a:r>
          </a:p>
          <a:p>
            <a:r>
              <a:rPr lang="en-US" dirty="0" smtClean="0"/>
              <a:t>+ Transfer Advising</a:t>
            </a:r>
          </a:p>
          <a:p>
            <a:r>
              <a:rPr lang="en-US" dirty="0" smtClean="0"/>
              <a:t>+ Career Service and Placement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835096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3"/>
          <p:cNvSpPr txBox="1">
            <a:spLocks noChangeArrowheads="1"/>
          </p:cNvSpPr>
          <p:nvPr/>
        </p:nvSpPr>
        <p:spPr>
          <a:xfrm>
            <a:off x="762000" y="2598234"/>
            <a:ext cx="7696200" cy="4038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Wingdings" pitchFamily="2" charset="2"/>
              <a:buNone/>
              <a:tabLst/>
              <a:defRPr/>
            </a:pPr>
            <a:endParaRPr kumimoji="0" lang="en-US" sz="2500" b="0" i="0" u="none" strike="noStrike" kern="1200" cap="none" spc="0" normalizeH="0" baseline="0" noProof="0" dirty="0" smtClean="0">
              <a:ln>
                <a:noFill/>
              </a:ln>
              <a:solidFill>
                <a:schemeClr val="tx1">
                  <a:tint val="75000"/>
                </a:schemeClr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642660" y="2931736"/>
            <a:ext cx="3423501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i="1" u="sng" dirty="0" smtClean="0"/>
              <a:t>We are serving more than 200% students than 5 years ago</a:t>
            </a:r>
            <a:endParaRPr lang="en-US" i="1" u="sng" dirty="0"/>
          </a:p>
        </p:txBody>
      </p:sp>
      <p:sp>
        <p:nvSpPr>
          <p:cNvPr id="21" name="Title 1"/>
          <p:cNvSpPr txBox="1">
            <a:spLocks/>
          </p:cNvSpPr>
          <p:nvPr/>
        </p:nvSpPr>
        <p:spPr>
          <a:xfrm>
            <a:off x="-30257" y="-23513"/>
            <a:ext cx="9144000" cy="1023168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b="1" dirty="0"/>
              <a:t>ECST beyond </a:t>
            </a:r>
            <a:r>
              <a:rPr lang="en-US" sz="3600" b="1" dirty="0" smtClean="0"/>
              <a:t>Q2S</a:t>
            </a:r>
            <a:endParaRPr lang="en-US" sz="36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5980" y="838200"/>
            <a:ext cx="8391525" cy="52578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grpSp>
        <p:nvGrpSpPr>
          <p:cNvPr id="23" name="Group 22"/>
          <p:cNvGrpSpPr/>
          <p:nvPr/>
        </p:nvGrpSpPr>
        <p:grpSpPr>
          <a:xfrm>
            <a:off x="2819400" y="1905000"/>
            <a:ext cx="3257913" cy="2438400"/>
            <a:chOff x="2819400" y="1905000"/>
            <a:chExt cx="3257913" cy="2438400"/>
          </a:xfrm>
        </p:grpSpPr>
        <p:sp>
          <p:nvSpPr>
            <p:cNvPr id="5" name="Rounded Rectangle 4"/>
            <p:cNvSpPr/>
            <p:nvPr/>
          </p:nvSpPr>
          <p:spPr>
            <a:xfrm>
              <a:off x="3382407" y="2362200"/>
              <a:ext cx="2318669" cy="1575599"/>
            </a:xfrm>
            <a:prstGeom prst="roundRect">
              <a:avLst/>
            </a:prstGeom>
          </p:spPr>
          <p:style>
            <a:lnRef idx="3">
              <a:schemeClr val="lt1"/>
            </a:lnRef>
            <a:fillRef idx="1">
              <a:schemeClr val="accent6"/>
            </a:fillRef>
            <a:effectRef idx="1">
              <a:schemeClr val="accent6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en-US" sz="2800" dirty="0" smtClean="0"/>
                <a:t>Sustainable Solution </a:t>
              </a:r>
              <a:endParaRPr lang="en-US" sz="2800" dirty="0"/>
            </a:p>
          </p:txBody>
        </p:sp>
        <p:cxnSp>
          <p:nvCxnSpPr>
            <p:cNvPr id="12" name="Straight Arrow Connector 11"/>
            <p:cNvCxnSpPr/>
            <p:nvPr/>
          </p:nvCxnSpPr>
          <p:spPr>
            <a:xfrm flipH="1" flipV="1">
              <a:off x="2819400" y="1905000"/>
              <a:ext cx="685800" cy="533400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16" name="Straight Arrow Connector 15"/>
            <p:cNvCxnSpPr>
              <a:stCxn id="5" idx="3"/>
            </p:cNvCxnSpPr>
            <p:nvPr/>
          </p:nvCxnSpPr>
          <p:spPr>
            <a:xfrm flipV="1">
              <a:off x="5701076" y="3149999"/>
              <a:ext cx="376237" cy="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  <p:cxnSp>
          <p:nvCxnSpPr>
            <p:cNvPr id="22" name="Straight Arrow Connector 21"/>
            <p:cNvCxnSpPr/>
            <p:nvPr/>
          </p:nvCxnSpPr>
          <p:spPr>
            <a:xfrm flipH="1">
              <a:off x="3006169" y="3937799"/>
              <a:ext cx="499031" cy="405601"/>
            </a:xfrm>
            <a:prstGeom prst="straightConnector1">
              <a:avLst/>
            </a:prstGeom>
            <a:ln>
              <a:solidFill>
                <a:srgbClr val="FF0000"/>
              </a:solidFill>
              <a:tailEnd type="triangle"/>
            </a:ln>
          </p:spPr>
          <p:style>
            <a:lnRef idx="2">
              <a:schemeClr val="accent2"/>
            </a:lnRef>
            <a:fillRef idx="0">
              <a:schemeClr val="accent2"/>
            </a:fillRef>
            <a:effectRef idx="1">
              <a:schemeClr val="accent2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7085244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928929848"/>
              </p:ext>
            </p:extLst>
          </p:nvPr>
        </p:nvGraphicFramePr>
        <p:xfrm>
          <a:off x="152400" y="1219200"/>
          <a:ext cx="8991600" cy="470889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228600" y="396504"/>
            <a:ext cx="8229600" cy="975096"/>
          </a:xfrm>
        </p:spPr>
        <p:txBody>
          <a:bodyPr/>
          <a:lstStyle/>
          <a:p>
            <a:r>
              <a:rPr lang="en-US" dirty="0" smtClean="0"/>
              <a:t>Work-in-Progress: Student Success </a:t>
            </a:r>
            <a:endParaRPr lang="en-US" dirty="0"/>
          </a:p>
        </p:txBody>
      </p:sp>
      <p:sp>
        <p:nvSpPr>
          <p:cNvPr id="2" name="TextBox 1"/>
          <p:cNvSpPr txBox="1"/>
          <p:nvPr/>
        </p:nvSpPr>
        <p:spPr>
          <a:xfrm>
            <a:off x="1676400" y="4876800"/>
            <a:ext cx="40386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b="1" dirty="0" smtClean="0"/>
              <a:t>Pathway to student success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145000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8"/>
          <p:cNvSpPr txBox="1">
            <a:spLocks/>
          </p:cNvSpPr>
          <p:nvPr/>
        </p:nvSpPr>
        <p:spPr>
          <a:xfrm>
            <a:off x="152400" y="90603"/>
            <a:ext cx="8534400" cy="97509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200" b="1" dirty="0" smtClean="0"/>
              <a:t>Work-in-Progress: Build a Supportive Community   </a:t>
            </a:r>
            <a:endParaRPr lang="en-US" sz="3200" b="1" dirty="0"/>
          </a:p>
        </p:txBody>
      </p:sp>
      <p:sp>
        <p:nvSpPr>
          <p:cNvPr id="4" name="Rectangle 3"/>
          <p:cNvSpPr/>
          <p:nvPr/>
        </p:nvSpPr>
        <p:spPr>
          <a:xfrm>
            <a:off x="492944" y="990267"/>
            <a:ext cx="8001000" cy="38472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Teaching &amp; Learning Academy</a:t>
            </a:r>
            <a:r>
              <a:rPr lang="en-US" altLang="en-US" sz="2800" dirty="0" smtClean="0"/>
              <a:t>: </a:t>
            </a:r>
            <a:endParaRPr lang="en-US" altLang="en-US" sz="2800" dirty="0"/>
          </a:p>
          <a:p>
            <a:pPr lvl="1"/>
            <a:r>
              <a:rPr lang="en-US" altLang="en-US" sz="2800" dirty="0" smtClean="0">
                <a:sym typeface="Wingdings" panose="05000000000000000000" pitchFamily="2" charset="2"/>
              </a:rPr>
              <a:t></a:t>
            </a:r>
            <a:r>
              <a:rPr lang="en-US" altLang="en-US" sz="2400" dirty="0">
                <a:sym typeface="Wingdings" panose="05000000000000000000" pitchFamily="2" charset="2"/>
              </a:rPr>
              <a:t> </a:t>
            </a:r>
            <a:r>
              <a:rPr lang="en-US" altLang="en-US" sz="2400" dirty="0" smtClean="0">
                <a:sym typeface="Wingdings" panose="05000000000000000000" pitchFamily="2" charset="2"/>
              </a:rPr>
              <a:t>A community of teacher-scholars to learn &amp; support each other </a:t>
            </a: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ECST Research Seminar</a:t>
            </a:r>
            <a:r>
              <a:rPr lang="en-US" altLang="en-US" sz="2800" dirty="0" smtClean="0"/>
              <a:t>:  </a:t>
            </a:r>
          </a:p>
          <a:p>
            <a:pPr lvl="1"/>
            <a:r>
              <a:rPr lang="en-US" altLang="en-US" sz="2400" dirty="0">
                <a:sym typeface="Wingdings" panose="05000000000000000000" pitchFamily="2" charset="2"/>
              </a:rPr>
              <a:t> </a:t>
            </a:r>
            <a:r>
              <a:rPr lang="en-US" altLang="en-US" sz="2400" dirty="0" smtClean="0">
                <a:sym typeface="Wingdings" panose="05000000000000000000" pitchFamily="2" charset="2"/>
              </a:rPr>
              <a:t>Start to </a:t>
            </a:r>
            <a:r>
              <a:rPr lang="en-US" altLang="en-US" sz="2400" dirty="0">
                <a:sym typeface="Wingdings" panose="05000000000000000000" pitchFamily="2" charset="2"/>
              </a:rPr>
              <a:t>c</a:t>
            </a:r>
            <a:r>
              <a:rPr lang="en-US" altLang="en-US" sz="2400" dirty="0" smtClean="0">
                <a:sym typeface="Wingdings" panose="05000000000000000000" pitchFamily="2" charset="2"/>
              </a:rPr>
              <a:t>ultivate a culture of research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altLang="en-US" sz="2800" b="1" dirty="0" smtClean="0">
                <a:sym typeface="Wingdings" panose="05000000000000000000" pitchFamily="2" charset="2"/>
              </a:rPr>
              <a:t>  College Parties</a:t>
            </a:r>
            <a:endParaRPr lang="en-US" altLang="en-US" sz="2800" b="1" dirty="0">
              <a:sym typeface="Wingdings" panose="05000000000000000000" pitchFamily="2" charset="2"/>
            </a:endParaRP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ym typeface="Wingdings" panose="05000000000000000000" pitchFamily="2" charset="2"/>
              </a:rPr>
              <a:t>Taco BBQ Party 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ym typeface="Wingdings" panose="05000000000000000000" pitchFamily="2" charset="2"/>
              </a:rPr>
              <a:t>Talent Show</a:t>
            </a:r>
          </a:p>
          <a:p>
            <a:pPr marL="914400" lvl="1" indent="-457200">
              <a:buFont typeface="Wingdings" panose="05000000000000000000" pitchFamily="2" charset="2"/>
              <a:buChar char="Ø"/>
            </a:pPr>
            <a:r>
              <a:rPr lang="en-US" altLang="en-US" sz="2400" dirty="0" smtClean="0">
                <a:sym typeface="Wingdings" panose="05000000000000000000" pitchFamily="2" charset="2"/>
              </a:rPr>
              <a:t>End-of-year celebration</a:t>
            </a:r>
            <a:r>
              <a:rPr lang="en-US" altLang="en-US" sz="2800" dirty="0" smtClean="0">
                <a:sym typeface="Wingdings" panose="05000000000000000000" pitchFamily="2" charset="2"/>
              </a:rPr>
              <a:t> </a:t>
            </a:r>
          </a:p>
        </p:txBody>
      </p:sp>
      <p:grpSp>
        <p:nvGrpSpPr>
          <p:cNvPr id="5" name="Group 4"/>
          <p:cNvGrpSpPr/>
          <p:nvPr/>
        </p:nvGrpSpPr>
        <p:grpSpPr>
          <a:xfrm>
            <a:off x="492944" y="4572000"/>
            <a:ext cx="7843889" cy="1818389"/>
            <a:chOff x="-133299" y="2541481"/>
            <a:chExt cx="12670401" cy="3708629"/>
          </a:xfrm>
        </p:grpSpPr>
        <p:pic>
          <p:nvPicPr>
            <p:cNvPr id="6" name="Picture 5"/>
            <p:cNvPicPr>
              <a:picLocks noChangeAspect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7428288" y="3294738"/>
              <a:ext cx="4390533" cy="2927022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36195" dist="12700" dir="11400000" algn="tl" rotWithShape="0">
                <a:srgbClr val="000000">
                  <a:alpha val="33000"/>
                </a:srgbClr>
              </a:outerShdw>
            </a:effectLst>
            <a:scene3d>
              <a:camera prst="perspectiveContrastingLeftFacing">
                <a:rot lat="540000" lon="2100000" rev="0"/>
              </a:camera>
              <a:lightRig rig="soft" dir="t"/>
            </a:scene3d>
            <a:sp3d contourW="12700" prstMaterial="matte">
              <a:bevelT w="63500" h="50800"/>
              <a:contourClr>
                <a:srgbClr val="C0C0C0"/>
              </a:contourClr>
            </a:sp3d>
          </p:spPr>
        </p:pic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79265" y="3389145"/>
              <a:ext cx="4291448" cy="286096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36195" dist="12700" dir="11400000" algn="tl" rotWithShape="0">
                <a:srgbClr val="000000">
                  <a:alpha val="33000"/>
                </a:srgbClr>
              </a:outerShdw>
            </a:effectLst>
            <a:scene3d>
              <a:camera prst="perspectiveContrastingLeftFacing">
                <a:rot lat="540000" lon="2100000" rev="0"/>
              </a:camera>
              <a:lightRig rig="soft" dir="t"/>
            </a:scene3d>
            <a:sp3d contourW="12700" prstMaterial="matte">
              <a:bevelT w="63500" h="50800"/>
              <a:contourClr>
                <a:srgbClr val="C0C0C0"/>
              </a:contourClr>
            </a:sp3d>
          </p:spPr>
        </p:pic>
        <p:pic>
          <p:nvPicPr>
            <p:cNvPr id="8" name="Picture 7"/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853" t="33677" r="19179"/>
            <a:stretch/>
          </p:blipFill>
          <p:spPr>
            <a:xfrm>
              <a:off x="-133299" y="3148726"/>
              <a:ext cx="5061410" cy="2945875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rnd">
              <a:solidFill>
                <a:srgbClr val="FFFFFF"/>
              </a:solidFill>
            </a:ln>
            <a:effectLst>
              <a:outerShdw blurRad="36195" dist="12700" dir="11400000" algn="tl" rotWithShape="0">
                <a:srgbClr val="000000">
                  <a:alpha val="33000"/>
                </a:srgbClr>
              </a:outerShdw>
            </a:effectLst>
            <a:scene3d>
              <a:camera prst="perspectiveContrastingLeftFacing">
                <a:rot lat="540000" lon="2100000" rev="0"/>
              </a:camera>
              <a:lightRig rig="soft" dir="t"/>
            </a:scene3d>
            <a:sp3d contourW="12700" prstMaterial="matte">
              <a:bevelT w="63500" h="50800"/>
              <a:contourClr>
                <a:srgbClr val="C0C0C0"/>
              </a:contourClr>
            </a:sp3d>
          </p:spPr>
        </p:pic>
        <p:sp>
          <p:nvSpPr>
            <p:cNvPr id="9" name="TextBox 8"/>
            <p:cNvSpPr txBox="1"/>
            <p:nvPr/>
          </p:nvSpPr>
          <p:spPr>
            <a:xfrm>
              <a:off x="7428290" y="2541481"/>
              <a:ext cx="5108812" cy="753258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dirty="0" smtClean="0"/>
                <a:t>T&amp;L Academy:  lots of fun…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2894132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95300" y="76200"/>
            <a:ext cx="8229600" cy="1143000"/>
          </a:xfrm>
        </p:spPr>
        <p:txBody>
          <a:bodyPr>
            <a:normAutofit fontScale="90000"/>
          </a:bodyPr>
          <a:lstStyle/>
          <a:p>
            <a:pPr>
              <a:defRPr sz="28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lang="en-US" sz="3600" b="1" dirty="0" smtClean="0"/>
              <a:t>Work-in-Progress: Engaging Our Alumni</a:t>
            </a:r>
            <a:br>
              <a:rPr lang="en-US" sz="3600" b="1" dirty="0" smtClean="0"/>
            </a:br>
            <a:r>
              <a:rPr lang="en-US" sz="36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Unsolicited </a:t>
            </a:r>
            <a:r>
              <a:rPr lang="en-US" sz="3200" dirty="0" smtClean="0">
                <a:solidFill>
                  <a:prstClr val="black">
                    <a:lumMod val="65000"/>
                    <a:lumOff val="35000"/>
                  </a:prstClr>
                </a:solidFill>
              </a:rPr>
              <a:t>ECST Donations</a:t>
            </a:r>
            <a:endParaRPr lang="en-US" sz="3600" dirty="0">
              <a:solidFill>
                <a:prstClr val="black">
                  <a:lumMod val="65000"/>
                  <a:lumOff val="35000"/>
                </a:prstClr>
              </a:solidFill>
            </a:endParaRPr>
          </a:p>
        </p:txBody>
      </p:sp>
      <p:graphicFrame>
        <p:nvGraphicFramePr>
          <p:cNvPr id="9" name="Content Placeholder 8"/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044174004"/>
              </p:ext>
            </p:extLst>
          </p:nvPr>
        </p:nvGraphicFramePr>
        <p:xfrm>
          <a:off x="381000" y="1371600"/>
          <a:ext cx="8229600" cy="4876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  <p:grpSp>
        <p:nvGrpSpPr>
          <p:cNvPr id="13" name="Group 12"/>
          <p:cNvGrpSpPr/>
          <p:nvPr/>
        </p:nvGrpSpPr>
        <p:grpSpPr>
          <a:xfrm>
            <a:off x="3505200" y="2514600"/>
            <a:ext cx="2133600" cy="533400"/>
            <a:chOff x="1981200" y="2514600"/>
            <a:chExt cx="2133600" cy="533400"/>
          </a:xfrm>
        </p:grpSpPr>
        <p:cxnSp>
          <p:nvCxnSpPr>
            <p:cNvPr id="10" name="Straight Arrow Connector 9"/>
            <p:cNvCxnSpPr/>
            <p:nvPr/>
          </p:nvCxnSpPr>
          <p:spPr>
            <a:xfrm flipH="1">
              <a:off x="1981200" y="3048000"/>
              <a:ext cx="2133600" cy="0"/>
            </a:xfrm>
            <a:prstGeom prst="straightConnector1">
              <a:avLst/>
            </a:prstGeom>
            <a:ln w="38100"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8" name="TextBox 7"/>
            <p:cNvSpPr txBox="1"/>
            <p:nvPr/>
          </p:nvSpPr>
          <p:spPr>
            <a:xfrm>
              <a:off x="2514600" y="2514600"/>
              <a:ext cx="1251496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# of donors</a:t>
              </a:r>
              <a:endParaRPr lang="en-US" dirty="0"/>
            </a:p>
          </p:txBody>
        </p:sp>
      </p:grpSp>
      <p:grpSp>
        <p:nvGrpSpPr>
          <p:cNvPr id="12" name="Group 11"/>
          <p:cNvGrpSpPr/>
          <p:nvPr/>
        </p:nvGrpSpPr>
        <p:grpSpPr>
          <a:xfrm>
            <a:off x="5105400" y="3886200"/>
            <a:ext cx="1206869" cy="457200"/>
            <a:chOff x="5486400" y="4191000"/>
            <a:chExt cx="1206869" cy="457200"/>
          </a:xfrm>
        </p:grpSpPr>
        <p:sp>
          <p:nvSpPr>
            <p:cNvPr id="11" name="TextBox 10"/>
            <p:cNvSpPr txBox="1"/>
            <p:nvPr/>
          </p:nvSpPr>
          <p:spPr>
            <a:xfrm>
              <a:off x="5486400" y="4191000"/>
              <a:ext cx="12068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 smtClean="0"/>
                <a:t>$$ amount</a:t>
              </a:r>
              <a:endParaRPr lang="en-US" dirty="0"/>
            </a:p>
          </p:txBody>
        </p:sp>
        <p:cxnSp>
          <p:nvCxnSpPr>
            <p:cNvPr id="6" name="Straight Arrow Connector 5"/>
            <p:cNvCxnSpPr/>
            <p:nvPr/>
          </p:nvCxnSpPr>
          <p:spPr>
            <a:xfrm>
              <a:off x="5943600" y="4648200"/>
              <a:ext cx="685800" cy="0"/>
            </a:xfrm>
            <a:prstGeom prst="straightConnector1">
              <a:avLst/>
            </a:prstGeom>
            <a:ln w="38100" cmpd="sng">
              <a:solidFill>
                <a:schemeClr val="accent2">
                  <a:lumMod val="75000"/>
                </a:schemeClr>
              </a:solidFill>
              <a:tailEnd type="arrow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205925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1791" y="1676400"/>
            <a:ext cx="8229600" cy="4267200"/>
          </a:xfrm>
        </p:spPr>
        <p:txBody>
          <a:bodyPr>
            <a:normAutofit lnSpcReduction="10000"/>
          </a:bodyPr>
          <a:lstStyle/>
          <a:p>
            <a:pPr marL="0" lvl="0" indent="0">
              <a:buNone/>
            </a:pPr>
            <a:r>
              <a:rPr lang="en-US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Let us get together to:  </a:t>
            </a:r>
          </a:p>
          <a:p>
            <a:pPr lvl="0"/>
            <a:r>
              <a:rPr lang="en-US" dirty="0" smtClean="0"/>
              <a:t>Engage in dialogue and learn what is new about college, departments, and programs</a:t>
            </a:r>
          </a:p>
          <a:p>
            <a:pPr lvl="0"/>
            <a:r>
              <a:rPr lang="en-US" dirty="0" smtClean="0"/>
              <a:t>Discuss industry trends, curricular changes </a:t>
            </a:r>
          </a:p>
          <a:p>
            <a:pPr lvl="0"/>
            <a:r>
              <a:rPr lang="en-US" dirty="0" smtClean="0"/>
              <a:t>Ensure our program educational objectives are appropriate and aspirational</a:t>
            </a:r>
          </a:p>
          <a:p>
            <a:r>
              <a:rPr lang="en-US" dirty="0" smtClean="0"/>
              <a:t>Build partnership and enhance ECST community </a:t>
            </a:r>
            <a:endParaRPr lang="en-US" dirty="0"/>
          </a:p>
        </p:txBody>
      </p:sp>
      <p:pic>
        <p:nvPicPr>
          <p:cNvPr id="4" name="Picture 2" descr="http://www.st-charles.durham.sch.uk/wp-content/uploads/sites/61/2014/08/Welcome-With-3D-Fonts.jpg">
            <a:hlinkClick r:id="rId2"/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48200" y="0"/>
            <a:ext cx="4038600" cy="2019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0792001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Accreditation update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01774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>
          <a:xfrm>
            <a:off x="457200" y="274638"/>
            <a:ext cx="6172200" cy="1143000"/>
          </a:xfrm>
        </p:spPr>
        <p:txBody>
          <a:bodyPr/>
          <a:lstStyle/>
          <a:p>
            <a:r>
              <a:rPr lang="en-US" dirty="0" smtClean="0"/>
              <a:t>A Year of Accreditation</a:t>
            </a:r>
            <a:endParaRPr lang="en-US" dirty="0"/>
          </a:p>
        </p:txBody>
      </p:sp>
      <p:sp>
        <p:nvSpPr>
          <p:cNvPr id="6" name="TextBox 5"/>
          <p:cNvSpPr txBox="1"/>
          <p:nvPr/>
        </p:nvSpPr>
        <p:spPr>
          <a:xfrm>
            <a:off x="457200" y="1612586"/>
            <a:ext cx="7239000" cy="52322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BS in Industrial Technology, ATMAE, 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Spring 18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89626" y="2362200"/>
            <a:ext cx="7206574" cy="523220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BS in Computer Science  ABET  CAC,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Fall 18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89626" y="3124200"/>
            <a:ext cx="720657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BS in Civil Engineering, ABET  </a:t>
            </a:r>
            <a:r>
              <a:rPr lang="en-US" sz="2800" dirty="0"/>
              <a:t>E</a:t>
            </a:r>
            <a:r>
              <a:rPr lang="en-US" sz="2800" dirty="0" smtClean="0"/>
              <a:t>AC,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Fall 18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89626" y="3896380"/>
            <a:ext cx="720657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BS in Electrical Engineering, ABET  </a:t>
            </a:r>
            <a:r>
              <a:rPr lang="en-US" sz="2800" dirty="0"/>
              <a:t>E</a:t>
            </a:r>
            <a:r>
              <a:rPr lang="en-US" sz="2800" dirty="0" smtClean="0"/>
              <a:t>AC,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Fall 18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73413" y="4648200"/>
            <a:ext cx="7206574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800" dirty="0" smtClean="0"/>
              <a:t>BS in Mechanical Engineering, ABET  </a:t>
            </a:r>
            <a:r>
              <a:rPr lang="en-US" sz="2800" dirty="0"/>
              <a:t>E</a:t>
            </a:r>
            <a:r>
              <a:rPr lang="en-US" sz="2800" dirty="0" smtClean="0"/>
              <a:t>AC, </a:t>
            </a:r>
            <a:r>
              <a:rPr lang="en-US" sz="28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Fall 18</a:t>
            </a:r>
            <a:endParaRPr lang="en-US" sz="28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8692280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ABET – A valued credential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3" t="10099" r="46170" b="81042"/>
          <a:stretch/>
        </p:blipFill>
        <p:spPr bwMode="auto">
          <a:xfrm>
            <a:off x="304800" y="381000"/>
            <a:ext cx="1395844" cy="113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0" y="1511675"/>
            <a:ext cx="6858000" cy="384720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Important for our students: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Verifies that </a:t>
            </a:r>
            <a:r>
              <a:rPr lang="en-US" sz="2000" dirty="0" smtClean="0"/>
              <a:t>the degree meets </a:t>
            </a:r>
            <a:r>
              <a:rPr lang="en-US" sz="2000" dirty="0"/>
              <a:t>the </a:t>
            </a:r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global standard </a:t>
            </a:r>
            <a:r>
              <a:rPr lang="en-US" sz="2000" dirty="0"/>
              <a:t>for technical education in </a:t>
            </a:r>
            <a:r>
              <a:rPr lang="en-US" sz="2000" dirty="0" smtClean="0"/>
              <a:t>the profession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Enhances </a:t>
            </a:r>
            <a:r>
              <a:rPr lang="en-US" sz="2000" dirty="0" smtClean="0"/>
              <a:t> </a:t>
            </a:r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employment </a:t>
            </a:r>
            <a:r>
              <a:rPr lang="en-US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opportunities </a:t>
            </a:r>
            <a:r>
              <a:rPr lang="en-US" sz="2000" dirty="0" smtClean="0"/>
              <a:t>—multinational </a:t>
            </a:r>
            <a:r>
              <a:rPr lang="en-US" sz="2000" dirty="0"/>
              <a:t>corporations require graduation from an accredited program.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Many </a:t>
            </a:r>
            <a:r>
              <a:rPr lang="en-US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professional </a:t>
            </a:r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licensure</a:t>
            </a:r>
            <a:r>
              <a:rPr lang="en-US" sz="2000" dirty="0"/>
              <a:t>, registration, and </a:t>
            </a:r>
            <a:r>
              <a:rPr lang="en-US" sz="2000" dirty="0" smtClean="0"/>
              <a:t>certification </a:t>
            </a:r>
            <a:r>
              <a:rPr lang="en-US" sz="2000" dirty="0"/>
              <a:t>require graduation from an ABET-accredited program as a minimum </a:t>
            </a:r>
            <a:r>
              <a:rPr lang="en-US" sz="2000" dirty="0" smtClean="0"/>
              <a:t>qualification.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Paves </a:t>
            </a:r>
            <a:r>
              <a:rPr lang="en-US" sz="2000" dirty="0"/>
              <a:t>the way for you to </a:t>
            </a:r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work globally</a:t>
            </a:r>
            <a:r>
              <a:rPr lang="en-US" sz="2000" dirty="0"/>
              <a:t>, because ABET accreditation is recognized worldwide through international </a:t>
            </a:r>
            <a:r>
              <a:rPr lang="en-US" sz="2000" dirty="0" smtClean="0"/>
              <a:t>agreements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2000" dirty="0" smtClean="0"/>
          </a:p>
        </p:txBody>
      </p:sp>
      <p:grpSp>
        <p:nvGrpSpPr>
          <p:cNvPr id="4" name="Group 3"/>
          <p:cNvGrpSpPr/>
          <p:nvPr/>
        </p:nvGrpSpPr>
        <p:grpSpPr>
          <a:xfrm>
            <a:off x="2159540" y="1295400"/>
            <a:ext cx="6507729" cy="4500811"/>
            <a:chOff x="2159540" y="1295400"/>
            <a:chExt cx="6507729" cy="4500811"/>
          </a:xfrm>
        </p:grpSpPr>
        <p:pic>
          <p:nvPicPr>
            <p:cNvPr id="1027" name="Picture 3"/>
            <p:cNvPicPr>
              <a:picLocks noChangeAspect="1" noChangeArrowheads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9070" t="19364" r="38152" b="35007"/>
            <a:stretch/>
          </p:blipFill>
          <p:spPr bwMode="auto">
            <a:xfrm>
              <a:off x="2159540" y="1295400"/>
              <a:ext cx="6507729" cy="4500811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  <a:extLst/>
          </p:spPr>
        </p:pic>
        <p:sp>
          <p:nvSpPr>
            <p:cNvPr id="3" name="Oval 2"/>
            <p:cNvSpPr/>
            <p:nvPr/>
          </p:nvSpPr>
          <p:spPr>
            <a:xfrm>
              <a:off x="5105400" y="3574380"/>
              <a:ext cx="1295400" cy="381000"/>
            </a:xfrm>
            <a:prstGeom prst="ellipse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</p:spTree>
    <p:extLst>
      <p:ext uri="{BB962C8B-B14F-4D97-AF65-F5344CB8AC3E}">
        <p14:creationId xmlns:p14="http://schemas.microsoft.com/office/powerpoint/2010/main" val="1169729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810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ABET – A valued credential </a:t>
            </a:r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3" t="10099" r="46170" b="81042"/>
          <a:stretch/>
        </p:blipFill>
        <p:spPr bwMode="auto">
          <a:xfrm>
            <a:off x="304800" y="381000"/>
            <a:ext cx="1395844" cy="113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838200" y="1511675"/>
            <a:ext cx="6858000" cy="3200876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dirty="0" smtClean="0">
                <a:solidFill>
                  <a:srgbClr val="0000FF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Critical for our programs: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Has received </a:t>
            </a:r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international recognition of its quality</a:t>
            </a:r>
            <a:r>
              <a:rPr lang="en-US" sz="2000" dirty="0"/>
              <a:t>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Promotes “best practices” in education.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/>
              <a:t>Directly involves faculty and staff in self-assessment and </a:t>
            </a:r>
            <a:r>
              <a:rPr lang="en-US" sz="2000" u="sng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continuous quality improvement </a:t>
            </a:r>
            <a:r>
              <a:rPr lang="en-US" sz="2000" dirty="0"/>
              <a:t>processes.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Ensure the educational objectives aligned with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the emerging workforce needs.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000" dirty="0" smtClean="0"/>
              <a:t>Demonstrated that our graduates attain  </a:t>
            </a:r>
            <a:r>
              <a:rPr lang="en-US" sz="20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essential learning outcomes</a:t>
            </a:r>
            <a:r>
              <a:rPr lang="en-US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</a:t>
            </a:r>
            <a:r>
              <a:rPr lang="en-US" sz="2000" dirty="0" smtClean="0"/>
              <a:t>to enter the profession.</a:t>
            </a:r>
            <a:endParaRPr lang="en-US" sz="200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dirty="0" smtClean="0"/>
          </a:p>
        </p:txBody>
      </p:sp>
    </p:spTree>
    <p:extLst>
      <p:ext uri="{BB962C8B-B14F-4D97-AF65-F5344CB8AC3E}">
        <p14:creationId xmlns:p14="http://schemas.microsoft.com/office/powerpoint/2010/main" val="17878145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Core of ABET Accreditation </a:t>
            </a:r>
            <a:endParaRPr lang="en-US" dirty="0"/>
          </a:p>
        </p:txBody>
      </p:sp>
      <p:pic>
        <p:nvPicPr>
          <p:cNvPr id="3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3" t="10099" r="46170" b="81042"/>
          <a:stretch/>
        </p:blipFill>
        <p:spPr bwMode="auto">
          <a:xfrm>
            <a:off x="152400" y="405319"/>
            <a:ext cx="1395844" cy="11322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graphicFrame>
        <p:nvGraphicFramePr>
          <p:cNvPr id="4" name="Diagram 3"/>
          <p:cNvGraphicFramePr/>
          <p:nvPr>
            <p:extLst>
              <p:ext uri="{D42A27DB-BD31-4B8C-83A1-F6EECF244321}">
                <p14:modId xmlns:p14="http://schemas.microsoft.com/office/powerpoint/2010/main" val="1231201452"/>
              </p:ext>
            </p:extLst>
          </p:nvPr>
        </p:nvGraphicFramePr>
        <p:xfrm>
          <a:off x="914400" y="1219200"/>
          <a:ext cx="7467600" cy="49530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</p:spTree>
    <p:extLst>
      <p:ext uri="{BB962C8B-B14F-4D97-AF65-F5344CB8AC3E}">
        <p14:creationId xmlns:p14="http://schemas.microsoft.com/office/powerpoint/2010/main" val="3405106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382000" cy="868362"/>
          </a:xfrm>
        </p:spPr>
        <p:txBody>
          <a:bodyPr>
            <a:noAutofit/>
          </a:bodyPr>
          <a:lstStyle/>
          <a:p>
            <a:pPr algn="l"/>
            <a:r>
              <a:rPr lang="en-US" sz="2800" u="sng" dirty="0" smtClean="0"/>
              <a:t>Accreditation Process: </a:t>
            </a:r>
            <a:br>
              <a:rPr lang="en-US" sz="2800" u="sng" dirty="0" smtClean="0"/>
            </a:br>
            <a:r>
              <a:rPr lang="en-US" sz="2800" u="sng" dirty="0" smtClean="0"/>
              <a:t>a comprehensive evaluation of the degree programs</a:t>
            </a:r>
            <a:endParaRPr lang="en-US" sz="2800" u="sng" dirty="0"/>
          </a:p>
        </p:txBody>
      </p:sp>
      <p:sp>
        <p:nvSpPr>
          <p:cNvPr id="3" name="Rectangle 2"/>
          <p:cNvSpPr/>
          <p:nvPr/>
        </p:nvSpPr>
        <p:spPr>
          <a:xfrm>
            <a:off x="533400" y="1676400"/>
            <a:ext cx="78486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600" dirty="0"/>
              <a:t>General Criteria</a:t>
            </a:r>
          </a:p>
          <a:p>
            <a:pPr lvl="1"/>
            <a:r>
              <a:rPr lang="en-US" altLang="en-US" sz="2200" dirty="0"/>
              <a:t>1 Students</a:t>
            </a:r>
          </a:p>
          <a:p>
            <a:pPr lvl="1"/>
            <a:r>
              <a:rPr lang="en-US" altLang="en-US" sz="2200" dirty="0"/>
              <a:t>2 Program Educational Objectives</a:t>
            </a:r>
          </a:p>
          <a:p>
            <a:pPr lvl="1"/>
            <a:r>
              <a:rPr lang="en-US" altLang="en-US" sz="2200" dirty="0"/>
              <a:t>3 Student Outcomes </a:t>
            </a:r>
          </a:p>
          <a:p>
            <a:pPr lvl="1"/>
            <a:r>
              <a:rPr lang="en-US" altLang="en-US" sz="2200" dirty="0"/>
              <a:t>4 Continuous Improvement</a:t>
            </a:r>
          </a:p>
          <a:p>
            <a:pPr lvl="1"/>
            <a:r>
              <a:rPr lang="en-US" altLang="en-US" sz="2200" dirty="0"/>
              <a:t>5 Curriculum</a:t>
            </a:r>
          </a:p>
          <a:p>
            <a:pPr lvl="1"/>
            <a:r>
              <a:rPr lang="en-US" altLang="en-US" sz="2200" dirty="0"/>
              <a:t>6 Faculty</a:t>
            </a:r>
          </a:p>
          <a:p>
            <a:pPr lvl="1"/>
            <a:r>
              <a:rPr lang="en-US" altLang="en-US" sz="2200" dirty="0"/>
              <a:t>7 Facilities</a:t>
            </a:r>
          </a:p>
          <a:p>
            <a:pPr lvl="1"/>
            <a:r>
              <a:rPr lang="en-US" altLang="en-US" sz="2200" dirty="0"/>
              <a:t>8 Institutional Support</a:t>
            </a:r>
          </a:p>
          <a:p>
            <a:r>
              <a:rPr lang="en-US" altLang="en-US" sz="2600" dirty="0"/>
              <a:t>Program </a:t>
            </a:r>
            <a:r>
              <a:rPr lang="en-US" altLang="en-US" sz="2600" dirty="0" smtClean="0"/>
              <a:t>Criteria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 </a:t>
            </a:r>
            <a:r>
              <a:rPr lang="en-US" altLang="en-US" sz="2000" dirty="0" smtClean="0"/>
              <a:t>Program-specific requirements (curriculum, </a:t>
            </a:r>
            <a:r>
              <a:rPr lang="en-US" altLang="en-US" sz="2000" dirty="0"/>
              <a:t>faculty qualifications</a:t>
            </a:r>
            <a:r>
              <a:rPr lang="en-US" altLang="en-US" sz="2000" dirty="0" smtClean="0"/>
              <a:t>, etc.) </a:t>
            </a:r>
            <a:endParaRPr lang="en-US" altLang="en-US" sz="2000" dirty="0"/>
          </a:p>
        </p:txBody>
      </p:sp>
      <p:sp>
        <p:nvSpPr>
          <p:cNvPr id="4" name="Rectangle 3"/>
          <p:cNvSpPr/>
          <p:nvPr/>
        </p:nvSpPr>
        <p:spPr>
          <a:xfrm>
            <a:off x="914400" y="2438400"/>
            <a:ext cx="4343400" cy="1066800"/>
          </a:xfrm>
          <a:prstGeom prst="rect">
            <a:avLst/>
          </a:prstGeom>
          <a:noFill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6" name="Straight Arrow Connector 5"/>
          <p:cNvCxnSpPr/>
          <p:nvPr/>
        </p:nvCxnSpPr>
        <p:spPr>
          <a:xfrm>
            <a:off x="5029200" y="2971800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accent6"/>
          </a:lnRef>
          <a:fillRef idx="0">
            <a:schemeClr val="accent6"/>
          </a:fillRef>
          <a:effectRef idx="1">
            <a:schemeClr val="accent6"/>
          </a:effectRef>
          <a:fontRef idx="minor">
            <a:schemeClr val="tx1"/>
          </a:fontRef>
        </p:style>
      </p:cxnSp>
      <p:sp>
        <p:nvSpPr>
          <p:cNvPr id="7" name="TextBox 6"/>
          <p:cNvSpPr txBox="1"/>
          <p:nvPr/>
        </p:nvSpPr>
        <p:spPr>
          <a:xfrm>
            <a:off x="5724525" y="2438400"/>
            <a:ext cx="2362200" cy="1815882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0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Program Assessment and Evaluation </a:t>
            </a:r>
          </a:p>
          <a:p>
            <a:r>
              <a:rPr lang="en-US" dirty="0" smtClean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Key: Systematically use assessment findings to achieve continuous improvement </a:t>
            </a:r>
            <a:endParaRPr lang="en-US" dirty="0">
              <a:solidFill>
                <a:srgbClr val="00206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1419193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382000" cy="868362"/>
          </a:xfrm>
        </p:spPr>
        <p:txBody>
          <a:bodyPr>
            <a:noAutofit/>
          </a:bodyPr>
          <a:lstStyle/>
          <a:p>
            <a:pPr algn="l"/>
            <a:r>
              <a:rPr lang="en-US" sz="2800" u="sng" dirty="0" smtClean="0"/>
              <a:t>Accreditation Process: </a:t>
            </a:r>
            <a:br>
              <a:rPr lang="en-US" sz="2800" u="sng" dirty="0" smtClean="0"/>
            </a:br>
            <a:r>
              <a:rPr lang="en-US" sz="2800" u="sng" dirty="0" smtClean="0"/>
              <a:t>a comprehensive evaluation of the degree programs</a:t>
            </a:r>
            <a:endParaRPr lang="en-US" sz="2800" u="sng" dirty="0"/>
          </a:p>
        </p:txBody>
      </p:sp>
      <p:sp>
        <p:nvSpPr>
          <p:cNvPr id="3" name="Rectangle 2"/>
          <p:cNvSpPr/>
          <p:nvPr/>
        </p:nvSpPr>
        <p:spPr>
          <a:xfrm>
            <a:off x="533400" y="1676400"/>
            <a:ext cx="78486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600" dirty="0"/>
              <a:t>General Criteria</a:t>
            </a:r>
          </a:p>
          <a:p>
            <a:pPr lvl="1"/>
            <a:r>
              <a:rPr lang="en-US" altLang="en-US" sz="2200" dirty="0"/>
              <a:t>1 Students</a:t>
            </a:r>
          </a:p>
          <a:p>
            <a:pPr lvl="1"/>
            <a:r>
              <a:rPr lang="en-US" altLang="en-US" sz="2200" dirty="0"/>
              <a:t>2 Program Educational Objectives</a:t>
            </a:r>
          </a:p>
          <a:p>
            <a:pPr lvl="1"/>
            <a:r>
              <a:rPr lang="en-US" altLang="en-US" sz="2200" dirty="0"/>
              <a:t>3 Student Outcomes </a:t>
            </a:r>
          </a:p>
          <a:p>
            <a:pPr lvl="1"/>
            <a:r>
              <a:rPr lang="en-US" altLang="en-US" sz="2200" dirty="0"/>
              <a:t>4 Continuous Improvement</a:t>
            </a:r>
          </a:p>
          <a:p>
            <a:pPr lvl="1"/>
            <a:r>
              <a:rPr lang="en-US" altLang="en-US" sz="2200" dirty="0"/>
              <a:t>5 Curriculum</a:t>
            </a:r>
          </a:p>
          <a:p>
            <a:pPr lvl="1"/>
            <a:r>
              <a:rPr lang="en-US" altLang="en-US" sz="2200" dirty="0"/>
              <a:t>6 Faculty</a:t>
            </a:r>
          </a:p>
          <a:p>
            <a:pPr lvl="1"/>
            <a:r>
              <a:rPr lang="en-US" altLang="en-US" sz="2200" dirty="0"/>
              <a:t>7 Facilities</a:t>
            </a:r>
          </a:p>
          <a:p>
            <a:pPr lvl="1"/>
            <a:r>
              <a:rPr lang="en-US" altLang="en-US" sz="2200" dirty="0"/>
              <a:t>8 Institutional Support</a:t>
            </a:r>
          </a:p>
          <a:p>
            <a:r>
              <a:rPr lang="en-US" altLang="en-US" sz="2600" dirty="0"/>
              <a:t>Program </a:t>
            </a:r>
            <a:r>
              <a:rPr lang="en-US" altLang="en-US" sz="2600" dirty="0" smtClean="0"/>
              <a:t>Criteria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 </a:t>
            </a:r>
            <a:r>
              <a:rPr lang="en-US" altLang="en-US" sz="2000" dirty="0" smtClean="0"/>
              <a:t>Program-specific requirements (curriculum, </a:t>
            </a:r>
            <a:r>
              <a:rPr lang="en-US" altLang="en-US" sz="2000" dirty="0"/>
              <a:t>faculty qualifications</a:t>
            </a:r>
            <a:r>
              <a:rPr lang="en-US" altLang="en-US" sz="2000" dirty="0" smtClean="0"/>
              <a:t>, etc.) </a:t>
            </a:r>
            <a:endParaRPr lang="en-US" altLang="en-US" sz="2000" dirty="0"/>
          </a:p>
        </p:txBody>
      </p:sp>
      <p:grpSp>
        <p:nvGrpSpPr>
          <p:cNvPr id="10" name="Group 9"/>
          <p:cNvGrpSpPr/>
          <p:nvPr/>
        </p:nvGrpSpPr>
        <p:grpSpPr>
          <a:xfrm>
            <a:off x="990600" y="1600200"/>
            <a:ext cx="7162800" cy="1631216"/>
            <a:chOff x="990600" y="1600200"/>
            <a:chExt cx="7162800" cy="1631216"/>
          </a:xfrm>
        </p:grpSpPr>
        <p:sp>
          <p:nvSpPr>
            <p:cNvPr id="7" name="TextBox 6"/>
            <p:cNvSpPr txBox="1"/>
            <p:nvPr/>
          </p:nvSpPr>
          <p:spPr>
            <a:xfrm>
              <a:off x="5181600" y="1600200"/>
              <a:ext cx="2971800" cy="1631216"/>
            </a:xfrm>
            <a:prstGeom prst="rect">
              <a:avLst/>
            </a:prstGeom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Admission;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Advising (Academic &amp; Career);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G</a:t>
              </a:r>
              <a:r>
                <a:rPr lang="en-US" sz="2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raduation process (degree integrity)</a:t>
              </a:r>
              <a:endPara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5" name="Rectangle 4"/>
            <p:cNvSpPr/>
            <p:nvPr/>
          </p:nvSpPr>
          <p:spPr>
            <a:xfrm>
              <a:off x="990600" y="2133600"/>
              <a:ext cx="1752600" cy="381000"/>
            </a:xfrm>
            <a:prstGeom prst="rect">
              <a:avLst/>
            </a:prstGeom>
            <a:noFill/>
          </p:spPr>
          <p:style>
            <a:lnRef idx="2">
              <a:schemeClr val="accent6"/>
            </a:lnRef>
            <a:fillRef idx="1">
              <a:schemeClr val="lt1"/>
            </a:fillRef>
            <a:effectRef idx="0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9" name="Straight Arrow Connector 8"/>
            <p:cNvCxnSpPr>
              <a:stCxn id="5" idx="3"/>
            </p:cNvCxnSpPr>
            <p:nvPr/>
          </p:nvCxnSpPr>
          <p:spPr>
            <a:xfrm flipV="1">
              <a:off x="2743200" y="2286000"/>
              <a:ext cx="2438400" cy="381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6"/>
            </a:lnRef>
            <a:fillRef idx="0">
              <a:schemeClr val="accent6"/>
            </a:fillRef>
            <a:effectRef idx="1">
              <a:schemeClr val="accent6"/>
            </a:effectRef>
            <a:fontRef idx="minor">
              <a:schemeClr val="tx1"/>
            </a:fontRef>
          </p:style>
        </p:cxnSp>
      </p:grpSp>
      <p:grpSp>
        <p:nvGrpSpPr>
          <p:cNvPr id="11" name="Group 10"/>
          <p:cNvGrpSpPr/>
          <p:nvPr/>
        </p:nvGrpSpPr>
        <p:grpSpPr>
          <a:xfrm>
            <a:off x="1009650" y="2953604"/>
            <a:ext cx="7162800" cy="1938992"/>
            <a:chOff x="990600" y="1600200"/>
            <a:chExt cx="7162800" cy="1938992"/>
          </a:xfrm>
        </p:grpSpPr>
        <p:sp>
          <p:nvSpPr>
            <p:cNvPr id="12" name="TextBox 11"/>
            <p:cNvSpPr txBox="1"/>
            <p:nvPr/>
          </p:nvSpPr>
          <p:spPr>
            <a:xfrm>
              <a:off x="5181600" y="1600200"/>
              <a:ext cx="2971800" cy="1938992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ABET requirements on math, science, major units </a:t>
              </a:r>
            </a:p>
            <a:p>
              <a:pPr marL="342900" indent="-342900">
                <a:buFont typeface="Arial" panose="020B0604020202020204" pitchFamily="34" charset="0"/>
                <a:buChar char="•"/>
              </a:pPr>
              <a:r>
                <a:rPr lang="en-US" sz="2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Curriculum support PEO / student outcomes</a:t>
              </a:r>
              <a:endParaRPr lang="en-US" dirty="0">
                <a:solidFill>
                  <a:srgbClr val="00206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endParaRP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90600" y="2133600"/>
              <a:ext cx="1752600" cy="381000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>
              <a:stCxn id="13" idx="3"/>
            </p:cNvCxnSpPr>
            <p:nvPr/>
          </p:nvCxnSpPr>
          <p:spPr>
            <a:xfrm flipV="1">
              <a:off x="2743200" y="2286000"/>
              <a:ext cx="2438400" cy="381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23124629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382000" cy="868362"/>
          </a:xfrm>
        </p:spPr>
        <p:txBody>
          <a:bodyPr>
            <a:noAutofit/>
          </a:bodyPr>
          <a:lstStyle/>
          <a:p>
            <a:pPr algn="l"/>
            <a:r>
              <a:rPr lang="en-US" sz="2800" u="sng" dirty="0" smtClean="0"/>
              <a:t>Accreditation Process: </a:t>
            </a:r>
            <a:br>
              <a:rPr lang="en-US" sz="2800" u="sng" dirty="0" smtClean="0"/>
            </a:br>
            <a:r>
              <a:rPr lang="en-US" sz="2800" u="sng" dirty="0" smtClean="0"/>
              <a:t>a comprehensive evaluation of the degree programs</a:t>
            </a:r>
            <a:endParaRPr lang="en-US" sz="2800" u="sng" dirty="0"/>
          </a:p>
        </p:txBody>
      </p:sp>
      <p:sp>
        <p:nvSpPr>
          <p:cNvPr id="3" name="Rectangle 2"/>
          <p:cNvSpPr/>
          <p:nvPr/>
        </p:nvSpPr>
        <p:spPr>
          <a:xfrm>
            <a:off x="533400" y="1676400"/>
            <a:ext cx="78486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600" dirty="0"/>
              <a:t>General Criteria</a:t>
            </a:r>
          </a:p>
          <a:p>
            <a:pPr lvl="1"/>
            <a:r>
              <a:rPr lang="en-US" altLang="en-US" sz="2200" dirty="0"/>
              <a:t>1 Students</a:t>
            </a:r>
          </a:p>
          <a:p>
            <a:pPr lvl="1"/>
            <a:r>
              <a:rPr lang="en-US" altLang="en-US" sz="2200" dirty="0"/>
              <a:t>2 Program Educational Objectives</a:t>
            </a:r>
          </a:p>
          <a:p>
            <a:pPr lvl="1"/>
            <a:r>
              <a:rPr lang="en-US" altLang="en-US" sz="2200" dirty="0"/>
              <a:t>3 Student Outcomes </a:t>
            </a:r>
          </a:p>
          <a:p>
            <a:pPr lvl="1"/>
            <a:r>
              <a:rPr lang="en-US" altLang="en-US" sz="2200" dirty="0"/>
              <a:t>4 Continuous Improvement</a:t>
            </a:r>
          </a:p>
          <a:p>
            <a:pPr lvl="1"/>
            <a:r>
              <a:rPr lang="en-US" altLang="en-US" sz="2200" dirty="0"/>
              <a:t>5 Curriculum</a:t>
            </a:r>
          </a:p>
          <a:p>
            <a:pPr lvl="1"/>
            <a:r>
              <a:rPr lang="en-US" altLang="en-US" sz="2200" dirty="0"/>
              <a:t>6 Faculty</a:t>
            </a:r>
          </a:p>
          <a:p>
            <a:pPr lvl="1"/>
            <a:r>
              <a:rPr lang="en-US" altLang="en-US" sz="2200" dirty="0"/>
              <a:t>7 Facilities</a:t>
            </a:r>
          </a:p>
          <a:p>
            <a:pPr lvl="1"/>
            <a:r>
              <a:rPr lang="en-US" altLang="en-US" sz="2200" dirty="0"/>
              <a:t>8 Institutional Support</a:t>
            </a:r>
          </a:p>
          <a:p>
            <a:r>
              <a:rPr lang="en-US" altLang="en-US" sz="2600" dirty="0"/>
              <a:t>Program </a:t>
            </a:r>
            <a:r>
              <a:rPr lang="en-US" altLang="en-US" sz="2600" dirty="0" smtClean="0"/>
              <a:t>Criteria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 </a:t>
            </a:r>
            <a:r>
              <a:rPr lang="en-US" altLang="en-US" sz="2000" dirty="0" smtClean="0"/>
              <a:t>Program-specific requirements (curriculum, </a:t>
            </a:r>
            <a:r>
              <a:rPr lang="en-US" altLang="en-US" sz="2000" dirty="0"/>
              <a:t>faculty qualifications</a:t>
            </a:r>
            <a:r>
              <a:rPr lang="en-US" altLang="en-US" sz="2000" dirty="0" smtClean="0"/>
              <a:t>, etc.) </a:t>
            </a:r>
            <a:endParaRPr lang="en-US" altLang="en-US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990600" y="3219747"/>
            <a:ext cx="7162800" cy="1938992"/>
            <a:chOff x="990600" y="1600200"/>
            <a:chExt cx="7162800" cy="1938992"/>
          </a:xfrm>
        </p:grpSpPr>
        <p:sp>
          <p:nvSpPr>
            <p:cNvPr id="12" name="TextBox 11"/>
            <p:cNvSpPr txBox="1"/>
            <p:nvPr/>
          </p:nvSpPr>
          <p:spPr>
            <a:xfrm>
              <a:off x="5181600" y="1600200"/>
              <a:ext cx="2971800" cy="1938992"/>
            </a:xfrm>
            <a:prstGeom prst="rect">
              <a:avLst/>
            </a:prstGeom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Adequate number + expertise to cover all curricular areas, student-faculty interaction and achieve Educational Objectives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90600" y="2133600"/>
              <a:ext cx="1752600" cy="381000"/>
            </a:xfrm>
            <a:prstGeom prst="rect">
              <a:avLst/>
            </a:prstGeom>
            <a:noFill/>
          </p:spPr>
          <p:style>
            <a:lnRef idx="2">
              <a:schemeClr val="accent5"/>
            </a:lnRef>
            <a:fillRef idx="1">
              <a:schemeClr val="lt1"/>
            </a:fillRef>
            <a:effectRef idx="0">
              <a:schemeClr val="accent5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>
              <a:stCxn id="13" idx="3"/>
            </p:cNvCxnSpPr>
            <p:nvPr/>
          </p:nvCxnSpPr>
          <p:spPr>
            <a:xfrm flipV="1">
              <a:off x="2743200" y="2286000"/>
              <a:ext cx="2438400" cy="381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5"/>
            </a:lnRef>
            <a:fillRef idx="0">
              <a:schemeClr val="accent5"/>
            </a:fillRef>
            <a:effectRef idx="1">
              <a:schemeClr val="accent5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31637281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382000" cy="868362"/>
          </a:xfrm>
        </p:spPr>
        <p:txBody>
          <a:bodyPr>
            <a:noAutofit/>
          </a:bodyPr>
          <a:lstStyle/>
          <a:p>
            <a:pPr algn="l"/>
            <a:r>
              <a:rPr lang="en-US" sz="2800" u="sng" dirty="0" smtClean="0"/>
              <a:t>Accreditation Process: </a:t>
            </a:r>
            <a:br>
              <a:rPr lang="en-US" sz="2800" u="sng" dirty="0" smtClean="0"/>
            </a:br>
            <a:r>
              <a:rPr lang="en-US" sz="2800" u="sng" dirty="0" smtClean="0"/>
              <a:t>a comprehensive evaluation of the degree programs</a:t>
            </a:r>
            <a:endParaRPr lang="en-US" sz="2800" u="sng" dirty="0"/>
          </a:p>
        </p:txBody>
      </p:sp>
      <p:sp>
        <p:nvSpPr>
          <p:cNvPr id="3" name="Rectangle 2"/>
          <p:cNvSpPr/>
          <p:nvPr/>
        </p:nvSpPr>
        <p:spPr>
          <a:xfrm>
            <a:off x="533400" y="1676400"/>
            <a:ext cx="7848600" cy="430887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600" dirty="0"/>
              <a:t>General Criteria</a:t>
            </a:r>
          </a:p>
          <a:p>
            <a:pPr lvl="1"/>
            <a:r>
              <a:rPr lang="en-US" altLang="en-US" sz="2200" dirty="0"/>
              <a:t>1 Students</a:t>
            </a:r>
          </a:p>
          <a:p>
            <a:pPr lvl="1"/>
            <a:r>
              <a:rPr lang="en-US" altLang="en-US" sz="2200" dirty="0"/>
              <a:t>2 Program Educational Objectives</a:t>
            </a:r>
          </a:p>
          <a:p>
            <a:pPr lvl="1"/>
            <a:r>
              <a:rPr lang="en-US" altLang="en-US" sz="2200" dirty="0"/>
              <a:t>3 Student Outcomes </a:t>
            </a:r>
          </a:p>
          <a:p>
            <a:pPr lvl="1"/>
            <a:r>
              <a:rPr lang="en-US" altLang="en-US" sz="2200" dirty="0"/>
              <a:t>4 Continuous Improvement</a:t>
            </a:r>
          </a:p>
          <a:p>
            <a:pPr lvl="1"/>
            <a:r>
              <a:rPr lang="en-US" altLang="en-US" sz="2200" dirty="0"/>
              <a:t>5 Curriculum</a:t>
            </a:r>
          </a:p>
          <a:p>
            <a:pPr lvl="1"/>
            <a:r>
              <a:rPr lang="en-US" altLang="en-US" sz="2200" dirty="0"/>
              <a:t>6 Faculty</a:t>
            </a:r>
          </a:p>
          <a:p>
            <a:pPr lvl="1"/>
            <a:r>
              <a:rPr lang="en-US" altLang="en-US" sz="2200" dirty="0"/>
              <a:t>7 Facilities</a:t>
            </a:r>
          </a:p>
          <a:p>
            <a:pPr lvl="1"/>
            <a:r>
              <a:rPr lang="en-US" altLang="en-US" sz="2200" dirty="0"/>
              <a:t>8 Institutional Support</a:t>
            </a:r>
          </a:p>
          <a:p>
            <a:r>
              <a:rPr lang="en-US" altLang="en-US" sz="2600" dirty="0"/>
              <a:t>Program </a:t>
            </a:r>
            <a:r>
              <a:rPr lang="en-US" altLang="en-US" sz="2600" dirty="0" smtClean="0"/>
              <a:t>Criteria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 </a:t>
            </a:r>
            <a:r>
              <a:rPr lang="en-US" altLang="en-US" sz="2000" dirty="0" smtClean="0"/>
              <a:t>Program-specific requirements (curriculum, faculty qualifications, etc.) </a:t>
            </a:r>
            <a:endParaRPr lang="en-US" altLang="en-US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990600" y="3581400"/>
            <a:ext cx="7162800" cy="1323439"/>
            <a:chOff x="990600" y="1600200"/>
            <a:chExt cx="7162800" cy="1323439"/>
          </a:xfrm>
        </p:grpSpPr>
        <p:sp>
          <p:nvSpPr>
            <p:cNvPr id="12" name="TextBox 11"/>
            <p:cNvSpPr txBox="1"/>
            <p:nvPr/>
          </p:nvSpPr>
          <p:spPr>
            <a:xfrm>
              <a:off x="5181600" y="1600200"/>
              <a:ext cx="2971800" cy="1323439"/>
            </a:xfrm>
            <a:prstGeom prst="rect">
              <a:avLst/>
            </a:prstGeom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Tools, equipment, computing resources, labs to support student outcomes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90600" y="2133600"/>
              <a:ext cx="1752600" cy="381000"/>
            </a:xfrm>
            <a:prstGeom prst="rect">
              <a:avLst/>
            </a:prstGeom>
            <a:noFill/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>
              <a:stCxn id="13" idx="3"/>
            </p:cNvCxnSpPr>
            <p:nvPr/>
          </p:nvCxnSpPr>
          <p:spPr>
            <a:xfrm flipV="1">
              <a:off x="2743200" y="2286000"/>
              <a:ext cx="2438400" cy="381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2"/>
            </a:lnRef>
            <a:fillRef idx="1">
              <a:schemeClr val="lt1"/>
            </a:fillRef>
            <a:effectRef idx="0">
              <a:schemeClr val="accent2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1484162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04800" y="533400"/>
            <a:ext cx="8382000" cy="868362"/>
          </a:xfrm>
        </p:spPr>
        <p:txBody>
          <a:bodyPr>
            <a:noAutofit/>
          </a:bodyPr>
          <a:lstStyle/>
          <a:p>
            <a:pPr algn="l"/>
            <a:r>
              <a:rPr lang="en-US" sz="2800" u="sng" dirty="0" smtClean="0"/>
              <a:t>Accreditation Process: </a:t>
            </a:r>
            <a:br>
              <a:rPr lang="en-US" sz="2800" u="sng" dirty="0" smtClean="0"/>
            </a:br>
            <a:r>
              <a:rPr lang="en-US" sz="2800" u="sng" dirty="0" smtClean="0"/>
              <a:t>a comprehensive evaluation of the degree programs</a:t>
            </a:r>
            <a:endParaRPr lang="en-US" sz="2800" u="sng" dirty="0"/>
          </a:p>
        </p:txBody>
      </p:sp>
      <p:sp>
        <p:nvSpPr>
          <p:cNvPr id="3" name="Rectangle 2"/>
          <p:cNvSpPr/>
          <p:nvPr/>
        </p:nvSpPr>
        <p:spPr>
          <a:xfrm>
            <a:off x="533400" y="1676400"/>
            <a:ext cx="7848600" cy="40010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en-US" sz="2600" dirty="0"/>
              <a:t>General Criteria</a:t>
            </a:r>
          </a:p>
          <a:p>
            <a:pPr lvl="1"/>
            <a:r>
              <a:rPr lang="en-US" altLang="en-US" sz="2200" dirty="0"/>
              <a:t>1 Students</a:t>
            </a:r>
          </a:p>
          <a:p>
            <a:pPr lvl="1"/>
            <a:r>
              <a:rPr lang="en-US" altLang="en-US" sz="2200" dirty="0"/>
              <a:t>2 Program Educational Objectives</a:t>
            </a:r>
          </a:p>
          <a:p>
            <a:pPr lvl="1"/>
            <a:r>
              <a:rPr lang="en-US" altLang="en-US" sz="2200" dirty="0"/>
              <a:t>3 Student Outcomes </a:t>
            </a:r>
          </a:p>
          <a:p>
            <a:pPr lvl="1"/>
            <a:r>
              <a:rPr lang="en-US" altLang="en-US" sz="2200" dirty="0"/>
              <a:t>4 Continuous Improvement</a:t>
            </a:r>
          </a:p>
          <a:p>
            <a:pPr lvl="1"/>
            <a:r>
              <a:rPr lang="en-US" altLang="en-US" sz="2200" dirty="0"/>
              <a:t>5 Curriculum</a:t>
            </a:r>
          </a:p>
          <a:p>
            <a:pPr lvl="1"/>
            <a:r>
              <a:rPr lang="en-US" altLang="en-US" sz="2200" dirty="0"/>
              <a:t>6 Faculty</a:t>
            </a:r>
          </a:p>
          <a:p>
            <a:pPr lvl="1"/>
            <a:r>
              <a:rPr lang="en-US" altLang="en-US" sz="2200" dirty="0"/>
              <a:t>7 Facilities</a:t>
            </a:r>
          </a:p>
          <a:p>
            <a:pPr lvl="1"/>
            <a:r>
              <a:rPr lang="en-US" altLang="en-US" sz="2200" dirty="0"/>
              <a:t>8 Institutional Support</a:t>
            </a:r>
          </a:p>
          <a:p>
            <a:r>
              <a:rPr lang="en-US" altLang="en-US" sz="2600" dirty="0"/>
              <a:t>Program </a:t>
            </a:r>
            <a:r>
              <a:rPr lang="en-US" altLang="en-US" sz="2600" dirty="0" smtClean="0"/>
              <a:t>Criteria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600" dirty="0" smtClean="0"/>
              <a:t> </a:t>
            </a:r>
            <a:r>
              <a:rPr lang="en-US" altLang="en-US" sz="2000" dirty="0" smtClean="0"/>
              <a:t>Program-specific requirements (curriculum, outcomes, etc.) </a:t>
            </a:r>
            <a:endParaRPr lang="en-US" altLang="en-US" sz="2000" dirty="0"/>
          </a:p>
        </p:txBody>
      </p:sp>
      <p:grpSp>
        <p:nvGrpSpPr>
          <p:cNvPr id="11" name="Group 10"/>
          <p:cNvGrpSpPr/>
          <p:nvPr/>
        </p:nvGrpSpPr>
        <p:grpSpPr>
          <a:xfrm>
            <a:off x="1066800" y="3886200"/>
            <a:ext cx="7162800" cy="1631216"/>
            <a:chOff x="990600" y="1600200"/>
            <a:chExt cx="7162800" cy="1631216"/>
          </a:xfrm>
        </p:grpSpPr>
        <p:sp>
          <p:nvSpPr>
            <p:cNvPr id="12" name="TextBox 11"/>
            <p:cNvSpPr txBox="1"/>
            <p:nvPr/>
          </p:nvSpPr>
          <p:spPr>
            <a:xfrm>
              <a:off x="5181600" y="1600200"/>
              <a:ext cx="2971800" cy="1631216"/>
            </a:xfrm>
            <a:prstGeom prst="rect">
              <a:avLst/>
            </a:prstGeom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wrap="square" rtlCol="0">
              <a:spAutoFit/>
            </a:bodyPr>
            <a:lstStyle/>
            <a:p>
              <a:r>
                <a:rPr lang="en-US" sz="2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Institutional commitment </a:t>
              </a:r>
            </a:p>
            <a:p>
              <a:r>
                <a:rPr lang="en-US" sz="2000" dirty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a</a:t>
              </a:r>
              <a:r>
                <a:rPr lang="en-US" sz="2000" dirty="0" smtClean="0">
                  <a:solidFill>
                    <a:srgbClr val="002060"/>
                  </a:solidFill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</a:effectLst>
                </a:rPr>
                <a:t>dequate budget, staff (technical &amp; non-technical) to meet the program needs. </a:t>
              </a:r>
            </a:p>
          </p:txBody>
        </p:sp>
        <p:sp>
          <p:nvSpPr>
            <p:cNvPr id="13" name="Rectangle 12"/>
            <p:cNvSpPr/>
            <p:nvPr/>
          </p:nvSpPr>
          <p:spPr>
            <a:xfrm>
              <a:off x="990600" y="2133600"/>
              <a:ext cx="2667000" cy="381000"/>
            </a:xfrm>
            <a:prstGeom prst="rect">
              <a:avLst/>
            </a:prstGeom>
            <a:noFill/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14" name="Straight Arrow Connector 13"/>
            <p:cNvCxnSpPr>
              <a:stCxn id="13" idx="3"/>
            </p:cNvCxnSpPr>
            <p:nvPr/>
          </p:nvCxnSpPr>
          <p:spPr>
            <a:xfrm flipV="1">
              <a:off x="3657600" y="2286000"/>
              <a:ext cx="1524000" cy="3810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4"/>
            </a:lnRef>
            <a:fillRef idx="1">
              <a:schemeClr val="lt1"/>
            </a:fillRef>
            <a:effectRef idx="0">
              <a:schemeClr val="accent4"/>
            </a:effectRef>
            <a:fontRef idx="minor">
              <a:schemeClr val="dk1"/>
            </a:fontRef>
          </p:style>
        </p:cxnSp>
      </p:grpSp>
    </p:spTree>
    <p:extLst>
      <p:ext uri="{BB962C8B-B14F-4D97-AF65-F5344CB8AC3E}">
        <p14:creationId xmlns:p14="http://schemas.microsoft.com/office/powerpoint/2010/main" val="25142228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Cal State LA is “doing the work”</a:t>
            </a:r>
            <a:b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48201"/>
          </a:xfrm>
        </p:spPr>
        <p:txBody>
          <a:bodyPr/>
          <a:lstStyle/>
          <a:p>
            <a:endParaRPr lang="en-US" dirty="0" smtClean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endParaRPr lang="en-US" dirty="0" smtClean="0">
              <a:hlinkClick r:id="rId2"/>
            </a:endParaRPr>
          </a:p>
          <a:p>
            <a:pPr marL="0" indent="0">
              <a:buNone/>
            </a:pPr>
            <a:r>
              <a:rPr lang="en-US" dirty="0" smtClean="0">
                <a:hlinkClick r:id="rId2"/>
              </a:rPr>
              <a:t>https</a:t>
            </a:r>
            <a:r>
              <a:rPr lang="en-US" dirty="0">
                <a:hlinkClick r:id="rId2"/>
              </a:rPr>
              <a:t>://</a:t>
            </a:r>
            <a:r>
              <a:rPr lang="en-US" dirty="0" smtClean="0">
                <a:hlinkClick r:id="rId2"/>
              </a:rPr>
              <a:t>www.youtube.com/watch?v=QhN4wBfQ9yI</a:t>
            </a:r>
            <a:endParaRPr lang="en-US" dirty="0" smtClean="0"/>
          </a:p>
          <a:p>
            <a:endParaRPr lang="en-US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24" t="17611" r="5478" b="30028"/>
          <a:stretch/>
        </p:blipFill>
        <p:spPr bwMode="auto">
          <a:xfrm>
            <a:off x="778213" y="1143000"/>
            <a:ext cx="7412476" cy="340468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037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52400"/>
            <a:ext cx="6400800" cy="792162"/>
          </a:xfrm>
        </p:spPr>
        <p:txBody>
          <a:bodyPr>
            <a:normAutofit/>
          </a:bodyPr>
          <a:lstStyle/>
          <a:p>
            <a:pPr algn="l"/>
            <a:r>
              <a:rPr lang="en-US" sz="3600" dirty="0" smtClean="0"/>
              <a:t>Accreditation Steps</a:t>
            </a:r>
            <a:endParaRPr lang="en-US" sz="3600" dirty="0"/>
          </a:p>
        </p:txBody>
      </p:sp>
      <p:graphicFrame>
        <p:nvGraphicFramePr>
          <p:cNvPr id="3" name="Diagram 2"/>
          <p:cNvGraphicFramePr/>
          <p:nvPr>
            <p:extLst>
              <p:ext uri="{D42A27DB-BD31-4B8C-83A1-F6EECF244321}">
                <p14:modId xmlns:p14="http://schemas.microsoft.com/office/powerpoint/2010/main" val="4043853233"/>
              </p:ext>
            </p:extLst>
          </p:nvPr>
        </p:nvGraphicFramePr>
        <p:xfrm>
          <a:off x="228600" y="944562"/>
          <a:ext cx="8458200" cy="5227638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959410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8200" y="274638"/>
            <a:ext cx="5943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Potential Decisions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3400" y="990600"/>
            <a:ext cx="7467600" cy="507831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Deficiency</a:t>
            </a:r>
            <a:r>
              <a:rPr lang="en-US" altLang="en-US" sz="2800" dirty="0" smtClean="0"/>
              <a:t>: </a:t>
            </a:r>
            <a:r>
              <a:rPr lang="en-US" altLang="en-US" sz="2800" dirty="0"/>
              <a:t>A Criterion/Policy/Procedure is not </a:t>
            </a:r>
            <a:r>
              <a:rPr lang="en-US" altLang="en-US" sz="2800" dirty="0" smtClean="0"/>
              <a:t>Satisfied</a:t>
            </a:r>
            <a:endParaRPr lang="en-US" altLang="en-US" sz="2800" dirty="0"/>
          </a:p>
          <a:p>
            <a:pPr lvl="1"/>
            <a:r>
              <a:rPr lang="en-US" altLang="en-US" sz="2800" dirty="0" smtClean="0">
                <a:sym typeface="Wingdings" panose="05000000000000000000" pitchFamily="2" charset="2"/>
              </a:rPr>
              <a:t></a:t>
            </a:r>
            <a:r>
              <a:rPr lang="en-US" altLang="en-US" sz="2400" dirty="0" smtClean="0"/>
              <a:t>Show </a:t>
            </a:r>
            <a:r>
              <a:rPr lang="en-US" altLang="en-US" sz="2400" dirty="0"/>
              <a:t>Cause (SC</a:t>
            </a:r>
            <a:r>
              <a:rPr lang="en-US" altLang="en-US" sz="2400" dirty="0" smtClean="0"/>
              <a:t>): first step to non-accreditation</a:t>
            </a:r>
          </a:p>
          <a:p>
            <a:pPr lvl="1"/>
            <a:r>
              <a:rPr lang="en-US" altLang="en-US" sz="2400" dirty="0" smtClean="0">
                <a:sym typeface="Wingdings" panose="05000000000000000000" pitchFamily="2" charset="2"/>
              </a:rPr>
              <a:t> Revisit in two years</a:t>
            </a: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Weakness</a:t>
            </a:r>
            <a:r>
              <a:rPr lang="en-US" altLang="en-US" sz="2800" dirty="0" smtClean="0"/>
              <a:t>: </a:t>
            </a:r>
            <a:r>
              <a:rPr lang="en-US" altLang="en-US" sz="2800" dirty="0"/>
              <a:t>Lacks Strength of Compliance </a:t>
            </a:r>
            <a:r>
              <a:rPr lang="en-US" altLang="en-US" sz="2800" dirty="0" smtClean="0"/>
              <a:t> to a criterion </a:t>
            </a:r>
          </a:p>
          <a:p>
            <a:pPr lvl="1"/>
            <a:r>
              <a:rPr lang="en-US" altLang="en-US" sz="2400" dirty="0">
                <a:sym typeface="Wingdings" panose="05000000000000000000" pitchFamily="2" charset="2"/>
              </a:rPr>
              <a:t> </a:t>
            </a:r>
            <a:r>
              <a:rPr lang="en-US" altLang="en-US" sz="2400" dirty="0"/>
              <a:t>Interim Action Required </a:t>
            </a:r>
            <a:r>
              <a:rPr lang="en-US" altLang="en-US" sz="2400" dirty="0" smtClean="0"/>
              <a:t>(IR or IV)</a:t>
            </a:r>
            <a:endParaRPr lang="en-US" alt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Concern</a:t>
            </a:r>
            <a:r>
              <a:rPr lang="en-US" altLang="en-US" sz="2800" dirty="0" smtClean="0"/>
              <a:t>: </a:t>
            </a:r>
            <a:r>
              <a:rPr lang="en-US" altLang="en-US" sz="2800" dirty="0"/>
              <a:t>Currently Satisfies </a:t>
            </a:r>
            <a:r>
              <a:rPr lang="en-US" altLang="en-US" sz="2800" dirty="0" smtClean="0"/>
              <a:t>Criterion, but may potentially change in the future</a:t>
            </a:r>
          </a:p>
          <a:p>
            <a:pPr lvl="1"/>
            <a:r>
              <a:rPr lang="en-US" altLang="en-US" sz="2400" dirty="0">
                <a:sym typeface="Wingdings" panose="05000000000000000000" pitchFamily="2" charset="2"/>
              </a:rPr>
              <a:t></a:t>
            </a:r>
            <a:r>
              <a:rPr lang="en-US" altLang="en-US" sz="2400" dirty="0" smtClean="0"/>
              <a:t>NGR, but may need to address it in next visit</a:t>
            </a:r>
            <a:endParaRPr lang="en-US" alt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Observation</a:t>
            </a:r>
            <a:r>
              <a:rPr lang="en-US" altLang="en-US" sz="2800" dirty="0" smtClean="0"/>
              <a:t>: comments or suggestions but not affecting accreditation</a:t>
            </a:r>
            <a:r>
              <a:rPr lang="en-US" alt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24593567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868362"/>
          </a:xfrm>
        </p:spPr>
        <p:txBody>
          <a:bodyPr/>
          <a:lstStyle/>
          <a:p>
            <a:r>
              <a:rPr lang="en-US" dirty="0" smtClean="0"/>
              <a:t>Key to successful accreditation visit 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609600" y="1219200"/>
            <a:ext cx="7467600" cy="4154984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Preparation</a:t>
            </a:r>
            <a:r>
              <a:rPr lang="en-US" altLang="en-US" sz="2800" dirty="0" smtClean="0"/>
              <a:t>: </a:t>
            </a:r>
          </a:p>
          <a:p>
            <a:pPr lvl="1"/>
            <a:r>
              <a:rPr lang="en-US" altLang="en-US" sz="2400" dirty="0" smtClean="0">
                <a:sym typeface="Wingdings" panose="05000000000000000000" pitchFamily="2" charset="2"/>
              </a:rPr>
              <a:t> ABET suggest at least 18 months preparation. </a:t>
            </a:r>
            <a:endParaRPr lang="en-US" altLang="en-US" sz="28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Awareness</a:t>
            </a:r>
            <a:r>
              <a:rPr lang="en-US" altLang="en-US" sz="2800" dirty="0" smtClean="0"/>
              <a:t>: </a:t>
            </a:r>
          </a:p>
          <a:p>
            <a:r>
              <a:rPr lang="en-US" altLang="en-US" sz="2400" dirty="0"/>
              <a:t> </a:t>
            </a:r>
            <a:r>
              <a:rPr lang="en-US" altLang="en-US" sz="2400" dirty="0" smtClean="0"/>
              <a:t>       Know up-to-date ABET criteria, policy and procedure </a:t>
            </a:r>
            <a:endParaRPr lang="en-US" alt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Involvement</a:t>
            </a:r>
            <a:r>
              <a:rPr lang="en-US" altLang="en-US" sz="2800" dirty="0" smtClean="0"/>
              <a:t>: </a:t>
            </a:r>
          </a:p>
          <a:p>
            <a:pPr lvl="1"/>
            <a:r>
              <a:rPr lang="en-US" altLang="en-US" sz="2400" dirty="0">
                <a:sym typeface="Wingdings" panose="05000000000000000000" pitchFamily="2" charset="2"/>
              </a:rPr>
              <a:t> </a:t>
            </a:r>
            <a:r>
              <a:rPr lang="en-US" altLang="en-US" sz="2400" dirty="0" smtClean="0">
                <a:sym typeface="Wingdings" panose="05000000000000000000" pitchFamily="2" charset="2"/>
              </a:rPr>
              <a:t>All stake holders are involved (faculty, students, IAB, Alumni) </a:t>
            </a:r>
            <a:endParaRPr lang="en-US" altLang="en-US" sz="2400" dirty="0"/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b="1" dirty="0" smtClean="0"/>
              <a:t>Organization</a:t>
            </a:r>
            <a:r>
              <a:rPr lang="en-US" altLang="en-US" sz="2800" dirty="0" smtClean="0"/>
              <a:t>: </a:t>
            </a:r>
          </a:p>
          <a:p>
            <a:pPr lvl="1"/>
            <a:r>
              <a:rPr lang="en-US" altLang="en-US" sz="2800" dirty="0" smtClean="0"/>
              <a:t>Provide a well-organized visit experience for PEV and make their job easy!</a:t>
            </a:r>
            <a:r>
              <a:rPr lang="en-US" altLang="en-US" sz="2800" dirty="0"/>
              <a:t>	</a:t>
            </a:r>
          </a:p>
        </p:txBody>
      </p:sp>
    </p:spTree>
    <p:extLst>
      <p:ext uri="{BB962C8B-B14F-4D97-AF65-F5344CB8AC3E}">
        <p14:creationId xmlns:p14="http://schemas.microsoft.com/office/powerpoint/2010/main" val="82214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Get Ready for ABET!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3400" y="990600"/>
            <a:ext cx="7467600" cy="169277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altLang="en-US" sz="2800" dirty="0" smtClean="0"/>
              <a:t>Accreditation Taskforce established in Winter 2016 (</a:t>
            </a:r>
            <a:r>
              <a:rPr lang="en-US" altLang="en-US" sz="2800" i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 and a half year ahead of ABET visit</a:t>
            </a:r>
            <a:r>
              <a:rPr lang="en-US" altLang="en-US" sz="2800" dirty="0" smtClean="0"/>
              <a:t>)</a:t>
            </a:r>
          </a:p>
          <a:p>
            <a:pPr marL="914400" lvl="1" indent="-457200">
              <a:buFont typeface="Wingdings" panose="05000000000000000000" pitchFamily="2" charset="2"/>
              <a:buChar char="ü"/>
            </a:pPr>
            <a:r>
              <a:rPr lang="en-US" altLang="en-US" sz="2400" dirty="0" smtClean="0"/>
              <a:t>Focus on program assessment and accreditation preparation </a:t>
            </a:r>
            <a:endParaRPr lang="en-US" altLang="en-US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3657600" y="3572470"/>
            <a:ext cx="1371600" cy="923330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en-US" dirty="0" smtClean="0"/>
              <a:t>Assessment coordinators + Chairs</a:t>
            </a:r>
            <a:endParaRPr lang="en-US" dirty="0"/>
          </a:p>
        </p:txBody>
      </p:sp>
      <p:sp>
        <p:nvSpPr>
          <p:cNvPr id="5" name="Rectangle 4"/>
          <p:cNvSpPr/>
          <p:nvPr/>
        </p:nvSpPr>
        <p:spPr>
          <a:xfrm>
            <a:off x="533400" y="2788592"/>
            <a:ext cx="2667000" cy="3002608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u="sng" dirty="0" smtClean="0"/>
              <a:t>College Accreditation Taskforce</a:t>
            </a:r>
            <a:r>
              <a:rPr lang="en-US" dirty="0" smtClean="0"/>
              <a:t>:</a:t>
            </a:r>
          </a:p>
          <a:p>
            <a:pPr algn="ctr"/>
            <a:endParaRPr lang="en-US" dirty="0" smtClean="0"/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Track changes in ABET criteria, policy and procedure </a:t>
            </a:r>
          </a:p>
          <a:p>
            <a:pPr marL="285750" indent="-285750">
              <a:buFont typeface="Wingdings" panose="05000000000000000000" pitchFamily="2" charset="2"/>
              <a:buChar char="ü"/>
            </a:pPr>
            <a:r>
              <a:rPr lang="en-US" dirty="0" smtClean="0"/>
              <a:t>Establish process and guidelines for program assessment</a:t>
            </a:r>
          </a:p>
        </p:txBody>
      </p:sp>
      <p:sp>
        <p:nvSpPr>
          <p:cNvPr id="6" name="Rectangle 5"/>
          <p:cNvSpPr/>
          <p:nvPr/>
        </p:nvSpPr>
        <p:spPr>
          <a:xfrm>
            <a:off x="5486400" y="2667000"/>
            <a:ext cx="2895600" cy="3276600"/>
          </a:xfrm>
          <a:prstGeom prst="rect">
            <a:avLst/>
          </a:prstGeom>
        </p:spPr>
        <p:style>
          <a:lnRef idx="1">
            <a:schemeClr val="accent4"/>
          </a:lnRef>
          <a:fillRef idx="3">
            <a:schemeClr val="accent4"/>
          </a:fillRef>
          <a:effectRef idx="2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000" u="sng" dirty="0" smtClean="0"/>
              <a:t>At Department</a:t>
            </a:r>
          </a:p>
          <a:p>
            <a:pPr algn="ctr"/>
            <a:r>
              <a:rPr lang="en-US" sz="2000" u="sng" dirty="0" smtClean="0"/>
              <a:t> </a:t>
            </a:r>
            <a:endParaRPr lang="en-US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Work with faculty to design assessment tools and collect data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Use the assessment results to inform curriculum/program changes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 smtClean="0"/>
              <a:t>Report &amp; documentation</a:t>
            </a:r>
            <a:endParaRPr lang="en-US" dirty="0"/>
          </a:p>
        </p:txBody>
      </p:sp>
      <p:cxnSp>
        <p:nvCxnSpPr>
          <p:cNvPr id="8" name="Straight Arrow Connector 7"/>
          <p:cNvCxnSpPr>
            <a:stCxn id="4" idx="1"/>
          </p:cNvCxnSpPr>
          <p:nvPr/>
        </p:nvCxnSpPr>
        <p:spPr>
          <a:xfrm flipH="1">
            <a:off x="3200400" y="4034135"/>
            <a:ext cx="457200" cy="4465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3"/>
          </p:cNvCxnSpPr>
          <p:nvPr/>
        </p:nvCxnSpPr>
        <p:spPr>
          <a:xfrm>
            <a:off x="5029200" y="4034135"/>
            <a:ext cx="457200" cy="0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62041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39762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Get Ready for ABET: Our Strength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1143000"/>
            <a:ext cx="8153400" cy="1384995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Well-established assessment and evaluation process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Continuous Improvement is the core of our operation!</a:t>
            </a:r>
            <a:r>
              <a:rPr lang="en-US" altLang="en-US" sz="2400" i="1" u="sng" dirty="0" smtClean="0">
                <a:solidFill>
                  <a:srgbClr val="002060"/>
                </a:solidFill>
                <a:sym typeface="Wingdings" panose="05000000000000000000" pitchFamily="2" charset="2"/>
              </a:rPr>
              <a:t> </a:t>
            </a:r>
            <a:endParaRPr lang="en-US" altLang="en-US" sz="2800" i="1" u="sng" dirty="0">
              <a:solidFill>
                <a:srgbClr val="002060"/>
              </a:solidFill>
            </a:endParaRPr>
          </a:p>
        </p:txBody>
      </p:sp>
      <p:graphicFrame>
        <p:nvGraphicFramePr>
          <p:cNvPr id="5" name="Diagram 4"/>
          <p:cNvGraphicFramePr/>
          <p:nvPr>
            <p:extLst>
              <p:ext uri="{D42A27DB-BD31-4B8C-83A1-F6EECF244321}">
                <p14:modId xmlns:p14="http://schemas.microsoft.com/office/powerpoint/2010/main" val="3867474682"/>
              </p:ext>
            </p:extLst>
          </p:nvPr>
        </p:nvGraphicFramePr>
        <p:xfrm>
          <a:off x="762000" y="2756595"/>
          <a:ext cx="5181600" cy="30226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sp>
        <p:nvSpPr>
          <p:cNvPr id="6" name="Rounded Rectangle 5"/>
          <p:cNvSpPr/>
          <p:nvPr/>
        </p:nvSpPr>
        <p:spPr>
          <a:xfrm>
            <a:off x="5791200" y="2362200"/>
            <a:ext cx="2362200" cy="609600"/>
          </a:xfrm>
          <a:prstGeom prst="round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 smtClean="0"/>
              <a:t>Review and update Educational Objectives</a:t>
            </a:r>
            <a:endParaRPr lang="en-US" dirty="0"/>
          </a:p>
        </p:txBody>
      </p:sp>
      <p:sp>
        <p:nvSpPr>
          <p:cNvPr id="7" name="Rounded Rectangle 6"/>
          <p:cNvSpPr/>
          <p:nvPr/>
        </p:nvSpPr>
        <p:spPr>
          <a:xfrm>
            <a:off x="5943600" y="3322092"/>
            <a:ext cx="2133600" cy="609600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b="1" dirty="0" smtClean="0"/>
              <a:t>Constituency input</a:t>
            </a:r>
            <a:endParaRPr lang="en-US" b="1" dirty="0"/>
          </a:p>
        </p:txBody>
      </p:sp>
      <p:cxnSp>
        <p:nvCxnSpPr>
          <p:cNvPr id="9" name="Straight Arrow Connector 8"/>
          <p:cNvCxnSpPr/>
          <p:nvPr/>
        </p:nvCxnSpPr>
        <p:spPr>
          <a:xfrm>
            <a:off x="6324600" y="2971800"/>
            <a:ext cx="0" cy="350292"/>
          </a:xfrm>
          <a:prstGeom prst="straightConnector1">
            <a:avLst/>
          </a:prstGeom>
          <a:ln>
            <a:tailEnd type="triangl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7391400" y="2983936"/>
            <a:ext cx="0" cy="350292"/>
          </a:xfrm>
          <a:prstGeom prst="straightConnector1">
            <a:avLst/>
          </a:prstGeom>
          <a:ln>
            <a:headEnd type="triangle"/>
            <a:tailEnd type="none"/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sp>
        <p:nvSpPr>
          <p:cNvPr id="11" name="Left-Right Arrow 10"/>
          <p:cNvSpPr/>
          <p:nvPr/>
        </p:nvSpPr>
        <p:spPr>
          <a:xfrm rot="20245457">
            <a:off x="4526233" y="2953347"/>
            <a:ext cx="1075650" cy="253714"/>
          </a:xfrm>
          <a:prstGeom prst="leftRightArrow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TextBox 11"/>
          <p:cNvSpPr txBox="1"/>
          <p:nvPr/>
        </p:nvSpPr>
        <p:spPr>
          <a:xfrm>
            <a:off x="5524500" y="5004671"/>
            <a:ext cx="2895600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000" u="sng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2-loop process for program assessment and evaluation (since EC2000)</a:t>
            </a:r>
            <a:endParaRPr lang="en-US" sz="2000" u="sng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3684982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229600" cy="6397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90000" lnSpcReduction="20000"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 smtClean="0"/>
              <a:t>Get Ready for ABET: Our Strength </a:t>
            </a:r>
            <a:endParaRPr lang="en-US" dirty="0"/>
          </a:p>
        </p:txBody>
      </p:sp>
      <p:sp>
        <p:nvSpPr>
          <p:cNvPr id="4" name="Rectangle 3"/>
          <p:cNvSpPr/>
          <p:nvPr/>
        </p:nvSpPr>
        <p:spPr>
          <a:xfrm>
            <a:off x="533400" y="1143000"/>
            <a:ext cx="8153400" cy="4770537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Solid Programs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Broad involvement of faculty, IAB, and alumni in assessment and accreditation preparation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sym typeface="Wingdings" panose="05000000000000000000" pitchFamily="2" charset="2"/>
              </a:rPr>
              <a:t>Many instructors  are supporting </a:t>
            </a:r>
            <a:r>
              <a:rPr lang="en-US" alt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course-embedded assessment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sym typeface="Wingdings" panose="05000000000000000000" pitchFamily="2" charset="2"/>
              </a:rPr>
              <a:t>Course coordinators and instructors are collecting </a:t>
            </a:r>
            <a:r>
              <a:rPr lang="en-US" alt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course files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sym typeface="Wingdings" panose="05000000000000000000" pitchFamily="2" charset="2"/>
              </a:rPr>
              <a:t>Faculty are preparing </a:t>
            </a:r>
            <a:r>
              <a:rPr lang="en-US" altLang="en-US" sz="2400" dirty="0" smtClean="0">
                <a:solidFill>
                  <a:srgbClr val="FF0000"/>
                </a:solidFill>
                <a:sym typeface="Wingdings" panose="05000000000000000000" pitchFamily="2" charset="2"/>
              </a:rPr>
              <a:t>CV </a:t>
            </a:r>
          </a:p>
          <a:p>
            <a:pPr marL="800100" lvl="1" indent="-342900">
              <a:buFont typeface="Arial" panose="020B0604020202020204" pitchFamily="34" charset="0"/>
              <a:buChar char="•"/>
            </a:pPr>
            <a:r>
              <a:rPr lang="en-US" altLang="en-US" sz="2400" dirty="0" smtClean="0">
                <a:solidFill>
                  <a:schemeClr val="tx1"/>
                </a:solidFill>
                <a:sym typeface="Wingdings" panose="05000000000000000000" pitchFamily="2" charset="2"/>
              </a:rPr>
              <a:t>IAB members and alumni always help in assessment, ensure PEO meet the needs of industry, and provide feedback to improve the program</a:t>
            </a:r>
          </a:p>
          <a:p>
            <a:pPr marL="914400" lvl="1" indent="-457200">
              <a:buFont typeface="Arial" panose="020B0604020202020204" pitchFamily="34" charset="0"/>
              <a:buChar char="•"/>
            </a:pPr>
            <a:endParaRPr lang="en-US" altLang="en-US" sz="2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0476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>
            <a:normAutofit fontScale="90000"/>
          </a:bodyPr>
          <a:lstStyle/>
          <a:p>
            <a:r>
              <a:rPr lang="en-US" dirty="0"/>
              <a:t>Get Ready for </a:t>
            </a:r>
            <a:r>
              <a:rPr lang="en-US" dirty="0" smtClean="0"/>
              <a:t>ABET: Positive Changes</a:t>
            </a:r>
            <a:endParaRPr lang="en-US" dirty="0"/>
          </a:p>
        </p:txBody>
      </p:sp>
      <p:sp>
        <p:nvSpPr>
          <p:cNvPr id="3" name="Rectangle 2"/>
          <p:cNvSpPr/>
          <p:nvPr/>
        </p:nvSpPr>
        <p:spPr>
          <a:xfrm>
            <a:off x="533400" y="1143000"/>
            <a:ext cx="8153400" cy="1815882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Increased # of faculty, with more faculty search on the way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Enhanced advising structure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New tools (e.g. EAB) to monitor students’ progress</a:t>
            </a:r>
          </a:p>
        </p:txBody>
      </p:sp>
    </p:spTree>
    <p:extLst>
      <p:ext uri="{BB962C8B-B14F-4D97-AF65-F5344CB8AC3E}">
        <p14:creationId xmlns:p14="http://schemas.microsoft.com/office/powerpoint/2010/main" val="34927689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305800" cy="868362"/>
          </a:xfrm>
        </p:spPr>
        <p:txBody>
          <a:bodyPr>
            <a:normAutofit/>
          </a:bodyPr>
          <a:lstStyle/>
          <a:p>
            <a:r>
              <a:rPr lang="en-US" sz="3600" dirty="0"/>
              <a:t>Get Ready for </a:t>
            </a:r>
            <a:r>
              <a:rPr lang="en-US" sz="3600" dirty="0" smtClean="0"/>
              <a:t>ABET: Potential Challenge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1066800" y="1386068"/>
            <a:ext cx="5638800" cy="523220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en-US" sz="2800" b="1" dirty="0" smtClean="0"/>
              <a:t>Quarter to Semester Conversion</a:t>
            </a:r>
            <a:endParaRPr lang="en-US" altLang="en-US" sz="2800" dirty="0"/>
          </a:p>
        </p:txBody>
      </p:sp>
      <p:sp>
        <p:nvSpPr>
          <p:cNvPr id="5" name="Rectangle 4"/>
          <p:cNvSpPr/>
          <p:nvPr/>
        </p:nvSpPr>
        <p:spPr>
          <a:xfrm>
            <a:off x="457200" y="2152357"/>
            <a:ext cx="8153400" cy="2246769"/>
          </a:xfrm>
          <a:prstGeom prst="rect">
            <a:avLst/>
          </a:prstGeom>
          <a:ln>
            <a:noFill/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Semester curriculum in compliance with ABET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Process in place to ensure students meet graduation requirement in Q2S </a:t>
            </a:r>
          </a:p>
          <a:p>
            <a:pPr marL="457200" indent="-457200">
              <a:buFont typeface="Wingdings" panose="05000000000000000000" pitchFamily="2" charset="2"/>
              <a:buChar char="ü"/>
            </a:pPr>
            <a:r>
              <a:rPr lang="en-US" altLang="en-US" sz="2800" i="1" u="sng" dirty="0" smtClean="0">
                <a:solidFill>
                  <a:srgbClr val="002060"/>
                </a:solidFill>
              </a:rPr>
              <a:t>Documented Advising process to help students in transition process</a:t>
            </a:r>
          </a:p>
        </p:txBody>
      </p:sp>
      <p:grpSp>
        <p:nvGrpSpPr>
          <p:cNvPr id="14" name="Group 13"/>
          <p:cNvGrpSpPr/>
          <p:nvPr/>
        </p:nvGrpSpPr>
        <p:grpSpPr>
          <a:xfrm>
            <a:off x="381000" y="2549317"/>
            <a:ext cx="8229600" cy="3699618"/>
            <a:chOff x="381000" y="2549317"/>
            <a:chExt cx="8229600" cy="3699618"/>
          </a:xfrm>
        </p:grpSpPr>
        <p:sp>
          <p:nvSpPr>
            <p:cNvPr id="6" name="Rectangle 5"/>
            <p:cNvSpPr/>
            <p:nvPr/>
          </p:nvSpPr>
          <p:spPr>
            <a:xfrm>
              <a:off x="4906022" y="3789406"/>
              <a:ext cx="3704578" cy="2438400"/>
            </a:xfrm>
            <a:prstGeom prst="rect">
              <a:avLst/>
            </a:prstGeom>
            <a:solidFill>
              <a:srgbClr val="CCECFF"/>
            </a:solidFill>
            <a:ln/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t"/>
            <a:lstStyle/>
            <a:p>
              <a:endParaRPr lang="en-US" sz="2000" dirty="0"/>
            </a:p>
            <a:p>
              <a:r>
                <a:rPr lang="en-US" b="1" dirty="0" smtClean="0"/>
                <a:t>	Our Q2S ABET report 	was approved by ABET</a:t>
              </a:r>
              <a:endParaRPr lang="en-US" dirty="0"/>
            </a:p>
            <a:p>
              <a:r>
                <a:rPr lang="en-US" dirty="0"/>
                <a:t> </a:t>
              </a:r>
              <a:endParaRPr lang="en-US" dirty="0" smtClean="0"/>
            </a:p>
            <a:p>
              <a:r>
                <a:rPr lang="en-US" dirty="0" smtClean="0"/>
                <a:t>“It </a:t>
              </a:r>
              <a:r>
                <a:rPr lang="en-US" dirty="0"/>
                <a:t>was determined that the conversion does not impact compliance with the accreditation </a:t>
              </a:r>
              <a:r>
                <a:rPr lang="en-US" dirty="0" smtClean="0"/>
                <a:t>criteria</a:t>
              </a:r>
              <a:r>
                <a:rPr lang="en-US" b="1" dirty="0" smtClean="0"/>
                <a:t>! “</a:t>
              </a:r>
            </a:p>
            <a:p>
              <a:endParaRPr lang="en-US" sz="2000" dirty="0"/>
            </a:p>
            <a:p>
              <a:endParaRPr lang="en-US" sz="2000" dirty="0"/>
            </a:p>
          </p:txBody>
        </p:sp>
        <p:pic>
          <p:nvPicPr>
            <p:cNvPr id="7" name="Picture 6"/>
            <p:cNvPicPr>
              <a:picLocks noChangeAspect="1"/>
            </p:cNvPicPr>
            <p:nvPr/>
          </p:nvPicPr>
          <p:blipFill>
            <a:blip r:embed="rId2" cstate="print"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backgroundRemoval t="0" b="100000" l="0" r="10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191000" y="3546337"/>
              <a:ext cx="1658112" cy="1256956"/>
            </a:xfrm>
            <a:prstGeom prst="rect">
              <a:avLst/>
            </a:prstGeom>
          </p:spPr>
        </p:pic>
        <p:grpSp>
          <p:nvGrpSpPr>
            <p:cNvPr id="8" name="Group 7"/>
            <p:cNvGrpSpPr/>
            <p:nvPr/>
          </p:nvGrpSpPr>
          <p:grpSpPr>
            <a:xfrm>
              <a:off x="381000" y="2549317"/>
              <a:ext cx="3733800" cy="3699618"/>
              <a:chOff x="1524000" y="1143000"/>
              <a:chExt cx="4724400" cy="4708974"/>
            </a:xfrm>
          </p:grpSpPr>
          <p:pic>
            <p:nvPicPr>
              <p:cNvPr id="9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2133600" y="1288413"/>
                <a:ext cx="4114800" cy="4563561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solidFill>
                  <a:srgbClr val="FFFFFF"/>
                </a:solidFill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  <a:extLst/>
            </p:spPr>
          </p:pic>
          <p:pic>
            <p:nvPicPr>
              <p:cNvPr id="10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828800" y="1261519"/>
                <a:ext cx="4114800" cy="4563561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solidFill>
                  <a:srgbClr val="FFFFFF"/>
                </a:solidFill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  <a:extLst/>
            </p:spPr>
          </p:pic>
          <p:pic>
            <p:nvPicPr>
              <p:cNvPr id="11" name="Picture 2"/>
              <p:cNvPicPr>
                <a:picLocks noChangeAspect="1" noChangeArrowheads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rcRect/>
              <a:stretch>
                <a:fillRect/>
              </a:stretch>
            </p:blipFill>
            <p:spPr bwMode="auto">
              <a:xfrm>
                <a:off x="1524000" y="1143000"/>
                <a:ext cx="4114800" cy="4563561"/>
              </a:xfrm>
              <a:prstGeom prst="rect">
                <a:avLst/>
              </a:prstGeom>
              <a:solidFill>
                <a:srgbClr val="FFFFFF">
                  <a:shade val="85000"/>
                </a:srgbClr>
              </a:solidFill>
              <a:ln w="190500" cap="sq">
                <a:solidFill>
                  <a:srgbClr val="FFFFFF"/>
                </a:solidFill>
                <a:miter lim="800000"/>
              </a:ln>
              <a:effectLst>
                <a:outerShdw blurRad="65000" dist="50800" dir="12900000" kx="195000" ky="145000" algn="tl" rotWithShape="0">
                  <a:srgbClr val="000000">
                    <a:alpha val="30000"/>
                  </a:srgbClr>
                </a:outerShdw>
              </a:effectLst>
              <a:scene3d>
                <a:camera prst="orthographicFront">
                  <a:rot lat="0" lon="0" rev="360000"/>
                </a:camera>
                <a:lightRig rig="twoPt" dir="t">
                  <a:rot lat="0" lon="0" rev="7200000"/>
                </a:lightRig>
              </a:scene3d>
              <a:sp3d contourW="12700">
                <a:bevelT w="25400" h="19050"/>
                <a:contourClr>
                  <a:srgbClr val="969696"/>
                </a:contourClr>
              </a:sp3d>
              <a:extLst/>
            </p:spPr>
          </p:pic>
        </p:grpSp>
        <p:cxnSp>
          <p:nvCxnSpPr>
            <p:cNvPr id="13" name="Straight Arrow Connector 12"/>
            <p:cNvCxnSpPr/>
            <p:nvPr/>
          </p:nvCxnSpPr>
          <p:spPr>
            <a:xfrm>
              <a:off x="4191000" y="5008606"/>
              <a:ext cx="609600" cy="0"/>
            </a:xfrm>
            <a:prstGeom prst="straightConnector1">
              <a:avLst/>
            </a:prstGeom>
            <a:ln>
              <a:tailEnd type="triangle"/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141432066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3058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Get Ready for ABET: Potential Challenge</a:t>
            </a:r>
            <a:endParaRPr lang="en-US" sz="3600" dirty="0"/>
          </a:p>
        </p:txBody>
      </p:sp>
      <p:sp>
        <p:nvSpPr>
          <p:cNvPr id="5" name="Rectangle 4"/>
          <p:cNvSpPr/>
          <p:nvPr/>
        </p:nvSpPr>
        <p:spPr>
          <a:xfrm>
            <a:off x="703162" y="1149752"/>
            <a:ext cx="8077200" cy="4401205"/>
          </a:xfrm>
          <a:prstGeom prst="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en-US" altLang="en-US" sz="2800" b="1" dirty="0" smtClean="0"/>
              <a:t>Still, potential challenges related to Q2S</a:t>
            </a:r>
            <a:r>
              <a:rPr lang="en-US" altLang="en-US" sz="2800" dirty="0" smtClean="0"/>
              <a:t>:</a:t>
            </a:r>
          </a:p>
          <a:p>
            <a:r>
              <a:rPr lang="en-US" altLang="en-US" sz="2800" dirty="0" smtClean="0">
                <a:solidFill>
                  <a:schemeClr val="tx2"/>
                </a:solidFill>
              </a:rPr>
              <a:t>#1</a:t>
            </a:r>
            <a:r>
              <a:rPr lang="en-US" altLang="en-US" sz="2800" dirty="0" smtClean="0"/>
              <a:t> </a:t>
            </a:r>
            <a:r>
              <a:rPr lang="en-US" altLang="en-US" sz="2800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Transcript analysis </a:t>
            </a:r>
            <a:r>
              <a:rPr lang="en-US" altLang="en-US" sz="2800" dirty="0" smtClean="0"/>
              <a:t>will be more difficult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r>
              <a:rPr lang="en-US" altLang="en-US" sz="2800" dirty="0" smtClean="0">
                <a:solidFill>
                  <a:schemeClr val="tx2"/>
                </a:solidFill>
              </a:rPr>
              <a:t>#2</a:t>
            </a:r>
            <a:r>
              <a:rPr lang="en-US" altLang="en-US" sz="2800" dirty="0" smtClean="0"/>
              <a:t> Get ready to answer questions about how we advised and demo they meet degree requirements in Q2S process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endParaRPr lang="en-US" altLang="en-US" sz="2800" dirty="0"/>
          </a:p>
          <a:p>
            <a:r>
              <a:rPr lang="en-US" altLang="en-US" sz="2800" dirty="0" smtClean="0">
                <a:solidFill>
                  <a:schemeClr val="tx2"/>
                </a:solidFill>
              </a:rPr>
              <a:t>#3</a:t>
            </a:r>
            <a:r>
              <a:rPr lang="en-US" altLang="en-US" sz="2800" dirty="0" smtClean="0"/>
              <a:t> Demonstrate continuous improvement in Q2S process  </a:t>
            </a:r>
          </a:p>
          <a:p>
            <a:endParaRPr lang="en-US" altLang="en-US" sz="2800" dirty="0"/>
          </a:p>
        </p:txBody>
      </p:sp>
      <p:sp>
        <p:nvSpPr>
          <p:cNvPr id="6" name="Rounded Rectangle 5"/>
          <p:cNvSpPr/>
          <p:nvPr/>
        </p:nvSpPr>
        <p:spPr>
          <a:xfrm>
            <a:off x="5181600" y="4876800"/>
            <a:ext cx="2438400" cy="106680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Think-ahead &amp;</a:t>
            </a:r>
          </a:p>
          <a:p>
            <a:pPr algn="ctr"/>
            <a:r>
              <a:rPr lang="en-US" sz="2400" dirty="0" smtClean="0"/>
              <a:t>Work harder to get Prepared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616093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1"/>
          <p:cNvSpPr txBox="1">
            <a:spLocks/>
          </p:cNvSpPr>
          <p:nvPr/>
        </p:nvSpPr>
        <p:spPr>
          <a:xfrm>
            <a:off x="457200" y="274638"/>
            <a:ext cx="8305800" cy="86836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sz="3600" dirty="0" smtClean="0"/>
              <a:t>Get Ready for ABET: our progress</a:t>
            </a:r>
            <a:endParaRPr lang="en-US" sz="3600" dirty="0"/>
          </a:p>
        </p:txBody>
      </p:sp>
      <p:sp>
        <p:nvSpPr>
          <p:cNvPr id="4" name="Rectangle 3"/>
          <p:cNvSpPr/>
          <p:nvPr/>
        </p:nvSpPr>
        <p:spPr>
          <a:xfrm>
            <a:off x="685800" y="1143000"/>
            <a:ext cx="7239000" cy="1600200"/>
          </a:xfrm>
          <a:prstGeom prst="rect">
            <a:avLst/>
          </a:prstGeom>
          <a:ln/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t"/>
          <a:lstStyle/>
          <a:p>
            <a:r>
              <a:rPr lang="en-US" sz="2400" b="1" dirty="0" smtClean="0"/>
              <a:t>Our Accreditation Taskforce rocks!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b="1" dirty="0"/>
              <a:t> </a:t>
            </a:r>
            <a:r>
              <a:rPr lang="en-US" sz="2000" i="1" dirty="0" smtClean="0"/>
              <a:t>Enhanced assessment process, implemented new tools 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i="1" dirty="0" smtClean="0"/>
              <a:t>Completed Data analysis (16-17) in Summer</a:t>
            </a:r>
          </a:p>
          <a:p>
            <a:pPr marL="342900" indent="-342900">
              <a:buFont typeface="Wingdings" panose="05000000000000000000" pitchFamily="2" charset="2"/>
              <a:buChar char="ü"/>
            </a:pPr>
            <a:r>
              <a:rPr lang="en-US" sz="2000" i="1" dirty="0" smtClean="0"/>
              <a:t>Working on Self-study report assessment portions</a:t>
            </a:r>
          </a:p>
          <a:p>
            <a:endParaRPr lang="en-US" b="1" dirty="0"/>
          </a:p>
          <a:p>
            <a:r>
              <a:rPr lang="en-US" b="1" dirty="0" smtClean="0"/>
              <a:t> </a:t>
            </a:r>
            <a:endParaRPr lang="en-US" dirty="0"/>
          </a:p>
          <a:p>
            <a:r>
              <a:rPr lang="en-US" dirty="0"/>
              <a:t> </a:t>
            </a:r>
            <a:endParaRPr lang="en-US" dirty="0" smtClean="0"/>
          </a:p>
          <a:p>
            <a:endParaRPr lang="en-US" sz="2000" dirty="0"/>
          </a:p>
          <a:p>
            <a:endParaRPr lang="en-US" sz="20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34200" y="1066800"/>
            <a:ext cx="1281023" cy="1676400"/>
          </a:xfrm>
          <a:prstGeom prst="rect">
            <a:avLst/>
          </a:prstGeom>
        </p:spPr>
      </p:pic>
      <p:grpSp>
        <p:nvGrpSpPr>
          <p:cNvPr id="7" name="Group 6"/>
          <p:cNvGrpSpPr/>
          <p:nvPr/>
        </p:nvGrpSpPr>
        <p:grpSpPr>
          <a:xfrm>
            <a:off x="685801" y="2636664"/>
            <a:ext cx="7924800" cy="3592201"/>
            <a:chOff x="923895" y="2636664"/>
            <a:chExt cx="7358425" cy="3592201"/>
          </a:xfrm>
        </p:grpSpPr>
        <p:sp>
          <p:nvSpPr>
            <p:cNvPr id="8" name="Freeform 7"/>
            <p:cNvSpPr/>
            <p:nvPr/>
          </p:nvSpPr>
          <p:spPr>
            <a:xfrm>
              <a:off x="923895" y="2652487"/>
              <a:ext cx="2733705" cy="928913"/>
            </a:xfrm>
            <a:custGeom>
              <a:avLst/>
              <a:gdLst>
                <a:gd name="connsiteX0" fmla="*/ 0 w 2733705"/>
                <a:gd name="connsiteY0" fmla="*/ 92891 h 928913"/>
                <a:gd name="connsiteX1" fmla="*/ 92891 w 2733705"/>
                <a:gd name="connsiteY1" fmla="*/ 0 h 928913"/>
                <a:gd name="connsiteX2" fmla="*/ 2640814 w 2733705"/>
                <a:gd name="connsiteY2" fmla="*/ 0 h 928913"/>
                <a:gd name="connsiteX3" fmla="*/ 2733705 w 2733705"/>
                <a:gd name="connsiteY3" fmla="*/ 92891 h 928913"/>
                <a:gd name="connsiteX4" fmla="*/ 2733705 w 2733705"/>
                <a:gd name="connsiteY4" fmla="*/ 836022 h 928913"/>
                <a:gd name="connsiteX5" fmla="*/ 2640814 w 2733705"/>
                <a:gd name="connsiteY5" fmla="*/ 928913 h 928913"/>
                <a:gd name="connsiteX6" fmla="*/ 92891 w 2733705"/>
                <a:gd name="connsiteY6" fmla="*/ 928913 h 928913"/>
                <a:gd name="connsiteX7" fmla="*/ 0 w 2733705"/>
                <a:gd name="connsiteY7" fmla="*/ 836022 h 928913"/>
                <a:gd name="connsiteX8" fmla="*/ 0 w 2733705"/>
                <a:gd name="connsiteY8" fmla="*/ 92891 h 928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3705" h="928913">
                  <a:moveTo>
                    <a:pt x="0" y="92891"/>
                  </a:moveTo>
                  <a:cubicBezTo>
                    <a:pt x="0" y="41589"/>
                    <a:pt x="41589" y="0"/>
                    <a:pt x="92891" y="0"/>
                  </a:cubicBezTo>
                  <a:lnTo>
                    <a:pt x="2640814" y="0"/>
                  </a:lnTo>
                  <a:cubicBezTo>
                    <a:pt x="2692116" y="0"/>
                    <a:pt x="2733705" y="41589"/>
                    <a:pt x="2733705" y="92891"/>
                  </a:cubicBezTo>
                  <a:lnTo>
                    <a:pt x="2733705" y="836022"/>
                  </a:lnTo>
                  <a:cubicBezTo>
                    <a:pt x="2733705" y="887324"/>
                    <a:pt x="2692116" y="928913"/>
                    <a:pt x="2640814" y="928913"/>
                  </a:cubicBezTo>
                  <a:lnTo>
                    <a:pt x="92891" y="928913"/>
                  </a:lnTo>
                  <a:cubicBezTo>
                    <a:pt x="41589" y="928913"/>
                    <a:pt x="0" y="887324"/>
                    <a:pt x="0" y="836022"/>
                  </a:cubicBezTo>
                  <a:lnTo>
                    <a:pt x="0" y="9289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401078" numCol="1" spcCol="1270" anchor="t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smtClean="0"/>
                <a:t>Quarter</a:t>
              </a:r>
              <a:endParaRPr lang="en-US" sz="2400" kern="1200" dirty="0"/>
            </a:p>
          </p:txBody>
        </p:sp>
        <p:sp>
          <p:nvSpPr>
            <p:cNvPr id="9" name="Freeform 8"/>
            <p:cNvSpPr/>
            <p:nvPr/>
          </p:nvSpPr>
          <p:spPr>
            <a:xfrm>
              <a:off x="1035614" y="3200400"/>
              <a:ext cx="2739008" cy="2774710"/>
            </a:xfrm>
            <a:custGeom>
              <a:avLst/>
              <a:gdLst>
                <a:gd name="connsiteX0" fmla="*/ 0 w 2739008"/>
                <a:gd name="connsiteY0" fmla="*/ 273901 h 3300656"/>
                <a:gd name="connsiteX1" fmla="*/ 273901 w 2739008"/>
                <a:gd name="connsiteY1" fmla="*/ 0 h 3300656"/>
                <a:gd name="connsiteX2" fmla="*/ 2465107 w 2739008"/>
                <a:gd name="connsiteY2" fmla="*/ 0 h 3300656"/>
                <a:gd name="connsiteX3" fmla="*/ 2739008 w 2739008"/>
                <a:gd name="connsiteY3" fmla="*/ 273901 h 3300656"/>
                <a:gd name="connsiteX4" fmla="*/ 2739008 w 2739008"/>
                <a:gd name="connsiteY4" fmla="*/ 3026755 h 3300656"/>
                <a:gd name="connsiteX5" fmla="*/ 2465107 w 2739008"/>
                <a:gd name="connsiteY5" fmla="*/ 3300656 h 3300656"/>
                <a:gd name="connsiteX6" fmla="*/ 273901 w 2739008"/>
                <a:gd name="connsiteY6" fmla="*/ 3300656 h 3300656"/>
                <a:gd name="connsiteX7" fmla="*/ 0 w 2739008"/>
                <a:gd name="connsiteY7" fmla="*/ 3026755 h 3300656"/>
                <a:gd name="connsiteX8" fmla="*/ 0 w 2739008"/>
                <a:gd name="connsiteY8" fmla="*/ 273901 h 330065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9008" h="3300656">
                  <a:moveTo>
                    <a:pt x="0" y="273901"/>
                  </a:moveTo>
                  <a:cubicBezTo>
                    <a:pt x="0" y="122630"/>
                    <a:pt x="122630" y="0"/>
                    <a:pt x="273901" y="0"/>
                  </a:cubicBezTo>
                  <a:lnTo>
                    <a:pt x="2465107" y="0"/>
                  </a:lnTo>
                  <a:cubicBezTo>
                    <a:pt x="2616378" y="0"/>
                    <a:pt x="2739008" y="122630"/>
                    <a:pt x="2739008" y="273901"/>
                  </a:cubicBezTo>
                  <a:lnTo>
                    <a:pt x="2739008" y="3026755"/>
                  </a:lnTo>
                  <a:cubicBezTo>
                    <a:pt x="2739008" y="3178026"/>
                    <a:pt x="2616378" y="3300656"/>
                    <a:pt x="2465107" y="3300656"/>
                  </a:cubicBezTo>
                  <a:lnTo>
                    <a:pt x="273901" y="3300656"/>
                  </a:lnTo>
                  <a:cubicBezTo>
                    <a:pt x="122630" y="3300656"/>
                    <a:pt x="0" y="3178026"/>
                    <a:pt x="0" y="3026755"/>
                  </a:cubicBezTo>
                  <a:lnTo>
                    <a:pt x="0" y="273901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0"/>
                <a:satOff val="0"/>
                <a:lumOff val="0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22463" tIns="222463" rIns="222463" bIns="222463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kern="1200" dirty="0" smtClean="0"/>
                <a:t>Data collection focused in senior design </a:t>
              </a:r>
              <a:endParaRPr lang="en-US" sz="2000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kern="1200" dirty="0" smtClean="0"/>
                <a:t>Measure student knowledge, skill, attitude at outcome level </a:t>
              </a:r>
              <a:endParaRPr lang="en-US" sz="2000" kern="1200" dirty="0"/>
            </a:p>
          </p:txBody>
        </p:sp>
        <p:sp>
          <p:nvSpPr>
            <p:cNvPr id="10" name="Freeform 9"/>
            <p:cNvSpPr/>
            <p:nvPr/>
          </p:nvSpPr>
          <p:spPr>
            <a:xfrm>
              <a:off x="3927905" y="2636664"/>
              <a:ext cx="738543" cy="679948"/>
            </a:xfrm>
            <a:custGeom>
              <a:avLst/>
              <a:gdLst>
                <a:gd name="connsiteX0" fmla="*/ 0 w 738543"/>
                <a:gd name="connsiteY0" fmla="*/ 135990 h 679948"/>
                <a:gd name="connsiteX1" fmla="*/ 398569 w 738543"/>
                <a:gd name="connsiteY1" fmla="*/ 135990 h 679948"/>
                <a:gd name="connsiteX2" fmla="*/ 398569 w 738543"/>
                <a:gd name="connsiteY2" fmla="*/ 0 h 679948"/>
                <a:gd name="connsiteX3" fmla="*/ 738543 w 738543"/>
                <a:gd name="connsiteY3" fmla="*/ 339974 h 679948"/>
                <a:gd name="connsiteX4" fmla="*/ 398569 w 738543"/>
                <a:gd name="connsiteY4" fmla="*/ 679948 h 679948"/>
                <a:gd name="connsiteX5" fmla="*/ 398569 w 738543"/>
                <a:gd name="connsiteY5" fmla="*/ 543958 h 679948"/>
                <a:gd name="connsiteX6" fmla="*/ 0 w 738543"/>
                <a:gd name="connsiteY6" fmla="*/ 543958 h 679948"/>
                <a:gd name="connsiteX7" fmla="*/ 0 w 738543"/>
                <a:gd name="connsiteY7" fmla="*/ 135990 h 67994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</a:cxnLst>
              <a:rect l="l" t="t" r="r" b="b"/>
              <a:pathLst>
                <a:path w="738543" h="679948">
                  <a:moveTo>
                    <a:pt x="0" y="135990"/>
                  </a:moveTo>
                  <a:lnTo>
                    <a:pt x="398569" y="135990"/>
                  </a:lnTo>
                  <a:lnTo>
                    <a:pt x="398569" y="0"/>
                  </a:lnTo>
                  <a:lnTo>
                    <a:pt x="738543" y="339974"/>
                  </a:lnTo>
                  <a:lnTo>
                    <a:pt x="398569" y="679948"/>
                  </a:lnTo>
                  <a:lnTo>
                    <a:pt x="398569" y="543958"/>
                  </a:lnTo>
                  <a:lnTo>
                    <a:pt x="0" y="543958"/>
                  </a:lnTo>
                  <a:lnTo>
                    <a:pt x="0" y="135990"/>
                  </a:lnTo>
                  <a:close/>
                </a:path>
              </a:pathLst>
            </a:custGeom>
          </p:spPr>
          <p:style>
            <a:lnRef idx="0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0"/>
                <a:satOff val="0"/>
                <a:lumOff val="0"/>
                <a:alphaOff val="0"/>
              </a:schemeClr>
            </a:fillRef>
            <a:effectRef idx="0">
              <a:schemeClr val="accent2">
                <a:hueOff val="0"/>
                <a:satOff val="0"/>
                <a:lumOff val="0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0" tIns="135990" rIns="203984" bIns="135990" numCol="1" spcCol="1270" anchor="ctr" anchorCtr="0">
              <a:noAutofit/>
            </a:bodyPr>
            <a:lstStyle/>
            <a:p>
              <a:pPr lvl="0" algn="ctr" defTabSz="177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endParaRPr lang="en-US" sz="400" kern="1200"/>
            </a:p>
          </p:txBody>
        </p:sp>
        <p:sp>
          <p:nvSpPr>
            <p:cNvPr id="11" name="Freeform 10"/>
            <p:cNvSpPr/>
            <p:nvPr/>
          </p:nvSpPr>
          <p:spPr>
            <a:xfrm>
              <a:off x="4973014" y="2652487"/>
              <a:ext cx="2733705" cy="928913"/>
            </a:xfrm>
            <a:custGeom>
              <a:avLst/>
              <a:gdLst>
                <a:gd name="connsiteX0" fmla="*/ 0 w 2733705"/>
                <a:gd name="connsiteY0" fmla="*/ 92891 h 928913"/>
                <a:gd name="connsiteX1" fmla="*/ 92891 w 2733705"/>
                <a:gd name="connsiteY1" fmla="*/ 0 h 928913"/>
                <a:gd name="connsiteX2" fmla="*/ 2640814 w 2733705"/>
                <a:gd name="connsiteY2" fmla="*/ 0 h 928913"/>
                <a:gd name="connsiteX3" fmla="*/ 2733705 w 2733705"/>
                <a:gd name="connsiteY3" fmla="*/ 92891 h 928913"/>
                <a:gd name="connsiteX4" fmla="*/ 2733705 w 2733705"/>
                <a:gd name="connsiteY4" fmla="*/ 836022 h 928913"/>
                <a:gd name="connsiteX5" fmla="*/ 2640814 w 2733705"/>
                <a:gd name="connsiteY5" fmla="*/ 928913 h 928913"/>
                <a:gd name="connsiteX6" fmla="*/ 92891 w 2733705"/>
                <a:gd name="connsiteY6" fmla="*/ 928913 h 928913"/>
                <a:gd name="connsiteX7" fmla="*/ 0 w 2733705"/>
                <a:gd name="connsiteY7" fmla="*/ 836022 h 928913"/>
                <a:gd name="connsiteX8" fmla="*/ 0 w 2733705"/>
                <a:gd name="connsiteY8" fmla="*/ 92891 h 92891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2733705" h="928913">
                  <a:moveTo>
                    <a:pt x="0" y="92891"/>
                  </a:moveTo>
                  <a:cubicBezTo>
                    <a:pt x="0" y="41589"/>
                    <a:pt x="41589" y="0"/>
                    <a:pt x="92891" y="0"/>
                  </a:cubicBezTo>
                  <a:lnTo>
                    <a:pt x="2640814" y="0"/>
                  </a:lnTo>
                  <a:cubicBezTo>
                    <a:pt x="2692116" y="0"/>
                    <a:pt x="2733705" y="41589"/>
                    <a:pt x="2733705" y="92891"/>
                  </a:cubicBezTo>
                  <a:lnTo>
                    <a:pt x="2733705" y="836022"/>
                  </a:lnTo>
                  <a:cubicBezTo>
                    <a:pt x="2733705" y="887324"/>
                    <a:pt x="2692116" y="928913"/>
                    <a:pt x="2640814" y="928913"/>
                  </a:cubicBezTo>
                  <a:lnTo>
                    <a:pt x="92891" y="928913"/>
                  </a:lnTo>
                  <a:cubicBezTo>
                    <a:pt x="41589" y="928913"/>
                    <a:pt x="0" y="887324"/>
                    <a:pt x="0" y="836022"/>
                  </a:cubicBezTo>
                  <a:lnTo>
                    <a:pt x="0" y="92891"/>
                  </a:lnTo>
                  <a:close/>
                </a:path>
              </a:pathLst>
            </a:custGeom>
          </p:spPr>
          <p:style>
            <a:lnRef idx="2">
              <a:schemeClr val="lt1">
                <a:hueOff val="0"/>
                <a:satOff val="0"/>
                <a:lumOff val="0"/>
                <a:alphaOff val="0"/>
              </a:schemeClr>
            </a:lnRef>
            <a:fillRef idx="1">
              <a:schemeClr val="accent2">
                <a:hueOff val="4681519"/>
                <a:satOff val="-5839"/>
                <a:lumOff val="1373"/>
                <a:alphaOff val="0"/>
              </a:schemeClr>
            </a:fillRef>
            <a:effectRef idx="0">
              <a:schemeClr val="accent2">
                <a:hueOff val="4681519"/>
                <a:satOff val="-5839"/>
                <a:lumOff val="1373"/>
                <a:alphaOff val="0"/>
              </a:schemeClr>
            </a:effectRef>
            <a:fontRef idx="minor">
              <a:schemeClr val="lt1"/>
            </a:fontRef>
          </p:style>
          <p:txBody>
            <a:bodyPr spcFirstLastPara="0" vert="horz" wrap="square" lIns="170688" tIns="170688" rIns="170688" bIns="401078" numCol="1" spcCol="1270" anchor="t" anchorCtr="0">
              <a:noAutofit/>
            </a:bodyPr>
            <a:lstStyle/>
            <a:p>
              <a:pPr lvl="0" algn="l" defTabSz="1066800">
                <a:lnSpc>
                  <a:spcPct val="90000"/>
                </a:lnSpc>
                <a:spcBef>
                  <a:spcPct val="0"/>
                </a:spcBef>
                <a:spcAft>
                  <a:spcPct val="35000"/>
                </a:spcAft>
              </a:pPr>
              <a:r>
                <a:rPr lang="en-US" sz="2400" kern="1200" dirty="0" smtClean="0"/>
                <a:t>Semester</a:t>
              </a:r>
              <a:endParaRPr lang="en-US" sz="2400" kern="1200" dirty="0"/>
            </a:p>
          </p:txBody>
        </p:sp>
        <p:sp>
          <p:nvSpPr>
            <p:cNvPr id="12" name="Freeform 11"/>
            <p:cNvSpPr/>
            <p:nvPr/>
          </p:nvSpPr>
          <p:spPr>
            <a:xfrm>
              <a:off x="5105400" y="3200400"/>
              <a:ext cx="3176920" cy="3028465"/>
            </a:xfrm>
            <a:custGeom>
              <a:avLst/>
              <a:gdLst>
                <a:gd name="connsiteX0" fmla="*/ 0 w 3176920"/>
                <a:gd name="connsiteY0" fmla="*/ 302847 h 3028465"/>
                <a:gd name="connsiteX1" fmla="*/ 302847 w 3176920"/>
                <a:gd name="connsiteY1" fmla="*/ 0 h 3028465"/>
                <a:gd name="connsiteX2" fmla="*/ 2874074 w 3176920"/>
                <a:gd name="connsiteY2" fmla="*/ 0 h 3028465"/>
                <a:gd name="connsiteX3" fmla="*/ 3176921 w 3176920"/>
                <a:gd name="connsiteY3" fmla="*/ 302847 h 3028465"/>
                <a:gd name="connsiteX4" fmla="*/ 3176920 w 3176920"/>
                <a:gd name="connsiteY4" fmla="*/ 2725619 h 3028465"/>
                <a:gd name="connsiteX5" fmla="*/ 2874073 w 3176920"/>
                <a:gd name="connsiteY5" fmla="*/ 3028466 h 3028465"/>
                <a:gd name="connsiteX6" fmla="*/ 302847 w 3176920"/>
                <a:gd name="connsiteY6" fmla="*/ 3028465 h 3028465"/>
                <a:gd name="connsiteX7" fmla="*/ 0 w 3176920"/>
                <a:gd name="connsiteY7" fmla="*/ 2725618 h 3028465"/>
                <a:gd name="connsiteX8" fmla="*/ 0 w 3176920"/>
                <a:gd name="connsiteY8" fmla="*/ 302847 h 302846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</a:cxnLst>
              <a:rect l="l" t="t" r="r" b="b"/>
              <a:pathLst>
                <a:path w="3176920" h="3028465">
                  <a:moveTo>
                    <a:pt x="0" y="302847"/>
                  </a:moveTo>
                  <a:cubicBezTo>
                    <a:pt x="0" y="135589"/>
                    <a:pt x="135589" y="0"/>
                    <a:pt x="302847" y="0"/>
                  </a:cubicBezTo>
                  <a:lnTo>
                    <a:pt x="2874074" y="0"/>
                  </a:lnTo>
                  <a:cubicBezTo>
                    <a:pt x="3041332" y="0"/>
                    <a:pt x="3176921" y="135589"/>
                    <a:pt x="3176921" y="302847"/>
                  </a:cubicBezTo>
                  <a:cubicBezTo>
                    <a:pt x="3176921" y="1110438"/>
                    <a:pt x="3176920" y="1918028"/>
                    <a:pt x="3176920" y="2725619"/>
                  </a:cubicBezTo>
                  <a:cubicBezTo>
                    <a:pt x="3176920" y="2892877"/>
                    <a:pt x="3041331" y="3028466"/>
                    <a:pt x="2874073" y="3028466"/>
                  </a:cubicBezTo>
                  <a:lnTo>
                    <a:pt x="302847" y="3028465"/>
                  </a:lnTo>
                  <a:cubicBezTo>
                    <a:pt x="135589" y="3028465"/>
                    <a:pt x="0" y="2892876"/>
                    <a:pt x="0" y="2725618"/>
                  </a:cubicBezTo>
                  <a:lnTo>
                    <a:pt x="0" y="302847"/>
                  </a:lnTo>
                  <a:close/>
                </a:path>
              </a:pathLst>
            </a:custGeom>
          </p:spPr>
          <p:style>
            <a:lnRef idx="2">
              <a:schemeClr val="accent2">
                <a:hueOff val="4681519"/>
                <a:satOff val="-5839"/>
                <a:lumOff val="1373"/>
                <a:alphaOff val="0"/>
              </a:schemeClr>
            </a:lnRef>
            <a:fillRef idx="1">
              <a:schemeClr val="lt1">
                <a:alpha val="90000"/>
                <a:hueOff val="0"/>
                <a:satOff val="0"/>
                <a:lumOff val="0"/>
                <a:alphaOff val="0"/>
              </a:schemeClr>
            </a:fillRef>
            <a:effectRef idx="0">
              <a:schemeClr val="lt1">
                <a:alpha val="90000"/>
                <a:hueOff val="0"/>
                <a:satOff val="0"/>
                <a:lumOff val="0"/>
                <a:alphaOff val="0"/>
              </a:schemeClr>
            </a:effectRef>
            <a:fontRef idx="minor">
              <a:schemeClr val="dk1">
                <a:hueOff val="0"/>
                <a:satOff val="0"/>
                <a:lumOff val="0"/>
                <a:alphaOff val="0"/>
              </a:schemeClr>
            </a:fontRef>
          </p:style>
          <p:txBody>
            <a:bodyPr spcFirstLastPara="0" vert="horz" wrap="square" lIns="230941" tIns="230941" rIns="230941" bIns="230941" numCol="1" spcCol="1270" anchor="t" anchorCtr="0">
              <a:noAutofit/>
            </a:bodyPr>
            <a:lstStyle/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kern="1200" dirty="0" smtClean="0"/>
                <a:t>Data collected in senior design + core courses</a:t>
              </a:r>
              <a:endParaRPr lang="en-US" sz="2000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kern="1200" dirty="0" smtClean="0"/>
                <a:t>Performance indicators w. rubrics for more consistent assessment</a:t>
              </a:r>
              <a:endParaRPr lang="en-US" sz="2000" kern="1200" dirty="0"/>
            </a:p>
            <a:p>
              <a:pPr marL="228600" lvl="1" indent="-228600" algn="l" defTabSz="889000">
                <a:lnSpc>
                  <a:spcPct val="90000"/>
                </a:lnSpc>
                <a:spcBef>
                  <a:spcPct val="0"/>
                </a:spcBef>
                <a:spcAft>
                  <a:spcPct val="15000"/>
                </a:spcAft>
                <a:buChar char="••"/>
              </a:pPr>
              <a:r>
                <a:rPr lang="en-US" sz="2000" kern="1200" dirty="0" smtClean="0"/>
                <a:t>More meaningful data to inform decision of program improvement</a:t>
              </a:r>
              <a:endParaRPr lang="en-US" sz="2000" kern="1200" dirty="0"/>
            </a:p>
          </p:txBody>
        </p:sp>
      </p:grpSp>
      <p:sp>
        <p:nvSpPr>
          <p:cNvPr id="13" name="TextBox 12"/>
          <p:cNvSpPr txBox="1"/>
          <p:nvPr/>
        </p:nvSpPr>
        <p:spPr>
          <a:xfrm>
            <a:off x="2019300" y="4173683"/>
            <a:ext cx="5181600" cy="1200329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en-US" sz="2400" b="1" dirty="0" smtClean="0"/>
              <a:t>Kudos for all assessment coordinators and faculty who worked to support data collection in their courses!</a:t>
            </a:r>
            <a:endParaRPr lang="en-US" sz="2400" b="1" dirty="0"/>
          </a:p>
        </p:txBody>
      </p:sp>
    </p:spTree>
    <p:extLst>
      <p:ext uri="{BB962C8B-B14F-4D97-AF65-F5344CB8AC3E}">
        <p14:creationId xmlns:p14="http://schemas.microsoft.com/office/powerpoint/2010/main" val="35944987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81000" y="304800"/>
            <a:ext cx="8229600" cy="868362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What we learn from our alumni?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495800"/>
          </a:xfrm>
        </p:spPr>
        <p:txBody>
          <a:bodyPr/>
          <a:lstStyle/>
          <a:p>
            <a:r>
              <a:rPr lang="en-US" dirty="0"/>
              <a:t>University b</a:t>
            </a:r>
            <a:r>
              <a:rPr lang="en-US" dirty="0" smtClean="0"/>
              <a:t>accalaureate alumni survey 2016</a:t>
            </a:r>
          </a:p>
          <a:p>
            <a:r>
              <a:rPr lang="en-US" dirty="0" smtClean="0"/>
              <a:t>No. of responses: ECST - 182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19424824"/>
              </p:ext>
            </p:extLst>
          </p:nvPr>
        </p:nvGraphicFramePr>
        <p:xfrm>
          <a:off x="1295400" y="2362200"/>
          <a:ext cx="6705600" cy="3886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356680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sz="3600" dirty="0" smtClean="0"/>
              <a:t>ABET Preparation Timeline</a:t>
            </a:r>
            <a:endParaRPr lang="en-US" sz="3600" dirty="0"/>
          </a:p>
        </p:txBody>
      </p:sp>
      <p:sp>
        <p:nvSpPr>
          <p:cNvPr id="29" name="Content Placeholder 2"/>
          <p:cNvSpPr>
            <a:spLocks noGrp="1"/>
          </p:cNvSpPr>
          <p:nvPr>
            <p:ph idx="1"/>
          </p:nvPr>
        </p:nvSpPr>
        <p:spPr>
          <a:xfrm>
            <a:off x="304800" y="1524000"/>
            <a:ext cx="3886200" cy="4191000"/>
          </a:xfrm>
          <a:noFill/>
          <a:ln>
            <a:solidFill>
              <a:srgbClr val="CC0000"/>
            </a:solidFill>
          </a:ln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>
            <a:normAutofit fontScale="92500" lnSpcReduction="10000"/>
          </a:bodyPr>
          <a:lstStyle/>
          <a:p>
            <a:r>
              <a:rPr lang="en-US" sz="2400" b="1" dirty="0" smtClean="0"/>
              <a:t>Critical Timeline 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Jan 2018</a:t>
            </a:r>
            <a:r>
              <a:rPr lang="en-US" sz="2400" dirty="0"/>
              <a:t>: Submit Request for Evaluation (RFE) </a:t>
            </a:r>
            <a:endParaRPr lang="en-US" sz="2400" dirty="0" smtClean="0"/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April- </a:t>
            </a:r>
            <a:r>
              <a:rPr lang="en-US" sz="2400" dirty="0">
                <a:solidFill>
                  <a:srgbClr val="FF0000"/>
                </a:solidFill>
              </a:rPr>
              <a:t>May 2018</a:t>
            </a:r>
            <a:r>
              <a:rPr lang="en-US" sz="2400" dirty="0"/>
              <a:t>: Review Team will be formed </a:t>
            </a:r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June 2018</a:t>
            </a:r>
            <a:r>
              <a:rPr lang="en-US" sz="2400" dirty="0"/>
              <a:t>: Submit all Self-study reports + supporting documents to ABET</a:t>
            </a:r>
          </a:p>
          <a:p>
            <a:pPr lvl="1"/>
            <a:r>
              <a:rPr lang="en-US" sz="2400" dirty="0" smtClean="0">
                <a:solidFill>
                  <a:srgbClr val="FF0000"/>
                </a:solidFill>
              </a:rPr>
              <a:t>Summer-Fall </a:t>
            </a:r>
            <a:r>
              <a:rPr lang="en-US" sz="2400" dirty="0">
                <a:solidFill>
                  <a:srgbClr val="FF0000"/>
                </a:solidFill>
              </a:rPr>
              <a:t>18</a:t>
            </a:r>
            <a:r>
              <a:rPr lang="en-US" sz="2400" dirty="0"/>
              <a:t>: </a:t>
            </a:r>
            <a:r>
              <a:rPr lang="en-US" sz="2400" dirty="0" smtClean="0"/>
              <a:t>Transcript Analysis </a:t>
            </a:r>
            <a:endParaRPr lang="en-US" sz="2400" dirty="0"/>
          </a:p>
          <a:p>
            <a:pPr lvl="1"/>
            <a:r>
              <a:rPr lang="en-US" sz="2400" dirty="0">
                <a:solidFill>
                  <a:srgbClr val="FF0000"/>
                </a:solidFill>
              </a:rPr>
              <a:t>Fall 2018</a:t>
            </a:r>
            <a:r>
              <a:rPr lang="en-US" sz="2400" dirty="0"/>
              <a:t>: On-site visit 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  <p:sp>
        <p:nvSpPr>
          <p:cNvPr id="35" name="Content Placeholder 2"/>
          <p:cNvSpPr txBox="1">
            <a:spLocks/>
          </p:cNvSpPr>
          <p:nvPr/>
        </p:nvSpPr>
        <p:spPr>
          <a:xfrm>
            <a:off x="4419600" y="1295400"/>
            <a:ext cx="4267200" cy="5105400"/>
          </a:xfrm>
          <a:prstGeom prst="rect">
            <a:avLst/>
          </a:prstGeom>
          <a:ln>
            <a:solidFill>
              <a:srgbClr val="002060"/>
            </a:solidFill>
          </a:ln>
        </p:spPr>
        <p:style>
          <a:lnRef idx="2">
            <a:schemeClr val="accent4"/>
          </a:lnRef>
          <a:fillRef idx="1">
            <a:schemeClr val="lt1"/>
          </a:fillRef>
          <a:effectRef idx="0">
            <a:schemeClr val="accent4"/>
          </a:effectRef>
          <a:fontRef idx="minor">
            <a:schemeClr val="dk1"/>
          </a:fontRef>
        </p:style>
        <p:txBody>
          <a:bodyPr vert="horz" lIns="91440" tIns="45720" rIns="91440" bIns="45720" rtlCol="0">
            <a:normAutofit fontScale="92500" lnSpcReduction="10000"/>
          </a:bodyPr>
          <a:lstStyle>
            <a:lvl1pPr marL="1828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85000"/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73152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90000"/>
              <a:buFont typeface="Arial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0058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188720" indent="-13716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SzPct val="100000"/>
              <a:buFont typeface="Arial" pitchFamily="34" charset="0"/>
              <a:buChar char="•"/>
              <a:defRPr sz="1400" kern="1200" baseline="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137160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155448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173736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1920240" indent="-182880" algn="l" defTabSz="914400" rtl="0" eaLnBrk="1" latinLnBrk="0" hangingPunct="1">
              <a:spcBef>
                <a:spcPct val="20000"/>
              </a:spcBef>
              <a:buClr>
                <a:schemeClr val="accent1"/>
              </a:buClr>
              <a:buFont typeface="Arial" pitchFamily="34" charset="0"/>
              <a:buChar char="•"/>
              <a:defRPr sz="13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b="1" dirty="0" smtClean="0"/>
              <a:t>Preparation Timeline 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By end of Fall </a:t>
            </a:r>
            <a:r>
              <a:rPr lang="en-US" dirty="0">
                <a:solidFill>
                  <a:srgbClr val="0070C0"/>
                </a:solidFill>
              </a:rPr>
              <a:t>17</a:t>
            </a:r>
            <a:r>
              <a:rPr lang="en-US" dirty="0"/>
              <a:t>: </a:t>
            </a:r>
            <a:r>
              <a:rPr lang="en-US" dirty="0" smtClean="0"/>
              <a:t>first complete </a:t>
            </a:r>
            <a:r>
              <a:rPr lang="en-US" dirty="0"/>
              <a:t>draft of </a:t>
            </a:r>
            <a:r>
              <a:rPr lang="en-US" dirty="0" smtClean="0"/>
              <a:t>self-study report (including ABET syllabus and faculty CV)</a:t>
            </a:r>
          </a:p>
          <a:p>
            <a:pPr lvl="1"/>
            <a:r>
              <a:rPr lang="en-US" sz="2100" dirty="0">
                <a:solidFill>
                  <a:srgbClr val="0070C0"/>
                </a:solidFill>
              </a:rPr>
              <a:t>Winter 18</a:t>
            </a:r>
            <a:r>
              <a:rPr lang="en-US" dirty="0" smtClean="0"/>
              <a:t>: review course files collected. </a:t>
            </a:r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Spring </a:t>
            </a:r>
            <a:r>
              <a:rPr lang="en-US" dirty="0">
                <a:solidFill>
                  <a:srgbClr val="0070C0"/>
                </a:solidFill>
              </a:rPr>
              <a:t>18</a:t>
            </a:r>
            <a:r>
              <a:rPr lang="en-US" dirty="0"/>
              <a:t>: </a:t>
            </a:r>
            <a:r>
              <a:rPr lang="en-US" dirty="0" smtClean="0"/>
              <a:t>revise and enhance </a:t>
            </a:r>
            <a:r>
              <a:rPr lang="en-US" dirty="0"/>
              <a:t>self-study </a:t>
            </a:r>
            <a:r>
              <a:rPr lang="en-US" dirty="0" smtClean="0"/>
              <a:t>report with new assessment data</a:t>
            </a:r>
          </a:p>
          <a:p>
            <a:pPr lvl="1"/>
            <a:r>
              <a:rPr lang="en-US" dirty="0">
                <a:solidFill>
                  <a:srgbClr val="0070C0"/>
                </a:solidFill>
              </a:rPr>
              <a:t>Spring </a:t>
            </a:r>
            <a:r>
              <a:rPr lang="en-US" dirty="0" smtClean="0">
                <a:solidFill>
                  <a:srgbClr val="0070C0"/>
                </a:solidFill>
              </a:rPr>
              <a:t>18: </a:t>
            </a:r>
            <a:r>
              <a:rPr lang="en-US" dirty="0" smtClean="0"/>
              <a:t>continue to collect course files and prepare for assessment binders </a:t>
            </a:r>
            <a:endParaRPr lang="en-US" dirty="0"/>
          </a:p>
          <a:p>
            <a:pPr lvl="1"/>
            <a:r>
              <a:rPr lang="en-US" dirty="0" smtClean="0">
                <a:solidFill>
                  <a:srgbClr val="0070C0"/>
                </a:solidFill>
              </a:rPr>
              <a:t>May, </a:t>
            </a:r>
            <a:r>
              <a:rPr lang="en-US" dirty="0">
                <a:solidFill>
                  <a:srgbClr val="0070C0"/>
                </a:solidFill>
              </a:rPr>
              <a:t>2018</a:t>
            </a:r>
            <a:r>
              <a:rPr lang="en-US" dirty="0"/>
              <a:t>: self-study report completed and </a:t>
            </a:r>
            <a:r>
              <a:rPr lang="en-US" dirty="0" smtClean="0"/>
              <a:t>submitted to college </a:t>
            </a:r>
            <a:endParaRPr lang="en-US" dirty="0"/>
          </a:p>
          <a:p>
            <a:pPr lvl="1"/>
            <a:r>
              <a:rPr lang="en-US" dirty="0">
                <a:solidFill>
                  <a:srgbClr val="0070C0"/>
                </a:solidFill>
              </a:rPr>
              <a:t>Mid-June: </a:t>
            </a:r>
            <a:r>
              <a:rPr lang="en-US" dirty="0"/>
              <a:t>self-study report shipped to ABET</a:t>
            </a:r>
          </a:p>
          <a:p>
            <a:pPr lvl="1"/>
            <a:endParaRPr lang="en-US" dirty="0" smtClean="0"/>
          </a:p>
          <a:p>
            <a:pPr lvl="1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47523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n-US" dirty="0" smtClean="0"/>
              <a:t>Fun Fact Check: your involvement in ABET preparation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077200" cy="4724400"/>
          </a:xfrm>
        </p:spPr>
        <p:txBody>
          <a:bodyPr>
            <a:normAutofit fontScale="85000" lnSpcReduction="10000"/>
          </a:bodyPr>
          <a:lstStyle/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Collect Course File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Write ABET Syllabus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Prepare CV for ABET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Conduct ABET assessment in your class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Assess student performance in Senior Design Expo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Participate in meetings to discuss assessment results and curriculum change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Review the program educational objectives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Write assessment report </a:t>
            </a:r>
          </a:p>
          <a:p>
            <a:pPr>
              <a:buFont typeface="Wingdings" panose="05000000000000000000" pitchFamily="2" charset="2"/>
              <a:buChar char="q"/>
            </a:pPr>
            <a:r>
              <a:rPr lang="en-US" dirty="0" smtClean="0"/>
              <a:t>Write self-study report  </a:t>
            </a:r>
            <a:endParaRPr lang="en-US" dirty="0"/>
          </a:p>
        </p:txBody>
      </p:sp>
      <p:grpSp>
        <p:nvGrpSpPr>
          <p:cNvPr id="15" name="Group 14"/>
          <p:cNvGrpSpPr/>
          <p:nvPr/>
        </p:nvGrpSpPr>
        <p:grpSpPr>
          <a:xfrm>
            <a:off x="1622854" y="457200"/>
            <a:ext cx="6781800" cy="5729112"/>
            <a:chOff x="1622854" y="457200"/>
            <a:chExt cx="6781800" cy="5729112"/>
          </a:xfrm>
        </p:grpSpPr>
        <p:sp>
          <p:nvSpPr>
            <p:cNvPr id="6" name="Vertical Scroll 5"/>
            <p:cNvSpPr/>
            <p:nvPr/>
          </p:nvSpPr>
          <p:spPr>
            <a:xfrm>
              <a:off x="1622854" y="457200"/>
              <a:ext cx="6781800" cy="5029200"/>
            </a:xfrm>
            <a:prstGeom prst="verticalScroll">
              <a:avLst/>
            </a:prstGeom>
            <a:solidFill>
              <a:schemeClr val="bg1"/>
            </a:solidFill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en-US" sz="2400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en-US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en-US" sz="2800" b="1" dirty="0" smtClean="0">
                  <a:solidFill>
                    <a:schemeClr val="accent1">
                      <a:lumMod val="50000"/>
                    </a:schemeClr>
                  </a:solidFill>
                </a:rPr>
                <a:t>#of tasks involved</a:t>
              </a:r>
            </a:p>
            <a:p>
              <a:pPr algn="ctr"/>
              <a:endParaRPr lang="en-US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en-US" sz="2400" b="1" dirty="0" smtClean="0">
                  <a:solidFill>
                    <a:schemeClr val="accent1">
                      <a:lumMod val="50000"/>
                    </a:schemeClr>
                  </a:solidFill>
                </a:rPr>
                <a:t> </a:t>
              </a:r>
            </a:p>
            <a:p>
              <a:pPr algn="ctr"/>
              <a:endParaRPr lang="en-US" sz="2400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en-US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en-US" sz="2400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en-US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en-US" sz="2400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endParaRPr lang="en-US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en-US" sz="2400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en-US" sz="2400" b="1" dirty="0" smtClean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endParaRPr lang="en-US" sz="2400" b="1" dirty="0">
                <a:solidFill>
                  <a:schemeClr val="accent1">
                    <a:lumMod val="50000"/>
                  </a:schemeClr>
                </a:solidFill>
              </a:endParaRPr>
            </a:p>
            <a:p>
              <a:pPr algn="ctr"/>
              <a:r>
                <a:rPr lang="en-US" dirty="0" smtClean="0"/>
                <a:t>:</a:t>
              </a:r>
              <a:endParaRPr lang="en-US" dirty="0"/>
            </a:p>
          </p:txBody>
        </p:sp>
        <p:pic>
          <p:nvPicPr>
            <p:cNvPr id="1030" name="Picture 6" descr="C:\Users\Nick\AppData\Local\Microsoft\Windows\INetCache\IE\LTSM5OY9\ribbon-medal-red-blue-monsterbraingames[1].png"/>
            <p:cNvPicPr>
              <a:picLocks noChangeAspect="1" noChangeArrowheads="1"/>
            </p:cNvPicPr>
            <p:nvPr/>
          </p:nvPicPr>
          <p:blipFill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4038600" y="3680483"/>
              <a:ext cx="2362200" cy="2505829"/>
            </a:xfrm>
            <a:prstGeom prst="rect">
              <a:avLst/>
            </a:prstGeom>
            <a:ln>
              <a:noFill/>
            </a:ln>
            <a:effectLst>
              <a:outerShdw blurRad="292100" dist="139700" dir="2700000" algn="tl" rotWithShape="0">
                <a:srgbClr val="333333">
                  <a:alpha val="65000"/>
                </a:srgbClr>
              </a:outerShdw>
            </a:effectLst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</p:grpSp>
      <p:sp>
        <p:nvSpPr>
          <p:cNvPr id="11" name="Rectangle 10"/>
          <p:cNvSpPr/>
          <p:nvPr/>
        </p:nvSpPr>
        <p:spPr>
          <a:xfrm>
            <a:off x="3581400" y="1828800"/>
            <a:ext cx="3276600" cy="457200"/>
          </a:xfrm>
          <a:prstGeom prst="rect">
            <a:avLst/>
          </a:prstGeom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1-3: Great Helper Award </a:t>
            </a:r>
            <a:endParaRPr lang="en-US" sz="2400" dirty="0"/>
          </a:p>
        </p:txBody>
      </p:sp>
      <p:sp>
        <p:nvSpPr>
          <p:cNvPr id="21" name="Rectangle 20"/>
          <p:cNvSpPr/>
          <p:nvPr/>
        </p:nvSpPr>
        <p:spPr>
          <a:xfrm>
            <a:off x="3581400" y="2514600"/>
            <a:ext cx="3276600" cy="457200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3-7: Major Contributor</a:t>
            </a:r>
            <a:endParaRPr lang="en-US" sz="2400" dirty="0"/>
          </a:p>
        </p:txBody>
      </p:sp>
      <p:sp>
        <p:nvSpPr>
          <p:cNvPr id="22" name="Rectangle 21"/>
          <p:cNvSpPr/>
          <p:nvPr/>
        </p:nvSpPr>
        <p:spPr>
          <a:xfrm>
            <a:off x="3581400" y="3124200"/>
            <a:ext cx="3276600" cy="457200"/>
          </a:xfrm>
          <a:prstGeom prst="rect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2400" dirty="0" smtClean="0"/>
              <a:t>8-9: ABET Coordinator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733334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1" grpId="0" animBg="1"/>
      <p:bldP spid="21" grpId="0" animBg="1"/>
      <p:bldP spid="22" grpId="0" animBg="1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Breakout Sessions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866900" y="1676400"/>
            <a:ext cx="5410200" cy="2971799"/>
          </a:xfrm>
        </p:spPr>
        <p:txBody>
          <a:bodyPr/>
          <a:lstStyle/>
          <a:p>
            <a:r>
              <a:rPr lang="en-US" dirty="0" smtClean="0"/>
              <a:t>CS IAB meeting – LIB B137 </a:t>
            </a:r>
          </a:p>
          <a:p>
            <a:r>
              <a:rPr lang="en-US" dirty="0" smtClean="0"/>
              <a:t>CE IAB meeting – E&amp;T A226</a:t>
            </a:r>
          </a:p>
          <a:p>
            <a:r>
              <a:rPr lang="en-US" dirty="0" smtClean="0"/>
              <a:t>EE IAB meeting – BIO S159</a:t>
            </a:r>
          </a:p>
          <a:p>
            <a:r>
              <a:rPr lang="en-US" dirty="0" smtClean="0"/>
              <a:t>ME IAB meeting – E&amp;T A631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578200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15962"/>
          </a:xfrm>
        </p:spPr>
        <p:txBody>
          <a:bodyPr>
            <a:normAutofit fontScale="90000"/>
          </a:bodyPr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Employment status </a:t>
            </a:r>
            <a:endParaRPr lang="en-US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066800"/>
            <a:ext cx="8229600" cy="5334000"/>
          </a:xfrm>
        </p:spPr>
        <p:txBody>
          <a:bodyPr/>
          <a:lstStyle/>
          <a:p>
            <a:r>
              <a:rPr lang="en-US" dirty="0" smtClean="0"/>
              <a:t>“What is your primary activity at this time?”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014363290"/>
              </p:ext>
            </p:extLst>
          </p:nvPr>
        </p:nvGraphicFramePr>
        <p:xfrm>
          <a:off x="838200" y="1828800"/>
          <a:ext cx="7696200" cy="42672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4756590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792162"/>
          </a:xfrm>
        </p:spPr>
        <p:txBody>
          <a:bodyPr/>
          <a:lstStyle/>
          <a:p>
            <a:r>
              <a:rPr lang="en-US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Salary </a:t>
            </a:r>
            <a:r>
              <a:rPr lang="en-US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status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143000"/>
            <a:ext cx="8229600" cy="4724401"/>
          </a:xfrm>
        </p:spPr>
        <p:txBody>
          <a:bodyPr/>
          <a:lstStyle/>
          <a:p>
            <a:r>
              <a:rPr lang="en-US" dirty="0" smtClean="0"/>
              <a:t>Percent of alumni in different income range</a:t>
            </a:r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59269420"/>
              </p:ext>
            </p:extLst>
          </p:nvPr>
        </p:nvGraphicFramePr>
        <p:xfrm>
          <a:off x="838200" y="1905000"/>
          <a:ext cx="7696200" cy="4191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6080111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 sz="36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Is your current position related to your undergraduate </a:t>
            </a:r>
            <a:r>
              <a:rPr lang="en-US" sz="3600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major?</a:t>
            </a:r>
            <a:endParaRPr lang="en-US" sz="36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38224764"/>
              </p:ext>
            </p:extLst>
          </p:nvPr>
        </p:nvGraphicFramePr>
        <p:xfrm>
          <a:off x="533400" y="1447800"/>
          <a:ext cx="8001000" cy="4572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2883106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944562"/>
          </a:xfrm>
        </p:spPr>
        <p:txBody>
          <a:bodyPr/>
          <a:lstStyle/>
          <a:p>
            <a:r>
              <a:rPr lang="en-US" dirty="0" smtClean="0"/>
              <a:t>Job Satisfaction of ECST Alumni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/>
          <a:lstStyle/>
          <a:p>
            <a:endParaRPr lang="en-US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339471919"/>
              </p:ext>
            </p:extLst>
          </p:nvPr>
        </p:nvGraphicFramePr>
        <p:xfrm>
          <a:off x="1143000" y="1676400"/>
          <a:ext cx="7391400" cy="41148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35850045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92162"/>
          </a:xfrm>
        </p:spPr>
        <p:txBody>
          <a:bodyPr/>
          <a:lstStyle/>
          <a:p>
            <a:r>
              <a:rPr lang="en-US" dirty="0" smtClean="0"/>
              <a:t>Satisfaction with CSLA experience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219200"/>
            <a:ext cx="8229600" cy="4648201"/>
          </a:xfrm>
        </p:spPr>
        <p:txBody>
          <a:bodyPr>
            <a:normAutofit/>
          </a:bodyPr>
          <a:lstStyle/>
          <a:p>
            <a:r>
              <a:rPr lang="en-US" sz="2800" dirty="0" smtClean="0"/>
              <a:t>ECST Alumni’s response to their student experience at CSLA:</a:t>
            </a:r>
            <a:endParaRPr lang="en-US" sz="2800" dirty="0"/>
          </a:p>
        </p:txBody>
      </p:sp>
      <p:graphicFrame>
        <p:nvGraphicFramePr>
          <p:cNvPr id="4" name="Chart 3"/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80981470"/>
              </p:ext>
            </p:extLst>
          </p:nvPr>
        </p:nvGraphicFramePr>
        <p:xfrm>
          <a:off x="990600" y="1905000"/>
          <a:ext cx="7467600" cy="44196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  <p:extLst>
      <p:ext uri="{BB962C8B-B14F-4D97-AF65-F5344CB8AC3E}">
        <p14:creationId xmlns:p14="http://schemas.microsoft.com/office/powerpoint/2010/main" val="42649792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5329</TotalTime>
  <Words>1737</Words>
  <Application>Microsoft Office PowerPoint</Application>
  <PresentationFormat>On-screen Show (4:3)</PresentationFormat>
  <Paragraphs>335</Paragraphs>
  <Slides>42</Slides>
  <Notes>4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42</vt:i4>
      </vt:variant>
    </vt:vector>
  </HeadingPairs>
  <TitlesOfParts>
    <vt:vector size="47" baseType="lpstr">
      <vt:lpstr>Arial</vt:lpstr>
      <vt:lpstr>Calibri</vt:lpstr>
      <vt:lpstr>Futura Condensed</vt:lpstr>
      <vt:lpstr>Wingdings</vt:lpstr>
      <vt:lpstr>Office Theme</vt:lpstr>
      <vt:lpstr>Industry Advisory Board Meetings College Overview</vt:lpstr>
      <vt:lpstr>PowerPoint Presentation</vt:lpstr>
      <vt:lpstr>Cal State LA is “doing the work” </vt:lpstr>
      <vt:lpstr>What we learn from our alumni?</vt:lpstr>
      <vt:lpstr>Employment status </vt:lpstr>
      <vt:lpstr>Salary status </vt:lpstr>
      <vt:lpstr>Is your current position related to your undergraduate major?</vt:lpstr>
      <vt:lpstr>Job Satisfaction of ECST Alumni</vt:lpstr>
      <vt:lpstr>Satisfaction with CSLA experience</vt:lpstr>
      <vt:lpstr>Satisfaction with CSLA experience</vt:lpstr>
      <vt:lpstr>What three words would you use to describe your experience as a student at Cal State LA?</vt:lpstr>
      <vt:lpstr>College Updates</vt:lpstr>
      <vt:lpstr>College Enrollment Trend</vt:lpstr>
      <vt:lpstr>PowerPoint Presentation</vt:lpstr>
      <vt:lpstr>A Growing College</vt:lpstr>
      <vt:lpstr>PowerPoint Presentation</vt:lpstr>
      <vt:lpstr>Work-in-Progress: Student Success </vt:lpstr>
      <vt:lpstr>PowerPoint Presentation</vt:lpstr>
      <vt:lpstr>Work-in-Progress: Engaging Our Alumni Unsolicited ECST Donations</vt:lpstr>
      <vt:lpstr>Accreditation update</vt:lpstr>
      <vt:lpstr>A Year of Accreditation</vt:lpstr>
      <vt:lpstr>ABET – A valued credential </vt:lpstr>
      <vt:lpstr>ABET – A valued credential </vt:lpstr>
      <vt:lpstr>Core of ABET Accreditation </vt:lpstr>
      <vt:lpstr>Accreditation Process:  a comprehensive evaluation of the degree programs</vt:lpstr>
      <vt:lpstr>Accreditation Process:  a comprehensive evaluation of the degree programs</vt:lpstr>
      <vt:lpstr>Accreditation Process:  a comprehensive evaluation of the degree programs</vt:lpstr>
      <vt:lpstr>Accreditation Process:  a comprehensive evaluation of the degree programs</vt:lpstr>
      <vt:lpstr>Accreditation Process:  a comprehensive evaluation of the degree programs</vt:lpstr>
      <vt:lpstr>Accreditation Steps</vt:lpstr>
      <vt:lpstr>Potential Decisions</vt:lpstr>
      <vt:lpstr>Key to successful accreditation visit </vt:lpstr>
      <vt:lpstr>Get Ready for ABET!</vt:lpstr>
      <vt:lpstr>Get Ready for ABET: Our Strength </vt:lpstr>
      <vt:lpstr>PowerPoint Presentation</vt:lpstr>
      <vt:lpstr>Get Ready for ABET: Positive Changes</vt:lpstr>
      <vt:lpstr>Get Ready for ABET: Potential Challenge</vt:lpstr>
      <vt:lpstr>PowerPoint Presentation</vt:lpstr>
      <vt:lpstr>PowerPoint Presentation</vt:lpstr>
      <vt:lpstr>ABET Preparation Timeline</vt:lpstr>
      <vt:lpstr>Fun Fact Check: your involvement in ABET preparation </vt:lpstr>
      <vt:lpstr>Breakout Sessions</vt:lpstr>
    </vt:vector>
  </TitlesOfParts>
  <Company>Cal State L.A.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Welcome</dc:title>
  <dc:creator>Allen, Emily</dc:creator>
  <cp:lastModifiedBy>Pamula, Raj</cp:lastModifiedBy>
  <cp:revision>305</cp:revision>
  <cp:lastPrinted>2016-09-30T01:20:04Z</cp:lastPrinted>
  <dcterms:created xsi:type="dcterms:W3CDTF">2015-04-27T19:48:48Z</dcterms:created>
  <dcterms:modified xsi:type="dcterms:W3CDTF">2017-10-22T04:40:10Z</dcterms:modified>
</cp:coreProperties>
</file>