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5" r:id="rId2"/>
    <p:sldId id="529" r:id="rId3"/>
    <p:sldId id="530" r:id="rId4"/>
    <p:sldId id="531" r:id="rId5"/>
    <p:sldId id="532" r:id="rId6"/>
    <p:sldId id="546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479" r:id="rId21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136" d="100"/>
          <a:sy n="136" d="100"/>
        </p:scale>
        <p:origin x="41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EAEDD93-C462-45F2-BDCB-BD38AE4A8705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4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FEF11-E1A4-4557-B34C-103D8CC91367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3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318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2FFEF11-E1A4-4557-B34C-103D8CC91367}" type="slidenum">
              <a:rPr kumimoji="0" lang="en-US" altLang="en-US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8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3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198" y="1662847"/>
            <a:ext cx="6706295" cy="915347"/>
          </a:xfrm>
        </p:spPr>
        <p:txBody>
          <a:bodyPr/>
          <a:lstStyle/>
          <a:p>
            <a:r>
              <a:rPr lang="en-US" dirty="0"/>
              <a:t>Computer Science</a:t>
            </a:r>
            <a:br>
              <a:rPr lang="en-US" sz="2800" dirty="0"/>
            </a:br>
            <a:r>
              <a:rPr lang="en-US" sz="2800" dirty="0"/>
              <a:t>Groups Advisement for CS Seniors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658BF-450A-4884-B594-EFDEED3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6938" y="2711606"/>
            <a:ext cx="6205828" cy="1846433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Department Chair:			Dr.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Eun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-Young (Elaine) Kang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Faculty Advisors: 			Dr. Raj S.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Pamula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&amp; Dr.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Zilong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Ye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Department Coordinator:	Valentina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Ovasapyan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at Sleep Code Repeat - Computer Programmer CLI Unisex Tri-Ble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28" y="92987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oding mug | Et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28" y="819151"/>
            <a:ext cx="3442717" cy="288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11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charset="0"/>
              </a:rPr>
              <a:t>Projects Sponsored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Industry, County/City, CSULA, Competition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All Projects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Software engineering projects (R, D, I) …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Web, App, AI, ML, </a:t>
            </a:r>
            <a:r>
              <a:rPr lang="en-US" altLang="en-US" sz="1800" dirty="0" err="1"/>
              <a:t>IoT</a:t>
            </a:r>
            <a:r>
              <a:rPr lang="en-US" altLang="en-US" sz="1800" dirty="0"/>
              <a:t>, Game, Graphics,…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Learning process – New terminologies/technologies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Outside Liaison (client)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Faculty advisor(s)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100" dirty="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100" dirty="0"/>
              <a:t>Students work in groups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Contracted as problem solvers</a:t>
            </a:r>
          </a:p>
          <a:p>
            <a:pPr lvl="1">
              <a:lnSpc>
                <a:spcPct val="90000"/>
              </a:lnSpc>
            </a:pP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5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2897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Today’s Activities </a:t>
            </a:r>
            <a:endParaRPr lang="en-US" sz="2400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preference survey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Q/A</a:t>
            </a:r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endParaRPr lang="en-US" altLang="zh-TW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endParaRPr lang="en-US" altLang="zh-TW" sz="2000" dirty="0">
              <a:solidFill>
                <a:srgbClr val="000000"/>
              </a:solidFill>
              <a:ea typeface="PMingLiU" pitchFamily="18" charset="-120"/>
            </a:endParaRPr>
          </a:p>
          <a:p>
            <a:pPr lvl="1" eaLnBrk="1" hangingPunct="1">
              <a:defRPr/>
            </a:pPr>
            <a:endParaRPr lang="en-US" altLang="zh-TW" sz="2000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9657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latin typeface="Arial" charset="0"/>
              </a:rPr>
              <a:t>CS4961-CS4962 Mandatory meetings</a:t>
            </a:r>
            <a:endParaRPr lang="en-US" sz="2400" dirty="0"/>
          </a:p>
        </p:txBody>
      </p:sp>
      <p:sp>
        <p:nvSpPr>
          <p:cNvPr id="614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Events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College wide Kick off  day (?)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Fall Midway presentation (?)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Spring Expo day (?)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Class meetings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Speakers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Workshops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8411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charset="0"/>
              </a:rPr>
              <a:t>CS4961 on CSNS</a:t>
            </a:r>
            <a:endParaRPr lang="en-US" sz="2800" dirty="0"/>
          </a:p>
        </p:txBody>
      </p:sp>
      <p:sp>
        <p:nvSpPr>
          <p:cNvPr id="614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Course page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Syllabus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Announcements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Assignments – Mandatory Individual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Projects page - Group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Team (leader) responsibility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Upload deliverables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800" dirty="0"/>
              <a:t>See prior year projects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53316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charset="0"/>
              </a:rPr>
              <a:t>Individual/Team Responsibilities</a:t>
            </a:r>
            <a:endParaRPr lang="en-US" sz="2800" dirty="0"/>
          </a:p>
        </p:txBody>
      </p:sp>
      <p:sp>
        <p:nvSpPr>
          <p:cNvPr id="614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Teams chosen – NBA draft style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Communicate with faculty advisor, team members and liaison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Don’t miss ANY meetings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100" dirty="0"/>
              <a:t>Don’t get cut by the team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Observance of team rules</a:t>
            </a:r>
          </a:p>
          <a:p>
            <a:pPr lvl="3">
              <a:lnSpc>
                <a:spcPct val="90000"/>
              </a:lnSpc>
            </a:pPr>
            <a:r>
              <a:rPr lang="en-US" altLang="en-US" sz="1800" dirty="0"/>
              <a:t>Participation, commitment, delivery etc.,</a:t>
            </a:r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>
              <a:lnSpc>
                <a:spcPct val="90000"/>
              </a:lnSpc>
              <a:defRPr/>
            </a:pPr>
            <a:endParaRPr lang="en-US" altLang="en-US" sz="2100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 lvl="1">
              <a:lnSpc>
                <a:spcPct val="90000"/>
              </a:lnSpc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3648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" charset="0"/>
              </a:rPr>
              <a:t>Individual/Team Responsibilities</a:t>
            </a:r>
            <a:endParaRPr lang="en-US" dirty="0"/>
          </a:p>
        </p:txBody>
      </p:sp>
      <p:sp>
        <p:nvSpPr>
          <p:cNvPr id="512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1800" b="1" dirty="0"/>
              <a:t>Time commitments per week (9 hours/week)</a:t>
            </a:r>
            <a:endParaRPr lang="en-US" altLang="en-US" sz="1800" dirty="0"/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1 to 2 hour block with customer liaison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1 to 2 hour block(s) with faculty advisor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3 to 5 hours of time for group activity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/>
              <a:t>3 to 5 hours of individual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Fridays 8.00AM – 11.30AM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/>
              <a:t>Other hours – added by the faculty advisors</a:t>
            </a:r>
          </a:p>
          <a:p>
            <a:pPr lvl="1">
              <a:lnSpc>
                <a:spcPct val="90000"/>
              </a:lnSpc>
            </a:pPr>
            <a:r>
              <a:rPr lang="en-US" altLang="zh-TW" sz="1800" dirty="0"/>
              <a:t>Be flexible</a:t>
            </a:r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  <a:p>
            <a:pPr>
              <a:lnSpc>
                <a:spcPct val="90000"/>
              </a:lnSpc>
              <a:defRPr/>
            </a:pPr>
            <a:endParaRPr lang="en-US" altLang="en-US" sz="1800" dirty="0"/>
          </a:p>
          <a:p>
            <a:pPr marL="342900" lvl="1" indent="0">
              <a:lnSpc>
                <a:spcPct val="90000"/>
              </a:lnSpc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957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" charset="0"/>
              </a:rPr>
              <a:t>Individual/Team Responsibilities</a:t>
            </a:r>
            <a:endParaRPr lang="en-US" dirty="0"/>
          </a:p>
        </p:txBody>
      </p:sp>
      <p:sp>
        <p:nvSpPr>
          <p:cNvPr id="5122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Meeting times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>
                <a:cs typeface="+mn-cs"/>
              </a:rPr>
              <a:t>CS4961 – 8AM-10.30AM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>
                <a:cs typeface="+mn-cs"/>
              </a:rPr>
              <a:t>Other hours: Decided as a team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>
                <a:cs typeface="+mn-cs"/>
              </a:rPr>
              <a:t>Be flexible.</a:t>
            </a:r>
          </a:p>
          <a:p>
            <a:pPr marL="971550" lvl="1" indent="-285750">
              <a:lnSpc>
                <a:spcPct val="90000"/>
              </a:lnSpc>
              <a:defRPr/>
            </a:pPr>
            <a:endParaRPr lang="en-US" altLang="en-US" sz="1800" dirty="0">
              <a:cs typeface="+mn-cs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Use Zoom/Teams/Hangout for meetings</a:t>
            </a:r>
          </a:p>
          <a:p>
            <a:pPr marL="971550" lvl="1" indent="-285750">
              <a:lnSpc>
                <a:spcPct val="90000"/>
              </a:lnSpc>
              <a:defRPr/>
            </a:pPr>
            <a:r>
              <a:rPr lang="en-US" altLang="en-US" sz="1800" dirty="0"/>
              <a:t>Consult with Faculty advisors and Liaisons</a:t>
            </a:r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lvl="1">
              <a:lnSpc>
                <a:spcPct val="90000"/>
              </a:lnSpc>
              <a:defRPr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8493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latin typeface="Arial" charset="0"/>
              </a:rPr>
              <a:t>Individual/Team Responsibilities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36408" y="1023401"/>
            <a:ext cx="8140628" cy="354881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Information (in August)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my project? Sponsor?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Who are my group members? faculty advisor(s)?, Outside liaison?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/>
              <a:t>Ideally 3 other courses along with CS4961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Change any electives to meet the project need (faculty input)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Exchange class Schedules 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Find common meeting times</a:t>
            </a:r>
          </a:p>
          <a:p>
            <a:pPr eaLnBrk="1" hangingPunct="1">
              <a:defRPr/>
            </a:pPr>
            <a:r>
              <a:rPr lang="en-US" altLang="zh-TW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Introductions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Just worry about </a:t>
            </a:r>
            <a:r>
              <a:rPr lang="en-US" altLang="zh-TW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own team 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zh-TW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your own project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Meet as a team &amp; select a team leader (faculty input)</a:t>
            </a:r>
          </a:p>
          <a:p>
            <a:pPr lvl="1"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Reach out to any group member who was absent today</a:t>
            </a:r>
          </a:p>
          <a:p>
            <a:pPr lvl="1" eaLnBrk="1" hangingPunct="1">
              <a:defRPr/>
            </a:pP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zh-TW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zh-TW" sz="2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zh-TW" sz="21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en-US" altLang="zh-TW" dirty="0">
              <a:solidFill>
                <a:srgbClr val="000000"/>
              </a:solidFill>
              <a:ea typeface="PMingLiU" pitchFamily="18" charset="-120"/>
            </a:endParaRPr>
          </a:p>
          <a:p>
            <a:pPr lvl="1" eaLnBrk="1" hangingPunct="1">
              <a:defRPr/>
            </a:pPr>
            <a:endParaRPr lang="en-US" altLang="zh-TW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8260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August – Kick off day with liaisons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Discuss project details (problem, objectives, key requirements, outcomes)</a:t>
            </a:r>
          </a:p>
          <a:p>
            <a:pPr marL="600075" lvl="1" indent="-2571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libri"/>
              </a:rPr>
              <a:t>Come prepared with questions, clarifications, suggestions,…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Discuss deliverables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Finalize weekly meeting days and times</a:t>
            </a:r>
          </a:p>
          <a:p>
            <a:pPr marL="600075" lvl="1" indent="-257175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Calibri"/>
              </a:rPr>
              <a:t>Liaison, Faculty, Group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Share emails, Skype/Google video conferencing ids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Discuss any scheduling of site visits</a:t>
            </a:r>
          </a:p>
          <a:p>
            <a:pPr marL="257175" indent="-257175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>
                <a:latin typeface="Calibri"/>
              </a:rPr>
              <a:t>Address any questions regarding project strategy or approach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826000"/>
            <a:ext cx="2133600" cy="274638"/>
          </a:xfrm>
        </p:spPr>
        <p:txBody>
          <a:bodyPr/>
          <a:lstStyle/>
          <a:p>
            <a:pPr>
              <a:defRPr/>
            </a:pPr>
            <a:fld id="{62F570F3-D5FD-478D-8FB0-98D5FCC2B30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78250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Review Academic Requirements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Graduation Application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Blended BS/MS Application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Senior Design Capstone Project (CS4961-CS4962)</a:t>
            </a:r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  <p:pic>
        <p:nvPicPr>
          <p:cNvPr id="3" name="Picture 2" descr="Senioritis: It's Here and It's Real | The Hub@T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97" y="2874984"/>
            <a:ext cx="1543050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553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20564" y="3371414"/>
            <a:ext cx="3592512" cy="606246"/>
          </a:xfrm>
        </p:spPr>
        <p:txBody>
          <a:bodyPr/>
          <a:lstStyle/>
          <a:p>
            <a:r>
              <a:rPr lang="en-US" sz="2400" dirty="0"/>
              <a:t>www.calstatela.edu/cs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5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Computer Science Requirements</a:t>
            </a:r>
            <a:endParaRPr lang="en-US" sz="28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General Education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Lower Division – Reduced number for CS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 Block – Written, Oral – 2 courses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AM Block: US History, US Constitution/State/Local Govt. – 2 courses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B Block: Biological Sciences – 1 course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C: Block: Arts – 1 course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 Block: Social Science – 2 courses</a:t>
            </a:r>
          </a:p>
          <a:p>
            <a:pPr marL="914400" lvl="2">
              <a:spcBef>
                <a:spcPts val="0"/>
              </a:spcBef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E Block: Lifelong Understanding – 1 course (CS1010 for freshmen)</a:t>
            </a:r>
          </a:p>
          <a:p>
            <a:pPr marL="914400" lvl="2">
              <a:spcBef>
                <a:spcPts val="0"/>
              </a:spcBef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d/re requirements – To be covered by the above courses.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Upper Division – Covered by CS 3112, CS4961, CS4962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Math/Physics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MATH 2110, MATH 2120, MATH 2550, MATH Elective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PHYS 2100, PHYS 2200</a:t>
            </a:r>
          </a:p>
        </p:txBody>
      </p:sp>
    </p:spTree>
    <p:extLst>
      <p:ext uri="{BB962C8B-B14F-4D97-AF65-F5344CB8AC3E}">
        <p14:creationId xmlns:p14="http://schemas.microsoft.com/office/powerpoint/2010/main" val="533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Computer Science Requirements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Remaining Requirements – Verify on GET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MATH2550, PHYS2200, EE3445, CS4440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GE lower division including “d/re” requirements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 upper division CS electives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Base planner – Graduate in S23, X23 or F23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036773"/>
              </p:ext>
            </p:extLst>
          </p:nvPr>
        </p:nvGraphicFramePr>
        <p:xfrm>
          <a:off x="1733006" y="2727129"/>
          <a:ext cx="4083984" cy="10972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042135">
                  <a:extLst>
                    <a:ext uri="{9D8B030D-6E8A-4147-A177-3AD203B41FA5}">
                      <a16:colId xmlns:a16="http://schemas.microsoft.com/office/drawing/2014/main" val="1529708557"/>
                    </a:ext>
                  </a:extLst>
                </a:gridCol>
                <a:gridCol w="1042135">
                  <a:extLst>
                    <a:ext uri="{9D8B030D-6E8A-4147-A177-3AD203B41FA5}">
                      <a16:colId xmlns:a16="http://schemas.microsoft.com/office/drawing/2014/main" val="2208152426"/>
                    </a:ext>
                  </a:extLst>
                </a:gridCol>
                <a:gridCol w="999857">
                  <a:extLst>
                    <a:ext uri="{9D8B030D-6E8A-4147-A177-3AD203B41FA5}">
                      <a16:colId xmlns:a16="http://schemas.microsoft.com/office/drawing/2014/main" val="1635366425"/>
                    </a:ext>
                  </a:extLst>
                </a:gridCol>
                <a:gridCol w="999857">
                  <a:extLst>
                    <a:ext uri="{9D8B030D-6E8A-4147-A177-3AD203B41FA5}">
                      <a16:colId xmlns:a16="http://schemas.microsoft.com/office/drawing/2014/main" val="2765133424"/>
                    </a:ext>
                  </a:extLst>
                </a:gridCol>
              </a:tblGrid>
              <a:tr h="1796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Fall 2022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Spring  2023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Summer 2023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Fall 2023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140823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 4961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 4962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278172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CS 4963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2908445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700138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986162"/>
                  </a:ext>
                </a:extLst>
              </a:tr>
              <a:tr h="1796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05051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781757" y="2687476"/>
            <a:ext cx="1532830" cy="8402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Graduation Check in Fall 2022</a:t>
            </a:r>
          </a:p>
        </p:txBody>
      </p:sp>
    </p:spTree>
    <p:extLst>
      <p:ext uri="{BB962C8B-B14F-4D97-AF65-F5344CB8AC3E}">
        <p14:creationId xmlns:p14="http://schemas.microsoft.com/office/powerpoint/2010/main" val="1110208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Advising Guide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>
          <a:xfrm>
            <a:off x="536408" y="1023401"/>
            <a:ext cx="8140628" cy="3548819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Better time management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CS4961-CS4962 is the big elephant in the room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Each course by itself is a lab course and requires a minimum of twice the commitment of a regular course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Treat it each as two courses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The planner has 5 rows including the CS4961 for Fall and CS4962 for Spring.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I would even recommend 4 courses each in Fall/Spring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3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Fall 2022 Registration Issues</a:t>
            </a:r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Registered in the courses?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Project Advisor could recommend changing electives.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GET Degree Planner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Populate courses (including electives) as per your plan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Can modify later if needed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Planned Advising Report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Verify the report for all the requirements (GE and major)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Green (completed), Yellow (registered), Blue (planned), Red (missing) indicators</a:t>
            </a:r>
          </a:p>
          <a:p>
            <a:pPr marL="1028700" lvl="1">
              <a:lnSpc>
                <a:spcPct val="90000"/>
              </a:lnSpc>
            </a:pPr>
            <a:r>
              <a:rPr lang="en-US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Any red indicators?</a:t>
            </a:r>
          </a:p>
          <a:p>
            <a:pPr marL="1028700" lvl="1">
              <a:lnSpc>
                <a:spcPct val="90000"/>
              </a:lnSpc>
            </a:pP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0" lvl="2">
              <a:lnSpc>
                <a:spcPct val="90000"/>
              </a:lnSpc>
            </a:pPr>
            <a:endParaRPr lang="en-U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lnSpc>
                <a:spcPct val="90000"/>
              </a:lnSpc>
              <a:buNone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295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Blended BS/MS</a:t>
            </a:r>
            <a:endParaRPr lang="en-US" sz="2400" dirty="0"/>
          </a:p>
        </p:txBody>
      </p:sp>
      <p:sp>
        <p:nvSpPr>
          <p:cNvPr id="3074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provide an accelerated route to a graduate degree, with simultaneous awarding of both bachelor’s and master’s degrees.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BS and MS coursework can be taken concurrently.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of 9 shared elective units between BS and MS programs.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Eligibility</a:t>
            </a:r>
          </a:p>
          <a:p>
            <a:pPr marL="1028700"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Students must have a minimum GPA of 3.0 (&gt;3.5) </a:t>
            </a:r>
          </a:p>
          <a:p>
            <a:pPr marL="1028700"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“B” grade or better in CS 3000-level courses in the BS degree program with an average of 3.0 in these courses. (A- or better)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Apply in Fall 2020 for Spring 2021 </a:t>
            </a:r>
          </a:p>
        </p:txBody>
      </p:sp>
    </p:spTree>
    <p:extLst>
      <p:ext uri="{BB962C8B-B14F-4D97-AF65-F5344CB8AC3E}">
        <p14:creationId xmlns:p14="http://schemas.microsoft.com/office/powerpoint/2010/main" val="403438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0564" y="2347992"/>
            <a:ext cx="3592512" cy="11778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CS4961 - CS4962 Software Design Laboratory</a:t>
            </a:r>
            <a:br>
              <a:rPr lang="en-US" b="1" dirty="0"/>
            </a:br>
            <a:br>
              <a:rPr lang="en-US" sz="3000" dirty="0"/>
            </a:br>
            <a:br>
              <a:rPr lang="en-US" sz="3000" dirty="0"/>
            </a:br>
            <a:b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</a:b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3" y="3633570"/>
            <a:ext cx="3879517" cy="426986"/>
          </a:xfrm>
        </p:spPr>
        <p:txBody>
          <a:bodyPr/>
          <a:lstStyle/>
          <a:p>
            <a:r>
              <a:rPr lang="en-US" sz="1600" dirty="0"/>
              <a:t>(Senior Design Capstone Group Project)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8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69" y="415290"/>
            <a:ext cx="674322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72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937</Words>
  <Application>Microsoft Office PowerPoint</Application>
  <PresentationFormat>On-screen Show (16:9)</PresentationFormat>
  <Paragraphs>205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Wingdings</vt:lpstr>
      <vt:lpstr>Office Theme</vt:lpstr>
      <vt:lpstr>Computer Science Groups Advisement for CS Seniors</vt:lpstr>
      <vt:lpstr>AGENDA</vt:lpstr>
      <vt:lpstr>Computer Science Requirements</vt:lpstr>
      <vt:lpstr>Computer Science Requirements</vt:lpstr>
      <vt:lpstr>Advising Guide</vt:lpstr>
      <vt:lpstr>Fall 2022 Registration Issues</vt:lpstr>
      <vt:lpstr>Blended BS/MS</vt:lpstr>
      <vt:lpstr>CS4961 - CS4962 Software Design Laboratory    </vt:lpstr>
      <vt:lpstr>PowerPoint Presentation</vt:lpstr>
      <vt:lpstr>PowerPoint Presentation</vt:lpstr>
      <vt:lpstr>Projects Sponsored</vt:lpstr>
      <vt:lpstr>Today’s Activities </vt:lpstr>
      <vt:lpstr>CS4961-CS4962 Mandatory meetings</vt:lpstr>
      <vt:lpstr>CS4961 on CSNS</vt:lpstr>
      <vt:lpstr>Individual/Team Responsibilities</vt:lpstr>
      <vt:lpstr>Individual/Team Responsibilities</vt:lpstr>
      <vt:lpstr>Individual/Team Responsibilities</vt:lpstr>
      <vt:lpstr>Individual/Team Responsibilities</vt:lpstr>
      <vt:lpstr>August – Kick off day with liaisons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Pamula, Raj</cp:lastModifiedBy>
  <cp:revision>41</cp:revision>
  <dcterms:created xsi:type="dcterms:W3CDTF">2020-04-22T18:12:43Z</dcterms:created>
  <dcterms:modified xsi:type="dcterms:W3CDTF">2022-04-14T17:08:39Z</dcterms:modified>
</cp:coreProperties>
</file>