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48" r:id="rId1"/>
  </p:sldMasterIdLst>
  <p:notesMasterIdLst>
    <p:notesMasterId r:id="rId20"/>
  </p:notesMasterIdLst>
  <p:handoutMasterIdLst>
    <p:handoutMasterId r:id="rId21"/>
  </p:handoutMasterIdLst>
  <p:sldIdLst>
    <p:sldId id="295" r:id="rId2"/>
    <p:sldId id="523" r:id="rId3"/>
    <p:sldId id="462" r:id="rId4"/>
    <p:sldId id="508" r:id="rId5"/>
    <p:sldId id="501" r:id="rId6"/>
    <p:sldId id="520" r:id="rId7"/>
    <p:sldId id="526" r:id="rId8"/>
    <p:sldId id="530" r:id="rId9"/>
    <p:sldId id="531" r:id="rId10"/>
    <p:sldId id="533" r:id="rId11"/>
    <p:sldId id="532" r:id="rId12"/>
    <p:sldId id="527" r:id="rId13"/>
    <p:sldId id="521" r:id="rId14"/>
    <p:sldId id="524" r:id="rId15"/>
    <p:sldId id="529" r:id="rId16"/>
    <p:sldId id="525" r:id="rId17"/>
    <p:sldId id="256" r:id="rId18"/>
    <p:sldId id="479" r:id="rId19"/>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73" autoAdjust="0"/>
    <p:restoredTop sz="91253" autoAdjust="0"/>
  </p:normalViewPr>
  <p:slideViewPr>
    <p:cSldViewPr snapToGrid="0" snapToObjects="1">
      <p:cViewPr varScale="1">
        <p:scale>
          <a:sx n="106" d="100"/>
          <a:sy n="106" d="100"/>
        </p:scale>
        <p:origin x="702"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9/27/2021</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9/27/2021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and introduce ourselves</a:t>
            </a:r>
          </a:p>
        </p:txBody>
      </p:sp>
      <p:sp>
        <p:nvSpPr>
          <p:cNvPr id="4" name="Slide Number Placeholder 3"/>
          <p:cNvSpPr>
            <a:spLocks noGrp="1"/>
          </p:cNvSpPr>
          <p:nvPr>
            <p:ph type="sldNum" sz="quarter" idx="10"/>
          </p:nvPr>
        </p:nvSpPr>
        <p:spPr/>
        <p:txBody>
          <a:bodyPr/>
          <a:lstStyle/>
          <a:p>
            <a:fld id="{7FFFD51F-2C2B-9E40-86B6-19E5372E5CE4}" type="slidenum">
              <a:rPr lang="en-US" smtClean="0"/>
              <a:t>1</a:t>
            </a:fld>
            <a:endParaRPr lang="en-US"/>
          </a:p>
        </p:txBody>
      </p:sp>
    </p:spTree>
    <p:extLst>
      <p:ext uri="{BB962C8B-B14F-4D97-AF65-F5344CB8AC3E}">
        <p14:creationId xmlns:p14="http://schemas.microsoft.com/office/powerpoint/2010/main" val="345863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agenda for this</a:t>
            </a:r>
            <a:r>
              <a:rPr lang="en-US" baseline="0" dirty="0"/>
              <a:t> information session will be as follows:</a:t>
            </a:r>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3</a:t>
            </a:fld>
            <a:endParaRPr lang="en-US"/>
          </a:p>
        </p:txBody>
      </p:sp>
    </p:spTree>
    <p:extLst>
      <p:ext uri="{BB962C8B-B14F-4D97-AF65-F5344CB8AC3E}">
        <p14:creationId xmlns:p14="http://schemas.microsoft.com/office/powerpoint/2010/main" val="429201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a:t>
            </a:r>
            <a:r>
              <a:rPr lang="en-US" baseline="0" dirty="0"/>
              <a:t> cover all the areas of Computer Science.</a:t>
            </a:r>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4</a:t>
            </a:fld>
            <a:endParaRPr lang="en-US"/>
          </a:p>
        </p:txBody>
      </p:sp>
    </p:spTree>
    <p:extLst>
      <p:ext uri="{BB962C8B-B14F-4D97-AF65-F5344CB8AC3E}">
        <p14:creationId xmlns:p14="http://schemas.microsoft.com/office/powerpoint/2010/main" val="124041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5</a:t>
            </a:fld>
            <a:endParaRPr lang="en-US"/>
          </a:p>
        </p:txBody>
      </p:sp>
    </p:spTree>
    <p:extLst>
      <p:ext uri="{BB962C8B-B14F-4D97-AF65-F5344CB8AC3E}">
        <p14:creationId xmlns:p14="http://schemas.microsoft.com/office/powerpoint/2010/main" val="276515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6</a:t>
            </a:fld>
            <a:endParaRPr lang="en-US"/>
          </a:p>
        </p:txBody>
      </p:sp>
    </p:spTree>
    <p:extLst>
      <p:ext uri="{BB962C8B-B14F-4D97-AF65-F5344CB8AC3E}">
        <p14:creationId xmlns:p14="http://schemas.microsoft.com/office/powerpoint/2010/main" val="46764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10</a:t>
            </a:fld>
            <a:endParaRPr lang="en-US"/>
          </a:p>
        </p:txBody>
      </p:sp>
    </p:spTree>
    <p:extLst>
      <p:ext uri="{BB962C8B-B14F-4D97-AF65-F5344CB8AC3E}">
        <p14:creationId xmlns:p14="http://schemas.microsoft.com/office/powerpoint/2010/main" val="385707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FD51F-2C2B-9E40-86B6-19E5372E5CE4}" type="slidenum">
              <a:rPr lang="en-US" smtClean="0"/>
              <a:t>16</a:t>
            </a:fld>
            <a:endParaRPr lang="en-US"/>
          </a:p>
        </p:txBody>
      </p:sp>
    </p:spTree>
    <p:extLst>
      <p:ext uri="{BB962C8B-B14F-4D97-AF65-F5344CB8AC3E}">
        <p14:creationId xmlns:p14="http://schemas.microsoft.com/office/powerpoint/2010/main" val="324170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18</a:t>
            </a:fld>
            <a:endParaRPr lang="en-US"/>
          </a:p>
        </p:txBody>
      </p:sp>
    </p:spTree>
    <p:extLst>
      <p:ext uri="{BB962C8B-B14F-4D97-AF65-F5344CB8AC3E}">
        <p14:creationId xmlns:p14="http://schemas.microsoft.com/office/powerpoint/2010/main" val="1481632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1"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lstatela.edu/sites/default/files/groups/Graduation/Docs/grad_app_grad.pdf" TargetMode="External"/><Relationship Id="rId2" Type="http://schemas.openxmlformats.org/officeDocument/2006/relationships/hyperlink" Target="https://www.calstatela.edu/graduatestudies/forms-and-petitions"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lstatela.edu/sites/default/files/users/u50136/gs-10_application_for_advancement_to_candidacy_-06-2020.pdf" TargetMode="External"/><Relationship Id="rId2" Type="http://schemas.openxmlformats.org/officeDocument/2006/relationships/hyperlink" Target="https://www.calstatela.edu/sites/default/files/users/u50136/gs_8_re._8.21.19.pdf" TargetMode="External"/><Relationship Id="rId1" Type="http://schemas.openxmlformats.org/officeDocument/2006/relationships/slideLayout" Target="../slideLayouts/slideLayout19.xml"/><Relationship Id="rId4" Type="http://schemas.openxmlformats.org/officeDocument/2006/relationships/hyperlink" Target="https://www.calstatela.edu/sites/default/files/groups/Graduation/Docs/grad_app_grad.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ecatalog.calstatela.edu/content.php?filter%5B27%5D=CS&amp;filter%5B29%5D=&amp;filter%5Bcourse_type%5D=5295&amp;filter%5Bkeyword%5D=&amp;filter%5B32%5D=1&amp;filter%5Bcpage%5D=1&amp;cur_cat_oid=26&amp;expand=&amp;navoid=2726&amp;search_database=Filter#acalog_template_course_filter" TargetMode="External"/><Relationship Id="rId2" Type="http://schemas.openxmlformats.org/officeDocument/2006/relationships/hyperlink" Target="https://www.calstatela.edu/registrar/university-scheduling-office" TargetMode="External"/><Relationship Id="rId1" Type="http://schemas.openxmlformats.org/officeDocument/2006/relationships/slideLayout" Target="../slideLayouts/slideLayout15.xml"/><Relationship Id="rId4" Type="http://schemas.openxmlformats.org/officeDocument/2006/relationships/hyperlink" Target="https://ecatalog.calstatela.edu/preview_program.php?catoid=70&amp;poid=31556&amp;hl=%22computer+science%22&amp;returnto=searc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alstatela.edu/sfinserv/cashiers-office" TargetMode="External"/><Relationship Id="rId2" Type="http://schemas.openxmlformats.org/officeDocument/2006/relationships/hyperlink" Target="https://www.calstatela.edu/registrar/get"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lstatela.edu/wpe/faq"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www.calstatela.edu/ecst/c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hyperlink" Target="https://www.calstatela.edu/faculty/david-krum" TargetMode="External"/><Relationship Id="rId13" Type="http://schemas.openxmlformats.org/officeDocument/2006/relationships/hyperlink" Target="http://www.calstatela.edu/faculty/yuqing-zhu-0" TargetMode="External"/><Relationship Id="rId3" Type="http://schemas.openxmlformats.org/officeDocument/2006/relationships/hyperlink" Target="http://www.calstatela.edu/ecst/cs/faculty" TargetMode="External"/><Relationship Id="rId7" Type="http://schemas.openxmlformats.org/officeDocument/2006/relationships/hyperlink" Target="https://www.calstatela.edu/research/xplab" TargetMode="External"/><Relationship Id="rId12" Type="http://schemas.openxmlformats.org/officeDocument/2006/relationships/hyperlink" Target="http://www.calstatela.edu/faculty/zilong-ye" TargetMode="External"/><Relationship Id="rId17" Type="http://schemas.openxmlformats.org/officeDocument/2006/relationships/hyperlink" Target="http://www.calstatela.edu/faculty/navid-amini" TargetMode="External"/><Relationship Id="rId2" Type="http://schemas.openxmlformats.org/officeDocument/2006/relationships/notesSlide" Target="../notesSlides/notesSlide3.xml"/><Relationship Id="rId16" Type="http://schemas.openxmlformats.org/officeDocument/2006/relationships/hyperlink" Target="https://www.calstatela.edu/centers/machine-learning" TargetMode="External"/><Relationship Id="rId1" Type="http://schemas.openxmlformats.org/officeDocument/2006/relationships/slideLayout" Target="../slideLayouts/slideLayout15.xml"/><Relationship Id="rId6" Type="http://schemas.openxmlformats.org/officeDocument/2006/relationships/hyperlink" Target="http://www.calstatela.edu/faculty/mohammad-pourhomayoun" TargetMode="External"/><Relationship Id="rId11" Type="http://schemas.openxmlformats.org/officeDocument/2006/relationships/hyperlink" Target="http://www.calstatela.edu/faculty/prof-jiang-guo" TargetMode="External"/><Relationship Id="rId5" Type="http://schemas.openxmlformats.org/officeDocument/2006/relationships/hyperlink" Target="http://www.calstatela.edu/research/data-science" TargetMode="External"/><Relationship Id="rId15" Type="http://schemas.openxmlformats.org/officeDocument/2006/relationships/hyperlink" Target="http://www.calstatela.edu/faculty/elaine-kang" TargetMode="External"/><Relationship Id="rId10" Type="http://schemas.openxmlformats.org/officeDocument/2006/relationships/hyperlink" Target="http://www.calstatela.edu/faculty/huiping-guo" TargetMode="External"/><Relationship Id="rId4" Type="http://schemas.openxmlformats.org/officeDocument/2006/relationships/hyperlink" Target="http://www.calstatela.edu/ecst/research" TargetMode="External"/><Relationship Id="rId9" Type="http://schemas.openxmlformats.org/officeDocument/2006/relationships/hyperlink" Target="http://www.calstatela.edu/research/network-research-lab" TargetMode="External"/><Relationship Id="rId14" Type="http://schemas.openxmlformats.org/officeDocument/2006/relationships/hyperlink" Target="http://www.calstatela.edu/research/visualmedia-laborator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ecatalog.calstatela.edu/preview_program.php?catoid=70&amp;poid=31556&amp;hl=%22computer+science%22&amp;returnto=search" TargetMode="External"/><Relationship Id="rId2" Type="http://schemas.openxmlformats.org/officeDocument/2006/relationships/hyperlink" Target="https://ecatalog.calstatela.edu/preview_program.php?catoid=70&amp;poid=31556&amp;hl=%22computer+science%22&amp;returnto=search#/usr/local/webroot/acalog-legacy/shared/htdocs_gateway/ajax/preview_course.php"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9658BF-450A-4884-B594-EFDEED365865}"/>
              </a:ext>
            </a:extLst>
          </p:cNvPr>
          <p:cNvSpPr>
            <a:spLocks noGrp="1"/>
          </p:cNvSpPr>
          <p:nvPr>
            <p:ph type="subTitle" idx="1"/>
          </p:nvPr>
        </p:nvSpPr>
        <p:spPr>
          <a:xfrm>
            <a:off x="2057400" y="1701800"/>
            <a:ext cx="6968067" cy="2946400"/>
          </a:xfrm>
        </p:spPr>
        <p:txBody>
          <a:bodyPr/>
          <a:lstStyle/>
          <a:p>
            <a:r>
              <a:rPr lang="en-US" sz="1800" b="1" dirty="0">
                <a:solidFill>
                  <a:schemeClr val="tx1"/>
                </a:solidFill>
              </a:rPr>
              <a:t>Computer Science</a:t>
            </a:r>
          </a:p>
          <a:p>
            <a:r>
              <a:rPr lang="en-US" sz="2400" b="1" dirty="0">
                <a:solidFill>
                  <a:schemeClr val="tx1"/>
                </a:solidFill>
              </a:rPr>
              <a:t>M.S. Program Information Session &amp; Orientation</a:t>
            </a: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Department Chair:			Dr. </a:t>
            </a:r>
            <a:r>
              <a:rPr lang="en-US" sz="1600" dirty="0" err="1">
                <a:latin typeface="Calibri" panose="020F0502020204030204" pitchFamily="34" charset="0"/>
                <a:cs typeface="Calibri" panose="020F0502020204030204" pitchFamily="34" charset="0"/>
              </a:rPr>
              <a:t>Eun</a:t>
            </a:r>
            <a:r>
              <a:rPr lang="en-US" sz="1600" dirty="0">
                <a:latin typeface="Calibri" panose="020F0502020204030204" pitchFamily="34" charset="0"/>
                <a:cs typeface="Calibri" panose="020F0502020204030204" pitchFamily="34" charset="0"/>
              </a:rPr>
              <a:t>-Young (Elaine) Kang</a:t>
            </a:r>
          </a:p>
          <a:p>
            <a:r>
              <a:rPr lang="en-US" sz="1600" dirty="0">
                <a:latin typeface="Calibri" panose="020F0502020204030204" pitchFamily="34" charset="0"/>
                <a:cs typeface="Calibri" panose="020F0502020204030204" pitchFamily="34" charset="0"/>
              </a:rPr>
              <a:t>Faculty Advisors: 			Dr. Raj S. Pamula &amp; Dr. Behzad Parviz</a:t>
            </a:r>
          </a:p>
          <a:p>
            <a:r>
              <a:rPr lang="en-US" sz="1600" dirty="0">
                <a:latin typeface="Calibri" panose="020F0502020204030204" pitchFamily="34" charset="0"/>
                <a:cs typeface="Calibri" panose="020F0502020204030204" pitchFamily="34" charset="0"/>
              </a:rPr>
              <a:t>Graduate Coordinator:		Lupe Martinez</a:t>
            </a:r>
          </a:p>
          <a:p>
            <a:r>
              <a:rPr lang="en-US" sz="1600" dirty="0">
                <a:latin typeface="Calibri" panose="020F0502020204030204" pitchFamily="34" charset="0"/>
                <a:cs typeface="Calibri" panose="020F0502020204030204" pitchFamily="34" charset="0"/>
              </a:rPr>
              <a:t>Department Coordinator:	Valentina </a:t>
            </a:r>
            <a:r>
              <a:rPr lang="en-US" sz="1600" dirty="0" err="1">
                <a:latin typeface="Calibri" panose="020F0502020204030204" pitchFamily="34" charset="0"/>
                <a:cs typeface="Calibri" panose="020F0502020204030204" pitchFamily="34" charset="0"/>
              </a:rPr>
              <a:t>Ovasapyan</a:t>
            </a:r>
            <a:endParaRPr lang="en-US"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559B718-7A98-43EB-9A36-DE3C7BCF96FA}"/>
              </a:ext>
            </a:extLst>
          </p:cNvPr>
          <p:cNvSpPr>
            <a:spLocks noGrp="1"/>
          </p:cNvSpPr>
          <p:nvPr>
            <p:ph type="sldNum" sz="quarter" idx="4"/>
          </p:nvPr>
        </p:nvSpPr>
        <p:spPr/>
        <p:txBody>
          <a:bodyPr/>
          <a:lstStyle/>
          <a:p>
            <a:fld id="{BB220BBC-8879-E844-B35B-0F806738ECBE}" type="slidenum">
              <a:rPr lang="en-US" smtClean="0"/>
              <a:t>1</a:t>
            </a:fld>
            <a:endParaRPr lang="en-US"/>
          </a:p>
        </p:txBody>
      </p:sp>
    </p:spTree>
    <p:extLst>
      <p:ext uri="{BB962C8B-B14F-4D97-AF65-F5344CB8AC3E}">
        <p14:creationId xmlns:p14="http://schemas.microsoft.com/office/powerpoint/2010/main" val="239169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Towards Degree</a:t>
            </a:r>
          </a:p>
        </p:txBody>
      </p:sp>
      <p:sp>
        <p:nvSpPr>
          <p:cNvPr id="4" name="TextBox 3"/>
          <p:cNvSpPr txBox="1"/>
          <p:nvPr/>
        </p:nvSpPr>
        <p:spPr>
          <a:xfrm>
            <a:off x="4097192" y="1029186"/>
            <a:ext cx="710451" cy="646331"/>
          </a:xfrm>
          <a:prstGeom prst="rect">
            <a:avLst/>
          </a:prstGeom>
          <a:noFill/>
        </p:spPr>
        <p:txBody>
          <a:bodyPr wrap="none" rtlCol="0">
            <a:spAutoFit/>
          </a:bodyPr>
          <a:lstStyle/>
          <a:p>
            <a:r>
              <a:rPr lang="en-US" sz="3600" dirty="0" smtClean="0"/>
              <a:t>G1</a:t>
            </a:r>
            <a:endParaRPr lang="en-US" sz="3600" dirty="0"/>
          </a:p>
        </p:txBody>
      </p:sp>
      <p:sp>
        <p:nvSpPr>
          <p:cNvPr id="6" name="TextBox 5"/>
          <p:cNvSpPr txBox="1"/>
          <p:nvPr/>
        </p:nvSpPr>
        <p:spPr>
          <a:xfrm>
            <a:off x="4097191" y="2579885"/>
            <a:ext cx="710451" cy="646331"/>
          </a:xfrm>
          <a:prstGeom prst="rect">
            <a:avLst/>
          </a:prstGeom>
          <a:noFill/>
        </p:spPr>
        <p:txBody>
          <a:bodyPr wrap="none" rtlCol="0">
            <a:spAutoFit/>
          </a:bodyPr>
          <a:lstStyle/>
          <a:p>
            <a:r>
              <a:rPr lang="en-US" sz="3600" dirty="0" smtClean="0"/>
              <a:t>G2</a:t>
            </a:r>
            <a:endParaRPr lang="en-US" sz="3600" dirty="0"/>
          </a:p>
        </p:txBody>
      </p:sp>
      <p:sp>
        <p:nvSpPr>
          <p:cNvPr id="7" name="TextBox 6"/>
          <p:cNvSpPr txBox="1"/>
          <p:nvPr/>
        </p:nvSpPr>
        <p:spPr>
          <a:xfrm>
            <a:off x="4079674" y="3929088"/>
            <a:ext cx="710451" cy="646331"/>
          </a:xfrm>
          <a:prstGeom prst="rect">
            <a:avLst/>
          </a:prstGeom>
          <a:noFill/>
        </p:spPr>
        <p:txBody>
          <a:bodyPr wrap="none" rtlCol="0">
            <a:spAutoFit/>
          </a:bodyPr>
          <a:lstStyle/>
          <a:p>
            <a:r>
              <a:rPr lang="en-US" sz="3600" dirty="0" smtClean="0"/>
              <a:t>G3</a:t>
            </a:r>
            <a:endParaRPr lang="en-US" sz="3600" dirty="0"/>
          </a:p>
        </p:txBody>
      </p:sp>
      <p:sp>
        <p:nvSpPr>
          <p:cNvPr id="8" name="TextBox 7"/>
          <p:cNvSpPr txBox="1"/>
          <p:nvPr/>
        </p:nvSpPr>
        <p:spPr>
          <a:xfrm>
            <a:off x="1715543" y="2579884"/>
            <a:ext cx="1205779" cy="646331"/>
          </a:xfrm>
          <a:prstGeom prst="rect">
            <a:avLst/>
          </a:prstGeom>
          <a:noFill/>
        </p:spPr>
        <p:txBody>
          <a:bodyPr wrap="none" rtlCol="0">
            <a:spAutoFit/>
          </a:bodyPr>
          <a:lstStyle/>
          <a:p>
            <a:r>
              <a:rPr lang="en-US" dirty="0" smtClean="0"/>
              <a:t>Admission </a:t>
            </a:r>
          </a:p>
          <a:p>
            <a:r>
              <a:rPr lang="en-US" dirty="0" smtClean="0"/>
              <a:t>to MSCS</a:t>
            </a:r>
            <a:endParaRPr lang="en-US" dirty="0"/>
          </a:p>
        </p:txBody>
      </p:sp>
      <p:sp>
        <p:nvSpPr>
          <p:cNvPr id="9" name="TextBox 8"/>
          <p:cNvSpPr txBox="1"/>
          <p:nvPr/>
        </p:nvSpPr>
        <p:spPr>
          <a:xfrm>
            <a:off x="5407117" y="3929088"/>
            <a:ext cx="1295098" cy="646331"/>
          </a:xfrm>
          <a:prstGeom prst="rect">
            <a:avLst/>
          </a:prstGeom>
          <a:noFill/>
        </p:spPr>
        <p:txBody>
          <a:bodyPr wrap="none" rtlCol="0">
            <a:spAutoFit/>
          </a:bodyPr>
          <a:lstStyle/>
          <a:p>
            <a:r>
              <a:rPr lang="en-US" dirty="0" smtClean="0"/>
              <a:t>Graduation </a:t>
            </a:r>
          </a:p>
          <a:p>
            <a:r>
              <a:rPr lang="en-US" dirty="0" smtClean="0"/>
              <a:t>&amp; Degree</a:t>
            </a:r>
            <a:endParaRPr lang="en-US" dirty="0"/>
          </a:p>
        </p:txBody>
      </p:sp>
      <p:cxnSp>
        <p:nvCxnSpPr>
          <p:cNvPr id="11" name="Straight Arrow Connector 10"/>
          <p:cNvCxnSpPr>
            <a:stCxn id="8" idx="3"/>
            <a:endCxn id="4" idx="1"/>
          </p:cNvCxnSpPr>
          <p:nvPr/>
        </p:nvCxnSpPr>
        <p:spPr>
          <a:xfrm flipV="1">
            <a:off x="2921322" y="1352352"/>
            <a:ext cx="1175870" cy="1550698"/>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3"/>
            <a:endCxn id="6" idx="1"/>
          </p:cNvCxnSpPr>
          <p:nvPr/>
        </p:nvCxnSpPr>
        <p:spPr>
          <a:xfrm>
            <a:off x="2921322" y="2903050"/>
            <a:ext cx="1175869" cy="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445346" y="1606206"/>
            <a:ext cx="1" cy="1042991"/>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2"/>
          </p:cNvCxnSpPr>
          <p:nvPr/>
        </p:nvCxnSpPr>
        <p:spPr>
          <a:xfrm flipH="1">
            <a:off x="4434900" y="3226216"/>
            <a:ext cx="17517" cy="71987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3"/>
            <a:endCxn id="9" idx="1"/>
          </p:cNvCxnSpPr>
          <p:nvPr/>
        </p:nvCxnSpPr>
        <p:spPr>
          <a:xfrm>
            <a:off x="4790125" y="4252254"/>
            <a:ext cx="616992"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954801" y="1808759"/>
            <a:ext cx="1018933" cy="584775"/>
          </a:xfrm>
          <a:prstGeom prst="rect">
            <a:avLst/>
          </a:prstGeom>
          <a:noFill/>
        </p:spPr>
        <p:txBody>
          <a:bodyPr wrap="none" rtlCol="0">
            <a:spAutoFit/>
          </a:bodyPr>
          <a:lstStyle/>
          <a:p>
            <a:pPr algn="ctr"/>
            <a:r>
              <a:rPr lang="en-US" sz="1600" i="1" dirty="0"/>
              <a:t>s</a:t>
            </a:r>
            <a:r>
              <a:rPr lang="en-US" sz="1600" i="1" dirty="0" smtClean="0"/>
              <a:t>ubmit </a:t>
            </a:r>
          </a:p>
          <a:p>
            <a:pPr algn="ctr"/>
            <a:r>
              <a:rPr lang="en-US" sz="1600" i="1" dirty="0" smtClean="0"/>
              <a:t>GS-8 form</a:t>
            </a:r>
            <a:endParaRPr lang="en-US" sz="1600" i="1" dirty="0"/>
          </a:p>
        </p:txBody>
      </p:sp>
      <p:sp>
        <p:nvSpPr>
          <p:cNvPr id="35" name="TextBox 34"/>
          <p:cNvSpPr txBox="1"/>
          <p:nvPr/>
        </p:nvSpPr>
        <p:spPr>
          <a:xfrm>
            <a:off x="3954801" y="3230511"/>
            <a:ext cx="1123128" cy="584775"/>
          </a:xfrm>
          <a:prstGeom prst="rect">
            <a:avLst/>
          </a:prstGeom>
          <a:noFill/>
        </p:spPr>
        <p:txBody>
          <a:bodyPr wrap="none" rtlCol="0">
            <a:spAutoFit/>
          </a:bodyPr>
          <a:lstStyle/>
          <a:p>
            <a:pPr algn="ctr"/>
            <a:r>
              <a:rPr lang="en-US" sz="1600" i="1" dirty="0"/>
              <a:t>s</a:t>
            </a:r>
            <a:r>
              <a:rPr lang="en-US" sz="1600" i="1" dirty="0" smtClean="0"/>
              <a:t>ubmit </a:t>
            </a:r>
          </a:p>
          <a:p>
            <a:pPr algn="ctr"/>
            <a:r>
              <a:rPr lang="en-US" sz="1600" i="1" dirty="0" smtClean="0"/>
              <a:t>GS-10 form</a:t>
            </a:r>
            <a:endParaRPr lang="en-US" sz="1600" i="1" dirty="0"/>
          </a:p>
        </p:txBody>
      </p:sp>
      <p:sp>
        <p:nvSpPr>
          <p:cNvPr id="47" name="TextBox 46"/>
          <p:cNvSpPr txBox="1"/>
          <p:nvPr/>
        </p:nvSpPr>
        <p:spPr>
          <a:xfrm>
            <a:off x="5175345" y="2100345"/>
            <a:ext cx="1168566" cy="1384995"/>
          </a:xfrm>
          <a:prstGeom prst="rect">
            <a:avLst/>
          </a:prstGeom>
          <a:noFill/>
        </p:spPr>
        <p:txBody>
          <a:bodyPr wrap="square" rtlCol="0">
            <a:spAutoFit/>
          </a:bodyPr>
          <a:lstStyle/>
          <a:p>
            <a:pPr algn="ctr"/>
            <a:r>
              <a:rPr lang="en-US" sz="1200" i="1" dirty="0">
                <a:solidFill>
                  <a:schemeClr val="bg1">
                    <a:lumMod val="50000"/>
                  </a:schemeClr>
                </a:solidFill>
              </a:rPr>
              <a:t>s</a:t>
            </a:r>
            <a:r>
              <a:rPr lang="en-US" sz="1200" i="1" dirty="0" smtClean="0">
                <a:solidFill>
                  <a:schemeClr val="bg1">
                    <a:lumMod val="50000"/>
                  </a:schemeClr>
                </a:solidFill>
              </a:rPr>
              <a:t>ubmit graduation application form one semester before the last term</a:t>
            </a:r>
          </a:p>
        </p:txBody>
      </p:sp>
      <p:sp>
        <p:nvSpPr>
          <p:cNvPr id="64" name="TextBox 63"/>
          <p:cNvSpPr txBox="1"/>
          <p:nvPr/>
        </p:nvSpPr>
        <p:spPr>
          <a:xfrm>
            <a:off x="3016724" y="1725050"/>
            <a:ext cx="938077" cy="523220"/>
          </a:xfrm>
          <a:prstGeom prst="rect">
            <a:avLst/>
          </a:prstGeom>
          <a:noFill/>
        </p:spPr>
        <p:txBody>
          <a:bodyPr wrap="none" rtlCol="0">
            <a:spAutoFit/>
          </a:bodyPr>
          <a:lstStyle/>
          <a:p>
            <a:pPr algn="ctr"/>
            <a:r>
              <a:rPr lang="en-US" sz="1400" dirty="0" smtClean="0"/>
              <a:t>condition </a:t>
            </a:r>
          </a:p>
          <a:p>
            <a:pPr algn="ctr"/>
            <a:r>
              <a:rPr lang="en-US" sz="1400" dirty="0" smtClean="0"/>
              <a:t>admission</a:t>
            </a:r>
            <a:endParaRPr lang="en-US" sz="1400" dirty="0"/>
          </a:p>
        </p:txBody>
      </p:sp>
      <p:sp>
        <p:nvSpPr>
          <p:cNvPr id="66" name="TextBox 65"/>
          <p:cNvSpPr txBox="1"/>
          <p:nvPr/>
        </p:nvSpPr>
        <p:spPr>
          <a:xfrm>
            <a:off x="3061698" y="2620968"/>
            <a:ext cx="938077" cy="523220"/>
          </a:xfrm>
          <a:prstGeom prst="rect">
            <a:avLst/>
          </a:prstGeom>
          <a:noFill/>
        </p:spPr>
        <p:txBody>
          <a:bodyPr wrap="none" rtlCol="0">
            <a:spAutoFit/>
          </a:bodyPr>
          <a:lstStyle/>
          <a:p>
            <a:pPr algn="ctr"/>
            <a:r>
              <a:rPr lang="en-US" sz="1400" dirty="0" smtClean="0"/>
              <a:t>classified </a:t>
            </a:r>
          </a:p>
          <a:p>
            <a:pPr algn="ctr"/>
            <a:r>
              <a:rPr lang="en-US" sz="1400" dirty="0" smtClean="0"/>
              <a:t>admission</a:t>
            </a:r>
            <a:endParaRPr lang="en-US" sz="1400" dirty="0"/>
          </a:p>
        </p:txBody>
      </p:sp>
    </p:spTree>
    <p:extLst>
      <p:ext uri="{BB962C8B-B14F-4D97-AF65-F5344CB8AC3E}">
        <p14:creationId xmlns:p14="http://schemas.microsoft.com/office/powerpoint/2010/main" val="218404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Towards Degree</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Students assigned any prerequisite courses (provisionary admission) have to complete them during the first semester as per advisor recommendation. Upon completion of prerequisite courses, students must submit a filled </a:t>
            </a:r>
            <a:r>
              <a:rPr lang="en-US" b="1" u="sng" dirty="0">
                <a:hlinkClick r:id="rId2"/>
              </a:rPr>
              <a:t>GS-8 form</a:t>
            </a:r>
            <a:r>
              <a:rPr lang="en-US" dirty="0"/>
              <a:t> to the graduate faculty advisor to change the student's classification status from Conditionally Classified to Classified.</a:t>
            </a:r>
          </a:p>
          <a:p>
            <a:pPr marL="285750" indent="-285750">
              <a:buFont typeface="Arial" panose="020B0604020202020204" pitchFamily="34" charset="0"/>
              <a:buChar char="•"/>
            </a:pPr>
            <a:r>
              <a:rPr lang="en-US" dirty="0"/>
              <a:t>Thesis course registration: Before registering for CS 5990, students must submit a</a:t>
            </a:r>
            <a:r>
              <a:rPr lang="en-US" b="1" u="sng" dirty="0">
                <a:hlinkClick r:id="rId2"/>
              </a:rPr>
              <a:t> GS-10 form</a:t>
            </a:r>
            <a:r>
              <a:rPr lang="en-US" dirty="0"/>
              <a:t> and get the graduate faculty advisor's approval.</a:t>
            </a:r>
          </a:p>
          <a:p>
            <a:pPr marL="285750" indent="-285750">
              <a:buFont typeface="Arial" panose="020B0604020202020204" pitchFamily="34" charset="0"/>
              <a:buChar char="•"/>
            </a:pPr>
            <a:r>
              <a:rPr lang="en-US" dirty="0"/>
              <a:t>Comp exam course registration: Before registering for CS 5960, students should complete the core requirement (or the breadth requirement), submit a</a:t>
            </a:r>
            <a:r>
              <a:rPr lang="en-US" u="sng" dirty="0">
                <a:hlinkClick r:id="rId2"/>
              </a:rPr>
              <a:t> </a:t>
            </a:r>
            <a:r>
              <a:rPr lang="en-US" b="1" u="sng" dirty="0">
                <a:hlinkClick r:id="rId2"/>
              </a:rPr>
              <a:t>GS-10 form</a:t>
            </a:r>
            <a:r>
              <a:rPr lang="en-US" dirty="0"/>
              <a:t>, and get the graduate faculty advisor's approval.</a:t>
            </a:r>
          </a:p>
          <a:p>
            <a:pPr marL="285750" indent="-285750">
              <a:buFont typeface="Arial" panose="020B0604020202020204" pitchFamily="34" charset="0"/>
              <a:buChar char="•"/>
            </a:pPr>
            <a:r>
              <a:rPr lang="en-US" dirty="0"/>
              <a:t>Students must submit their </a:t>
            </a:r>
            <a:r>
              <a:rPr lang="en-US" b="1" u="sng" dirty="0">
                <a:hlinkClick r:id="rId3"/>
              </a:rPr>
              <a:t>graduation application</a:t>
            </a:r>
            <a:r>
              <a:rPr lang="en-US" dirty="0"/>
              <a:t> one term before the expected graduation term.</a:t>
            </a:r>
          </a:p>
          <a:p>
            <a:endParaRPr lang="en-US" dirty="0"/>
          </a:p>
        </p:txBody>
      </p:sp>
    </p:spTree>
    <p:extLst>
      <p:ext uri="{BB962C8B-B14F-4D97-AF65-F5344CB8AC3E}">
        <p14:creationId xmlns:p14="http://schemas.microsoft.com/office/powerpoint/2010/main" val="421419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791" y="146957"/>
            <a:ext cx="8627609" cy="553998"/>
          </a:xfrm>
          <a:prstGeom prst="rect">
            <a:avLst/>
          </a:prstGeom>
          <a:noFill/>
        </p:spPr>
        <p:txBody>
          <a:bodyPr wrap="square" rtlCol="0">
            <a:spAutoFit/>
          </a:bodyPr>
          <a:lstStyle/>
          <a:p>
            <a:pPr algn="ctr"/>
            <a:r>
              <a:rPr lang="en-US" sz="3000" dirty="0"/>
              <a:t>Some Forms and Requirements</a:t>
            </a:r>
          </a:p>
        </p:txBody>
      </p:sp>
      <p:sp>
        <p:nvSpPr>
          <p:cNvPr id="5" name="TextBox 4"/>
          <p:cNvSpPr txBox="1"/>
          <p:nvPr/>
        </p:nvSpPr>
        <p:spPr>
          <a:xfrm>
            <a:off x="334736" y="1171912"/>
            <a:ext cx="8474528" cy="738664"/>
          </a:xfrm>
          <a:prstGeom prst="rect">
            <a:avLst/>
          </a:prstGeom>
          <a:noFill/>
        </p:spPr>
        <p:txBody>
          <a:bodyPr wrap="square" rtlCol="0">
            <a:spAutoFit/>
          </a:bodyPr>
          <a:lstStyle/>
          <a:p>
            <a:r>
              <a:rPr lang="en-US" sz="2400" dirty="0"/>
              <a:t>Change from Conditional Classified to Classified Status (GS-8)</a:t>
            </a:r>
          </a:p>
          <a:p>
            <a:r>
              <a:rPr lang="en-US" dirty="0">
                <a:hlinkClick r:id="rId2"/>
              </a:rPr>
              <a:t>https://www.calstatela.edu/sites/default/files/users/u50136/gs_8_re._8.21.19.pdf</a:t>
            </a:r>
            <a:endParaRPr lang="en-US" dirty="0"/>
          </a:p>
        </p:txBody>
      </p:sp>
      <p:sp>
        <p:nvSpPr>
          <p:cNvPr id="6" name="TextBox 5"/>
          <p:cNvSpPr txBox="1"/>
          <p:nvPr/>
        </p:nvSpPr>
        <p:spPr>
          <a:xfrm>
            <a:off x="263297" y="2472817"/>
            <a:ext cx="8217354" cy="646331"/>
          </a:xfrm>
          <a:prstGeom prst="rect">
            <a:avLst/>
          </a:prstGeom>
          <a:noFill/>
        </p:spPr>
        <p:txBody>
          <a:bodyPr wrap="square" rtlCol="0">
            <a:spAutoFit/>
          </a:bodyPr>
          <a:lstStyle/>
          <a:p>
            <a:r>
              <a:rPr lang="en-US" sz="2400" dirty="0"/>
              <a:t>Advance to Candidacy Form (GS-10)</a:t>
            </a:r>
          </a:p>
          <a:p>
            <a:r>
              <a:rPr lang="en-US" sz="1200" dirty="0">
                <a:hlinkClick r:id="rId3"/>
              </a:rPr>
              <a:t>https://www.calstatela.edu/sites/default/files/users/u50136/gs-10_application_for_advancement_to_candidacy_-06-2020.pdf</a:t>
            </a:r>
            <a:endParaRPr lang="en-US" sz="1200" dirty="0"/>
          </a:p>
        </p:txBody>
      </p:sp>
      <p:sp>
        <p:nvSpPr>
          <p:cNvPr id="7" name="TextBox 6"/>
          <p:cNvSpPr txBox="1"/>
          <p:nvPr/>
        </p:nvSpPr>
        <p:spPr>
          <a:xfrm>
            <a:off x="214313" y="3590978"/>
            <a:ext cx="8205107" cy="692497"/>
          </a:xfrm>
          <a:prstGeom prst="rect">
            <a:avLst/>
          </a:prstGeom>
          <a:noFill/>
        </p:spPr>
        <p:txBody>
          <a:bodyPr wrap="square" rtlCol="0">
            <a:spAutoFit/>
          </a:bodyPr>
          <a:lstStyle/>
          <a:p>
            <a:r>
              <a:rPr lang="en-US" sz="2400" dirty="0"/>
              <a:t>Graduate Application Form</a:t>
            </a:r>
          </a:p>
          <a:p>
            <a:r>
              <a:rPr lang="en-US" sz="1500" dirty="0">
                <a:hlinkClick r:id="rId4"/>
              </a:rPr>
              <a:t>https://www.calstatela.edu/sites/default/files/groups/Graduation/Docs/grad_app_grad.pdf</a:t>
            </a:r>
            <a:endParaRPr lang="en-US" sz="1500" dirty="0"/>
          </a:p>
        </p:txBody>
      </p:sp>
    </p:spTree>
    <p:extLst>
      <p:ext uri="{BB962C8B-B14F-4D97-AF65-F5344CB8AC3E}">
        <p14:creationId xmlns:p14="http://schemas.microsoft.com/office/powerpoint/2010/main" val="377080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Opportunities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Faculty research projects</a:t>
            </a:r>
          </a:p>
          <a:p>
            <a:pPr marL="285750" lvl="0" indent="-285750">
              <a:buFont typeface="Arial" panose="020B0604020202020204" pitchFamily="34" charset="0"/>
              <a:buChar char="•"/>
            </a:pPr>
            <a:r>
              <a:rPr lang="en-US" sz="1800" dirty="0"/>
              <a:t>Many faculty have external or internal grants. Many faculty are supervising graduate (individual) thesis.</a:t>
            </a:r>
          </a:p>
          <a:p>
            <a:pPr lvl="1"/>
            <a:r>
              <a:rPr lang="en-US" sz="1800" dirty="0"/>
              <a:t>More than 60 thesis completions in the last five years.</a:t>
            </a:r>
          </a:p>
          <a:p>
            <a:pPr marL="285750" indent="-285750">
              <a:buFont typeface="Arial" panose="020B0604020202020204" pitchFamily="34" charset="0"/>
              <a:buChar char="•"/>
            </a:pPr>
            <a:r>
              <a:rPr lang="en-US" dirty="0"/>
              <a:t>All students under the thesis option register for a two semesters course sequence (CS5990). Students usually start working on their thesis (prior to registering for CS5990) early in their graduate program. </a:t>
            </a:r>
          </a:p>
          <a:p>
            <a:pPr marL="285750" lvl="0" indent="-285750">
              <a:buFont typeface="Arial" panose="020B0604020202020204" pitchFamily="34" charset="0"/>
              <a:buChar char="•"/>
            </a:pPr>
            <a:r>
              <a:rPr lang="en-US" sz="1800" dirty="0"/>
              <a:t>Many faculty are involved in student capstone projects (senior design team projects). This often involve grad students as mentors.</a:t>
            </a:r>
          </a:p>
          <a:p>
            <a:endParaRPr lang="en-US" dirty="0"/>
          </a:p>
        </p:txBody>
      </p:sp>
    </p:spTree>
    <p:extLst>
      <p:ext uri="{BB962C8B-B14F-4D97-AF65-F5344CB8AC3E}">
        <p14:creationId xmlns:p14="http://schemas.microsoft.com/office/powerpoint/2010/main" val="141640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a:t>
            </a:r>
            <a:endParaRPr lang="en-US" dirty="0"/>
          </a:p>
        </p:txBody>
      </p:sp>
      <p:sp>
        <p:nvSpPr>
          <p:cNvPr id="3" name="Content Placeholder 2"/>
          <p:cNvSpPr>
            <a:spLocks noGrp="1"/>
          </p:cNvSpPr>
          <p:nvPr>
            <p:ph idx="1"/>
          </p:nvPr>
        </p:nvSpPr>
        <p:spPr/>
        <p:txBody>
          <a:bodyPr/>
          <a:lstStyle/>
          <a:p>
            <a:endParaRPr lang="en-US" dirty="0"/>
          </a:p>
          <a:p>
            <a:r>
              <a:rPr lang="en-US" dirty="0"/>
              <a:t>	In addition, see</a:t>
            </a:r>
          </a:p>
          <a:p>
            <a:pPr marL="0" marR="0">
              <a:spcBef>
                <a:spcPts val="0"/>
              </a:spcBef>
              <a:spcAft>
                <a:spcPts val="0"/>
              </a:spcAft>
            </a:pPr>
            <a:r>
              <a:rPr lang="en-US" dirty="0"/>
              <a:t>	</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1028700" lvl="3" indent="0">
              <a:spcBef>
                <a:spcPts val="0"/>
              </a:spcBef>
              <a:buNone/>
            </a:pPr>
            <a:r>
              <a:rPr lang="en-US" sz="1800" dirty="0">
                <a:solidFill>
                  <a:srgbClr val="000000"/>
                </a:solidFill>
                <a:effectLst/>
                <a:latin typeface="Calibri" panose="020F0502020204030204" pitchFamily="34" charset="0"/>
                <a:ea typeface="Times New Roman" panose="02020603050405020304" pitchFamily="18" charset="0"/>
              </a:rPr>
              <a:t>Please check </a:t>
            </a:r>
            <a:r>
              <a:rPr lang="en-US" sz="1800" dirty="0" smtClean="0">
                <a:solidFill>
                  <a:srgbClr val="000000"/>
                </a:solidFill>
                <a:effectLst/>
                <a:latin typeface="Calibri" panose="020F0502020204030204" pitchFamily="34" charset="0"/>
                <a:ea typeface="Times New Roman" panose="02020603050405020304" pitchFamily="18" charset="0"/>
              </a:rPr>
              <a:t>Schedule </a:t>
            </a:r>
            <a:r>
              <a:rPr lang="en-US" sz="1800" dirty="0">
                <a:solidFill>
                  <a:srgbClr val="000000"/>
                </a:solidFill>
                <a:effectLst/>
                <a:latin typeface="Calibri" panose="020F0502020204030204" pitchFamily="34" charset="0"/>
                <a:ea typeface="Times New Roman" panose="02020603050405020304" pitchFamily="18" charset="0"/>
              </a:rPr>
              <a:t>of Classes at </a:t>
            </a:r>
            <a:endParaRPr lang="en-US" sz="1800" dirty="0">
              <a:effectLst/>
              <a:latin typeface="Calibri" panose="020F0502020204030204" pitchFamily="34" charset="0"/>
              <a:ea typeface="Calibri" panose="020F0502020204030204" pitchFamily="34" charset="0"/>
            </a:endParaRPr>
          </a:p>
          <a:p>
            <a:pPr marL="1028700" lvl="3" indent="0">
              <a:spcBef>
                <a:spcPts val="0"/>
              </a:spcBef>
              <a:buNone/>
            </a:pPr>
            <a:r>
              <a:rPr lang="en-US" sz="1800" u="sng" dirty="0">
                <a:solidFill>
                  <a:srgbClr val="0000FF"/>
                </a:solidFill>
                <a:effectLst/>
                <a:latin typeface="Calibri" panose="020F0502020204030204" pitchFamily="34" charset="0"/>
                <a:ea typeface="Times New Roman" panose="02020603050405020304" pitchFamily="18" charset="0"/>
                <a:hlinkClick r:id="rId2"/>
              </a:rPr>
              <a:t>https://www.calstatela.edu/registrar/university-scheduling-office</a:t>
            </a:r>
            <a:endParaRPr lang="en-US" sz="1800" dirty="0">
              <a:effectLst/>
              <a:latin typeface="Calibri" panose="020F0502020204030204" pitchFamily="34" charset="0"/>
              <a:ea typeface="Calibri" panose="020F0502020204030204" pitchFamily="34" charset="0"/>
            </a:endParaRPr>
          </a:p>
          <a:p>
            <a:endParaRPr lang="en-US" dirty="0"/>
          </a:p>
          <a:p>
            <a:pPr marL="971550" lvl="1" indent="-285750"/>
            <a:r>
              <a:rPr lang="en-US" dirty="0"/>
              <a:t>Course descriptions: </a:t>
            </a:r>
            <a:r>
              <a:rPr lang="en-US" dirty="0">
                <a:hlinkClick r:id="rId3"/>
              </a:rPr>
              <a:t>Undergrad courses </a:t>
            </a:r>
            <a:r>
              <a:rPr lang="en-US" dirty="0"/>
              <a:t>;  Grad </a:t>
            </a:r>
            <a:r>
              <a:rPr lang="en-US" dirty="0">
                <a:hlinkClick r:id="rId4"/>
              </a:rPr>
              <a:t>courses</a:t>
            </a:r>
            <a:endParaRPr lang="en-US" dirty="0"/>
          </a:p>
          <a:p>
            <a:pPr marL="971550" lvl="1" indent="-285750"/>
            <a:r>
              <a:rPr lang="en-US" dirty="0"/>
              <a:t>Things to remember</a:t>
            </a:r>
          </a:p>
          <a:p>
            <a:pPr marL="1257300" lvl="2"/>
            <a:r>
              <a:rPr lang="en-US" dirty="0"/>
              <a:t>CS 3112 is a prerequisite to all the CS 4000 level courses.</a:t>
            </a:r>
          </a:p>
          <a:p>
            <a:pPr marL="1257300" lvl="2"/>
            <a:r>
              <a:rPr lang="en-US" dirty="0"/>
              <a:t>CS 5000 levels for G2 students.</a:t>
            </a:r>
          </a:p>
        </p:txBody>
      </p:sp>
    </p:spTree>
    <p:extLst>
      <p:ext uri="{BB962C8B-B14F-4D97-AF65-F5344CB8AC3E}">
        <p14:creationId xmlns:p14="http://schemas.microsoft.com/office/powerpoint/2010/main" val="194756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register on GET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hlinkClick r:id="rId2"/>
              </a:rPr>
              <a:t>https://www.calstatela.edu/registrar/get</a:t>
            </a:r>
            <a:endParaRPr lang="en-US" dirty="0"/>
          </a:p>
          <a:p>
            <a:pPr marL="285750" indent="-285750">
              <a:buFont typeface="Arial" panose="020B0604020202020204" pitchFamily="34" charset="0"/>
              <a:buChar char="•"/>
            </a:pPr>
            <a:r>
              <a:rPr lang="en-US" sz="1600" dirty="0"/>
              <a:t>Learn about GET</a:t>
            </a:r>
          </a:p>
          <a:p>
            <a:pPr marL="285750" indent="-285750">
              <a:buFont typeface="Arial" panose="020B0604020202020204" pitchFamily="34" charset="0"/>
              <a:buChar char="•"/>
            </a:pPr>
            <a:r>
              <a:rPr lang="en-US" sz="1600" dirty="0"/>
              <a:t>Enroll/Register for Classes </a:t>
            </a:r>
          </a:p>
          <a:p>
            <a:pPr marL="971550" lvl="1" indent="-285750"/>
            <a:r>
              <a:rPr lang="en-US" sz="1600" b="1" dirty="0"/>
              <a:t>Steps:</a:t>
            </a:r>
          </a:p>
          <a:p>
            <a:pPr marL="1257300" lvl="2"/>
            <a:r>
              <a:rPr lang="en-US" dirty="0"/>
              <a:t>Resolve Holds </a:t>
            </a:r>
          </a:p>
          <a:p>
            <a:pPr marL="1257300" lvl="2"/>
            <a:r>
              <a:rPr lang="en-US" dirty="0"/>
              <a:t>Plan your Class Schedule with Schedule Planner</a:t>
            </a:r>
          </a:p>
          <a:p>
            <a:pPr marL="1257300" lvl="2"/>
            <a:r>
              <a:rPr lang="en-US" dirty="0"/>
              <a:t>Pay tuition and fees</a:t>
            </a:r>
          </a:p>
          <a:p>
            <a:pPr marL="1485900" lvl="3"/>
            <a:r>
              <a:rPr lang="en-US" sz="1400" dirty="0">
                <a:hlinkClick r:id="rId3"/>
              </a:rPr>
              <a:t>https://www.calstatela.edu/sfinserv/cashiers-office</a:t>
            </a:r>
            <a:endParaRPr lang="en-US" sz="1400" dirty="0"/>
          </a:p>
          <a:p>
            <a:pPr marL="1257300" lvl="2"/>
            <a:r>
              <a:rPr lang="en-US" dirty="0"/>
              <a:t>Obtain permits if needed</a:t>
            </a:r>
          </a:p>
          <a:p>
            <a:pPr marL="1485900" lvl="3"/>
            <a:r>
              <a:rPr lang="en-US" sz="1400" dirty="0"/>
              <a:t>G1 students : need permits for any courses</a:t>
            </a:r>
          </a:p>
          <a:p>
            <a:pPr marL="1485900" lvl="3"/>
            <a:r>
              <a:rPr lang="en-US" sz="1400" dirty="0"/>
              <a:t>G2 students : need permits for 4000-level courses and some 5000-level courses</a:t>
            </a:r>
            <a:endParaRPr lang="en-US" sz="1050" dirty="0"/>
          </a:p>
          <a:p>
            <a:pPr marL="1257300" lvl="2"/>
            <a:r>
              <a:rPr lang="en-US" dirty="0"/>
              <a:t>Enroll</a:t>
            </a:r>
          </a:p>
        </p:txBody>
      </p:sp>
    </p:spTree>
    <p:extLst>
      <p:ext uri="{BB962C8B-B14F-4D97-AF65-F5344CB8AC3E}">
        <p14:creationId xmlns:p14="http://schemas.microsoft.com/office/powerpoint/2010/main" val="426245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040D4-3F12-4A5F-9BB5-0E4ED01333E5}"/>
              </a:ext>
            </a:extLst>
          </p:cNvPr>
          <p:cNvSpPr>
            <a:spLocks noGrp="1"/>
          </p:cNvSpPr>
          <p:nvPr>
            <p:ph type="sldNum" sz="quarter" idx="12"/>
          </p:nvPr>
        </p:nvSpPr>
        <p:spPr/>
        <p:txBody>
          <a:bodyPr/>
          <a:lstStyle/>
          <a:p>
            <a:fld id="{BB220BBC-8879-E844-B35B-0F806738ECBE}" type="slidenum">
              <a:rPr lang="en-US" smtClean="0"/>
              <a:t>16</a:t>
            </a:fld>
            <a:endParaRPr lang="en-US"/>
          </a:p>
        </p:txBody>
      </p:sp>
      <p:sp>
        <p:nvSpPr>
          <p:cNvPr id="3" name="Title 2">
            <a:extLst>
              <a:ext uri="{FF2B5EF4-FFF2-40B4-BE49-F238E27FC236}">
                <a16:creationId xmlns:a16="http://schemas.microsoft.com/office/drawing/2014/main" id="{04A151C7-F5FC-40B4-8636-A2ED092BDA64}"/>
              </a:ext>
            </a:extLst>
          </p:cNvPr>
          <p:cNvSpPr>
            <a:spLocks noGrp="1"/>
          </p:cNvSpPr>
          <p:nvPr>
            <p:ph type="title"/>
          </p:nvPr>
        </p:nvSpPr>
        <p:spPr>
          <a:xfrm>
            <a:off x="501686" y="81789"/>
            <a:ext cx="8140628" cy="857250"/>
          </a:xfrm>
        </p:spPr>
        <p:txBody>
          <a:bodyPr>
            <a:normAutofit/>
          </a:bodyPr>
          <a:lstStyle/>
          <a:p>
            <a:pPr algn="ctr"/>
            <a:r>
              <a:rPr lang="en-US" sz="2000" b="1" i="0" dirty="0">
                <a:solidFill>
                  <a:srgbClr val="222222"/>
                </a:solidFill>
                <a:effectLst/>
                <a:latin typeface="Helvetica Neue"/>
              </a:rPr>
              <a:t>Graduation Writing Assessment Requirement (GWAR)</a:t>
            </a:r>
            <a:endParaRPr lang="en-US" sz="2400" dirty="0"/>
          </a:p>
        </p:txBody>
      </p:sp>
      <p:sp>
        <p:nvSpPr>
          <p:cNvPr id="4" name="Rectangle 3">
            <a:extLst>
              <a:ext uri="{FF2B5EF4-FFF2-40B4-BE49-F238E27FC236}">
                <a16:creationId xmlns:a16="http://schemas.microsoft.com/office/drawing/2014/main" id="{EBEED0A4-4D16-48E4-A944-F1F2C13C51ED}"/>
              </a:ext>
            </a:extLst>
          </p:cNvPr>
          <p:cNvSpPr/>
          <p:nvPr/>
        </p:nvSpPr>
        <p:spPr>
          <a:xfrm>
            <a:off x="708917" y="1986898"/>
            <a:ext cx="7726166" cy="2677656"/>
          </a:xfrm>
          <a:prstGeom prst="rect">
            <a:avLst/>
          </a:prstGeom>
        </p:spPr>
        <p:txBody>
          <a:bodyPr wrap="square">
            <a:spAutoFit/>
          </a:bodyPr>
          <a:lstStyle/>
          <a:p>
            <a:pPr lvl="1"/>
            <a:endParaRPr lang="en-US" sz="1400" b="1"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International graduate students who graduate from universities where English is NOT the primary language of instruction and do not meet some other exemption criteria must pass the Writing Proficiency Exam (WPE), UNIV 4000, or a writing course, UNIV 4010, </a:t>
            </a:r>
            <a:r>
              <a:rPr lang="en-US" sz="1400" b="1" dirty="0">
                <a:solidFill>
                  <a:srgbClr val="222222"/>
                </a:solidFill>
                <a:latin typeface="Helvetica Neue"/>
              </a:rPr>
              <a:t>within their first 12 units</a:t>
            </a:r>
            <a:r>
              <a:rPr lang="en-US" sz="1400" b="1" dirty="0" smtClean="0">
                <a:solidFill>
                  <a:srgbClr val="222222"/>
                </a:solidFill>
                <a:latin typeface="Helvetica Neue"/>
              </a:rPr>
              <a:t>. </a:t>
            </a:r>
            <a:r>
              <a:rPr lang="en-US" sz="1400" dirty="0">
                <a:solidFill>
                  <a:srgbClr val="222222"/>
                </a:solidFill>
                <a:latin typeface="Helvetica Neue"/>
              </a:rPr>
              <a:t> </a:t>
            </a:r>
          </a:p>
          <a:p>
            <a:pPr lvl="1"/>
            <a:endParaRPr lang="en-US" sz="1400"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Students who do not satisfy the Graduate Writing Requirement within their first 12 units may be subject to a registration hold. </a:t>
            </a:r>
          </a:p>
          <a:p>
            <a:pPr lvl="1"/>
            <a:endParaRPr lang="en-US" sz="1400"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Students must satisfy this Graduate Writing Requirement to Advance to Candidacy</a:t>
            </a:r>
            <a:r>
              <a:rPr lang="en-US" sz="1400" dirty="0" smtClean="0">
                <a:solidFill>
                  <a:srgbClr val="222222"/>
                </a:solidFill>
                <a:latin typeface="Helvetica Neue"/>
              </a:rPr>
              <a:t>.</a:t>
            </a:r>
          </a:p>
          <a:p>
            <a:pPr marL="628650" lvl="1" indent="-171450">
              <a:buFont typeface="Arial" panose="020B0604020202020204" pitchFamily="34" charset="0"/>
              <a:buChar char="•"/>
            </a:pPr>
            <a:endParaRPr lang="en-US" sz="1400" b="0" i="0" dirty="0">
              <a:solidFill>
                <a:srgbClr val="222222"/>
              </a:solidFill>
              <a:effectLst/>
              <a:latin typeface="Helvetica Neue"/>
            </a:endParaRPr>
          </a:p>
          <a:p>
            <a:pPr marL="628650" lvl="1" indent="-171450">
              <a:buFont typeface="Arial" panose="020B0604020202020204" pitchFamily="34" charset="0"/>
              <a:buChar char="•"/>
            </a:pPr>
            <a:r>
              <a:rPr lang="en-US" sz="1400" dirty="0" smtClean="0">
                <a:solidFill>
                  <a:srgbClr val="222222"/>
                </a:solidFill>
                <a:latin typeface="Helvetica Neue"/>
              </a:rPr>
              <a:t>Check your GWAR on GET. </a:t>
            </a:r>
            <a:r>
              <a:rPr lang="en-US" sz="1400" dirty="0" smtClean="0">
                <a:solidFill>
                  <a:srgbClr val="222222"/>
                </a:solidFill>
                <a:latin typeface="Helvetica Neue"/>
              </a:rPr>
              <a:t>Your GWAR might be met by CS 5035.</a:t>
            </a:r>
            <a:endParaRPr lang="en-US" sz="1400" b="0" i="0" dirty="0">
              <a:solidFill>
                <a:srgbClr val="222222"/>
              </a:solidFill>
              <a:effectLst/>
              <a:latin typeface="Helvetica Neue"/>
            </a:endParaRPr>
          </a:p>
        </p:txBody>
      </p:sp>
      <p:sp>
        <p:nvSpPr>
          <p:cNvPr id="6" name="Rectangle 5">
            <a:extLst>
              <a:ext uri="{FF2B5EF4-FFF2-40B4-BE49-F238E27FC236}">
                <a16:creationId xmlns:a16="http://schemas.microsoft.com/office/drawing/2014/main" id="{84B1CE22-C94D-4556-AA38-D90CD9E22272}"/>
              </a:ext>
            </a:extLst>
          </p:cNvPr>
          <p:cNvSpPr/>
          <p:nvPr/>
        </p:nvSpPr>
        <p:spPr>
          <a:xfrm>
            <a:off x="1124871" y="1663886"/>
            <a:ext cx="3915816" cy="369332"/>
          </a:xfrm>
          <a:prstGeom prst="rect">
            <a:avLst/>
          </a:prstGeom>
        </p:spPr>
        <p:txBody>
          <a:bodyPr wrap="none">
            <a:spAutoFit/>
          </a:bodyPr>
          <a:lstStyle/>
          <a:p>
            <a:pPr marL="285750" indent="-285750">
              <a:buFont typeface="Arial" panose="020B0604020202020204" pitchFamily="34" charset="0"/>
              <a:buChar char="•"/>
            </a:pPr>
            <a:r>
              <a:rPr lang="en-US" dirty="0">
                <a:hlinkClick r:id="rId3"/>
              </a:rPr>
              <a:t>https://www.calstatela.edu/wpe/faq</a:t>
            </a:r>
            <a:endParaRPr lang="en-US" dirty="0"/>
          </a:p>
        </p:txBody>
      </p:sp>
      <p:sp>
        <p:nvSpPr>
          <p:cNvPr id="7" name="Rectangle 6">
            <a:extLst>
              <a:ext uri="{FF2B5EF4-FFF2-40B4-BE49-F238E27FC236}">
                <a16:creationId xmlns:a16="http://schemas.microsoft.com/office/drawing/2014/main" id="{E179AACA-E0EC-447F-9C9D-F229E0F3E191}"/>
              </a:ext>
            </a:extLst>
          </p:cNvPr>
          <p:cNvSpPr/>
          <p:nvPr/>
        </p:nvSpPr>
        <p:spPr>
          <a:xfrm>
            <a:off x="386178" y="1027047"/>
            <a:ext cx="7386222" cy="584775"/>
          </a:xfrm>
          <a:prstGeom prst="rect">
            <a:avLst/>
          </a:prstGeom>
        </p:spPr>
        <p:txBody>
          <a:bodyPr wrap="square">
            <a:spAutoFit/>
          </a:bodyPr>
          <a:lstStyle/>
          <a:p>
            <a:pPr lvl="1"/>
            <a:r>
              <a:rPr lang="en-US" sz="1600" b="1" dirty="0">
                <a:solidFill>
                  <a:srgbClr val="222222"/>
                </a:solidFill>
                <a:latin typeface="Helvetica Neue"/>
              </a:rPr>
              <a:t>(Graduate Students) How can a graduate student satisfy the GWAR?</a:t>
            </a:r>
          </a:p>
          <a:p>
            <a:pPr marL="742950" lvl="1" indent="-285750">
              <a:buFont typeface="Arial" panose="020B0604020202020204" pitchFamily="34" charset="0"/>
              <a:buChar char="•"/>
            </a:pPr>
            <a:endParaRPr lang="en-US" sz="1600" b="1" dirty="0">
              <a:solidFill>
                <a:srgbClr val="222222"/>
              </a:solidFill>
              <a:latin typeface="Helvetica Neue"/>
            </a:endParaRPr>
          </a:p>
        </p:txBody>
      </p:sp>
    </p:spTree>
    <p:extLst>
      <p:ext uri="{BB962C8B-B14F-4D97-AF65-F5344CB8AC3E}">
        <p14:creationId xmlns:p14="http://schemas.microsoft.com/office/powerpoint/2010/main" val="104059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905" y="128587"/>
            <a:ext cx="6858000" cy="630181"/>
          </a:xfrm>
        </p:spPr>
        <p:txBody>
          <a:bodyPr>
            <a:normAutofit/>
          </a:bodyPr>
          <a:lstStyle/>
          <a:p>
            <a:r>
              <a:rPr lang="en-US" dirty="0"/>
              <a:t>Funding Opportunity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758767"/>
            <a:ext cx="5143500" cy="4384733"/>
          </a:xfrm>
          <a:prstGeom prst="rect">
            <a:avLst/>
          </a:prstGeom>
        </p:spPr>
      </p:pic>
    </p:spTree>
    <p:extLst>
      <p:ext uri="{BB962C8B-B14F-4D97-AF65-F5344CB8AC3E}">
        <p14:creationId xmlns:p14="http://schemas.microsoft.com/office/powerpoint/2010/main" val="3236015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9C0C-4150-2048-905B-7AD3FB198986}"/>
              </a:ext>
            </a:extLst>
          </p:cNvPr>
          <p:cNvSpPr>
            <a:spLocks noGrp="1"/>
          </p:cNvSpPr>
          <p:nvPr>
            <p:ph type="title"/>
          </p:nvPr>
        </p:nvSpPr>
        <p:spPr>
          <a:xfrm>
            <a:off x="601358" y="981660"/>
            <a:ext cx="4427843" cy="1021556"/>
          </a:xfrm>
        </p:spPr>
        <p:txBody>
          <a:bodyPr/>
          <a:lstStyle/>
          <a:p>
            <a:r>
              <a:rPr lang="en-US" dirty="0"/>
              <a:t>Questions?</a:t>
            </a:r>
          </a:p>
        </p:txBody>
      </p:sp>
      <p:sp>
        <p:nvSpPr>
          <p:cNvPr id="4" name="Slide Number Placeholder 3">
            <a:extLst>
              <a:ext uri="{FF2B5EF4-FFF2-40B4-BE49-F238E27FC236}">
                <a16:creationId xmlns:a16="http://schemas.microsoft.com/office/drawing/2014/main" id="{A6F8D0ED-9D7E-8C4B-8971-01B199012E6C}"/>
              </a:ext>
            </a:extLst>
          </p:cNvPr>
          <p:cNvSpPr>
            <a:spLocks noGrp="1"/>
          </p:cNvSpPr>
          <p:nvPr>
            <p:ph type="sldNum" sz="quarter" idx="12"/>
          </p:nvPr>
        </p:nvSpPr>
        <p:spPr/>
        <p:txBody>
          <a:bodyPr/>
          <a:lstStyle/>
          <a:p>
            <a:fld id="{BB220BBC-8879-E844-B35B-0F806738ECBE}" type="slidenum">
              <a:rPr lang="en-US" smtClean="0"/>
              <a:t>18</a:t>
            </a:fld>
            <a:endParaRPr lang="en-US"/>
          </a:p>
        </p:txBody>
      </p:sp>
    </p:spTree>
    <p:extLst>
      <p:ext uri="{BB962C8B-B14F-4D97-AF65-F5344CB8AC3E}">
        <p14:creationId xmlns:p14="http://schemas.microsoft.com/office/powerpoint/2010/main" val="95655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01160" y="2612014"/>
            <a:ext cx="4419600" cy="1021556"/>
          </a:xfrm>
        </p:spPr>
        <p:txBody>
          <a:bodyPr>
            <a:normAutofit/>
          </a:bodyPr>
          <a:lstStyle/>
          <a:p>
            <a:pPr algn="ctr"/>
            <a:r>
              <a:rPr lang="en-US" sz="2800" dirty="0"/>
              <a:t>MS CS Program</a:t>
            </a:r>
          </a:p>
        </p:txBody>
      </p:sp>
      <p:sp>
        <p:nvSpPr>
          <p:cNvPr id="6" name="Text Placeholder 5"/>
          <p:cNvSpPr>
            <a:spLocks noGrp="1"/>
          </p:cNvSpPr>
          <p:nvPr>
            <p:ph type="body" idx="1"/>
          </p:nvPr>
        </p:nvSpPr>
        <p:spPr/>
        <p:txBody>
          <a:bodyPr/>
          <a:lstStyle/>
          <a:p>
            <a:pPr algn="ctr"/>
            <a:r>
              <a:rPr lang="en-US" sz="1400" dirty="0">
                <a:hlinkClick r:id="rId2"/>
              </a:rPr>
              <a:t>http://www.calstatela.edu/ecst/cs</a:t>
            </a:r>
            <a:endParaRPr lang="en-US" dirty="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2</a:t>
            </a:fld>
            <a:endParaRPr lang="en-US"/>
          </a:p>
        </p:txBody>
      </p:sp>
    </p:spTree>
    <p:extLst>
      <p:ext uri="{BB962C8B-B14F-4D97-AF65-F5344CB8AC3E}">
        <p14:creationId xmlns:p14="http://schemas.microsoft.com/office/powerpoint/2010/main" val="253997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a:xfrm>
            <a:off x="536408" y="855680"/>
            <a:ext cx="8140628" cy="4138719"/>
          </a:xfrm>
        </p:spPr>
        <p:txBody>
          <a:bodyPr/>
          <a:lstStyle/>
          <a:p>
            <a:pPr marL="285750" indent="-285750">
              <a:spcBef>
                <a:spcPts val="0"/>
              </a:spcBef>
              <a:spcAft>
                <a:spcPts val="300"/>
              </a:spcAft>
              <a:buFont typeface="Arial" panose="020B0604020202020204" pitchFamily="34" charset="0"/>
              <a:buChar char="•"/>
            </a:pPr>
            <a:r>
              <a:rPr lang="en-US" altLang="en-US" sz="1600" dirty="0" smtClean="0"/>
              <a:t>Student Academic Levels</a:t>
            </a:r>
            <a:endParaRPr lang="en-US" altLang="en-US" sz="1600" dirty="0"/>
          </a:p>
          <a:p>
            <a:pPr marL="285750" indent="-285750">
              <a:spcBef>
                <a:spcPts val="0"/>
              </a:spcBef>
              <a:spcAft>
                <a:spcPts val="300"/>
              </a:spcAft>
              <a:buFont typeface="Arial" panose="020B0604020202020204" pitchFamily="34" charset="0"/>
              <a:buChar char="•"/>
            </a:pPr>
            <a:endParaRPr lang="en-US" altLang="en-US" sz="1600" dirty="0"/>
          </a:p>
          <a:p>
            <a:pPr marL="285750" indent="-285750">
              <a:spcBef>
                <a:spcPts val="0"/>
              </a:spcBef>
              <a:spcAft>
                <a:spcPts val="300"/>
              </a:spcAft>
              <a:buFont typeface="Arial" panose="020B0604020202020204" pitchFamily="34" charset="0"/>
              <a:buChar char="•"/>
            </a:pPr>
            <a:r>
              <a:rPr lang="en-US" altLang="en-US" sz="1600" dirty="0"/>
              <a:t>Curriculum CS MS</a:t>
            </a:r>
          </a:p>
          <a:p>
            <a:pPr marL="971550" lvl="1" indent="-285750">
              <a:spcBef>
                <a:spcPts val="0"/>
              </a:spcBef>
              <a:spcAft>
                <a:spcPts val="300"/>
              </a:spcAft>
            </a:pPr>
            <a:r>
              <a:rPr lang="en-US" altLang="en-US" sz="1600" dirty="0"/>
              <a:t>Requirements</a:t>
            </a:r>
          </a:p>
          <a:p>
            <a:pPr marL="971550" lvl="1" indent="-285750">
              <a:spcBef>
                <a:spcPts val="0"/>
              </a:spcBef>
              <a:spcAft>
                <a:spcPts val="300"/>
              </a:spcAft>
            </a:pPr>
            <a:r>
              <a:rPr lang="en-US" altLang="en-US" sz="1600" dirty="0"/>
              <a:t>Roadmap</a:t>
            </a:r>
          </a:p>
          <a:p>
            <a:pPr marL="285750" indent="-285750">
              <a:spcBef>
                <a:spcPts val="0"/>
              </a:spcBef>
              <a:spcAft>
                <a:spcPts val="300"/>
              </a:spcAft>
              <a:buFont typeface="Arial" panose="020B0604020202020204" pitchFamily="34" charset="0"/>
              <a:buChar char="•"/>
            </a:pPr>
            <a:endParaRPr lang="en-US" altLang="en-US" sz="1600" dirty="0"/>
          </a:p>
          <a:p>
            <a:pPr marL="285750" indent="-285750">
              <a:spcBef>
                <a:spcPts val="0"/>
              </a:spcBef>
              <a:spcAft>
                <a:spcPts val="300"/>
              </a:spcAft>
              <a:buFont typeface="Arial" panose="020B0604020202020204" pitchFamily="34" charset="0"/>
              <a:buChar char="•"/>
            </a:pPr>
            <a:r>
              <a:rPr lang="en-US" altLang="en-US" sz="1600" dirty="0" smtClean="0"/>
              <a:t>Registration </a:t>
            </a:r>
            <a:r>
              <a:rPr lang="en-US" altLang="en-US" sz="1600" dirty="0"/>
              <a:t>Information</a:t>
            </a:r>
          </a:p>
          <a:p>
            <a:pPr marL="285750" indent="-285750">
              <a:spcBef>
                <a:spcPts val="0"/>
              </a:spcBef>
              <a:spcAft>
                <a:spcPts val="300"/>
              </a:spcAft>
              <a:buFont typeface="Arial" panose="020B0604020202020204" pitchFamily="34" charset="0"/>
              <a:buChar char="•"/>
            </a:pPr>
            <a:endParaRPr lang="en-US" sz="1600" dirty="0" smtClean="0"/>
          </a:p>
          <a:p>
            <a:pPr marL="285750" indent="-285750">
              <a:spcBef>
                <a:spcPts val="0"/>
              </a:spcBef>
              <a:spcAft>
                <a:spcPts val="300"/>
              </a:spcAft>
              <a:buFont typeface="Arial" panose="020B0604020202020204" pitchFamily="34" charset="0"/>
              <a:buChar char="•"/>
            </a:pPr>
            <a:r>
              <a:rPr lang="en-US" sz="1600" dirty="0" smtClean="0"/>
              <a:t>Q&amp;A </a:t>
            </a:r>
            <a:endParaRPr lang="en-US" sz="1600" dirty="0"/>
          </a:p>
          <a:p>
            <a:pPr lvl="1" indent="0">
              <a:spcBef>
                <a:spcPts val="0"/>
              </a:spcBef>
              <a:spcAft>
                <a:spcPts val="300"/>
              </a:spcAft>
              <a:buNone/>
            </a:pPr>
            <a:endParaRPr lang="en-US" altLang="en-US" sz="1600" dirty="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3</a:t>
            </a:fld>
            <a:endParaRPr lang="en-US" dirty="0"/>
          </a:p>
        </p:txBody>
      </p:sp>
    </p:spTree>
    <p:extLst>
      <p:ext uri="{BB962C8B-B14F-4D97-AF65-F5344CB8AC3E}">
        <p14:creationId xmlns:p14="http://schemas.microsoft.com/office/powerpoint/2010/main" val="199827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 y="237636"/>
            <a:ext cx="8607592" cy="857250"/>
          </a:xfrm>
        </p:spPr>
        <p:txBody>
          <a:bodyPr>
            <a:normAutofit/>
          </a:bodyPr>
          <a:lstStyle/>
          <a:p>
            <a:r>
              <a:rPr lang="en-US" altLang="zh-TW" sz="2400" dirty="0">
                <a:ea typeface="PMingLiU" pitchFamily="18" charset="-120"/>
              </a:rPr>
              <a:t>Faculty Expertise  </a:t>
            </a:r>
            <a:endParaRPr lang="en-US" sz="2400" dirty="0"/>
          </a:p>
        </p:txBody>
      </p:sp>
      <p:sp>
        <p:nvSpPr>
          <p:cNvPr id="3" name="Content Placeholder 2"/>
          <p:cNvSpPr>
            <a:spLocks noGrp="1"/>
          </p:cNvSpPr>
          <p:nvPr>
            <p:ph idx="1"/>
          </p:nvPr>
        </p:nvSpPr>
        <p:spPr>
          <a:xfrm>
            <a:off x="536408" y="1177748"/>
            <a:ext cx="8607592" cy="3394472"/>
          </a:xfrm>
        </p:spPr>
        <p:txBody>
          <a:bodyPr/>
          <a:lstStyle/>
          <a:p>
            <a:r>
              <a:rPr lang="en-US" sz="1800" dirty="0">
                <a:hlinkClick r:id="rId3"/>
              </a:rPr>
              <a:t>http://www.calstatela.edu/ecst/cs/faculty</a:t>
            </a:r>
            <a:endParaRPr lang="en-US" sz="1800" dirty="0"/>
          </a:p>
          <a:p>
            <a:endParaRPr lang="en-US" sz="2400" b="1" dirty="0"/>
          </a:p>
          <a:p>
            <a:r>
              <a:rPr lang="en-US" sz="2400" b="1" dirty="0"/>
              <a:t>Research labs:</a:t>
            </a:r>
          </a:p>
          <a:p>
            <a:r>
              <a:rPr lang="en-US" sz="1800" dirty="0">
                <a:hlinkClick r:id="rId4"/>
              </a:rPr>
              <a:t>http://www.calstatela.edu/ecst/research</a:t>
            </a:r>
            <a:endParaRPr lang="en-US" sz="1800" dirty="0"/>
          </a:p>
          <a:p>
            <a:pPr algn="l">
              <a:buFont typeface="Arial" panose="020B0604020202020204" pitchFamily="34" charset="0"/>
              <a:buChar char="•"/>
            </a:pPr>
            <a:endParaRPr lang="en-US" sz="1200" b="0" i="0" u="sng" dirty="0">
              <a:solidFill>
                <a:srgbClr val="0000FF"/>
              </a:solidFill>
              <a:effectLst/>
              <a:latin typeface="Open Sans" panose="020B0606030504020204" pitchFamily="34" charset="0"/>
              <a:hlinkClick r:id="rId5"/>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5"/>
              </a:rPr>
              <a:t>Artificial Intelligence and Data Science Research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6"/>
              </a:rPr>
              <a:t>Dr. Mohammad Pourhomayoun</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7"/>
              </a:rPr>
              <a:t>The Experience Lab</a:t>
            </a:r>
            <a:r>
              <a:rPr lang="en-US" sz="1200" b="0"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8"/>
              </a:rPr>
              <a:t>Dr. David Krum</a:t>
            </a:r>
            <a:r>
              <a:rPr lang="en-US" sz="1200" b="1" i="0" dirty="0">
                <a:solidFill>
                  <a:srgbClr val="222222"/>
                </a:solidFill>
                <a:effectLst/>
                <a:latin typeface="Open Sans" panose="020B0606030504020204" pitchFamily="34" charset="0"/>
              </a:rPr>
              <a:t>, CS</a:t>
            </a: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9"/>
              </a:rPr>
              <a:t>Network Research Lab</a:t>
            </a:r>
            <a:r>
              <a:rPr lang="en-US" sz="1200" b="1" i="0" u="sng" dirty="0">
                <a:solidFill>
                  <a:srgbClr val="222222"/>
                </a:solidFill>
                <a:effectLst/>
                <a:latin typeface="Open Sans" panose="020B0606030504020204" pitchFamily="34" charset="0"/>
                <a:hlinkClick r:id="rId9"/>
              </a:rPr>
              <a:t> ‒</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0"/>
              </a:rPr>
              <a:t>Dr. </a:t>
            </a:r>
            <a:r>
              <a:rPr lang="en-US" sz="1200" b="1" i="0" u="sng" dirty="0" err="1">
                <a:solidFill>
                  <a:srgbClr val="222222"/>
                </a:solidFill>
                <a:effectLst/>
                <a:latin typeface="Open Sans" panose="020B0606030504020204" pitchFamily="34" charset="0"/>
                <a:hlinkClick r:id="rId10"/>
              </a:rPr>
              <a:t>Huping</a:t>
            </a:r>
            <a:r>
              <a:rPr lang="en-US" sz="1200" b="1" i="0" u="sng" dirty="0">
                <a:solidFill>
                  <a:srgbClr val="222222"/>
                </a:solidFill>
                <a:effectLst/>
                <a:latin typeface="Open Sans" panose="020B0606030504020204" pitchFamily="34" charset="0"/>
                <a:hlinkClick r:id="rId10"/>
              </a:rPr>
              <a:t> Guo</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1"/>
              </a:rPr>
              <a:t>Dr. Jiang Guo</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2"/>
              </a:rPr>
              <a:t>Dr. Zilong Ye</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3"/>
              </a:rPr>
              <a:t>Dr. </a:t>
            </a:r>
            <a:r>
              <a:rPr lang="en-US" sz="1200" b="1" i="0" u="sng" dirty="0" err="1">
                <a:solidFill>
                  <a:srgbClr val="222222"/>
                </a:solidFill>
                <a:effectLst/>
                <a:latin typeface="Open Sans" panose="020B0606030504020204" pitchFamily="34" charset="0"/>
                <a:hlinkClick r:id="rId13"/>
              </a:rPr>
              <a:t>Yuquing</a:t>
            </a:r>
            <a:r>
              <a:rPr lang="en-US" sz="1200" b="1" i="0" u="sng" dirty="0">
                <a:solidFill>
                  <a:srgbClr val="222222"/>
                </a:solidFill>
                <a:effectLst/>
                <a:latin typeface="Open Sans" panose="020B0606030504020204" pitchFamily="34" charset="0"/>
                <a:hlinkClick r:id="rId13"/>
              </a:rPr>
              <a:t> Zhu</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14"/>
              </a:rPr>
              <a:t>Visual Media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15"/>
              </a:rPr>
              <a:t>Dr. </a:t>
            </a:r>
            <a:r>
              <a:rPr lang="en-US" sz="1200" b="1" i="0" u="sng" dirty="0" err="1">
                <a:solidFill>
                  <a:srgbClr val="222222"/>
                </a:solidFill>
                <a:effectLst/>
                <a:latin typeface="Open Sans" panose="020B0606030504020204" pitchFamily="34" charset="0"/>
                <a:hlinkClick r:id="rId15"/>
              </a:rPr>
              <a:t>Eun</a:t>
            </a:r>
            <a:r>
              <a:rPr lang="en-US" sz="1200" b="1" i="0" u="sng" dirty="0">
                <a:solidFill>
                  <a:srgbClr val="222222"/>
                </a:solidFill>
                <a:effectLst/>
                <a:latin typeface="Open Sans" panose="020B0606030504020204" pitchFamily="34" charset="0"/>
                <a:hlinkClick r:id="rId15"/>
              </a:rPr>
              <a:t>-Young Elaine Kang</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16"/>
              </a:rPr>
              <a:t>Machine Learning and Sensing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17"/>
              </a:rPr>
              <a:t>Dr. </a:t>
            </a:r>
            <a:r>
              <a:rPr lang="en-US" sz="1200" b="1" i="0" u="sng" dirty="0" err="1">
                <a:solidFill>
                  <a:srgbClr val="222222"/>
                </a:solidFill>
                <a:effectLst/>
                <a:latin typeface="Open Sans" panose="020B0606030504020204" pitchFamily="34" charset="0"/>
                <a:hlinkClick r:id="rId17"/>
              </a:rPr>
              <a:t>Navid</a:t>
            </a:r>
            <a:r>
              <a:rPr lang="en-US" sz="1200" b="1" i="0" u="sng" dirty="0">
                <a:solidFill>
                  <a:srgbClr val="222222"/>
                </a:solidFill>
                <a:effectLst/>
                <a:latin typeface="Open Sans" panose="020B0606030504020204" pitchFamily="34" charset="0"/>
                <a:hlinkClick r:id="rId17"/>
              </a:rPr>
              <a:t> Amini</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r>
              <a:rPr lang="en-US" sz="2000" b="0" i="0" dirty="0">
                <a:solidFill>
                  <a:srgbClr val="222222"/>
                </a:solidFill>
                <a:effectLst/>
                <a:latin typeface="Open Sans" panose="020B0606030504020204" pitchFamily="34" charset="0"/>
              </a:rPr>
              <a:t/>
            </a:r>
            <a:br>
              <a:rPr lang="en-US" sz="2000" b="0" i="0" dirty="0">
                <a:solidFill>
                  <a:srgbClr val="222222"/>
                </a:solidFill>
                <a:effectLst/>
                <a:latin typeface="Open Sans" panose="020B0606030504020204" pitchFamily="34" charset="0"/>
              </a:rPr>
            </a:br>
            <a:endParaRPr lang="en-US" sz="1800" dirty="0"/>
          </a:p>
        </p:txBody>
      </p:sp>
      <p:sp>
        <p:nvSpPr>
          <p:cNvPr id="4" name="Slide Number Placeholder 1">
            <a:extLst>
              <a:ext uri="{FF2B5EF4-FFF2-40B4-BE49-F238E27FC236}">
                <a16:creationId xmlns:a16="http://schemas.microsoft.com/office/drawing/2014/main" id="{9D6954B0-5EC1-F04D-AF3E-1E6E6C02D974}"/>
              </a:ext>
            </a:extLst>
          </p:cNvPr>
          <p:cNvSpPr txBox="1">
            <a:spLocks/>
          </p:cNvSpPr>
          <p:nvPr/>
        </p:nvSpPr>
        <p:spPr>
          <a:xfrm>
            <a:off x="7010400" y="4868863"/>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220BBC-8879-E844-B35B-0F806738ECBE}" type="slidenum">
              <a:rPr lang="en-US" smtClean="0"/>
              <a:pPr/>
              <a:t>4</a:t>
            </a:fld>
            <a:endParaRPr lang="en-US" dirty="0"/>
          </a:p>
        </p:txBody>
      </p:sp>
    </p:spTree>
    <p:extLst>
      <p:ext uri="{BB962C8B-B14F-4D97-AF65-F5344CB8AC3E}">
        <p14:creationId xmlns:p14="http://schemas.microsoft.com/office/powerpoint/2010/main" val="45233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400" kern="0" dirty="0" smtClean="0">
                <a:solidFill>
                  <a:srgbClr val="000000"/>
                </a:solidFill>
                <a:ea typeface="PMingLiU" pitchFamily="18" charset="-120"/>
              </a:rPr>
              <a:t>Student Academic Levels </a:t>
            </a:r>
            <a:endParaRPr lang="en-US" dirty="0"/>
          </a:p>
        </p:txBody>
      </p:sp>
      <p:sp>
        <p:nvSpPr>
          <p:cNvPr id="3" name="Content Placeholder 2"/>
          <p:cNvSpPr>
            <a:spLocks noGrp="1"/>
          </p:cNvSpPr>
          <p:nvPr>
            <p:ph idx="1"/>
          </p:nvPr>
        </p:nvSpPr>
        <p:spPr/>
        <p:txBody>
          <a:bodyPr/>
          <a:lstStyle/>
          <a:p>
            <a:pPr>
              <a:buClr>
                <a:srgbClr val="B2B2B2"/>
              </a:buClr>
              <a:defRPr/>
            </a:pPr>
            <a:endParaRPr lang="en-US" altLang="zh-TW" sz="1800" dirty="0">
              <a:solidFill>
                <a:srgbClr val="000000"/>
              </a:solidFill>
              <a:latin typeface="Arial" charset="0"/>
              <a:ea typeface="PMingLiU" pitchFamily="18" charset="-120"/>
            </a:endParaRPr>
          </a:p>
          <a:p>
            <a:pPr marL="742950" lvl="1" indent="-285750">
              <a:buClr>
                <a:srgbClr val="B2B2B2"/>
              </a:buClr>
              <a:buFont typeface="Wingdings" pitchFamily="2" charset="2"/>
              <a:buChar char="§"/>
              <a:defRPr/>
            </a:pPr>
            <a:endParaRPr lang="en-US" altLang="zh-TW" sz="2400" kern="0" dirty="0">
              <a:solidFill>
                <a:srgbClr val="000000"/>
              </a:solidFill>
              <a:ea typeface="PMingLiU" pitchFamily="18" charset="-120"/>
            </a:endParaRPr>
          </a:p>
          <a:p>
            <a:endParaRPr lang="en-US" sz="1600" dirty="0"/>
          </a:p>
        </p:txBody>
      </p:sp>
      <p:sp>
        <p:nvSpPr>
          <p:cNvPr id="4" name="Slide Number Placeholder 1">
            <a:extLst>
              <a:ext uri="{FF2B5EF4-FFF2-40B4-BE49-F238E27FC236}">
                <a16:creationId xmlns:a16="http://schemas.microsoft.com/office/drawing/2014/main" id="{91EA249B-80BA-F446-9B71-1E67E22CF30B}"/>
              </a:ext>
            </a:extLst>
          </p:cNvPr>
          <p:cNvSpPr txBox="1">
            <a:spLocks/>
          </p:cNvSpPr>
          <p:nvPr/>
        </p:nvSpPr>
        <p:spPr>
          <a:xfrm>
            <a:off x="7010400" y="4868863"/>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220BBC-8879-E844-B35B-0F806738ECBE}" type="slidenum">
              <a:rPr lang="en-US" smtClean="0"/>
              <a:pPr/>
              <a:t>5</a:t>
            </a:fld>
            <a:endParaRPr lang="en-US" dirty="0"/>
          </a:p>
        </p:txBody>
      </p:sp>
      <p:sp>
        <p:nvSpPr>
          <p:cNvPr id="5" name="Content Placeholder 2"/>
          <p:cNvSpPr txBox="1">
            <a:spLocks/>
          </p:cNvSpPr>
          <p:nvPr/>
        </p:nvSpPr>
        <p:spPr>
          <a:xfrm>
            <a:off x="536407" y="999723"/>
            <a:ext cx="8364831" cy="3394472"/>
          </a:xfrm>
          <a:prstGeom prst="rect">
            <a:avLst/>
          </a:prstGeom>
        </p:spPr>
        <p:txBody>
          <a:bodyPr vert="horz" lIns="91440" tIns="45720" rIns="91440" bIns="45720" rtlCol="0">
            <a:noAutofit/>
          </a:bodyPr>
          <a:lst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71450" indent="-282575">
              <a:spcBef>
                <a:spcPts val="0"/>
              </a:spcBef>
              <a:buClr>
                <a:srgbClr val="B2B2B2"/>
              </a:buClr>
              <a:buFont typeface="Wingdings" pitchFamily="2" charset="2"/>
              <a:buChar char="§"/>
              <a:tabLst>
                <a:tab pos="339725" algn="l"/>
              </a:tabLst>
              <a:defRPr/>
            </a:pPr>
            <a:r>
              <a:rPr lang="en-US" altLang="zh-TW" sz="2000" dirty="0"/>
              <a:t>Conditional Admission (G1 </a:t>
            </a:r>
            <a:r>
              <a:rPr lang="en-US" altLang="zh-TW" sz="2000" dirty="0" smtClean="0"/>
              <a:t>level) </a:t>
            </a:r>
            <a:endParaRPr lang="en-US" altLang="zh-TW" sz="2000" dirty="0"/>
          </a:p>
          <a:p>
            <a:pPr marL="112712">
              <a:spcBef>
                <a:spcPts val="0"/>
              </a:spcBef>
              <a:buClr>
                <a:srgbClr val="B2B2B2"/>
              </a:buClr>
              <a:tabLst>
                <a:tab pos="339725" algn="l"/>
              </a:tabLst>
              <a:defRPr/>
            </a:pPr>
            <a:r>
              <a:rPr lang="en-US" altLang="zh-TW" sz="2000" kern="0" dirty="0">
                <a:solidFill>
                  <a:srgbClr val="000000"/>
                </a:solidFill>
                <a:ea typeface="PMingLiU" pitchFamily="18" charset="-120"/>
              </a:rPr>
              <a:t>		</a:t>
            </a:r>
            <a:r>
              <a:rPr lang="en-US" altLang="zh-TW" sz="1800" kern="0" dirty="0">
                <a:solidFill>
                  <a:srgbClr val="000000"/>
                </a:solidFill>
                <a:ea typeface="PMingLiU" pitchFamily="18" charset="-120"/>
              </a:rPr>
              <a:t>    (Admission with a few prerequisite conditions)</a:t>
            </a:r>
          </a:p>
          <a:p>
            <a:pPr marL="857250" lvl="1" indent="-282575">
              <a:spcBef>
                <a:spcPts val="0"/>
              </a:spcBef>
              <a:buClr>
                <a:srgbClr val="B2B2B2"/>
              </a:buClr>
              <a:buFont typeface="Wingdings" pitchFamily="2" charset="2"/>
              <a:buChar char="§"/>
              <a:defRPr/>
            </a:pPr>
            <a:r>
              <a:rPr lang="en-US" sz="1800" dirty="0"/>
              <a:t>Programming (CS 3035)</a:t>
            </a:r>
          </a:p>
          <a:p>
            <a:pPr marL="857250" lvl="1" indent="-282575">
              <a:spcBef>
                <a:spcPts val="0"/>
              </a:spcBef>
              <a:buClr>
                <a:srgbClr val="B2B2B2"/>
              </a:buClr>
              <a:buFont typeface="Wingdings" pitchFamily="2" charset="2"/>
              <a:buChar char="§"/>
              <a:defRPr/>
            </a:pPr>
            <a:r>
              <a:rPr lang="en-US" sz="1800" dirty="0"/>
              <a:t>Algorithms (CS 3112)</a:t>
            </a:r>
          </a:p>
          <a:p>
            <a:pPr marL="857250" lvl="1" indent="-282575">
              <a:spcBef>
                <a:spcPts val="0"/>
              </a:spcBef>
              <a:buClr>
                <a:srgbClr val="B2B2B2"/>
              </a:buClr>
              <a:buFont typeface="Wingdings" pitchFamily="2" charset="2"/>
              <a:buChar char="§"/>
              <a:defRPr/>
            </a:pPr>
            <a:r>
              <a:rPr lang="en-US" sz="1800" dirty="0"/>
              <a:t>Web (CS 3220)</a:t>
            </a:r>
          </a:p>
          <a:p>
            <a:pPr marL="857250" lvl="1" indent="-282575">
              <a:spcBef>
                <a:spcPts val="0"/>
              </a:spcBef>
              <a:buClr>
                <a:srgbClr val="B2B2B2"/>
              </a:buClr>
              <a:buFont typeface="Wingdings" pitchFamily="2" charset="2"/>
              <a:buChar char="§"/>
              <a:defRPr/>
            </a:pPr>
            <a:r>
              <a:rPr lang="en-US" sz="1800" dirty="0"/>
              <a:t>Must complete these prerequisites in the first semester </a:t>
            </a:r>
          </a:p>
          <a:p>
            <a:pPr marL="171450" indent="-282575">
              <a:spcBef>
                <a:spcPts val="0"/>
              </a:spcBef>
              <a:buClr>
                <a:srgbClr val="B2B2B2"/>
              </a:buClr>
              <a:buFont typeface="Wingdings" pitchFamily="2" charset="2"/>
              <a:buChar char="§"/>
              <a:defRPr/>
            </a:pPr>
            <a:r>
              <a:rPr lang="en-US" altLang="zh-TW" sz="2000" dirty="0"/>
              <a:t>Classified Admission (G2 </a:t>
            </a:r>
            <a:r>
              <a:rPr lang="en-US" altLang="zh-TW" sz="2000" dirty="0" smtClean="0"/>
              <a:t>level)</a:t>
            </a:r>
            <a:endParaRPr lang="en-US" altLang="zh-TW" sz="2000" dirty="0"/>
          </a:p>
          <a:p>
            <a:pPr marL="857250" lvl="1" indent="-282575">
              <a:spcBef>
                <a:spcPts val="0"/>
              </a:spcBef>
              <a:buClr>
                <a:srgbClr val="B2B2B2"/>
              </a:buClr>
              <a:buFont typeface="Wingdings" pitchFamily="2" charset="2"/>
              <a:buChar char="§"/>
              <a:defRPr/>
            </a:pPr>
            <a:r>
              <a:rPr lang="en-US" altLang="zh-TW" sz="1800" kern="0" dirty="0" smtClean="0">
                <a:solidFill>
                  <a:srgbClr val="000000"/>
                </a:solidFill>
                <a:ea typeface="PMingLiU" pitchFamily="18" charset="-120"/>
              </a:rPr>
              <a:t>No 3000-level prerequisites for the admission</a:t>
            </a:r>
          </a:p>
          <a:p>
            <a:pPr marL="857250" lvl="1" indent="-282575">
              <a:spcBef>
                <a:spcPts val="0"/>
              </a:spcBef>
              <a:buClr>
                <a:srgbClr val="B2B2B2"/>
              </a:buClr>
              <a:buFont typeface="Wingdings" pitchFamily="2" charset="2"/>
              <a:buChar char="§"/>
              <a:defRPr/>
            </a:pPr>
            <a:r>
              <a:rPr lang="en-US" altLang="zh-TW" sz="1800" kern="0" dirty="0" smtClean="0">
                <a:solidFill>
                  <a:srgbClr val="000000"/>
                </a:solidFill>
                <a:ea typeface="PMingLiU" pitchFamily="18" charset="-120"/>
              </a:rPr>
              <a:t>Eligible to take CS4000/5000 </a:t>
            </a:r>
            <a:r>
              <a:rPr lang="en-US" altLang="zh-TW" sz="1800" kern="0" dirty="0">
                <a:solidFill>
                  <a:srgbClr val="000000"/>
                </a:solidFill>
                <a:ea typeface="PMingLiU" pitchFamily="18" charset="-120"/>
              </a:rPr>
              <a:t>courses</a:t>
            </a:r>
          </a:p>
          <a:p>
            <a:pPr marL="171450" indent="-282575">
              <a:spcBef>
                <a:spcPts val="0"/>
              </a:spcBef>
              <a:buClr>
                <a:srgbClr val="B2B2B2"/>
              </a:buClr>
              <a:buFont typeface="Wingdings" pitchFamily="2" charset="2"/>
              <a:buChar char="§"/>
              <a:defRPr/>
            </a:pPr>
            <a:r>
              <a:rPr lang="en-US" sz="2000" dirty="0"/>
              <a:t>Advanced to Candidacy (G3 </a:t>
            </a:r>
            <a:r>
              <a:rPr lang="en-US" sz="2000" dirty="0" smtClean="0"/>
              <a:t>level)</a:t>
            </a:r>
            <a:endParaRPr lang="en-US" sz="2000" dirty="0"/>
          </a:p>
          <a:p>
            <a:pPr marL="857250" lvl="1" indent="-282575">
              <a:spcBef>
                <a:spcPts val="0"/>
              </a:spcBef>
              <a:buClr>
                <a:srgbClr val="B2B2B2"/>
              </a:buClr>
              <a:buFont typeface="Wingdings" pitchFamily="2" charset="2"/>
              <a:buChar char="§"/>
              <a:defRPr/>
            </a:pPr>
            <a:r>
              <a:rPr lang="en-US" altLang="zh-TW" sz="1800" dirty="0" smtClean="0"/>
              <a:t>Eligible to take thesis or comprehensive exam</a:t>
            </a:r>
            <a:endParaRPr lang="en-US" altLang="zh-TW" sz="1800" dirty="0"/>
          </a:p>
          <a:p>
            <a:pPr marL="574675" lvl="1" indent="0">
              <a:spcBef>
                <a:spcPts val="0"/>
              </a:spcBef>
              <a:buClr>
                <a:srgbClr val="B2B2B2"/>
              </a:buClr>
              <a:buNone/>
              <a:defRPr/>
            </a:pPr>
            <a:endParaRPr lang="en-US" altLang="zh-TW" sz="1800" dirty="0" smtClean="0"/>
          </a:p>
          <a:p>
            <a:pPr>
              <a:spcBef>
                <a:spcPts val="0"/>
              </a:spcBef>
              <a:buClr>
                <a:srgbClr val="B2B2B2"/>
              </a:buClr>
              <a:defRPr/>
            </a:pPr>
            <a:endParaRPr lang="en-US" altLang="zh-TW" sz="2000" dirty="0"/>
          </a:p>
          <a:p>
            <a:pPr marL="457200" lvl="1" indent="0">
              <a:buClr>
                <a:srgbClr val="B2B2B2"/>
              </a:buClr>
              <a:buFont typeface="Arial" panose="020B0604020202020204" pitchFamily="34" charset="0"/>
              <a:buNone/>
              <a:defRPr/>
            </a:pPr>
            <a:endParaRPr lang="en-US" altLang="zh-TW" sz="2400" kern="0" dirty="0">
              <a:solidFill>
                <a:srgbClr val="000000"/>
              </a:solidFill>
              <a:ea typeface="PMingLiU" pitchFamily="18" charset="-120"/>
            </a:endParaRPr>
          </a:p>
          <a:p>
            <a:endParaRPr lang="en-US" sz="1600" dirty="0"/>
          </a:p>
        </p:txBody>
      </p:sp>
    </p:spTree>
    <p:extLst>
      <p:ext uri="{BB962C8B-B14F-4D97-AF65-F5344CB8AC3E}">
        <p14:creationId xmlns:p14="http://schemas.microsoft.com/office/powerpoint/2010/main" val="315840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MS CS Curriculum </a:t>
            </a:r>
            <a:br>
              <a:rPr lang="en-US" altLang="en-US" dirty="0"/>
            </a:br>
            <a:r>
              <a:rPr lang="en-US" altLang="en-US" sz="1600" dirty="0">
                <a:solidFill>
                  <a:srgbClr val="FF0000"/>
                </a:solidFill>
              </a:rPr>
              <a:t>Effective Fall 2021 semester term</a:t>
            </a:r>
            <a:endParaRPr lang="en-US" altLang="en-US" sz="2000" dirty="0">
              <a:solidFill>
                <a:srgbClr val="FF0000"/>
              </a:solidFill>
            </a:endParaRPr>
          </a:p>
        </p:txBody>
      </p:sp>
      <p:pic>
        <p:nvPicPr>
          <p:cNvPr id="2" name="Picture 1"/>
          <p:cNvPicPr>
            <a:picLocks noChangeAspect="1"/>
          </p:cNvPicPr>
          <p:nvPr/>
        </p:nvPicPr>
        <p:blipFill>
          <a:blip r:embed="rId3"/>
          <a:stretch>
            <a:fillRect/>
          </a:stretch>
        </p:blipFill>
        <p:spPr>
          <a:xfrm>
            <a:off x="4125951" y="717458"/>
            <a:ext cx="4827827" cy="4082646"/>
          </a:xfrm>
          <a:prstGeom prst="rect">
            <a:avLst/>
          </a:prstGeom>
        </p:spPr>
      </p:pic>
      <p:sp>
        <p:nvSpPr>
          <p:cNvPr id="5" name="Text Placeholder 2"/>
          <p:cNvSpPr txBox="1">
            <a:spLocks/>
          </p:cNvSpPr>
          <p:nvPr/>
        </p:nvSpPr>
        <p:spPr>
          <a:xfrm>
            <a:off x="4199548" y="237636"/>
            <a:ext cx="3962536" cy="479822"/>
          </a:xfrm>
          <a:prstGeom prst="rect">
            <a:avLst/>
          </a:prstGeom>
        </p:spPr>
        <p:txBody>
          <a:bodyPr/>
          <a:lst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t>Three Thematic Areas (Fall 2021):</a:t>
            </a:r>
          </a:p>
        </p:txBody>
      </p:sp>
      <p:sp>
        <p:nvSpPr>
          <p:cNvPr id="8" name="Content Placeholder 2"/>
          <p:cNvSpPr>
            <a:spLocks noGrp="1"/>
          </p:cNvSpPr>
          <p:nvPr>
            <p:ph idx="1"/>
          </p:nvPr>
        </p:nvSpPr>
        <p:spPr>
          <a:xfrm>
            <a:off x="536408" y="1177748"/>
            <a:ext cx="3589543" cy="3394472"/>
          </a:xfrm>
        </p:spPr>
        <p:txBody>
          <a:bodyPr/>
          <a:lstStyle/>
          <a:p>
            <a:pPr>
              <a:defRPr/>
            </a:pPr>
            <a:r>
              <a:rPr lang="en-US" altLang="zh-TW" sz="1600" b="1" kern="0" dirty="0">
                <a:solidFill>
                  <a:srgbClr val="000000"/>
                </a:solidFill>
                <a:ea typeface="PMingLiU" pitchFamily="18" charset="-120"/>
              </a:rPr>
              <a:t>Required Core (18 units) </a:t>
            </a:r>
          </a:p>
          <a:p>
            <a:pPr>
              <a:defRPr/>
            </a:pPr>
            <a:r>
              <a:rPr lang="en-US" altLang="zh-TW" sz="1400" kern="0" dirty="0">
                <a:solidFill>
                  <a:srgbClr val="000000"/>
                </a:solidFill>
                <a:ea typeface="PMingLiU" pitchFamily="18" charset="-120"/>
              </a:rPr>
              <a:t>Two courses from each of the three areas </a:t>
            </a:r>
          </a:p>
          <a:p>
            <a:pPr>
              <a:defRPr/>
            </a:pPr>
            <a:r>
              <a:rPr lang="en-US" altLang="zh-TW" sz="1600" b="1" kern="0" dirty="0">
                <a:solidFill>
                  <a:srgbClr val="000000"/>
                </a:solidFill>
                <a:ea typeface="PMingLiU" pitchFamily="18" charset="-120"/>
              </a:rPr>
              <a:t>Thesis Option (12 units)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2 additional electives (CS4000/CS5000)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CS 5990 Thesis (3 units) - 6 units over 2 semesters</a:t>
            </a:r>
          </a:p>
          <a:p>
            <a:pPr>
              <a:defRPr/>
            </a:pPr>
            <a:r>
              <a:rPr lang="en-US" altLang="zh-TW" sz="1600" b="1" kern="0" dirty="0">
                <a:solidFill>
                  <a:srgbClr val="000000"/>
                </a:solidFill>
                <a:ea typeface="PMingLiU" pitchFamily="18" charset="-120"/>
              </a:rPr>
              <a:t>Comp. Exam Option (12 units)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Take 4 additional electives (CS4000/CS5000)</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Take CS5960 Comp Exam (0 units)</a:t>
            </a:r>
          </a:p>
          <a:p>
            <a:endParaRPr lang="en-US" sz="1400" dirty="0"/>
          </a:p>
        </p:txBody>
      </p:sp>
    </p:spTree>
    <p:extLst>
      <p:ext uri="{BB962C8B-B14F-4D97-AF65-F5344CB8AC3E}">
        <p14:creationId xmlns:p14="http://schemas.microsoft.com/office/powerpoint/2010/main" val="204162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Graduate Courses</a:t>
            </a:r>
          </a:p>
        </p:txBody>
      </p:sp>
      <p:sp>
        <p:nvSpPr>
          <p:cNvPr id="5" name="Rectangle 2">
            <a:extLst>
              <a:ext uri="{FF2B5EF4-FFF2-40B4-BE49-F238E27FC236}">
                <a16:creationId xmlns:a16="http://schemas.microsoft.com/office/drawing/2014/main" id="{0F87D651-9D8F-48C3-A91C-0BCC836A2111}"/>
              </a:ext>
            </a:extLst>
          </p:cNvPr>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00F04EA9-B5AC-4D45-A26D-069C508DA27F}"/>
              </a:ext>
            </a:extLst>
          </p:cNvPr>
          <p:cNvSpPr>
            <a:spLocks noChangeArrowheads="1"/>
          </p:cNvSpPr>
          <p:nvPr/>
        </p:nvSpPr>
        <p:spPr bwMode="auto">
          <a:xfrm>
            <a:off x="388188" y="888843"/>
            <a:ext cx="6008299"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333366"/>
                </a:solidFill>
                <a:effectLst/>
                <a:latin typeface="Helvetica Neue"/>
              </a:rPr>
              <a:t>Students completing CS 5960 Comprehensive Exam select 12 units and students completing CS 5990 Thesis select 6 units to satisfy the degree requirement.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2"/>
              </a:rPr>
              <a:t>CS 4075 - Concurrent and Distributed Programming</a:t>
            </a:r>
            <a:r>
              <a:rPr kumimoji="0" lang="en-US" altLang="en-US" sz="700" b="0" i="0" u="none" strike="noStrike" cap="none" normalizeH="0" baseline="0" dirty="0">
                <a:ln>
                  <a:noFill/>
                </a:ln>
                <a:solidFill>
                  <a:srgbClr val="333366"/>
                </a:solidFill>
                <a:effectLst/>
                <a:latin typeface="inherit"/>
              </a:rPr>
              <a:t>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4112 - Competitive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4188 - Compilers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4220 - Current Trends in Web Design and Development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4222 - Principles of Data Base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4470 - Computer Networking Protocols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4471 - Computer Networks Configuration and Management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4540 - Topics in Advanced </a:t>
            </a:r>
            <a:r>
              <a:rPr kumimoji="0" lang="en-US" altLang="en-US" sz="700" b="0" i="0" u="sng" strike="noStrike" cap="none" normalizeH="0" baseline="0" dirty="0">
                <a:ln>
                  <a:noFill/>
                </a:ln>
                <a:solidFill>
                  <a:srgbClr val="333366"/>
                </a:solidFill>
                <a:effectLst/>
                <a:latin typeface="inherit"/>
                <a:hlinkClick r:id="rId3"/>
              </a:rPr>
              <a:t>Computer Science</a:t>
            </a:r>
            <a:r>
              <a:rPr kumimoji="0" lang="en-US" altLang="en-US" sz="700" b="0" i="0" u="sng" strike="noStrike" cap="none" normalizeH="0" baseline="0" dirty="0">
                <a:ln>
                  <a:noFill/>
                </a:ln>
                <a:solidFill>
                  <a:srgbClr val="333366"/>
                </a:solidFill>
                <a:effectLst/>
                <a:latin typeface="Helvetica Neue"/>
                <a:hlinkClick r:id="rId3"/>
              </a:rPr>
              <a:t> </a:t>
            </a:r>
            <a:r>
              <a:rPr kumimoji="0" lang="en-US" altLang="en-US" sz="700" b="0" i="0" u="none" strike="noStrike" cap="none" normalizeH="0" baseline="0" dirty="0">
                <a:ln>
                  <a:noFill/>
                </a:ln>
                <a:solidFill>
                  <a:srgbClr val="333366"/>
                </a:solidFill>
                <a:effectLst/>
                <a:latin typeface="inherit"/>
              </a:rPr>
              <a:t>(1-3)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4550 - Computer Graphics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4551 - Multimedia Software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2"/>
              </a:rPr>
              <a:t>CS 4555 - Introduction to 3D Computer Game Programming</a:t>
            </a:r>
            <a:r>
              <a:rPr kumimoji="0" lang="en-US" altLang="en-US" sz="700" b="0" i="0" u="none" strike="noStrike" cap="none" normalizeH="0" baseline="0" dirty="0">
                <a:ln>
                  <a:noFill/>
                </a:ln>
                <a:solidFill>
                  <a:srgbClr val="333366"/>
                </a:solidFill>
                <a:effectLst/>
                <a:latin typeface="inherit"/>
              </a:rPr>
              <a:t>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4556 - Multiplayer Online Game Design and Development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4635 - Modeling and Simulation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4660 - Artificial Intelligence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4661 - Introduction to Data Science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4662 - Advanced Machine Learning and Deep Learning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4663 - Deep Learning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4780 - Cryptography and Information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5035 - Topics in Functional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5112 - Design and Analysis of Algorithms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5188 - Languages and Translators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5220 - Advanced Topics in Web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5337 - Advanced Software Engineering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5390 - Advanced Software Architecture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5440 - Advanced Topics in Operating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5470 - Advanced Computer Networks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5540 - Graduate Topics in </a:t>
            </a:r>
            <a:r>
              <a:rPr kumimoji="0" lang="en-US" altLang="en-US" sz="700" b="0" i="0" u="sng" strike="noStrike" cap="none" normalizeH="0" baseline="0" dirty="0">
                <a:ln>
                  <a:noFill/>
                </a:ln>
                <a:solidFill>
                  <a:srgbClr val="333366"/>
                </a:solidFill>
                <a:effectLst/>
                <a:latin typeface="inherit"/>
                <a:hlinkClick r:id="rId3"/>
              </a:rPr>
              <a:t>Computer Science</a:t>
            </a:r>
            <a:r>
              <a:rPr kumimoji="0" lang="en-US" altLang="en-US" sz="700" b="0" i="0" u="sng" strike="noStrike" cap="none" normalizeH="0" baseline="0" dirty="0">
                <a:ln>
                  <a:noFill/>
                </a:ln>
                <a:solidFill>
                  <a:srgbClr val="333366"/>
                </a:solidFill>
                <a:effectLst/>
                <a:latin typeface="Helvetica Neue"/>
                <a:hlinkClick r:id="rId3"/>
              </a:rPr>
              <a: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5550 - Advanced Computer Graphics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5660 - Advanced Topics in Artificial Intelligence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5661 - Topics in Data Science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5780 - Advanced Information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5781 - Computer and Network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5980 - Graduate Directed Study </a:t>
            </a:r>
            <a:r>
              <a:rPr kumimoji="0" lang="en-US" altLang="en-US" sz="700" b="0" i="0" u="none" strike="noStrike" cap="none" normalizeH="0" baseline="0" dirty="0">
                <a:ln>
                  <a:noFill/>
                </a:ln>
                <a:solidFill>
                  <a:srgbClr val="333366"/>
                </a:solidFill>
                <a:effectLst/>
                <a:latin typeface="inherit"/>
              </a:rPr>
              <a:t>(1-3)</a:t>
            </a:r>
            <a:endParaRPr kumimoji="0" lang="en-US" altLang="en-US" sz="700" b="0" i="0" u="none" strike="noStrike" cap="none" normalizeH="0" baseline="0" dirty="0">
              <a:ln>
                <a:noFill/>
              </a:ln>
              <a:solidFill>
                <a:srgbClr val="3333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963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DBD81-5E33-4E71-A9F5-253D1328100D}"/>
              </a:ext>
            </a:extLst>
          </p:cNvPr>
          <p:cNvSpPr>
            <a:spLocks noGrp="1"/>
          </p:cNvSpPr>
          <p:nvPr>
            <p:ph type="title"/>
          </p:nvPr>
        </p:nvSpPr>
        <p:spPr/>
        <p:txBody>
          <a:bodyPr/>
          <a:lstStyle/>
          <a:p>
            <a:pPr algn="ctr"/>
            <a:r>
              <a:rPr lang="en-US" dirty="0"/>
              <a:t>Roadmap: Classified Admission</a:t>
            </a:r>
          </a:p>
        </p:txBody>
      </p:sp>
      <p:graphicFrame>
        <p:nvGraphicFramePr>
          <p:cNvPr id="9" name="Content Placeholder 8">
            <a:extLst>
              <a:ext uri="{FF2B5EF4-FFF2-40B4-BE49-F238E27FC236}">
                <a16:creationId xmlns:a16="http://schemas.microsoft.com/office/drawing/2014/main" id="{D2E7D2A6-1A11-4279-9E87-E77C2BC7B1D2}"/>
              </a:ext>
            </a:extLst>
          </p:cNvPr>
          <p:cNvGraphicFramePr>
            <a:graphicFrameLocks noGrp="1"/>
          </p:cNvGraphicFramePr>
          <p:nvPr>
            <p:ph idx="1"/>
            <p:extLst>
              <p:ext uri="{D42A27DB-BD31-4B8C-83A1-F6EECF244321}">
                <p14:modId xmlns:p14="http://schemas.microsoft.com/office/powerpoint/2010/main" val="3254613110"/>
              </p:ext>
            </p:extLst>
          </p:nvPr>
        </p:nvGraphicFramePr>
        <p:xfrm>
          <a:off x="615822" y="1358989"/>
          <a:ext cx="7981801" cy="1030040"/>
        </p:xfrm>
        <a:graphic>
          <a:graphicData uri="http://schemas.openxmlformats.org/drawingml/2006/table">
            <a:tbl>
              <a:tblPr/>
              <a:tblGrid>
                <a:gridCol w="676175">
                  <a:extLst>
                    <a:ext uri="{9D8B030D-6E8A-4147-A177-3AD203B41FA5}">
                      <a16:colId xmlns:a16="http://schemas.microsoft.com/office/drawing/2014/main" val="2734794098"/>
                    </a:ext>
                  </a:extLst>
                </a:gridCol>
                <a:gridCol w="1264153">
                  <a:extLst>
                    <a:ext uri="{9D8B030D-6E8A-4147-A177-3AD203B41FA5}">
                      <a16:colId xmlns:a16="http://schemas.microsoft.com/office/drawing/2014/main" val="1714890219"/>
                    </a:ext>
                  </a:extLst>
                </a:gridCol>
                <a:gridCol w="1117158">
                  <a:extLst>
                    <a:ext uri="{9D8B030D-6E8A-4147-A177-3AD203B41FA5}">
                      <a16:colId xmlns:a16="http://schemas.microsoft.com/office/drawing/2014/main" val="2790246634"/>
                    </a:ext>
                  </a:extLst>
                </a:gridCol>
                <a:gridCol w="1043661">
                  <a:extLst>
                    <a:ext uri="{9D8B030D-6E8A-4147-A177-3AD203B41FA5}">
                      <a16:colId xmlns:a16="http://schemas.microsoft.com/office/drawing/2014/main" val="1305536266"/>
                    </a:ext>
                  </a:extLst>
                </a:gridCol>
                <a:gridCol w="1043661">
                  <a:extLst>
                    <a:ext uri="{9D8B030D-6E8A-4147-A177-3AD203B41FA5}">
                      <a16:colId xmlns:a16="http://schemas.microsoft.com/office/drawing/2014/main" val="2246375575"/>
                    </a:ext>
                  </a:extLst>
                </a:gridCol>
                <a:gridCol w="1220054">
                  <a:extLst>
                    <a:ext uri="{9D8B030D-6E8A-4147-A177-3AD203B41FA5}">
                      <a16:colId xmlns:a16="http://schemas.microsoft.com/office/drawing/2014/main" val="404883182"/>
                    </a:ext>
                  </a:extLst>
                </a:gridCol>
                <a:gridCol w="1616939">
                  <a:extLst>
                    <a:ext uri="{9D8B030D-6E8A-4147-A177-3AD203B41FA5}">
                      <a16:colId xmlns:a16="http://schemas.microsoft.com/office/drawing/2014/main" val="3014501295"/>
                    </a:ext>
                  </a:extLst>
                </a:gridCol>
              </a:tblGrid>
              <a:tr h="257510">
                <a:tc rowSpan="4">
                  <a:txBody>
                    <a:bodyPr/>
                    <a:lstStyle/>
                    <a:p>
                      <a:pPr algn="ctr" fontAlgn="ctr"/>
                      <a:r>
                        <a:rPr lang="en-US" sz="1100" b="0" i="0" u="none" strike="noStrike">
                          <a:solidFill>
                            <a:srgbClr val="000000"/>
                          </a:solidFill>
                          <a:effectLst/>
                          <a:latin typeface="Calibri" panose="020F0502020204030204" pitchFamily="34" charset="0"/>
                        </a:rPr>
                        <a:t>Thesis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Fall 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Fall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8017749"/>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49882"/>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065955"/>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854664"/>
                  </a:ext>
                </a:extLst>
              </a:tr>
            </a:tbl>
          </a:graphicData>
        </a:graphic>
      </p:graphicFrame>
      <p:graphicFrame>
        <p:nvGraphicFramePr>
          <p:cNvPr id="10" name="Table 9">
            <a:extLst>
              <a:ext uri="{FF2B5EF4-FFF2-40B4-BE49-F238E27FC236}">
                <a16:creationId xmlns:a16="http://schemas.microsoft.com/office/drawing/2014/main" id="{F55CFADB-4B60-4F64-91B7-28AE5E0902F0}"/>
              </a:ext>
            </a:extLst>
          </p:cNvPr>
          <p:cNvGraphicFramePr>
            <a:graphicFrameLocks noGrp="1"/>
          </p:cNvGraphicFramePr>
          <p:nvPr>
            <p:extLst>
              <p:ext uri="{D42A27DB-BD31-4B8C-83A1-F6EECF244321}">
                <p14:modId xmlns:p14="http://schemas.microsoft.com/office/powerpoint/2010/main" val="2019557266"/>
              </p:ext>
            </p:extLst>
          </p:nvPr>
        </p:nvGraphicFramePr>
        <p:xfrm>
          <a:off x="615821" y="2982666"/>
          <a:ext cx="7981802" cy="1030040"/>
        </p:xfrm>
        <a:graphic>
          <a:graphicData uri="http://schemas.openxmlformats.org/drawingml/2006/table">
            <a:tbl>
              <a:tblPr/>
              <a:tblGrid>
                <a:gridCol w="676175">
                  <a:extLst>
                    <a:ext uri="{9D8B030D-6E8A-4147-A177-3AD203B41FA5}">
                      <a16:colId xmlns:a16="http://schemas.microsoft.com/office/drawing/2014/main" val="1350450963"/>
                    </a:ext>
                  </a:extLst>
                </a:gridCol>
                <a:gridCol w="1264153">
                  <a:extLst>
                    <a:ext uri="{9D8B030D-6E8A-4147-A177-3AD203B41FA5}">
                      <a16:colId xmlns:a16="http://schemas.microsoft.com/office/drawing/2014/main" val="3587667783"/>
                    </a:ext>
                  </a:extLst>
                </a:gridCol>
                <a:gridCol w="1117158">
                  <a:extLst>
                    <a:ext uri="{9D8B030D-6E8A-4147-A177-3AD203B41FA5}">
                      <a16:colId xmlns:a16="http://schemas.microsoft.com/office/drawing/2014/main" val="1811276824"/>
                    </a:ext>
                  </a:extLst>
                </a:gridCol>
                <a:gridCol w="1043661">
                  <a:extLst>
                    <a:ext uri="{9D8B030D-6E8A-4147-A177-3AD203B41FA5}">
                      <a16:colId xmlns:a16="http://schemas.microsoft.com/office/drawing/2014/main" val="1998885668"/>
                    </a:ext>
                  </a:extLst>
                </a:gridCol>
                <a:gridCol w="1043661">
                  <a:extLst>
                    <a:ext uri="{9D8B030D-6E8A-4147-A177-3AD203B41FA5}">
                      <a16:colId xmlns:a16="http://schemas.microsoft.com/office/drawing/2014/main" val="2132715800"/>
                    </a:ext>
                  </a:extLst>
                </a:gridCol>
                <a:gridCol w="1220054">
                  <a:extLst>
                    <a:ext uri="{9D8B030D-6E8A-4147-A177-3AD203B41FA5}">
                      <a16:colId xmlns:a16="http://schemas.microsoft.com/office/drawing/2014/main" val="3983316831"/>
                    </a:ext>
                  </a:extLst>
                </a:gridCol>
                <a:gridCol w="1616940">
                  <a:extLst>
                    <a:ext uri="{9D8B030D-6E8A-4147-A177-3AD203B41FA5}">
                      <a16:colId xmlns:a16="http://schemas.microsoft.com/office/drawing/2014/main" val="639981839"/>
                    </a:ext>
                  </a:extLst>
                </a:gridCol>
              </a:tblGrid>
              <a:tr h="257510">
                <a:tc rowSpan="4">
                  <a:txBody>
                    <a:bodyPr/>
                    <a:lstStyle/>
                    <a:p>
                      <a:pPr algn="ctr" fontAlgn="ctr"/>
                      <a:r>
                        <a:rPr lang="en-US" sz="1100" b="0" i="0" u="none" strike="noStrike">
                          <a:solidFill>
                            <a:srgbClr val="000000"/>
                          </a:solidFill>
                          <a:effectLst/>
                          <a:latin typeface="Calibri" panose="020F0502020204030204" pitchFamily="34" charset="0"/>
                        </a:rPr>
                        <a:t>Comp Exam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Calibri" panose="020F0502020204030204" pitchFamily="34" charset="0"/>
                        </a:rPr>
                        <a:t>Fall 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Fall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26960588"/>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401253"/>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308561"/>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68906"/>
                  </a:ext>
                </a:extLst>
              </a:tr>
            </a:tbl>
          </a:graphicData>
        </a:graphic>
      </p:graphicFrame>
    </p:spTree>
    <p:extLst>
      <p:ext uri="{BB962C8B-B14F-4D97-AF65-F5344CB8AC3E}">
        <p14:creationId xmlns:p14="http://schemas.microsoft.com/office/powerpoint/2010/main" val="242687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DBD81-5E33-4E71-A9F5-253D1328100D}"/>
              </a:ext>
            </a:extLst>
          </p:cNvPr>
          <p:cNvSpPr>
            <a:spLocks noGrp="1"/>
          </p:cNvSpPr>
          <p:nvPr>
            <p:ph type="title"/>
          </p:nvPr>
        </p:nvSpPr>
        <p:spPr/>
        <p:txBody>
          <a:bodyPr/>
          <a:lstStyle/>
          <a:p>
            <a:pPr algn="ctr"/>
            <a:r>
              <a:rPr lang="en-US" dirty="0"/>
              <a:t>Roadmap: Provisional Admission</a:t>
            </a:r>
          </a:p>
        </p:txBody>
      </p:sp>
      <p:graphicFrame>
        <p:nvGraphicFramePr>
          <p:cNvPr id="4" name="Table 3">
            <a:extLst>
              <a:ext uri="{FF2B5EF4-FFF2-40B4-BE49-F238E27FC236}">
                <a16:creationId xmlns:a16="http://schemas.microsoft.com/office/drawing/2014/main" id="{902D2BAF-6F7C-4FED-BC8E-D4BDB9FC48CC}"/>
              </a:ext>
            </a:extLst>
          </p:cNvPr>
          <p:cNvGraphicFramePr>
            <a:graphicFrameLocks noGrp="1"/>
          </p:cNvGraphicFramePr>
          <p:nvPr>
            <p:extLst>
              <p:ext uri="{D42A27DB-BD31-4B8C-83A1-F6EECF244321}">
                <p14:modId xmlns:p14="http://schemas.microsoft.com/office/powerpoint/2010/main" val="3067013172"/>
              </p:ext>
            </p:extLst>
          </p:nvPr>
        </p:nvGraphicFramePr>
        <p:xfrm>
          <a:off x="461387" y="1360923"/>
          <a:ext cx="8311379" cy="1182244"/>
        </p:xfrm>
        <a:graphic>
          <a:graphicData uri="http://schemas.openxmlformats.org/drawingml/2006/table">
            <a:tbl>
              <a:tblPr/>
              <a:tblGrid>
                <a:gridCol w="704094">
                  <a:extLst>
                    <a:ext uri="{9D8B030D-6E8A-4147-A177-3AD203B41FA5}">
                      <a16:colId xmlns:a16="http://schemas.microsoft.com/office/drawing/2014/main" val="3344608211"/>
                    </a:ext>
                  </a:extLst>
                </a:gridCol>
                <a:gridCol w="1316352">
                  <a:extLst>
                    <a:ext uri="{9D8B030D-6E8A-4147-A177-3AD203B41FA5}">
                      <a16:colId xmlns:a16="http://schemas.microsoft.com/office/drawing/2014/main" val="1847777023"/>
                    </a:ext>
                  </a:extLst>
                </a:gridCol>
                <a:gridCol w="1163287">
                  <a:extLst>
                    <a:ext uri="{9D8B030D-6E8A-4147-A177-3AD203B41FA5}">
                      <a16:colId xmlns:a16="http://schemas.microsoft.com/office/drawing/2014/main" val="1449948818"/>
                    </a:ext>
                  </a:extLst>
                </a:gridCol>
                <a:gridCol w="1086755">
                  <a:extLst>
                    <a:ext uri="{9D8B030D-6E8A-4147-A177-3AD203B41FA5}">
                      <a16:colId xmlns:a16="http://schemas.microsoft.com/office/drawing/2014/main" val="3318124377"/>
                    </a:ext>
                  </a:extLst>
                </a:gridCol>
                <a:gridCol w="1086755">
                  <a:extLst>
                    <a:ext uri="{9D8B030D-6E8A-4147-A177-3AD203B41FA5}">
                      <a16:colId xmlns:a16="http://schemas.microsoft.com/office/drawing/2014/main" val="295350980"/>
                    </a:ext>
                  </a:extLst>
                </a:gridCol>
                <a:gridCol w="1270431">
                  <a:extLst>
                    <a:ext uri="{9D8B030D-6E8A-4147-A177-3AD203B41FA5}">
                      <a16:colId xmlns:a16="http://schemas.microsoft.com/office/drawing/2014/main" val="1397031633"/>
                    </a:ext>
                  </a:extLst>
                </a:gridCol>
                <a:gridCol w="1683705">
                  <a:extLst>
                    <a:ext uri="{9D8B030D-6E8A-4147-A177-3AD203B41FA5}">
                      <a16:colId xmlns:a16="http://schemas.microsoft.com/office/drawing/2014/main" val="3705393326"/>
                    </a:ext>
                  </a:extLst>
                </a:gridCol>
              </a:tblGrid>
              <a:tr h="295561">
                <a:tc rowSpan="4">
                  <a:txBody>
                    <a:bodyPr/>
                    <a:lstStyle/>
                    <a:p>
                      <a:pPr algn="ctr" fontAlgn="ctr"/>
                      <a:r>
                        <a:rPr lang="en-US" sz="1100" b="0" i="0" u="none" strike="noStrike">
                          <a:solidFill>
                            <a:srgbClr val="000000"/>
                          </a:solidFill>
                          <a:effectLst/>
                          <a:latin typeface="Calibri" panose="020F0502020204030204" pitchFamily="34" charset="0"/>
                        </a:rPr>
                        <a:t>Thesis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Fall 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8434023"/>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08555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7871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694689"/>
                  </a:ext>
                </a:extLst>
              </a:tr>
            </a:tbl>
          </a:graphicData>
        </a:graphic>
      </p:graphicFrame>
      <p:graphicFrame>
        <p:nvGraphicFramePr>
          <p:cNvPr id="6" name="Table 5">
            <a:extLst>
              <a:ext uri="{FF2B5EF4-FFF2-40B4-BE49-F238E27FC236}">
                <a16:creationId xmlns:a16="http://schemas.microsoft.com/office/drawing/2014/main" id="{56F3A9E5-99C5-4D91-8057-A29ECFEC9188}"/>
              </a:ext>
            </a:extLst>
          </p:cNvPr>
          <p:cNvGraphicFramePr>
            <a:graphicFrameLocks noGrp="1"/>
          </p:cNvGraphicFramePr>
          <p:nvPr>
            <p:extLst>
              <p:ext uri="{D42A27DB-BD31-4B8C-83A1-F6EECF244321}">
                <p14:modId xmlns:p14="http://schemas.microsoft.com/office/powerpoint/2010/main" val="1884348939"/>
              </p:ext>
            </p:extLst>
          </p:nvPr>
        </p:nvGraphicFramePr>
        <p:xfrm>
          <a:off x="461387" y="3183697"/>
          <a:ext cx="8311380" cy="1182244"/>
        </p:xfrm>
        <a:graphic>
          <a:graphicData uri="http://schemas.openxmlformats.org/drawingml/2006/table">
            <a:tbl>
              <a:tblPr/>
              <a:tblGrid>
                <a:gridCol w="704095">
                  <a:extLst>
                    <a:ext uri="{9D8B030D-6E8A-4147-A177-3AD203B41FA5}">
                      <a16:colId xmlns:a16="http://schemas.microsoft.com/office/drawing/2014/main" val="2485116981"/>
                    </a:ext>
                  </a:extLst>
                </a:gridCol>
                <a:gridCol w="1316351">
                  <a:extLst>
                    <a:ext uri="{9D8B030D-6E8A-4147-A177-3AD203B41FA5}">
                      <a16:colId xmlns:a16="http://schemas.microsoft.com/office/drawing/2014/main" val="1213589291"/>
                    </a:ext>
                  </a:extLst>
                </a:gridCol>
                <a:gridCol w="1163287">
                  <a:extLst>
                    <a:ext uri="{9D8B030D-6E8A-4147-A177-3AD203B41FA5}">
                      <a16:colId xmlns:a16="http://schemas.microsoft.com/office/drawing/2014/main" val="277121955"/>
                    </a:ext>
                  </a:extLst>
                </a:gridCol>
                <a:gridCol w="1086755">
                  <a:extLst>
                    <a:ext uri="{9D8B030D-6E8A-4147-A177-3AD203B41FA5}">
                      <a16:colId xmlns:a16="http://schemas.microsoft.com/office/drawing/2014/main" val="629224033"/>
                    </a:ext>
                  </a:extLst>
                </a:gridCol>
                <a:gridCol w="1086755">
                  <a:extLst>
                    <a:ext uri="{9D8B030D-6E8A-4147-A177-3AD203B41FA5}">
                      <a16:colId xmlns:a16="http://schemas.microsoft.com/office/drawing/2014/main" val="3631368046"/>
                    </a:ext>
                  </a:extLst>
                </a:gridCol>
                <a:gridCol w="1270432">
                  <a:extLst>
                    <a:ext uri="{9D8B030D-6E8A-4147-A177-3AD203B41FA5}">
                      <a16:colId xmlns:a16="http://schemas.microsoft.com/office/drawing/2014/main" val="653872773"/>
                    </a:ext>
                  </a:extLst>
                </a:gridCol>
                <a:gridCol w="1683705">
                  <a:extLst>
                    <a:ext uri="{9D8B030D-6E8A-4147-A177-3AD203B41FA5}">
                      <a16:colId xmlns:a16="http://schemas.microsoft.com/office/drawing/2014/main" val="4206726013"/>
                    </a:ext>
                  </a:extLst>
                </a:gridCol>
              </a:tblGrid>
              <a:tr h="295561">
                <a:tc rowSpan="4">
                  <a:txBody>
                    <a:bodyPr/>
                    <a:lstStyle/>
                    <a:p>
                      <a:pPr algn="ctr" fontAlgn="ctr"/>
                      <a:r>
                        <a:rPr lang="en-US" sz="1100" b="0" i="0" u="none" strike="noStrike">
                          <a:solidFill>
                            <a:srgbClr val="000000"/>
                          </a:solidFill>
                          <a:effectLst/>
                          <a:latin typeface="Calibri" panose="020F0502020204030204" pitchFamily="34" charset="0"/>
                        </a:rPr>
                        <a:t>Comp Exam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Calibri" panose="020F0502020204030204" pitchFamily="34" charset="0"/>
                        </a:rPr>
                        <a:t>Fall 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Fall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97868841"/>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028057"/>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98892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647999"/>
                  </a:ext>
                </a:extLst>
              </a:tr>
            </a:tbl>
          </a:graphicData>
        </a:graphic>
      </p:graphicFrame>
    </p:spTree>
    <p:extLst>
      <p:ext uri="{BB962C8B-B14F-4D97-AF65-F5344CB8AC3E}">
        <p14:creationId xmlns:p14="http://schemas.microsoft.com/office/powerpoint/2010/main" val="407799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1508</Words>
  <Application>Microsoft Office PowerPoint</Application>
  <PresentationFormat>On-screen Show (16:9)</PresentationFormat>
  <Paragraphs>285</Paragraphs>
  <Slides>18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Helvetica Neue</vt:lpstr>
      <vt:lpstr>inherit</vt:lpstr>
      <vt:lpstr>Open Sans</vt:lpstr>
      <vt:lpstr>PMingLiU</vt:lpstr>
      <vt:lpstr>PMingLiU</vt:lpstr>
      <vt:lpstr>Arial</vt:lpstr>
      <vt:lpstr>Calibri</vt:lpstr>
      <vt:lpstr>Courier New</vt:lpstr>
      <vt:lpstr>Times New Roman</vt:lpstr>
      <vt:lpstr>Wingdings</vt:lpstr>
      <vt:lpstr>Office Theme</vt:lpstr>
      <vt:lpstr>PowerPoint Presentation</vt:lpstr>
      <vt:lpstr>MS CS Program</vt:lpstr>
      <vt:lpstr>Agenda</vt:lpstr>
      <vt:lpstr>Faculty Expertise  </vt:lpstr>
      <vt:lpstr>Student Academic Levels </vt:lpstr>
      <vt:lpstr>MS CS Curriculum  Effective Fall 2021 semester term</vt:lpstr>
      <vt:lpstr>List of Graduate Courses</vt:lpstr>
      <vt:lpstr>Roadmap: Classified Admission</vt:lpstr>
      <vt:lpstr>Roadmap: Provisional Admission</vt:lpstr>
      <vt:lpstr>Progress Towards Degree</vt:lpstr>
      <vt:lpstr>Progress Towards Degree</vt:lpstr>
      <vt:lpstr>PowerPoint Presentation</vt:lpstr>
      <vt:lpstr>Research Opportunities</vt:lpstr>
      <vt:lpstr>Registration</vt:lpstr>
      <vt:lpstr>How to register on GET</vt:lpstr>
      <vt:lpstr>Graduation Writing Assessment Requirement (GWAR)</vt:lpstr>
      <vt:lpstr>Funding Opportunity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2020-05-06T22:22:17Z</dcterms:created>
  <dcterms:modified xsi:type="dcterms:W3CDTF">2021-09-27T21:49:07Z</dcterms:modified>
</cp:coreProperties>
</file>