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5" r:id="rId2"/>
    <p:sldId id="569" r:id="rId3"/>
    <p:sldId id="588" r:id="rId4"/>
    <p:sldId id="606" r:id="rId5"/>
    <p:sldId id="607" r:id="rId6"/>
    <p:sldId id="612" r:id="rId7"/>
    <p:sldId id="585" r:id="rId8"/>
    <p:sldId id="611" r:id="rId9"/>
    <p:sldId id="556" r:id="rId10"/>
    <p:sldId id="608" r:id="rId11"/>
    <p:sldId id="609" r:id="rId12"/>
    <p:sldId id="568" r:id="rId1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93" d="100"/>
          <a:sy n="93" d="100"/>
        </p:scale>
        <p:origin x="90" y="35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5/5/2023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sun@calstatela.edu" TargetMode="External"/><Relationship Id="rId2" Type="http://schemas.openxmlformats.org/officeDocument/2006/relationships/hyperlink" Target="mailto:eykang@calstatela.edu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0198" y="1662847"/>
            <a:ext cx="6706295" cy="915347"/>
          </a:xfrm>
        </p:spPr>
        <p:txBody>
          <a:bodyPr/>
          <a:lstStyle/>
          <a:p>
            <a:r>
              <a:rPr lang="en-US" dirty="0"/>
              <a:t>Computer Science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Senior Design Expo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658BF-450A-4884-B594-EFDEED365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6938" y="2711606"/>
            <a:ext cx="6205828" cy="1120165"/>
          </a:xfrm>
        </p:spPr>
        <p:txBody>
          <a:bodyPr/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May 5</a:t>
            </a:r>
            <a:r>
              <a:rPr lang="en-US" sz="2000" baseline="30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2023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168" y="3343463"/>
            <a:ext cx="374332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 </a:t>
            </a:r>
            <a:r>
              <a:rPr lang="en-US" dirty="0" smtClean="0"/>
              <a:t>Presentation Sessions: </a:t>
            </a:r>
            <a:r>
              <a:rPr lang="en-US" dirty="0" smtClean="0">
                <a:solidFill>
                  <a:srgbClr val="FF0000"/>
                </a:solidFill>
              </a:rPr>
              <a:t>09:00AM-12:30 </a:t>
            </a:r>
            <a:r>
              <a:rPr lang="en-US" dirty="0">
                <a:solidFill>
                  <a:srgbClr val="FF0000"/>
                </a:solidFill>
              </a:rPr>
              <a:t>P</a:t>
            </a:r>
            <a:r>
              <a:rPr lang="en-US" dirty="0" smtClean="0">
                <a:solidFill>
                  <a:srgbClr val="FF0000"/>
                </a:solidFill>
              </a:rPr>
              <a:t>M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536408" y="1010910"/>
          <a:ext cx="8140628" cy="3503855"/>
        </p:xfrm>
        <a:graphic>
          <a:graphicData uri="http://schemas.openxmlformats.org/drawingml/2006/table">
            <a:tbl>
              <a:tblPr/>
              <a:tblGrid>
                <a:gridCol w="922277">
                  <a:extLst>
                    <a:ext uri="{9D8B030D-6E8A-4147-A177-3AD203B41FA5}">
                      <a16:colId xmlns:a16="http://schemas.microsoft.com/office/drawing/2014/main" val="2647679463"/>
                    </a:ext>
                  </a:extLst>
                </a:gridCol>
                <a:gridCol w="1598613">
                  <a:extLst>
                    <a:ext uri="{9D8B030D-6E8A-4147-A177-3AD203B41FA5}">
                      <a16:colId xmlns:a16="http://schemas.microsoft.com/office/drawing/2014/main" val="526677071"/>
                    </a:ext>
                  </a:extLst>
                </a:gridCol>
                <a:gridCol w="2766829">
                  <a:extLst>
                    <a:ext uri="{9D8B030D-6E8A-4147-A177-3AD203B41FA5}">
                      <a16:colId xmlns:a16="http://schemas.microsoft.com/office/drawing/2014/main" val="1921520809"/>
                    </a:ext>
                  </a:extLst>
                </a:gridCol>
                <a:gridCol w="2852909">
                  <a:extLst>
                    <a:ext uri="{9D8B030D-6E8A-4147-A177-3AD203B41FA5}">
                      <a16:colId xmlns:a16="http://schemas.microsoft.com/office/drawing/2014/main" val="2440630334"/>
                    </a:ext>
                  </a:extLst>
                </a:gridCol>
              </a:tblGrid>
              <a:tr h="166827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 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GE Ballroom 1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GE Ballroom 2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GE Ballroom 3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385763"/>
                  </a:ext>
                </a:extLst>
              </a:tr>
              <a:tr h="304891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9:30-10:00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Aerospace Dilution of Precision Automation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BOE Sidewalk Assessment System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Human Perceptual Models SUDO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304904"/>
                  </a:ext>
                </a:extLst>
              </a:tr>
              <a:tr h="442956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10:00-10:30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Want 2 Remeber App powered by We2Link, Inc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Box.com/eDefender Integration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Trek VR Room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469940"/>
                  </a:ext>
                </a:extLst>
              </a:tr>
              <a:tr h="581020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10:30-11:00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Genetic Factors - COVID-19 Susceptibility and Severity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Digitization and Modernization of PDHelpdesk Ticketing System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MoonTrek AR for Lunar Telescope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5002545"/>
                  </a:ext>
                </a:extLst>
              </a:tr>
              <a:tr h="442956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11:00-11:30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 dirty="0" err="1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Mathworks</a:t>
                      </a:r>
                      <a:r>
                        <a:rPr lang="en-US" sz="900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 Sensor Fusion for Autonomous Systems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Firefox Desktop Browser: Improving Import Usability for Users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SCE VR Training Simulation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719261"/>
                  </a:ext>
                </a:extLst>
              </a:tr>
              <a:tr h="431450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11:30-12:00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SAYA.life User Portal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Self-Attention Mechanism of ChatGPT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Stock-market investing and trading system: Smart Dashboard and Business Rule Engine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706494"/>
                  </a:ext>
                </a:extLst>
              </a:tr>
              <a:tr h="304891"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12:00-12:30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RoboSub Competition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The ArQive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900" u="none" strike="noStrike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Security and Privacy Protection on IoT Devices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882994"/>
                  </a:ext>
                </a:extLst>
              </a:tr>
              <a:tr h="719084">
                <a:tc>
                  <a:txBody>
                    <a:bodyPr/>
                    <a:lstStyle/>
                    <a:p>
                      <a:pPr fontAlgn="ctr"/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Participating Faculty Members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N. </a:t>
                      </a:r>
                      <a:r>
                        <a:rPr lang="en-US" sz="1050" b="1" u="none" strike="noStrike" dirty="0" err="1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Amini</a:t>
                      </a: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 (Time Keeper)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Z. Ye (Photographer)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M. Kaur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R. Cross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C. Sun (Time Keeper)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J. Hurley (Photographer)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J. Lim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Y. Zhu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H. </a:t>
                      </a:r>
                      <a:r>
                        <a:rPr lang="en-US" sz="1050" b="1" u="none" strike="noStrike" dirty="0" err="1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Guo</a:t>
                      </a: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 (Time Keeper)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D. Krum (Photographer)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W. </a:t>
                      </a:r>
                      <a:r>
                        <a:rPr lang="en-US" sz="1050" b="1" u="none" strike="noStrike" dirty="0" err="1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Cwir</a:t>
                      </a: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/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E. Kang (floating faculty)</a:t>
                      </a:r>
                      <a:b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</a:b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M. </a:t>
                      </a:r>
                      <a:r>
                        <a:rPr lang="en-US" sz="1050" b="1" u="none" strike="noStrike" dirty="0" err="1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Pourhomayoun</a:t>
                      </a:r>
                      <a:r>
                        <a:rPr lang="en-US" sz="1050" b="1" u="none" strike="noStrike" dirty="0">
                          <a:solidFill>
                            <a:srgbClr val="2D3B45"/>
                          </a:solidFill>
                          <a:effectLst/>
                          <a:latin typeface="Lato" panose="020F0502020204030203" pitchFamily="34" charset="0"/>
                        </a:rPr>
                        <a:t> (floating faculty)</a:t>
                      </a:r>
                    </a:p>
                  </a:txBody>
                  <a:tcPr marL="7191" marR="7191" marT="14382" marB="1438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2673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72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Afternoon Schedule (after Presentation Sessions)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12:30 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p.m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12:40 p.m.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		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roup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hotos</a:t>
            </a:r>
          </a:p>
          <a:p>
            <a:pPr marL="2405063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Take project group photos with your colleagues, sponsors, and faculty advisors</a:t>
            </a:r>
          </a:p>
          <a:p>
            <a:pPr>
              <a:defRPr/>
            </a:pPr>
            <a:endParaRPr lang="en-US" sz="1600" b="1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12:40 </a:t>
            </a:r>
            <a:r>
              <a:rPr lang="en-US" sz="1600" b="1" dirty="0" err="1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01:30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Lunch, Networking, &amp; Posters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(ECST Courtyard)</a:t>
            </a:r>
          </a:p>
          <a:p>
            <a:pPr marL="2514600" lvl="6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Walk to the ECST building. Tables are set in the ECST Courtyard.</a:t>
            </a:r>
          </a:p>
          <a:p>
            <a:pPr marL="2514600" lvl="6"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Before/after lunch, enjoy Posters displayed in the ECST Courtyard</a:t>
            </a:r>
            <a:endParaRPr lang="en-US" sz="1200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							</a:t>
            </a:r>
          </a:p>
          <a:p>
            <a:pPr>
              <a:defRPr/>
            </a:pPr>
            <a:r>
              <a:rPr lang="en-US" sz="1600" dirty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						 </a:t>
            </a:r>
          </a:p>
          <a:p>
            <a:pPr>
              <a:defRPr/>
            </a:pPr>
            <a:endParaRPr lang="en-US" sz="1600" b="1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080BC99E-B3FB-48DF-AC11-1E42A7BE38C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07909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>
          <a:xfrm>
            <a:off x="4520564" y="2443942"/>
            <a:ext cx="4188308" cy="1189628"/>
          </a:xfrm>
        </p:spPr>
        <p:txBody>
          <a:bodyPr>
            <a:normAutofit/>
          </a:bodyPr>
          <a:lstStyle/>
          <a:p>
            <a:r>
              <a:rPr lang="en-US" altLang="en-US" sz="2400" dirty="0" smtClean="0"/>
              <a:t>Thank you and enjoy presentations</a:t>
            </a:r>
            <a:endParaRPr lang="en-US" altLang="en-US" sz="2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81D06-63CA-41DA-BEB0-55C79568FD08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12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43008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Message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0751" y="3240633"/>
            <a:ext cx="4895078" cy="1002403"/>
          </a:xfrm>
        </p:spPr>
        <p:txBody>
          <a:bodyPr/>
          <a:lstStyle/>
          <a:p>
            <a:r>
              <a:rPr lang="en-US" b="1" dirty="0" smtClean="0"/>
              <a:t>Nancy </a:t>
            </a:r>
            <a:r>
              <a:rPr lang="en-US" b="1" dirty="0" err="1" smtClean="0"/>
              <a:t>Warter</a:t>
            </a:r>
            <a:r>
              <a:rPr lang="en-US" b="1" dirty="0" smtClean="0"/>
              <a:t>-Perez, PhD</a:t>
            </a:r>
          </a:p>
          <a:p>
            <a:r>
              <a:rPr lang="en-US" b="1" dirty="0" smtClean="0"/>
              <a:t>Dean, College </a:t>
            </a:r>
            <a:r>
              <a:rPr lang="en-US" b="1" dirty="0"/>
              <a:t>of Engineering, Computer Science, and Technology</a:t>
            </a:r>
          </a:p>
          <a:p>
            <a:endParaRPr lang="en-US" dirty="0"/>
          </a:p>
        </p:txBody>
      </p:sp>
      <p:pic>
        <p:nvPicPr>
          <p:cNvPr id="2050" name="Picture 2" descr="Nancy Warter-Pere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50" y="1703899"/>
            <a:ext cx="188595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87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B1E8BB-4BC5-795E-4077-19E5489F1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8EFC795-9CC2-5B7F-A736-F39693F681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99200" y="193846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01AFF6C-006C-D144-AF05-E4396FA44197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 smtClean="0">
                  <a:latin typeface="+mj-lt"/>
                </a:rPr>
                <a:t>180 </a:t>
              </a:r>
              <a:r>
                <a:rPr lang="en-US" sz="3600" b="1" dirty="0">
                  <a:latin typeface="+mj-lt"/>
                </a:rPr>
                <a:t>Students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3BF6DDD-263E-8D58-729C-8C2BB593210A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52EA977-ACC1-E404-4ECA-D75BDE2EE0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99200" y="1763446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CDFCA62-329D-9767-CD4B-435594F9D123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 smtClean="0">
                  <a:latin typeface="+mj-lt"/>
                </a:rPr>
                <a:t>18 </a:t>
              </a:r>
              <a:r>
                <a:rPr lang="en-US" sz="3600" b="1" dirty="0">
                  <a:latin typeface="+mj-lt"/>
                </a:rPr>
                <a:t>Projects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4C657C-4359-212E-A51B-0603C26EF2B7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8A127E5-7BD0-B24B-7FEA-3006BA6700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99200" y="3333046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7378DB0-92D9-7270-7814-CD790B20B359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>
                  <a:latin typeface="+mj-lt"/>
                </a:rPr>
                <a:t>14 </a:t>
              </a:r>
              <a:r>
                <a:rPr lang="en-US" sz="3600" b="1" dirty="0" smtClean="0">
                  <a:latin typeface="+mj-lt"/>
                </a:rPr>
                <a:t>Partners</a:t>
              </a:r>
              <a:endParaRPr lang="en-US" sz="3600" b="1" dirty="0">
                <a:latin typeface="+mj-lt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101E67D-A2F3-58DD-5E23-907A1755B2B4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34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6408" y="237636"/>
            <a:ext cx="4371768" cy="857250"/>
          </a:xfrm>
        </p:spPr>
        <p:txBody>
          <a:bodyPr/>
          <a:lstStyle/>
          <a:p>
            <a:r>
              <a:rPr lang="en-US" dirty="0" smtClean="0"/>
              <a:t>Heartfelt Thanks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6408" y="1177748"/>
            <a:ext cx="4238792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Industry </a:t>
            </a:r>
            <a:r>
              <a:rPr lang="en-US" sz="2400" dirty="0" smtClean="0"/>
              <a:t>partners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Faculty advisors</a:t>
            </a: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Students (and families </a:t>
            </a:r>
            <a:r>
              <a:rPr lang="en-US" sz="2400" dirty="0" smtClean="0"/>
              <a:t>and </a:t>
            </a:r>
            <a:r>
              <a:rPr lang="en-US" sz="2400" dirty="0" smtClean="0"/>
              <a:t>friends)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Special thanks to</a:t>
            </a:r>
          </a:p>
          <a:p>
            <a:pPr marL="971550" lvl="1" indent="-285750"/>
            <a:r>
              <a:rPr lang="en-US" sz="2200" dirty="0" smtClean="0"/>
              <a:t>Senior design director(s)</a:t>
            </a:r>
          </a:p>
          <a:p>
            <a:pPr marL="971550" lvl="1" indent="-285750"/>
            <a:r>
              <a:rPr lang="en-US" sz="2200" dirty="0" smtClean="0"/>
              <a:t>Staffs</a:t>
            </a:r>
          </a:p>
          <a:p>
            <a:pPr marL="971550" lvl="1" indent="-285750"/>
            <a:endParaRPr lang="en-US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12267" y="418872"/>
            <a:ext cx="39599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Aerospace Corp.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LA City Bureau of Engineering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Santa Barbara Public Defender’s Office*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Mozilla Foundation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CSUPERB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JPL*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Mathworks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Navel Research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SAYA.life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Army Research Lab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QTC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Southern California Edison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 err="1" smtClean="0"/>
              <a:t>ArQive</a:t>
            </a:r>
            <a:endParaRPr lang="en-US" dirty="0" smtClean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We2Link</a:t>
            </a:r>
          </a:p>
        </p:txBody>
      </p:sp>
    </p:spTree>
    <p:extLst>
      <p:ext uri="{BB962C8B-B14F-4D97-AF65-F5344CB8AC3E}">
        <p14:creationId xmlns:p14="http://schemas.microsoft.com/office/powerpoint/2010/main" val="5952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Next Year Sponsorship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6722" y="1155058"/>
            <a:ext cx="4240418" cy="339447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Contact: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E. Kang 	</a:t>
            </a:r>
            <a:r>
              <a:rPr lang="en-US" dirty="0" smtClean="0">
                <a:hlinkClick r:id="rId2"/>
              </a:rPr>
              <a:t>eykang@calstatela.edu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C. Sun		</a:t>
            </a:r>
            <a:r>
              <a:rPr lang="en-US" dirty="0" smtClean="0">
                <a:hlinkClick r:id="rId3"/>
              </a:rPr>
              <a:t>csun@calstatela.edu</a:t>
            </a:r>
            <a:endParaRPr lang="en-US" dirty="0" smtClean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EFC795-9CC2-5B7F-A736-F39693F681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601612" y="1207491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01AFF6C-006C-D144-AF05-E4396FA44197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 smtClean="0">
                  <a:latin typeface="+mj-lt"/>
                </a:rPr>
                <a:t>~170 </a:t>
              </a:r>
              <a:r>
                <a:rPr lang="en-US" sz="3600" b="1" dirty="0">
                  <a:latin typeface="+mj-lt"/>
                </a:rPr>
                <a:t>Students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BF6DDD-263E-8D58-729C-8C2BB593210A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2EA977-ACC1-E404-4ECA-D75BDE2EE0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601612" y="2777091"/>
            <a:ext cx="3419021" cy="1310954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CDFCA62-329D-9767-CD4B-435594F9D123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</a:pPr>
              <a:r>
                <a:rPr lang="en-US" sz="3600" b="1" dirty="0" smtClean="0">
                  <a:latin typeface="+mj-lt"/>
                </a:rPr>
                <a:t>17-18 </a:t>
              </a:r>
              <a:r>
                <a:rPr lang="en-US" sz="3600" b="1" dirty="0">
                  <a:latin typeface="+mj-lt"/>
                </a:rPr>
                <a:t>Projects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4C657C-4359-212E-A51B-0603C26EF2B7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5101E67D-A2F3-58DD-5E23-907A1755B2B4}"/>
              </a:ext>
            </a:extLst>
          </p:cNvPr>
          <p:cNvSpPr/>
          <p:nvPr/>
        </p:nvSpPr>
        <p:spPr>
          <a:xfrm>
            <a:off x="5085830" y="4549530"/>
            <a:ext cx="3419021" cy="248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6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Special Recognition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/>
              <a:t>Outstanding Graduating Students (Class of 2023)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Outstanding Undergraduate </a:t>
            </a:r>
            <a:r>
              <a:rPr lang="en-US" sz="2400" dirty="0"/>
              <a:t>Student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410346"/>
            <a:ext cx="8140628" cy="3161874"/>
          </a:xfrm>
        </p:spPr>
        <p:txBody>
          <a:bodyPr/>
          <a:lstStyle/>
          <a:p>
            <a:pPr algn="ctr"/>
            <a:r>
              <a:rPr lang="en-US" sz="1800" b="1" dirty="0" smtClean="0"/>
              <a:t>Alvin Lew </a:t>
            </a:r>
            <a:endParaRPr lang="en-US" sz="1800" b="1" dirty="0"/>
          </a:p>
          <a:p>
            <a:endParaRPr lang="en-US" b="1" dirty="0"/>
          </a:p>
        </p:txBody>
      </p:sp>
      <p:sp>
        <p:nvSpPr>
          <p:cNvPr id="4" name="Oval 3"/>
          <p:cNvSpPr/>
          <p:nvPr/>
        </p:nvSpPr>
        <p:spPr>
          <a:xfrm>
            <a:off x="3440280" y="1870129"/>
            <a:ext cx="2417735" cy="2417735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8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Outstanding G</a:t>
            </a:r>
            <a:r>
              <a:rPr lang="en-US" sz="2400" dirty="0" smtClean="0"/>
              <a:t>raduate </a:t>
            </a:r>
            <a:r>
              <a:rPr lang="en-US" sz="2400" dirty="0"/>
              <a:t>Student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210734"/>
            <a:ext cx="8140628" cy="3361486"/>
          </a:xfrm>
        </p:spPr>
        <p:txBody>
          <a:bodyPr/>
          <a:lstStyle/>
          <a:p>
            <a:pPr algn="ctr"/>
            <a:r>
              <a:rPr lang="en-US" b="1" dirty="0" smtClean="0"/>
              <a:t>David </a:t>
            </a:r>
            <a:r>
              <a:rPr lang="en-US" b="1" dirty="0" err="1" smtClean="0"/>
              <a:t>Yardimian</a:t>
            </a:r>
            <a:r>
              <a:rPr lang="en-US" b="1" dirty="0" smtClean="0"/>
              <a:t> </a:t>
            </a:r>
            <a:endParaRPr lang="en-US" b="1" dirty="0"/>
          </a:p>
          <a:p>
            <a:endParaRPr lang="en-US" b="1" dirty="0"/>
          </a:p>
        </p:txBody>
      </p:sp>
      <p:sp>
        <p:nvSpPr>
          <p:cNvPr id="5" name="Oval 4"/>
          <p:cNvSpPr/>
          <p:nvPr/>
        </p:nvSpPr>
        <p:spPr>
          <a:xfrm>
            <a:off x="3175855" y="1710486"/>
            <a:ext cx="2861733" cy="2861733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5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09:00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a.m.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– 09:20 a.m.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Welcome and Special Recognition</a:t>
            </a: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09:20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a.m. –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09:30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a.m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		Presentation Room Set-Up</a:t>
            </a:r>
            <a:endParaRPr lang="en-US" sz="1600" dirty="0" smtClean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10:00 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a.m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12:00 p.m.		Project Presentation/Demo Sessions </a:t>
            </a:r>
          </a:p>
          <a:p>
            <a:pPr>
              <a:defRPr/>
            </a:pP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	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				3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 parallel sessions </a:t>
            </a: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12:30 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p.m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– 12:40 p.m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.		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roup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hotos</a:t>
            </a:r>
          </a:p>
          <a:p>
            <a:pPr>
              <a:defRPr/>
            </a:pP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12:40 </a:t>
            </a:r>
            <a:r>
              <a:rPr lang="en-US" sz="1600" b="1" dirty="0" err="1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err="1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01:30 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p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.m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1600" b="1" dirty="0" smtClean="0">
                <a:latin typeface="+mn-lt"/>
                <a:ea typeface="Times New Roman" pitchFamily="18" charset="0"/>
                <a:cs typeface="Times New Roman" pitchFamily="18" charset="0"/>
              </a:rPr>
              <a:t>		Lunch, Networking, &amp; Posters</a:t>
            </a:r>
            <a:r>
              <a:rPr lang="en-US" sz="1600" b="1" dirty="0">
                <a:latin typeface="+mn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+mn-lt"/>
                <a:ea typeface="Times New Roman" pitchFamily="18" charset="0"/>
                <a:cs typeface="Times New Roman" pitchFamily="18" charset="0"/>
              </a:rPr>
              <a:t>(ECST Courtyard)</a:t>
            </a:r>
          </a:p>
          <a:p>
            <a:pPr>
              <a:defRPr/>
            </a:pPr>
            <a:endParaRPr lang="en-US" sz="1600" b="1" dirty="0">
              <a:latin typeface="+mn-lt"/>
              <a:ea typeface="Times New Roman" pitchFamily="18" charset="0"/>
              <a:cs typeface="Times New Roman" pitchFamily="18" charset="0"/>
            </a:endParaRPr>
          </a:p>
          <a:p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pPr>
              <a:defRPr/>
            </a:pPr>
            <a:fld id="{080BC99E-B3FB-48DF-AC11-1E42A7BE38C7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0972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23344</TotalTime>
  <Words>501</Words>
  <Application>Microsoft Office PowerPoint</Application>
  <PresentationFormat>On-screen Show (16:9)</PresentationFormat>
  <Paragraphs>101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Lato</vt:lpstr>
      <vt:lpstr>Times New Roman</vt:lpstr>
      <vt:lpstr>Office Theme</vt:lpstr>
      <vt:lpstr>Computer Science Senior Design Expo</vt:lpstr>
      <vt:lpstr>Welcome Message</vt:lpstr>
      <vt:lpstr>PowerPoint Presentation</vt:lpstr>
      <vt:lpstr>Heartfelt Thanks</vt:lpstr>
      <vt:lpstr>Next Year Sponsorship</vt:lpstr>
      <vt:lpstr>Special Recognition</vt:lpstr>
      <vt:lpstr>Outstanding Undergraduate Student</vt:lpstr>
      <vt:lpstr>Outstanding Graduate Student</vt:lpstr>
      <vt:lpstr>Agenda</vt:lpstr>
      <vt:lpstr>CS Presentation Sessions: 09:00AM-12:30 PM</vt:lpstr>
      <vt:lpstr>Afternoon Schedule (after Presentation Sessions)</vt:lpstr>
      <vt:lpstr>Thank you and enjoy presentations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Kang, EunYoung</cp:lastModifiedBy>
  <cp:revision>221</cp:revision>
  <dcterms:created xsi:type="dcterms:W3CDTF">2020-04-22T18:12:43Z</dcterms:created>
  <dcterms:modified xsi:type="dcterms:W3CDTF">2023-05-05T15:13:58Z</dcterms:modified>
</cp:coreProperties>
</file>