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95" r:id="rId2"/>
    <p:sldId id="569" r:id="rId3"/>
    <p:sldId id="588" r:id="rId4"/>
    <p:sldId id="606" r:id="rId5"/>
    <p:sldId id="607" r:id="rId6"/>
    <p:sldId id="612" r:id="rId7"/>
    <p:sldId id="585" r:id="rId8"/>
    <p:sldId id="611" r:id="rId9"/>
    <p:sldId id="556" r:id="rId10"/>
    <p:sldId id="608" r:id="rId11"/>
    <p:sldId id="609" r:id="rId12"/>
    <p:sldId id="568" r:id="rId13"/>
  </p:sldIdLst>
  <p:sldSz cx="9144000" cy="5143500" type="screen16x9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h Cherniss" initials="MC" lastIdx="9" clrIdx="0"/>
  <p:cmAuthor id="2" name="Mara Mintz" initials="MM" lastIdx="6" clrIdx="1">
    <p:extLst>
      <p:ext uri="{19B8F6BF-5375-455C-9EA6-DF929625EA0E}">
        <p15:presenceInfo xmlns:p15="http://schemas.microsoft.com/office/powerpoint/2012/main" userId="25ea2eff5ac3ceb0" providerId="Windows Live"/>
      </p:ext>
    </p:extLst>
  </p:cmAuthor>
  <p:cmAuthor id="3" name="Jonathan Rutchik" initials="JR" lastIdx="1" clrIdx="2"/>
  <p:cmAuthor id="4" name="Pamula, Raj" initials="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C90A"/>
    <a:srgbClr val="4A4F55"/>
    <a:srgbClr val="272324"/>
    <a:srgbClr val="A58628"/>
    <a:srgbClr val="898989"/>
    <a:srgbClr val="3E5C94"/>
    <a:srgbClr val="3F5B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61" autoAdjust="0"/>
    <p:restoredTop sz="84256" autoAdjust="0"/>
  </p:normalViewPr>
  <p:slideViewPr>
    <p:cSldViewPr snapToGrid="0" snapToObjects="1">
      <p:cViewPr varScale="1">
        <p:scale>
          <a:sx n="93" d="100"/>
          <a:sy n="93" d="100"/>
        </p:scale>
        <p:origin x="90" y="35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47" d="100"/>
          <a:sy n="147" d="100"/>
        </p:scale>
        <p:origin x="131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FECECE4-DAC3-184B-ACA5-FE13628ADD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5E505-AACC-A441-A0A2-862C839087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7F553-0B52-9542-A9FE-C4F2764AF8D6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4C9671-94C8-3642-890C-0ACE75469B9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7DE89-E275-1E4D-940A-CDC79AFEA87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F86C5-3458-7741-98E4-0944E3634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18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07840-2B3D-544B-89F3-FB0965DC6458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FD51F-2C2B-9E40-86B6-19E5372E5C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21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FD51F-2C2B-9E40-86B6-19E5372E5C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36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6195" y="2318983"/>
            <a:ext cx="5654749" cy="55238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6195" y="2894946"/>
            <a:ext cx="565474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D24B268C-D757-234C-A337-CFEB3D419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620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395EF-4307-9C45-A995-09970D74C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299504" y="184149"/>
            <a:ext cx="1819687" cy="1937259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98402E4-6B09-6C46-9E46-BA6D15131A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96677" y="934104"/>
            <a:ext cx="6928451" cy="53852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9183DE-11EC-A147-BC99-6165131F5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2" t="1941" r="-4752" b="51083"/>
          <a:stretch/>
        </p:blipFill>
        <p:spPr>
          <a:xfrm>
            <a:off x="6864096" y="1829521"/>
            <a:ext cx="1924301" cy="331397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40873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4EBAC9A-3243-7948-A0A3-A3D1B55301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9563"/>
            <a:ext cx="5387332" cy="516199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 rot="10800000">
            <a:off x="2071688" y="-10886"/>
            <a:ext cx="6399490" cy="51435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 rot="10800000">
            <a:off x="2589184" y="-16820"/>
            <a:ext cx="6548803" cy="5169255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2780000">
            <a:off x="4208375" y="-421296"/>
            <a:ext cx="153842" cy="452761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0564" y="2612014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0564" y="3633570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53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4C3BCBD3-1B37-C444-A54B-35A2627DA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" b="-176"/>
          <a:stretch/>
        </p:blipFill>
        <p:spPr>
          <a:xfrm>
            <a:off x="3369971" y="-17293"/>
            <a:ext cx="5774029" cy="516079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>
            <a:off x="439200" y="0"/>
            <a:ext cx="6377353" cy="5154356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>
            <a:off x="-80647" y="-2"/>
            <a:ext cx="6377353" cy="5156081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956373">
            <a:off x="4575729" y="1038850"/>
            <a:ext cx="133535" cy="4514253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358" y="470882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358" y="1492438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7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down a street next to a building&#10;&#10;Description automatically generated">
            <a:extLst>
              <a:ext uri="{FF2B5EF4-FFF2-40B4-BE49-F238E27FC236}">
                <a16:creationId xmlns:a16="http://schemas.microsoft.com/office/drawing/2014/main" id="{4EF181C8-10ED-D64D-8EDB-E36814533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7449" y="0"/>
            <a:ext cx="4536551" cy="5125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01" y="644503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001" y="1666059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flipH="1">
            <a:off x="4607449" y="729324"/>
            <a:ext cx="147431" cy="4414176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7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16547D-614F-E549-97A4-850E8651FC57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EB6B52A0-3685-A54B-B54D-6013300457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433753-A008-7742-B793-CE86E61CD2B1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0515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A4B992-B89F-1746-AFCC-EC7631249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6408" y="1146189"/>
            <a:ext cx="8140628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F38B7F-7A6E-D741-A5F1-754C88A627FC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CA90C820-AC80-524A-B30C-0F492D7CA1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D71DB-6346-2144-85C6-F4CEF58B34C5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18173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08" y="1177748"/>
            <a:ext cx="8140628" cy="339447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521E6B9-4F77-584D-BA4E-D0E7EA0B2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712D0E-A2E0-5842-B6AA-14AF1C23D9BC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53215066-D693-314A-9B0D-E690BD56D5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841E4F-2415-0A4F-8ECD-001D43698B78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1697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842687B-E34E-4B47-BB16-2DB39BC06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2718" y="0"/>
            <a:ext cx="876601" cy="7962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07CFB3C-9636-0A4F-8178-A1ABF0298AF8}"/>
              </a:ext>
            </a:extLst>
          </p:cNvPr>
          <p:cNvGrpSpPr/>
          <p:nvPr userDrawn="1"/>
        </p:nvGrpSpPr>
        <p:grpSpPr>
          <a:xfrm>
            <a:off x="198023" y="147081"/>
            <a:ext cx="8503920" cy="543191"/>
            <a:chOff x="198023" y="147081"/>
            <a:chExt cx="8700480" cy="543191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29D15242-825A-344E-9167-CF27804226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023" y="151749"/>
              <a:ext cx="492246" cy="53852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1567C5-D584-7341-917B-F0C864D6E96C}"/>
                </a:ext>
              </a:extLst>
            </p:cNvPr>
            <p:cNvSpPr/>
            <p:nvPr userDrawn="1"/>
          </p:nvSpPr>
          <p:spPr>
            <a:xfrm>
              <a:off x="690269" y="147081"/>
              <a:ext cx="8208234" cy="64008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7BD343E-BB60-1846-957C-EF5784C57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29323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385B3-52AD-1F49-A990-25AE7ABF3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408" y="1169435"/>
            <a:ext cx="8140628" cy="3394472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2353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6408" y="1200151"/>
            <a:ext cx="3959392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7408" y="1200151"/>
            <a:ext cx="3959392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3610E8-A726-8449-8F78-DA2F7ACC9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418BBB7-7D3A-EF42-ADCA-F5DFC970C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BB865F-C183-4546-9810-D99750BE1204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C1326A71-8846-1644-B377-66996DE3D0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5CE7F6-2C34-3740-9B4C-56FD5B3EA2FC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7088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408" y="1151335"/>
            <a:ext cx="3960980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CC90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408" y="1631156"/>
            <a:ext cx="3960980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265" y="1151335"/>
            <a:ext cx="3962536" cy="47982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FCC90A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4265" y="1631156"/>
            <a:ext cx="3962536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E2CA30-05C0-3D47-841D-BC4D8B15A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408" y="237636"/>
            <a:ext cx="8140628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0435E06-3DC2-2841-B93E-196B9DC38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0" y="0"/>
            <a:ext cx="876601" cy="79629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CD72CA-61EB-4A4C-8093-436A3464D051}"/>
              </a:ext>
            </a:extLst>
          </p:cNvPr>
          <p:cNvGrpSpPr/>
          <p:nvPr userDrawn="1"/>
        </p:nvGrpSpPr>
        <p:grpSpPr>
          <a:xfrm>
            <a:off x="182346" y="104249"/>
            <a:ext cx="570006" cy="4473696"/>
            <a:chOff x="182346" y="104249"/>
            <a:chExt cx="570006" cy="4473696"/>
          </a:xfrm>
        </p:grpSpPr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F88AF9A5-C125-F347-97C5-E074CF5BD0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3EEEA6-D6CD-7F4A-89B6-5F1C74A362F6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89695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05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4683760" y="9004"/>
            <a:ext cx="4460240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6603" y="556528"/>
            <a:ext cx="4167397" cy="458697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4840586" y="2791962"/>
            <a:ext cx="818534" cy="2200843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606209" y="1407073"/>
            <a:ext cx="1332108" cy="877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04816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00E29-2A61-4600-9C43-DA1329B274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7221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5332353" y="9004"/>
            <a:ext cx="3788497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6119"/>
          <a:stretch/>
        </p:blipFill>
        <p:spPr>
          <a:xfrm>
            <a:off x="5625197" y="556528"/>
            <a:ext cx="3495654" cy="458697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5489179" y="2791962"/>
            <a:ext cx="818534" cy="2200843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254802" y="1407073"/>
            <a:ext cx="1332108" cy="8778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45360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4683760" y="9004"/>
            <a:ext cx="4460240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 descr="A tree lined street&#10;&#10;Description automatically generated">
            <a:extLst>
              <a:ext uri="{FF2B5EF4-FFF2-40B4-BE49-F238E27FC236}">
                <a16:creationId xmlns:a16="http://schemas.microsoft.com/office/drawing/2014/main" id="{43FCBB59-884B-D241-A30C-1EB82F8BE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83760" y="702216"/>
            <a:ext cx="3865880" cy="4450287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2330FA8F-24E2-1046-8F3F-5CEA52CA6025}"/>
              </a:ext>
            </a:extLst>
          </p:cNvPr>
          <p:cNvSpPr/>
          <p:nvPr userDrawn="1"/>
        </p:nvSpPr>
        <p:spPr>
          <a:xfrm flipH="1">
            <a:off x="4683073" y="720320"/>
            <a:ext cx="199495" cy="4414176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36668" y="9004"/>
            <a:ext cx="1407332" cy="14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989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tree lined street&#10;&#10;Description automatically generated">
            <a:extLst>
              <a:ext uri="{FF2B5EF4-FFF2-40B4-BE49-F238E27FC236}">
                <a16:creationId xmlns:a16="http://schemas.microsoft.com/office/drawing/2014/main" id="{A20A685D-D3DD-1E41-9703-9693AA53E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36" y="0"/>
            <a:ext cx="453603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1393" y="644503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1393" y="1666059"/>
            <a:ext cx="3592512" cy="344090"/>
          </a:xfrm>
        </p:spPr>
        <p:txBody>
          <a:bodyPr anchor="b">
            <a:noAutofit/>
          </a:bodyPr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>
            <a:off x="4427668" y="729324"/>
            <a:ext cx="143205" cy="4414176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37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4683760" y="9004"/>
            <a:ext cx="4460240" cy="5134496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8E7532AB-4B30-E042-8D7B-78C8B9D48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4677507" y="914401"/>
            <a:ext cx="4466494" cy="42291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901" y="1224321"/>
            <a:ext cx="4009259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 rot="12748497">
            <a:off x="5255191" y="465522"/>
            <a:ext cx="930293" cy="24227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ABF1A3-412D-2E41-A382-E44849C8EAE8}"/>
              </a:ext>
            </a:extLst>
          </p:cNvPr>
          <p:cNvSpPr/>
          <p:nvPr userDrawn="1"/>
        </p:nvSpPr>
        <p:spPr>
          <a:xfrm>
            <a:off x="4677505" y="0"/>
            <a:ext cx="4466495" cy="914400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7713518" y="2762"/>
            <a:ext cx="1407332" cy="14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9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AB08A533-6574-A540-92FF-907EE5DBE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058" y="2670664"/>
            <a:ext cx="804339" cy="8107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0905" y="295171"/>
            <a:ext cx="2249504" cy="551260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10400" y="4869656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F59A3BB-7934-8E4E-90BB-53AADD295E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433" y="642359"/>
            <a:ext cx="804339" cy="810773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534658D-14AC-8C43-A3A9-7A2B3642AD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433" y="1660176"/>
            <a:ext cx="804339" cy="8107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A705A7-C575-794C-AE0C-A8B106BB2FC8}"/>
              </a:ext>
            </a:extLst>
          </p:cNvPr>
          <p:cNvSpPr txBox="1"/>
          <p:nvPr userDrawn="1"/>
        </p:nvSpPr>
        <p:spPr>
          <a:xfrm>
            <a:off x="3163311" y="665781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61812-6D7B-FB4E-926E-525E53ACD10E}"/>
              </a:ext>
            </a:extLst>
          </p:cNvPr>
          <p:cNvSpPr txBox="1"/>
          <p:nvPr userDrawn="1"/>
        </p:nvSpPr>
        <p:spPr>
          <a:xfrm>
            <a:off x="3186250" y="1700688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57B0D-51C9-A749-8EBE-5E43EA58581E}"/>
              </a:ext>
            </a:extLst>
          </p:cNvPr>
          <p:cNvSpPr txBox="1"/>
          <p:nvPr userDrawn="1"/>
        </p:nvSpPr>
        <p:spPr>
          <a:xfrm>
            <a:off x="3194563" y="2706528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57BAB96F-2F85-204B-B203-D0A9157E7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746" y="3663543"/>
            <a:ext cx="804339" cy="8107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4C7958-7000-3C4E-A7F1-AFD335A05DA4}"/>
              </a:ext>
            </a:extLst>
          </p:cNvPr>
          <p:cNvSpPr txBox="1"/>
          <p:nvPr userDrawn="1"/>
        </p:nvSpPr>
        <p:spPr>
          <a:xfrm>
            <a:off x="3186250" y="3704055"/>
            <a:ext cx="673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98437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7127EAD5-8285-D940-8CC3-E78991F22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-26057" y="-9562"/>
            <a:ext cx="5432223" cy="51435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 rot="10800000">
            <a:off x="2071688" y="-10886"/>
            <a:ext cx="6399490" cy="51435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 rot="10800000">
            <a:off x="2589184" y="-16820"/>
            <a:ext cx="6548803" cy="5169255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2780000">
            <a:off x="4208375" y="-421296"/>
            <a:ext cx="153842" cy="452761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0564" y="2612014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0564" y="3633570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32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white building&#10;&#10;Description automatically generated">
            <a:extLst>
              <a:ext uri="{FF2B5EF4-FFF2-40B4-BE49-F238E27FC236}">
                <a16:creationId xmlns:a16="http://schemas.microsoft.com/office/drawing/2014/main" id="{DF064E63-0BE7-CC46-8B5A-DB42D6CAC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3" t="295" r="2532" b="-295"/>
          <a:stretch/>
        </p:blipFill>
        <p:spPr>
          <a:xfrm>
            <a:off x="1793311" y="0"/>
            <a:ext cx="7350689" cy="51435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>
            <a:off x="439200" y="0"/>
            <a:ext cx="6377353" cy="5154356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>
            <a:off x="-80647" y="-2"/>
            <a:ext cx="6377353" cy="5156081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956373">
            <a:off x="4575729" y="1038850"/>
            <a:ext cx="133535" cy="4514253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358" y="470882"/>
            <a:ext cx="3592512" cy="1021556"/>
          </a:xfrm>
        </p:spPr>
        <p:txBody>
          <a:bodyPr anchor="t">
            <a:normAutofit/>
          </a:bodyPr>
          <a:lstStyle>
            <a:lvl1pPr algn="l">
              <a:defRPr sz="24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1358" y="1492438"/>
            <a:ext cx="3592512" cy="344090"/>
          </a:xfrm>
        </p:spPr>
        <p:txBody>
          <a:bodyPr anchor="b"/>
          <a:lstStyle>
            <a:lvl1pPr marL="0" indent="0">
              <a:buNone/>
              <a:defRPr sz="1500">
                <a:solidFill>
                  <a:srgbClr val="4A4F55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74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70261"/>
            <a:ext cx="876909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126999"/>
            <a:ext cx="8769096" cy="33944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75564" y="4826111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F7AE-D849-6747-AC2F-07C188C11F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C4FA4-4568-9343-B71F-2B1283623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09" y="4720046"/>
            <a:ext cx="320286" cy="3409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0223E0-54EE-634F-BECA-9B4238B46D6E}"/>
              </a:ext>
            </a:extLst>
          </p:cNvPr>
          <p:cNvSpPr txBox="1"/>
          <p:nvPr userDrawn="1"/>
        </p:nvSpPr>
        <p:spPr>
          <a:xfrm>
            <a:off x="357250" y="4806164"/>
            <a:ext cx="267333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spc="100" baseline="0" dirty="0">
                <a:latin typeface="Arial" panose="020B0604020202020204" pitchFamily="34" charset="0"/>
                <a:cs typeface="Arial" panose="020B0604020202020204" pitchFamily="34" charset="0"/>
              </a:rPr>
              <a:t>CAL STATE LA </a:t>
            </a:r>
            <a:r>
              <a:rPr lang="en-US" sz="600" spc="100" baseline="0" dirty="0">
                <a:solidFill>
                  <a:srgbClr val="FCC9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 </a:t>
            </a:r>
            <a:r>
              <a:rPr lang="en-US" sz="600" spc="100" baseline="0" dirty="0">
                <a:latin typeface="Arial" panose="020B0604020202020204" pitchFamily="34" charset="0"/>
                <a:cs typeface="Arial" panose="020B0604020202020204" pitchFamily="34" charset="0"/>
              </a:rPr>
              <a:t>Department of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3677370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9" r:id="rId3"/>
    <p:sldLayoutId id="2147483668" r:id="rId4"/>
    <p:sldLayoutId id="2147483651" r:id="rId5"/>
    <p:sldLayoutId id="2147483667" r:id="rId6"/>
    <p:sldLayoutId id="2147483658" r:id="rId7"/>
    <p:sldLayoutId id="2147483660" r:id="rId8"/>
    <p:sldLayoutId id="2147483659" r:id="rId9"/>
    <p:sldLayoutId id="2147483665" r:id="rId10"/>
    <p:sldLayoutId id="2147483664" r:id="rId11"/>
    <p:sldLayoutId id="2147483663" r:id="rId12"/>
    <p:sldLayoutId id="2147483654" r:id="rId13"/>
    <p:sldLayoutId id="2147483662" r:id="rId14"/>
    <p:sldLayoutId id="2147483661" r:id="rId15"/>
    <p:sldLayoutId id="2147483650" r:id="rId16"/>
    <p:sldLayoutId id="2147483652" r:id="rId17"/>
    <p:sldLayoutId id="2147483653" r:id="rId18"/>
    <p:sldLayoutId id="2147483655" r:id="rId19"/>
    <p:sldLayoutId id="2147483670" r:id="rId20"/>
  </p:sldLayoutIdLst>
  <p:hf hdr="0" ftr="0" dt="0"/>
  <p:txStyles>
    <p:titleStyle>
      <a:lvl1pPr algn="l" defTabSz="342900" rtl="0" eaLnBrk="1" latinLnBrk="0" hangingPunct="1">
        <a:spcBef>
          <a:spcPct val="0"/>
        </a:spcBef>
        <a:buNone/>
        <a:defRPr sz="2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342900" rtl="0" eaLnBrk="1" latinLnBrk="0" hangingPunct="1">
        <a:spcBef>
          <a:spcPct val="20000"/>
        </a:spcBef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685800" indent="-342900" algn="l" defTabSz="3429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/>
          <a:ea typeface="+mn-ea"/>
          <a:cs typeface="Arial"/>
        </a:defRPr>
      </a:lvl2pPr>
      <a:lvl3pPr marL="971550" indent="-285750" algn="l" defTabSz="342900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0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csun@calstatela.edu" TargetMode="External"/><Relationship Id="rId2" Type="http://schemas.openxmlformats.org/officeDocument/2006/relationships/hyperlink" Target="mailto:eykang@calstatela.edu" TargetMode="Externa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0198" y="1662847"/>
            <a:ext cx="6706295" cy="915347"/>
          </a:xfrm>
        </p:spPr>
        <p:txBody>
          <a:bodyPr/>
          <a:lstStyle/>
          <a:p>
            <a:r>
              <a:rPr lang="en-US" dirty="0"/>
              <a:t>Computer Science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Senior Design Expo</a:t>
            </a:r>
            <a:endParaRPr lang="en-US" sz="2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9658BF-450A-4884-B594-EFDEED365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16938" y="2711606"/>
            <a:ext cx="6205828" cy="1120165"/>
          </a:xfrm>
        </p:spPr>
        <p:txBody>
          <a:bodyPr/>
          <a:lstStyle/>
          <a:p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May 5</a:t>
            </a:r>
            <a:r>
              <a:rPr lang="en-US" sz="20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2023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9B718-7A98-43EB-9A36-DE3C7BCF9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168" y="3343463"/>
            <a:ext cx="37433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 </a:t>
            </a:r>
            <a:r>
              <a:rPr lang="en-US" dirty="0" smtClean="0"/>
              <a:t>Presentation Sessions: </a:t>
            </a:r>
            <a:r>
              <a:rPr lang="en-US" dirty="0" smtClean="0">
                <a:solidFill>
                  <a:srgbClr val="FF0000"/>
                </a:solidFill>
              </a:rPr>
              <a:t>09:00AM-12:30 </a:t>
            </a:r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endParaRPr lang="en-US" dirty="0">
              <a:solidFill>
                <a:srgbClr val="FF0000"/>
              </a:solidFill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536408" y="1010910"/>
          <a:ext cx="8140628" cy="3503855"/>
        </p:xfrm>
        <a:graphic>
          <a:graphicData uri="http://schemas.openxmlformats.org/drawingml/2006/table">
            <a:tbl>
              <a:tblPr/>
              <a:tblGrid>
                <a:gridCol w="922277">
                  <a:extLst>
                    <a:ext uri="{9D8B030D-6E8A-4147-A177-3AD203B41FA5}">
                      <a16:colId xmlns:a16="http://schemas.microsoft.com/office/drawing/2014/main" val="2647679463"/>
                    </a:ext>
                  </a:extLst>
                </a:gridCol>
                <a:gridCol w="1598613">
                  <a:extLst>
                    <a:ext uri="{9D8B030D-6E8A-4147-A177-3AD203B41FA5}">
                      <a16:colId xmlns:a16="http://schemas.microsoft.com/office/drawing/2014/main" val="526677071"/>
                    </a:ext>
                  </a:extLst>
                </a:gridCol>
                <a:gridCol w="2766829">
                  <a:extLst>
                    <a:ext uri="{9D8B030D-6E8A-4147-A177-3AD203B41FA5}">
                      <a16:colId xmlns:a16="http://schemas.microsoft.com/office/drawing/2014/main" val="1921520809"/>
                    </a:ext>
                  </a:extLst>
                </a:gridCol>
                <a:gridCol w="2852909">
                  <a:extLst>
                    <a:ext uri="{9D8B030D-6E8A-4147-A177-3AD203B41FA5}">
                      <a16:colId xmlns:a16="http://schemas.microsoft.com/office/drawing/2014/main" val="2440630334"/>
                    </a:ext>
                  </a:extLst>
                </a:gridCol>
              </a:tblGrid>
              <a:tr h="166827"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 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GE Ballroom 1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GE Ballroom 2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GE Ballroom 3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85763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9:30-10:00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Aerospace Dilution of Precision Automation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BOE Sidewalk Assessment System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Human Perceptual Models SUDO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304904"/>
                  </a:ext>
                </a:extLst>
              </a:tr>
              <a:tr h="442956"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10:00-10:30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Want 2 Remeber App powered by We2Link, Inc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Box.com/eDefender Integration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Trek VR Room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469940"/>
                  </a:ext>
                </a:extLst>
              </a:tr>
              <a:tr h="581020"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10:30-11:00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Genetic Factors - COVID-19 Susceptibility and Severity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Digitization and Modernization of PDHelpdesk Ticketing System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MoonTrek AR for Lunar Telescope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5002545"/>
                  </a:ext>
                </a:extLst>
              </a:tr>
              <a:tr h="442956"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11:00-11:30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 dirty="0" err="1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Mathworks</a:t>
                      </a:r>
                      <a:r>
                        <a:rPr lang="en-US" sz="900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 Sensor Fusion for Autonomous Systems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Firefox Desktop Browser: Improving Import Usability for Users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SCE VR Training Simulation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9719261"/>
                  </a:ext>
                </a:extLst>
              </a:tr>
              <a:tr h="431450"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11:30-12:00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SAYA.life User Portal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Self-Attention Mechanism of ChatGPT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Stock-market investing and trading system: Smart Dashboard and Business Rule Engine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706494"/>
                  </a:ext>
                </a:extLst>
              </a:tr>
              <a:tr h="304891"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12:00-12:30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RoboSub Competition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The ArQive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900" u="none" strike="noStrike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Security and Privacy Protection on IoT Devices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882994"/>
                  </a:ext>
                </a:extLst>
              </a:tr>
              <a:tr h="719084">
                <a:tc>
                  <a:txBody>
                    <a:bodyPr/>
                    <a:lstStyle/>
                    <a:p>
                      <a:pPr fontAlgn="ctr"/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Participating Faculty Members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N. </a:t>
                      </a:r>
                      <a:r>
                        <a:rPr lang="en-US" sz="1050" b="1" u="none" strike="noStrike" dirty="0" err="1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Amini</a:t>
                      </a:r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 (Time Keeper)</a:t>
                      </a:r>
                      <a:b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</a:br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Z. Ye (Photographer)</a:t>
                      </a:r>
                      <a:b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</a:br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M. Kaur</a:t>
                      </a:r>
                      <a:b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</a:br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R. Cross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C. Sun (Time Keeper)</a:t>
                      </a:r>
                      <a:b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</a:br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J. Hurley (Photographer)</a:t>
                      </a:r>
                      <a:b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</a:br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J. Lim</a:t>
                      </a:r>
                      <a:b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</a:br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Y. Zhu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H. </a:t>
                      </a:r>
                      <a:r>
                        <a:rPr lang="en-US" sz="1050" b="1" u="none" strike="noStrike" dirty="0" err="1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Guo</a:t>
                      </a:r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 (Time Keeper)</a:t>
                      </a:r>
                      <a:b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</a:br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D. Krum (Photographer)</a:t>
                      </a:r>
                      <a:b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</a:br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W. </a:t>
                      </a:r>
                      <a:r>
                        <a:rPr lang="en-US" sz="1050" b="1" u="none" strike="noStrike" dirty="0" err="1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Cwir</a:t>
                      </a:r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/>
                      </a:r>
                      <a:b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</a:br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E. Kang (floating faculty)</a:t>
                      </a:r>
                      <a:b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</a:br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M. </a:t>
                      </a:r>
                      <a:r>
                        <a:rPr lang="en-US" sz="1050" b="1" u="none" strike="noStrike" dirty="0" err="1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Pourhomayoun</a:t>
                      </a:r>
                      <a:r>
                        <a:rPr lang="en-US" sz="1050" b="1" u="none" strike="noStrike" dirty="0">
                          <a:solidFill>
                            <a:srgbClr val="2D3B45"/>
                          </a:solidFill>
                          <a:effectLst/>
                          <a:latin typeface="Lato" panose="020F0502020204030203" pitchFamily="34" charset="0"/>
                        </a:rPr>
                        <a:t> (floating faculty)</a:t>
                      </a:r>
                    </a:p>
                  </a:txBody>
                  <a:tcPr marL="7191" marR="7191" marT="14382" marB="14382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6739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772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Afternoon Schedule (after Presentation Sessions)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12:30 </a:t>
            </a:r>
            <a:r>
              <a:rPr lang="en-US" sz="1600" b="1" dirty="0" err="1" smtClean="0">
                <a:latin typeface="+mn-lt"/>
                <a:ea typeface="Times New Roman" pitchFamily="18" charset="0"/>
                <a:cs typeface="Times New Roman" pitchFamily="18" charset="0"/>
              </a:rPr>
              <a:t>p.m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 – 12:40 p.m.</a:t>
            </a: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		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G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roup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P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hotos</a:t>
            </a:r>
          </a:p>
          <a:p>
            <a:pPr marL="2405063">
              <a:defRPr/>
            </a:pP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Take project group photos with your colleagues, sponsors, and faculty advisors</a:t>
            </a:r>
          </a:p>
          <a:p>
            <a:pPr>
              <a:defRPr/>
            </a:pPr>
            <a:endParaRPr lang="en-US" sz="1600" b="1" dirty="0" smtClean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12:40 </a:t>
            </a:r>
            <a:r>
              <a:rPr lang="en-US" sz="1600" b="1" dirty="0" err="1">
                <a:latin typeface="+mn-lt"/>
                <a:ea typeface="Times New Roman" pitchFamily="18" charset="0"/>
                <a:cs typeface="Times New Roman" pitchFamily="18" charset="0"/>
              </a:rPr>
              <a:t>p</a:t>
            </a:r>
            <a:r>
              <a:rPr lang="en-US" sz="1600" b="1" dirty="0" err="1" smtClean="0">
                <a:latin typeface="+mn-lt"/>
                <a:ea typeface="Times New Roman" pitchFamily="18" charset="0"/>
                <a:cs typeface="Times New Roman" pitchFamily="18" charset="0"/>
              </a:rPr>
              <a:t>.m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01:30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p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.m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		Lunch, Networking, &amp; Posters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(ECST Courtyard)</a:t>
            </a:r>
          </a:p>
          <a:p>
            <a:pPr marL="2514600" lvl="6">
              <a:defRPr/>
            </a:pP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Walk to the ECST building. Tables are set in the ECST Courtyard.</a:t>
            </a:r>
          </a:p>
          <a:p>
            <a:pPr marL="2514600" lvl="6">
              <a:defRPr/>
            </a:pP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Before/after lunch, enjoy Posters displayed in the ECST Courtyard</a:t>
            </a:r>
            <a:endParaRPr lang="en-US" sz="1200" dirty="0" smtClean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							</a:t>
            </a:r>
          </a:p>
          <a:p>
            <a:pPr>
              <a:defRPr/>
            </a:pPr>
            <a:r>
              <a:rPr lang="en-US" sz="1600" dirty="0">
                <a:latin typeface="+mn-lt"/>
                <a:ea typeface="Times New Roman" pitchFamily="18" charset="0"/>
                <a:cs typeface="Times New Roman" pitchFamily="18" charset="0"/>
              </a:rPr>
              <a:t>	</a:t>
            </a: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						 </a:t>
            </a:r>
          </a:p>
          <a:p>
            <a:pPr>
              <a:defRPr/>
            </a:pPr>
            <a:endParaRPr lang="en-US" sz="1600" b="1" dirty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4826000"/>
            <a:ext cx="2133600" cy="274638"/>
          </a:xfrm>
        </p:spPr>
        <p:txBody>
          <a:bodyPr/>
          <a:lstStyle/>
          <a:p>
            <a:pPr>
              <a:defRPr/>
            </a:pPr>
            <a:fld id="{080BC99E-B3FB-48DF-AC11-1E42A7BE38C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7909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4"/>
          <p:cNvSpPr>
            <a:spLocks noGrp="1"/>
          </p:cNvSpPr>
          <p:nvPr>
            <p:ph type="title"/>
          </p:nvPr>
        </p:nvSpPr>
        <p:spPr>
          <a:xfrm>
            <a:off x="4520564" y="2443942"/>
            <a:ext cx="4188308" cy="1189628"/>
          </a:xfrm>
        </p:spPr>
        <p:txBody>
          <a:bodyPr>
            <a:normAutofit/>
          </a:bodyPr>
          <a:lstStyle/>
          <a:p>
            <a:r>
              <a:rPr lang="en-US" altLang="en-US" sz="2400" dirty="0" smtClean="0"/>
              <a:t>Thank you and enjoy presentations</a:t>
            </a:r>
            <a:endParaRPr lang="en-US" altLang="en-US" sz="2400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81D06-63CA-41DA-BEB0-55C79568FD08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43008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Welcome 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30751" y="3240633"/>
            <a:ext cx="4895078" cy="1002403"/>
          </a:xfrm>
        </p:spPr>
        <p:txBody>
          <a:bodyPr/>
          <a:lstStyle/>
          <a:p>
            <a:r>
              <a:rPr lang="en-US" b="1" dirty="0" smtClean="0"/>
              <a:t>Nancy </a:t>
            </a:r>
            <a:r>
              <a:rPr lang="en-US" b="1" dirty="0" err="1" smtClean="0"/>
              <a:t>Warter</a:t>
            </a:r>
            <a:r>
              <a:rPr lang="en-US" b="1" dirty="0" smtClean="0"/>
              <a:t>-Perez, PhD</a:t>
            </a:r>
          </a:p>
          <a:p>
            <a:r>
              <a:rPr lang="en-US" b="1" dirty="0" smtClean="0"/>
              <a:t>Dean, College </a:t>
            </a:r>
            <a:r>
              <a:rPr lang="en-US" b="1" dirty="0"/>
              <a:t>of Engineering, Computer Science, and Technology</a:t>
            </a:r>
          </a:p>
          <a:p>
            <a:endParaRPr lang="en-US" dirty="0"/>
          </a:p>
        </p:txBody>
      </p:sp>
      <p:pic>
        <p:nvPicPr>
          <p:cNvPr id="2050" name="Picture 2" descr="Nancy Warter-Pere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1703899"/>
            <a:ext cx="1885950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87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B1E8BB-4BC5-795E-4077-19E5489F1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8EFC795-9CC2-5B7F-A736-F39693F681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499200" y="193846"/>
            <a:ext cx="3419021" cy="1310954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1AFF6C-006C-D144-AF05-E4396FA44197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n-US" sz="3600" b="1" dirty="0" smtClean="0">
                  <a:latin typeface="+mj-lt"/>
                </a:rPr>
                <a:t>180 </a:t>
              </a:r>
              <a:r>
                <a:rPr lang="en-US" sz="3600" b="1" dirty="0">
                  <a:latin typeface="+mj-lt"/>
                </a:rPr>
                <a:t>Students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BF6DDD-263E-8D58-729C-8C2BB593210A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552EA977-ACC1-E404-4ECA-D75BDE2EE0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499200" y="1763446"/>
            <a:ext cx="3419021" cy="1310954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CDFCA62-329D-9767-CD4B-435594F9D123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n-US" sz="3600" b="1" dirty="0" smtClean="0">
                  <a:latin typeface="+mj-lt"/>
                </a:rPr>
                <a:t>18 </a:t>
              </a:r>
              <a:r>
                <a:rPr lang="en-US" sz="3600" b="1" dirty="0">
                  <a:latin typeface="+mj-lt"/>
                </a:rPr>
                <a:t>Projects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24C657C-4359-212E-A51B-0603C26EF2B7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8A127E5-7BD0-B24B-7FEA-3006BA6700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499200" y="3333046"/>
            <a:ext cx="3419021" cy="1310954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7378DB0-92D9-7270-7814-CD790B20B359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rgbClr val="CE29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n-US" sz="3600" b="1" dirty="0">
                  <a:latin typeface="+mj-lt"/>
                </a:rPr>
                <a:t>14 </a:t>
              </a:r>
              <a:r>
                <a:rPr lang="en-US" sz="3600" b="1" dirty="0" smtClean="0">
                  <a:latin typeface="+mj-lt"/>
                </a:rPr>
                <a:t>Partners</a:t>
              </a:r>
              <a:endParaRPr lang="en-US" sz="3600" b="1" dirty="0">
                <a:latin typeface="+mj-lt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5101E67D-A2F3-58DD-5E23-907A1755B2B4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34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6408" y="237636"/>
            <a:ext cx="4371768" cy="857250"/>
          </a:xfrm>
        </p:spPr>
        <p:txBody>
          <a:bodyPr/>
          <a:lstStyle/>
          <a:p>
            <a:r>
              <a:rPr lang="en-US" dirty="0" smtClean="0"/>
              <a:t>Heartfelt Thanks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6408" y="1177748"/>
            <a:ext cx="4238792" cy="33944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Industry </a:t>
            </a:r>
            <a:r>
              <a:rPr lang="en-US" sz="2400" dirty="0" smtClean="0"/>
              <a:t>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Faculty advisors</a:t>
            </a:r>
            <a:endParaRPr lang="en-US" sz="2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Students (and families </a:t>
            </a:r>
            <a:r>
              <a:rPr lang="en-US" sz="2400" dirty="0" smtClean="0"/>
              <a:t>and </a:t>
            </a:r>
            <a:r>
              <a:rPr lang="en-US" sz="2400" dirty="0" smtClean="0"/>
              <a:t>friends)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Special thanks to</a:t>
            </a:r>
          </a:p>
          <a:p>
            <a:pPr marL="971550" lvl="1" indent="-285750"/>
            <a:r>
              <a:rPr lang="en-US" sz="2200" dirty="0" smtClean="0"/>
              <a:t>Senior design director(s)</a:t>
            </a:r>
          </a:p>
          <a:p>
            <a:pPr marL="971550" lvl="1" indent="-285750"/>
            <a:r>
              <a:rPr lang="en-US" sz="2200" dirty="0" smtClean="0"/>
              <a:t>Staffs</a:t>
            </a:r>
          </a:p>
          <a:p>
            <a:pPr marL="971550" lvl="1" indent="-285750"/>
            <a:endParaRPr 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4826000"/>
            <a:ext cx="2133600" cy="274638"/>
          </a:xfrm>
        </p:spPr>
        <p:txBody>
          <a:bodyPr/>
          <a:lstStyle/>
          <a:p>
            <a:fld id="{BB220BBC-8879-E844-B35B-0F806738ECBE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012267" y="418872"/>
            <a:ext cx="395995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Aerospace Corp.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LA City Bureau of Engineering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Santa Barbara Public Defender’s Office*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Mozilla Foundation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CSUPERB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JPL*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Mathworks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Navel Research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 smtClean="0"/>
              <a:t>SAYA.life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Army Research Lab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QTC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Southern California Edison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The </a:t>
            </a:r>
            <a:r>
              <a:rPr lang="en-US" dirty="0" err="1" smtClean="0"/>
              <a:t>ArQive</a:t>
            </a: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We2Link</a:t>
            </a:r>
          </a:p>
        </p:txBody>
      </p:sp>
    </p:spTree>
    <p:extLst>
      <p:ext uri="{BB962C8B-B14F-4D97-AF65-F5344CB8AC3E}">
        <p14:creationId xmlns:p14="http://schemas.microsoft.com/office/powerpoint/2010/main" val="59522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Next Year Sponsorship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6722" y="1155058"/>
            <a:ext cx="4240418" cy="3394472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Contact: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E. Kang 	</a:t>
            </a:r>
            <a:r>
              <a:rPr lang="en-US" dirty="0" smtClean="0">
                <a:hlinkClick r:id="rId2"/>
              </a:rPr>
              <a:t>eykang@calstatela.edu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C. Sun		</a:t>
            </a:r>
            <a:r>
              <a:rPr lang="en-US" dirty="0" smtClean="0">
                <a:hlinkClick r:id="rId3"/>
              </a:rPr>
              <a:t>csun@calstatela.edu</a:t>
            </a:r>
            <a:endParaRPr lang="en-US" dirty="0" smtClean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EFC795-9CC2-5B7F-A736-F39693F681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601612" y="1207491"/>
            <a:ext cx="3419021" cy="1310954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01AFF6C-006C-D144-AF05-E4396FA44197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n-US" sz="3600" b="1" dirty="0" smtClean="0">
                  <a:latin typeface="+mj-lt"/>
                </a:rPr>
                <a:t>~170 </a:t>
              </a:r>
              <a:r>
                <a:rPr lang="en-US" sz="3600" b="1" dirty="0">
                  <a:latin typeface="+mj-lt"/>
                </a:rPr>
                <a:t>Students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3BF6DDD-263E-8D58-729C-8C2BB593210A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52EA977-ACC1-E404-4ECA-D75BDE2EE0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/>
        </p:nvGrpSpPr>
        <p:grpSpPr>
          <a:xfrm>
            <a:off x="601612" y="2777091"/>
            <a:ext cx="3419021" cy="1310954"/>
            <a:chOff x="304800" y="1577182"/>
            <a:chExt cx="3419021" cy="2214588"/>
          </a:xfrm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DFCA62-329D-9767-CD4B-435594F9D123}"/>
                </a:ext>
              </a:extLst>
            </p:cNvPr>
            <p:cNvSpPr/>
            <p:nvPr/>
          </p:nvSpPr>
          <p:spPr>
            <a:xfrm>
              <a:off x="304800" y="1577182"/>
              <a:ext cx="3419021" cy="1795488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en-US" sz="3600" b="1" dirty="0" smtClean="0">
                  <a:latin typeface="+mj-lt"/>
                </a:rPr>
                <a:t>17-18 </a:t>
              </a:r>
              <a:r>
                <a:rPr lang="en-US" sz="3600" b="1" dirty="0">
                  <a:latin typeface="+mj-lt"/>
                </a:rPr>
                <a:t>Projects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4C657C-4359-212E-A51B-0603C26EF2B7}"/>
                </a:ext>
              </a:extLst>
            </p:cNvPr>
            <p:cNvSpPr/>
            <p:nvPr/>
          </p:nvSpPr>
          <p:spPr>
            <a:xfrm>
              <a:off x="304800" y="3372670"/>
              <a:ext cx="3419021" cy="4191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101E67D-A2F3-58DD-5E23-907A1755B2B4}"/>
              </a:ext>
            </a:extLst>
          </p:cNvPr>
          <p:cNvSpPr/>
          <p:nvPr/>
        </p:nvSpPr>
        <p:spPr>
          <a:xfrm>
            <a:off x="5085830" y="4549530"/>
            <a:ext cx="3419021" cy="248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64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Special Recognition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dirty="0"/>
              <a:t>Outstanding Graduating Students (Class of 2023)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45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Outstanding Undergraduate </a:t>
            </a:r>
            <a:r>
              <a:rPr lang="en-US" sz="2400" dirty="0"/>
              <a:t>Student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08" y="1410346"/>
            <a:ext cx="8140628" cy="3161874"/>
          </a:xfrm>
        </p:spPr>
        <p:txBody>
          <a:bodyPr/>
          <a:lstStyle/>
          <a:p>
            <a:pPr algn="ctr"/>
            <a:r>
              <a:rPr lang="en-US" sz="1800" b="1" dirty="0" smtClean="0"/>
              <a:t>Alvin Lew </a:t>
            </a:r>
            <a:endParaRPr lang="en-US" sz="1800" b="1" dirty="0"/>
          </a:p>
          <a:p>
            <a:endParaRPr lang="en-US" b="1" dirty="0"/>
          </a:p>
        </p:txBody>
      </p:sp>
      <p:sp>
        <p:nvSpPr>
          <p:cNvPr id="4" name="Oval 3"/>
          <p:cNvSpPr/>
          <p:nvPr/>
        </p:nvSpPr>
        <p:spPr>
          <a:xfrm>
            <a:off x="3440280" y="1870129"/>
            <a:ext cx="2417735" cy="241773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8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Outstanding G</a:t>
            </a:r>
            <a:r>
              <a:rPr lang="en-US" sz="2400" dirty="0" smtClean="0"/>
              <a:t>raduate </a:t>
            </a:r>
            <a:r>
              <a:rPr lang="en-US" sz="2400" dirty="0"/>
              <a:t>Student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408" y="1210734"/>
            <a:ext cx="8140628" cy="3361486"/>
          </a:xfrm>
        </p:spPr>
        <p:txBody>
          <a:bodyPr/>
          <a:lstStyle/>
          <a:p>
            <a:pPr algn="ctr"/>
            <a:r>
              <a:rPr lang="en-US" b="1" dirty="0" smtClean="0"/>
              <a:t>David </a:t>
            </a:r>
            <a:r>
              <a:rPr lang="en-US" b="1" dirty="0" err="1" smtClean="0"/>
              <a:t>Yardimian</a:t>
            </a:r>
            <a:r>
              <a:rPr lang="en-US" b="1" dirty="0" smtClean="0"/>
              <a:t> </a:t>
            </a:r>
            <a:endParaRPr lang="en-US" b="1" dirty="0"/>
          </a:p>
          <a:p>
            <a:endParaRPr lang="en-US" b="1" dirty="0"/>
          </a:p>
        </p:txBody>
      </p:sp>
      <p:sp>
        <p:nvSpPr>
          <p:cNvPr id="5" name="Oval 4"/>
          <p:cNvSpPr/>
          <p:nvPr/>
        </p:nvSpPr>
        <p:spPr>
          <a:xfrm>
            <a:off x="3175855" y="1710486"/>
            <a:ext cx="2861733" cy="2861733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5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09:00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a.m. 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– 09:20 a.m.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 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		Welcome and Special Recognition</a:t>
            </a:r>
          </a:p>
          <a:p>
            <a:pPr>
              <a:defRPr/>
            </a:pP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09:20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a.m. – 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09:30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a.m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.		Presentation Room Set-Up</a:t>
            </a:r>
            <a:endParaRPr lang="en-US" sz="1600" dirty="0" smtClean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10:00 </a:t>
            </a:r>
            <a:r>
              <a:rPr lang="en-US" sz="1600" b="1" dirty="0" err="1" smtClean="0">
                <a:latin typeface="+mn-lt"/>
                <a:ea typeface="Times New Roman" pitchFamily="18" charset="0"/>
                <a:cs typeface="Times New Roman" pitchFamily="18" charset="0"/>
              </a:rPr>
              <a:t>a.m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 – 12:00 p.m.		Project Presentation/Demo Sessions </a:t>
            </a:r>
          </a:p>
          <a:p>
            <a:pPr>
              <a:defRPr/>
            </a:pP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	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						3</a:t>
            </a: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 parallel sessions </a:t>
            </a:r>
          </a:p>
          <a:p>
            <a:pPr>
              <a:defRPr/>
            </a:pP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12:30 </a:t>
            </a:r>
            <a:r>
              <a:rPr lang="en-US" sz="1600" b="1" dirty="0" err="1" smtClean="0">
                <a:latin typeface="+mn-lt"/>
                <a:ea typeface="Times New Roman" pitchFamily="18" charset="0"/>
                <a:cs typeface="Times New Roman" pitchFamily="18" charset="0"/>
              </a:rPr>
              <a:t>p.m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 – 12:40 p.m</a:t>
            </a: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.		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G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roup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P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hotos</a:t>
            </a:r>
          </a:p>
          <a:p>
            <a:pPr>
              <a:defRPr/>
            </a:pP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12:40 </a:t>
            </a:r>
            <a:r>
              <a:rPr lang="en-US" sz="1600" b="1" dirty="0" err="1">
                <a:latin typeface="+mn-lt"/>
                <a:ea typeface="Times New Roman" pitchFamily="18" charset="0"/>
                <a:cs typeface="Times New Roman" pitchFamily="18" charset="0"/>
              </a:rPr>
              <a:t>p</a:t>
            </a:r>
            <a:r>
              <a:rPr lang="en-US" sz="1600" b="1" dirty="0" err="1" smtClean="0">
                <a:latin typeface="+mn-lt"/>
                <a:ea typeface="Times New Roman" pitchFamily="18" charset="0"/>
                <a:cs typeface="Times New Roman" pitchFamily="18" charset="0"/>
              </a:rPr>
              <a:t>.m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– 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01:30 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p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.m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. </a:t>
            </a:r>
            <a:r>
              <a:rPr lang="en-US" sz="1600" b="1" dirty="0" smtClean="0">
                <a:latin typeface="+mn-lt"/>
                <a:ea typeface="Times New Roman" pitchFamily="18" charset="0"/>
                <a:cs typeface="Times New Roman" pitchFamily="18" charset="0"/>
              </a:rPr>
              <a:t>		Lunch, Networking, &amp; Posters</a:t>
            </a:r>
            <a:r>
              <a:rPr lang="en-US" sz="1600" b="1" dirty="0">
                <a:latin typeface="+mn-lt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smtClean="0">
                <a:latin typeface="+mn-lt"/>
                <a:ea typeface="Times New Roman" pitchFamily="18" charset="0"/>
                <a:cs typeface="Times New Roman" pitchFamily="18" charset="0"/>
              </a:rPr>
              <a:t>(ECST Courtyard)</a:t>
            </a:r>
          </a:p>
          <a:p>
            <a:pPr>
              <a:defRPr/>
            </a:pPr>
            <a:endParaRPr lang="en-US" sz="1600" b="1" dirty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endParaRPr lang="en-US" sz="16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4826000"/>
            <a:ext cx="2133600" cy="274638"/>
          </a:xfrm>
        </p:spPr>
        <p:txBody>
          <a:bodyPr/>
          <a:lstStyle/>
          <a:p>
            <a:pPr>
              <a:defRPr/>
            </a:pPr>
            <a:fld id="{080BC99E-B3FB-48DF-AC11-1E42A7BE38C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80972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23344</TotalTime>
  <Words>501</Words>
  <Application>Microsoft Office PowerPoint</Application>
  <PresentationFormat>On-screen Show (16:9)</PresentationFormat>
  <Paragraphs>101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Courier New</vt:lpstr>
      <vt:lpstr>Lato</vt:lpstr>
      <vt:lpstr>Times New Roman</vt:lpstr>
      <vt:lpstr>Office Theme</vt:lpstr>
      <vt:lpstr>Computer Science Senior Design Expo</vt:lpstr>
      <vt:lpstr>Welcome Message</vt:lpstr>
      <vt:lpstr>PowerPoint Presentation</vt:lpstr>
      <vt:lpstr>Heartfelt Thanks</vt:lpstr>
      <vt:lpstr>Next Year Sponsorship</vt:lpstr>
      <vt:lpstr>Special Recognition</vt:lpstr>
      <vt:lpstr>Outstanding Undergraduate Student</vt:lpstr>
      <vt:lpstr>Outstanding Graduate Student</vt:lpstr>
      <vt:lpstr>Agenda</vt:lpstr>
      <vt:lpstr>CS Presentation Sessions: 09:00AM-12:30 PM</vt:lpstr>
      <vt:lpstr>Afternoon Schedule (after Presentation Sessions)</vt:lpstr>
      <vt:lpstr>Thank you and enjoy presentations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Lim, Jung S</dc:creator>
  <cp:lastModifiedBy>Kang, EunYoung</cp:lastModifiedBy>
  <cp:revision>221</cp:revision>
  <dcterms:created xsi:type="dcterms:W3CDTF">2020-04-22T18:12:43Z</dcterms:created>
  <dcterms:modified xsi:type="dcterms:W3CDTF">2023-05-05T15:13:58Z</dcterms:modified>
</cp:coreProperties>
</file>