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529" r:id="rId2"/>
    <p:sldId id="569" r:id="rId3"/>
    <p:sldId id="580" r:id="rId4"/>
    <p:sldId id="581" r:id="rId5"/>
    <p:sldId id="577" r:id="rId6"/>
    <p:sldId id="582" r:id="rId7"/>
    <p:sldId id="583" r:id="rId8"/>
    <p:sldId id="584" r:id="rId9"/>
    <p:sldId id="479" r:id="rId1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h Cherniss" initials="MC" lastIdx="9" clrIdx="0"/>
  <p:cmAuthor id="2" name="Mara Mintz" initials="MM" lastIdx="6" clrIdx="1">
    <p:extLst>
      <p:ext uri="{19B8F6BF-5375-455C-9EA6-DF929625EA0E}">
        <p15:presenceInfo xmlns:p15="http://schemas.microsoft.com/office/powerpoint/2012/main" userId="25ea2eff5ac3ceb0" providerId="Windows Live"/>
      </p:ext>
    </p:extLst>
  </p:cmAuthor>
  <p:cmAuthor id="3" name="Jonathan Rutchik" initials="J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CC90A"/>
    <a:srgbClr val="898989"/>
    <a:srgbClr val="0000CC"/>
    <a:srgbClr val="4A4F55"/>
    <a:srgbClr val="272324"/>
    <a:srgbClr val="A58628"/>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1" autoAdjust="0"/>
    <p:restoredTop sz="88679" autoAdjust="0"/>
  </p:normalViewPr>
  <p:slideViewPr>
    <p:cSldViewPr snapToGrid="0" snapToObjects="1">
      <p:cViewPr>
        <p:scale>
          <a:sx n="90" d="100"/>
          <a:sy n="90" d="100"/>
        </p:scale>
        <p:origin x="-84" y="44"/>
      </p:cViewPr>
      <p:guideLst>
        <p:guide orient="horz" pos="1620"/>
        <p:guide pos="2880"/>
      </p:guideLst>
    </p:cSldViewPr>
  </p:slideViewPr>
  <p:notesTextViewPr>
    <p:cViewPr>
      <p:scale>
        <a:sx n="3" d="2"/>
        <a:sy n="3" d="2"/>
      </p:scale>
      <p:origin x="0" y="0"/>
    </p:cViewPr>
  </p:notesTextViewPr>
  <p:sorterViewPr>
    <p:cViewPr varScale="1">
      <p:scale>
        <a:sx n="1" d="1"/>
        <a:sy n="1" d="1"/>
      </p:scale>
      <p:origin x="0" y="-548"/>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BD8B4-1CED-4E6E-8247-706DDED1A08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EC54EC7-0395-4BAC-95CE-4591A5ED4D1F}">
      <dgm:prSet phldrT="[Text]"/>
      <dgm:spPr/>
      <dgm:t>
        <a:bodyPr/>
        <a:lstStyle/>
        <a:p>
          <a:r>
            <a:rPr lang="en-US" dirty="0" smtClean="0"/>
            <a:t>Check what are your major remaining requirements under the current or new requirements. </a:t>
          </a:r>
          <a:endParaRPr lang="en-US" dirty="0"/>
        </a:p>
      </dgm:t>
    </dgm:pt>
    <dgm:pt modelId="{3E3DF21A-6BB1-4EBB-8C5D-D16FF9CA726D}" type="parTrans" cxnId="{7284838D-72FE-457B-A8FF-01827D64B17D}">
      <dgm:prSet/>
      <dgm:spPr/>
      <dgm:t>
        <a:bodyPr/>
        <a:lstStyle/>
        <a:p>
          <a:endParaRPr lang="en-US"/>
        </a:p>
      </dgm:t>
    </dgm:pt>
    <dgm:pt modelId="{C3A005BE-CED8-411C-AEB4-8C46ABA655B6}" type="sibTrans" cxnId="{7284838D-72FE-457B-A8FF-01827D64B17D}">
      <dgm:prSet/>
      <dgm:spPr/>
      <dgm:t>
        <a:bodyPr/>
        <a:lstStyle/>
        <a:p>
          <a:endParaRPr lang="en-US"/>
        </a:p>
      </dgm:t>
    </dgm:pt>
    <dgm:pt modelId="{D724C3C5-CFE2-4EB9-8BC0-D75D3845D959}">
      <dgm:prSet phldrT="[Text]"/>
      <dgm:spPr/>
      <dgm:t>
        <a:bodyPr/>
        <a:lstStyle/>
        <a:p>
          <a:r>
            <a:rPr lang="en-US" dirty="0" smtClean="0"/>
            <a:t> If PHYS 2200 and Math elective are remaining, we recommend to change.</a:t>
          </a:r>
          <a:endParaRPr lang="en-US" dirty="0"/>
        </a:p>
      </dgm:t>
    </dgm:pt>
    <dgm:pt modelId="{6086D4D2-1CA4-403D-815D-8825223B623A}" type="parTrans" cxnId="{D1123A9F-69D1-4671-843A-1EB8646C5733}">
      <dgm:prSet/>
      <dgm:spPr/>
      <dgm:t>
        <a:bodyPr/>
        <a:lstStyle/>
        <a:p>
          <a:endParaRPr lang="en-US"/>
        </a:p>
      </dgm:t>
    </dgm:pt>
    <dgm:pt modelId="{B427427E-4260-4BB8-8501-A6469F25DC11}" type="sibTrans" cxnId="{D1123A9F-69D1-4671-843A-1EB8646C5733}">
      <dgm:prSet/>
      <dgm:spPr/>
      <dgm:t>
        <a:bodyPr/>
        <a:lstStyle/>
        <a:p>
          <a:endParaRPr lang="en-US"/>
        </a:p>
      </dgm:t>
    </dgm:pt>
    <dgm:pt modelId="{990EAF5D-A5C1-4D20-8F34-47A43AD0121E}">
      <dgm:prSet phldrT="[Text]"/>
      <dgm:spPr/>
      <dgm:t>
        <a:bodyPr/>
        <a:lstStyle/>
        <a:p>
          <a:r>
            <a:rPr lang="en-US" dirty="0" smtClean="0"/>
            <a:t>Check if you would have enough units under the new requirements. </a:t>
          </a:r>
          <a:endParaRPr lang="en-US" dirty="0"/>
        </a:p>
      </dgm:t>
    </dgm:pt>
    <dgm:pt modelId="{6BABF665-35C8-4E90-AF0E-B9479FA44439}" type="parTrans" cxnId="{59DD45F9-B0A2-491E-9293-990B814FC418}">
      <dgm:prSet/>
      <dgm:spPr/>
      <dgm:t>
        <a:bodyPr/>
        <a:lstStyle/>
        <a:p>
          <a:endParaRPr lang="en-US"/>
        </a:p>
      </dgm:t>
    </dgm:pt>
    <dgm:pt modelId="{0E895771-ED5B-41CE-8344-98A713F0146C}" type="sibTrans" cxnId="{59DD45F9-B0A2-491E-9293-990B814FC418}">
      <dgm:prSet/>
      <dgm:spPr/>
      <dgm:t>
        <a:bodyPr/>
        <a:lstStyle/>
        <a:p>
          <a:endParaRPr lang="en-US"/>
        </a:p>
      </dgm:t>
    </dgm:pt>
    <dgm:pt modelId="{65DF26DA-F384-4525-85F6-13DDBAF62BAD}">
      <dgm:prSet phldrT="[Text]"/>
      <dgm:spPr/>
      <dgm:t>
        <a:bodyPr/>
        <a:lstStyle/>
        <a:p>
          <a:r>
            <a:rPr lang="en-US" dirty="0" smtClean="0"/>
            <a:t> If you have already completed several of CS 2012, CS 2013, CS 2148, CS 3220, you may be short units to graduate under the new requirement. You might need to take another elective.</a:t>
          </a:r>
          <a:endParaRPr lang="en-US" dirty="0"/>
        </a:p>
      </dgm:t>
    </dgm:pt>
    <dgm:pt modelId="{A197D421-45DC-43B5-A2CE-74D5D7BDB15B}" type="parTrans" cxnId="{0F1A3443-BAEC-4CEB-BC34-A3BF91F0C068}">
      <dgm:prSet/>
      <dgm:spPr/>
      <dgm:t>
        <a:bodyPr/>
        <a:lstStyle/>
        <a:p>
          <a:endParaRPr lang="en-US"/>
        </a:p>
      </dgm:t>
    </dgm:pt>
    <dgm:pt modelId="{E3C54D95-BF3D-4F36-B79F-6389C47B454E}" type="sibTrans" cxnId="{0F1A3443-BAEC-4CEB-BC34-A3BF91F0C068}">
      <dgm:prSet/>
      <dgm:spPr/>
      <dgm:t>
        <a:bodyPr/>
        <a:lstStyle/>
        <a:p>
          <a:endParaRPr lang="en-US"/>
        </a:p>
      </dgm:t>
    </dgm:pt>
    <dgm:pt modelId="{712E0631-191E-4CFC-ADD5-131B3B336E53}">
      <dgm:prSet phldrT="[Text]"/>
      <dgm:spPr/>
      <dgm:t>
        <a:bodyPr/>
        <a:lstStyle/>
        <a:p>
          <a:r>
            <a:rPr lang="en-US" dirty="0" smtClean="0"/>
            <a:t>Decision or Questions?</a:t>
          </a:r>
          <a:endParaRPr lang="en-US" dirty="0"/>
        </a:p>
      </dgm:t>
    </dgm:pt>
    <dgm:pt modelId="{237442AC-79C4-4536-9ACF-4C43D77EC694}" type="parTrans" cxnId="{14C7964E-1C29-43A2-8F07-F71785064636}">
      <dgm:prSet/>
      <dgm:spPr/>
      <dgm:t>
        <a:bodyPr/>
        <a:lstStyle/>
        <a:p>
          <a:endParaRPr lang="en-US"/>
        </a:p>
      </dgm:t>
    </dgm:pt>
    <dgm:pt modelId="{38409510-382B-4DC5-B0DC-D5174A1582B7}" type="sibTrans" cxnId="{14C7964E-1C29-43A2-8F07-F71785064636}">
      <dgm:prSet/>
      <dgm:spPr/>
      <dgm:t>
        <a:bodyPr/>
        <a:lstStyle/>
        <a:p>
          <a:endParaRPr lang="en-US"/>
        </a:p>
      </dgm:t>
    </dgm:pt>
    <dgm:pt modelId="{03B54BCA-56A6-4DB9-BF88-716D98468628}">
      <dgm:prSet phldrT="[Text]" custT="1"/>
      <dgm:spPr/>
      <dgm:t>
        <a:bodyPr/>
        <a:lstStyle/>
        <a:p>
          <a:r>
            <a:rPr lang="en-US" sz="900" dirty="0" smtClean="0"/>
            <a:t> </a:t>
          </a:r>
          <a:r>
            <a:rPr lang="en-US" sz="1100" dirty="0" smtClean="0"/>
            <a:t>Update your spring 2021 schedule and your degree planner</a:t>
          </a:r>
          <a:endParaRPr lang="en-US" sz="1100" dirty="0"/>
        </a:p>
      </dgm:t>
    </dgm:pt>
    <dgm:pt modelId="{31F612F0-5327-486D-81D0-786E6240B93A}" type="parTrans" cxnId="{4B5C7368-A6CE-4F93-8D8F-25C73F59317B}">
      <dgm:prSet/>
      <dgm:spPr/>
      <dgm:t>
        <a:bodyPr/>
        <a:lstStyle/>
        <a:p>
          <a:endParaRPr lang="en-US"/>
        </a:p>
      </dgm:t>
    </dgm:pt>
    <dgm:pt modelId="{48F99A26-6D96-48A7-BA22-049CC2E2655B}" type="sibTrans" cxnId="{4B5C7368-A6CE-4F93-8D8F-25C73F59317B}">
      <dgm:prSet/>
      <dgm:spPr/>
      <dgm:t>
        <a:bodyPr/>
        <a:lstStyle/>
        <a:p>
          <a:endParaRPr lang="en-US"/>
        </a:p>
      </dgm:t>
    </dgm:pt>
    <dgm:pt modelId="{5D9A2C05-E0C8-489D-8622-844680C83CAD}">
      <dgm:prSet phldrT="[Text]"/>
      <dgm:spPr/>
      <dgm:t>
        <a:bodyPr/>
        <a:lstStyle/>
        <a:p>
          <a:endParaRPr lang="en-US" sz="900" dirty="0"/>
        </a:p>
      </dgm:t>
    </dgm:pt>
    <dgm:pt modelId="{19232032-2043-4505-B569-670882BAE303}" type="parTrans" cxnId="{DB46D4FC-31E2-4868-81CA-2AB80363B1BD}">
      <dgm:prSet/>
      <dgm:spPr/>
      <dgm:t>
        <a:bodyPr/>
        <a:lstStyle/>
        <a:p>
          <a:endParaRPr lang="en-US"/>
        </a:p>
      </dgm:t>
    </dgm:pt>
    <dgm:pt modelId="{C0B2D991-53E4-42FE-9074-F2DEC0CBF7DD}" type="sibTrans" cxnId="{DB46D4FC-31E2-4868-81CA-2AB80363B1BD}">
      <dgm:prSet/>
      <dgm:spPr/>
      <dgm:t>
        <a:bodyPr/>
        <a:lstStyle/>
        <a:p>
          <a:endParaRPr lang="en-US"/>
        </a:p>
      </dgm:t>
    </dgm:pt>
    <dgm:pt modelId="{3DD5AF56-E525-463C-94E1-1D2F76118280}">
      <dgm:prSet phldrT="[Text]" custT="1"/>
      <dgm:spPr/>
      <dgm:t>
        <a:bodyPr/>
        <a:lstStyle/>
        <a:p>
          <a:r>
            <a:rPr lang="en-US" sz="1100" dirty="0" smtClean="0"/>
            <a:t> Request to change your requirement explicitly in Fall 2021</a:t>
          </a:r>
          <a:endParaRPr lang="en-US" sz="1100" dirty="0"/>
        </a:p>
      </dgm:t>
    </dgm:pt>
    <dgm:pt modelId="{B1EBCEDB-1A2C-4625-805A-BD66BC1AB307}" type="parTrans" cxnId="{3E9597BD-9742-4943-8DAE-032EAC31F658}">
      <dgm:prSet/>
      <dgm:spPr/>
      <dgm:t>
        <a:bodyPr/>
        <a:lstStyle/>
        <a:p>
          <a:endParaRPr lang="en-US"/>
        </a:p>
      </dgm:t>
    </dgm:pt>
    <dgm:pt modelId="{746DC591-572D-4D1D-B979-942466C7B74C}" type="sibTrans" cxnId="{3E9597BD-9742-4943-8DAE-032EAC31F658}">
      <dgm:prSet/>
      <dgm:spPr/>
      <dgm:t>
        <a:bodyPr/>
        <a:lstStyle/>
        <a:p>
          <a:endParaRPr lang="en-US"/>
        </a:p>
      </dgm:t>
    </dgm:pt>
    <dgm:pt modelId="{59C9C980-EABD-4FDB-9E5F-D9583F863488}">
      <dgm:prSet phldrT="[Text]" custT="1"/>
      <dgm:spPr/>
      <dgm:t>
        <a:bodyPr/>
        <a:lstStyle/>
        <a:p>
          <a:r>
            <a:rPr lang="en-US" sz="1100" dirty="0" smtClean="0"/>
            <a:t> Contact an advisor </a:t>
          </a:r>
          <a:endParaRPr lang="en-US" sz="1100" dirty="0"/>
        </a:p>
      </dgm:t>
    </dgm:pt>
    <dgm:pt modelId="{123829AD-208A-4E83-99EA-AEC633D89840}" type="parTrans" cxnId="{E6633172-7700-416E-A3C6-D891CF1DA444}">
      <dgm:prSet/>
      <dgm:spPr/>
      <dgm:t>
        <a:bodyPr/>
        <a:lstStyle/>
        <a:p>
          <a:endParaRPr lang="en-US"/>
        </a:p>
      </dgm:t>
    </dgm:pt>
    <dgm:pt modelId="{D387F5B4-2547-4733-BE00-1D905EB077D8}" type="sibTrans" cxnId="{E6633172-7700-416E-A3C6-D891CF1DA444}">
      <dgm:prSet/>
      <dgm:spPr/>
      <dgm:t>
        <a:bodyPr/>
        <a:lstStyle/>
        <a:p>
          <a:endParaRPr lang="en-US"/>
        </a:p>
      </dgm:t>
    </dgm:pt>
    <dgm:pt modelId="{DE07495B-5667-4D6C-85C3-CCECB2A09402}" type="pres">
      <dgm:prSet presAssocID="{4BFBD8B4-1CED-4E6E-8247-706DDED1A088}" presName="rootnode" presStyleCnt="0">
        <dgm:presLayoutVars>
          <dgm:chMax/>
          <dgm:chPref/>
          <dgm:dir/>
          <dgm:animLvl val="lvl"/>
        </dgm:presLayoutVars>
      </dgm:prSet>
      <dgm:spPr/>
      <dgm:t>
        <a:bodyPr/>
        <a:lstStyle/>
        <a:p>
          <a:endParaRPr lang="en-US"/>
        </a:p>
      </dgm:t>
    </dgm:pt>
    <dgm:pt modelId="{DF9EE313-B329-496C-8F1A-3520352968B1}" type="pres">
      <dgm:prSet presAssocID="{AEC54EC7-0395-4BAC-95CE-4591A5ED4D1F}" presName="composite" presStyleCnt="0"/>
      <dgm:spPr/>
    </dgm:pt>
    <dgm:pt modelId="{597DB9DC-1241-45A3-8870-6CE6848E3471}" type="pres">
      <dgm:prSet presAssocID="{AEC54EC7-0395-4BAC-95CE-4591A5ED4D1F}" presName="bentUpArrow1" presStyleLbl="alignImgPlace1" presStyleIdx="0" presStyleCnt="2"/>
      <dgm:spPr/>
    </dgm:pt>
    <dgm:pt modelId="{FE991940-28F9-4137-A3CF-D899C0CC477D}" type="pres">
      <dgm:prSet presAssocID="{AEC54EC7-0395-4BAC-95CE-4591A5ED4D1F}" presName="ParentText" presStyleLbl="node1" presStyleIdx="0" presStyleCnt="3">
        <dgm:presLayoutVars>
          <dgm:chMax val="1"/>
          <dgm:chPref val="1"/>
          <dgm:bulletEnabled val="1"/>
        </dgm:presLayoutVars>
      </dgm:prSet>
      <dgm:spPr/>
      <dgm:t>
        <a:bodyPr/>
        <a:lstStyle/>
        <a:p>
          <a:endParaRPr lang="en-US"/>
        </a:p>
      </dgm:t>
    </dgm:pt>
    <dgm:pt modelId="{2A7A3F5C-2531-44C3-A1D3-66B4379247A0}" type="pres">
      <dgm:prSet presAssocID="{AEC54EC7-0395-4BAC-95CE-4591A5ED4D1F}" presName="ChildText" presStyleLbl="revTx" presStyleIdx="0" presStyleCnt="3" custScaleX="190595" custLinFactNeighborX="53339" custLinFactNeighborY="-1693">
        <dgm:presLayoutVars>
          <dgm:chMax val="0"/>
          <dgm:chPref val="0"/>
          <dgm:bulletEnabled val="1"/>
        </dgm:presLayoutVars>
      </dgm:prSet>
      <dgm:spPr/>
      <dgm:t>
        <a:bodyPr/>
        <a:lstStyle/>
        <a:p>
          <a:endParaRPr lang="en-US"/>
        </a:p>
      </dgm:t>
    </dgm:pt>
    <dgm:pt modelId="{F4545C65-5A90-4B69-A842-E061C050DEE1}" type="pres">
      <dgm:prSet presAssocID="{C3A005BE-CED8-411C-AEB4-8C46ABA655B6}" presName="sibTrans" presStyleCnt="0"/>
      <dgm:spPr/>
    </dgm:pt>
    <dgm:pt modelId="{F90A93CD-0D2F-4BA4-BF05-2557DA4C71E6}" type="pres">
      <dgm:prSet presAssocID="{990EAF5D-A5C1-4D20-8F34-47A43AD0121E}" presName="composite" presStyleCnt="0"/>
      <dgm:spPr/>
    </dgm:pt>
    <dgm:pt modelId="{49443EBF-6F52-4D35-9BD5-BD863B0C62CE}" type="pres">
      <dgm:prSet presAssocID="{990EAF5D-A5C1-4D20-8F34-47A43AD0121E}" presName="bentUpArrow1" presStyleLbl="alignImgPlace1" presStyleIdx="1" presStyleCnt="2"/>
      <dgm:spPr/>
    </dgm:pt>
    <dgm:pt modelId="{6D67A329-1DDE-4B75-92A3-BC7BC8550BE1}" type="pres">
      <dgm:prSet presAssocID="{990EAF5D-A5C1-4D20-8F34-47A43AD0121E}" presName="ParentText" presStyleLbl="node1" presStyleIdx="1" presStyleCnt="3">
        <dgm:presLayoutVars>
          <dgm:chMax val="1"/>
          <dgm:chPref val="1"/>
          <dgm:bulletEnabled val="1"/>
        </dgm:presLayoutVars>
      </dgm:prSet>
      <dgm:spPr/>
      <dgm:t>
        <a:bodyPr/>
        <a:lstStyle/>
        <a:p>
          <a:endParaRPr lang="en-US"/>
        </a:p>
      </dgm:t>
    </dgm:pt>
    <dgm:pt modelId="{9EA9E1E6-4B41-4553-93FF-9BDEB8368CD2}" type="pres">
      <dgm:prSet presAssocID="{990EAF5D-A5C1-4D20-8F34-47A43AD0121E}" presName="ChildText" presStyleLbl="revTx" presStyleIdx="1" presStyleCnt="3" custScaleX="225279" custLinFactNeighborX="70087" custLinFactNeighborY="-910">
        <dgm:presLayoutVars>
          <dgm:chMax val="0"/>
          <dgm:chPref val="0"/>
          <dgm:bulletEnabled val="1"/>
        </dgm:presLayoutVars>
      </dgm:prSet>
      <dgm:spPr/>
      <dgm:t>
        <a:bodyPr/>
        <a:lstStyle/>
        <a:p>
          <a:endParaRPr lang="en-US"/>
        </a:p>
      </dgm:t>
    </dgm:pt>
    <dgm:pt modelId="{CC9C2D92-4791-4C63-A0A0-3B7AC11A843B}" type="pres">
      <dgm:prSet presAssocID="{0E895771-ED5B-41CE-8344-98A713F0146C}" presName="sibTrans" presStyleCnt="0"/>
      <dgm:spPr/>
    </dgm:pt>
    <dgm:pt modelId="{C2441F98-D686-4430-9BEC-F2314B49B454}" type="pres">
      <dgm:prSet presAssocID="{712E0631-191E-4CFC-ADD5-131B3B336E53}" presName="composite" presStyleCnt="0"/>
      <dgm:spPr/>
    </dgm:pt>
    <dgm:pt modelId="{82D0CAB9-E98E-4E9A-9F45-3A068FE19FE5}" type="pres">
      <dgm:prSet presAssocID="{712E0631-191E-4CFC-ADD5-131B3B336E53}" presName="ParentText" presStyleLbl="node1" presStyleIdx="2" presStyleCnt="3">
        <dgm:presLayoutVars>
          <dgm:chMax val="1"/>
          <dgm:chPref val="1"/>
          <dgm:bulletEnabled val="1"/>
        </dgm:presLayoutVars>
      </dgm:prSet>
      <dgm:spPr/>
      <dgm:t>
        <a:bodyPr/>
        <a:lstStyle/>
        <a:p>
          <a:endParaRPr lang="en-US"/>
        </a:p>
      </dgm:t>
    </dgm:pt>
    <dgm:pt modelId="{EBB3DBE6-7924-4B83-B05E-C9DB54B414A4}" type="pres">
      <dgm:prSet presAssocID="{712E0631-191E-4CFC-ADD5-131B3B336E53}" presName="FinalChildText" presStyleLbl="revTx" presStyleIdx="2" presStyleCnt="3" custScaleX="191702" custLinFactNeighborX="48491" custLinFactNeighborY="-1931">
        <dgm:presLayoutVars>
          <dgm:chMax val="0"/>
          <dgm:chPref val="0"/>
          <dgm:bulletEnabled val="1"/>
        </dgm:presLayoutVars>
      </dgm:prSet>
      <dgm:spPr/>
      <dgm:t>
        <a:bodyPr/>
        <a:lstStyle/>
        <a:p>
          <a:endParaRPr lang="en-US"/>
        </a:p>
      </dgm:t>
    </dgm:pt>
  </dgm:ptLst>
  <dgm:cxnLst>
    <dgm:cxn modelId="{91F884DD-CCAD-4151-9E44-31D008525192}" type="presOf" srcId="{4BFBD8B4-1CED-4E6E-8247-706DDED1A088}" destId="{DE07495B-5667-4D6C-85C3-CCECB2A09402}" srcOrd="0" destOrd="0" presId="urn:microsoft.com/office/officeart/2005/8/layout/StepDownProcess"/>
    <dgm:cxn modelId="{22953686-7C87-47E9-B912-B9E3D3EE81C2}" type="presOf" srcId="{990EAF5D-A5C1-4D20-8F34-47A43AD0121E}" destId="{6D67A329-1DDE-4B75-92A3-BC7BC8550BE1}" srcOrd="0" destOrd="0" presId="urn:microsoft.com/office/officeart/2005/8/layout/StepDownProcess"/>
    <dgm:cxn modelId="{7284838D-72FE-457B-A8FF-01827D64B17D}" srcId="{4BFBD8B4-1CED-4E6E-8247-706DDED1A088}" destId="{AEC54EC7-0395-4BAC-95CE-4591A5ED4D1F}" srcOrd="0" destOrd="0" parTransId="{3E3DF21A-6BB1-4EBB-8C5D-D16FF9CA726D}" sibTransId="{C3A005BE-CED8-411C-AEB4-8C46ABA655B6}"/>
    <dgm:cxn modelId="{F7D651B0-0BA3-4C78-AD23-55B8EFC7648B}" type="presOf" srcId="{03B54BCA-56A6-4DB9-BF88-716D98468628}" destId="{EBB3DBE6-7924-4B83-B05E-C9DB54B414A4}" srcOrd="0" destOrd="0" presId="urn:microsoft.com/office/officeart/2005/8/layout/StepDownProcess"/>
    <dgm:cxn modelId="{4F97D856-1187-4E77-BF2C-579703D48F67}" type="presOf" srcId="{59C9C980-EABD-4FDB-9E5F-D9583F863488}" destId="{EBB3DBE6-7924-4B83-B05E-C9DB54B414A4}" srcOrd="0" destOrd="2" presId="urn:microsoft.com/office/officeart/2005/8/layout/StepDownProcess"/>
    <dgm:cxn modelId="{FCE0A559-F55B-47FE-8138-20991A2D8D6E}" type="presOf" srcId="{D724C3C5-CFE2-4EB9-8BC0-D75D3845D959}" destId="{2A7A3F5C-2531-44C3-A1D3-66B4379247A0}" srcOrd="0" destOrd="0" presId="urn:microsoft.com/office/officeart/2005/8/layout/StepDownProcess"/>
    <dgm:cxn modelId="{9895AE28-6840-44A4-9E50-DF8B8B4076D8}" type="presOf" srcId="{AEC54EC7-0395-4BAC-95CE-4591A5ED4D1F}" destId="{FE991940-28F9-4137-A3CF-D899C0CC477D}" srcOrd="0" destOrd="0" presId="urn:microsoft.com/office/officeart/2005/8/layout/StepDownProcess"/>
    <dgm:cxn modelId="{85829CBF-C166-43AD-BD37-E1D4A0E82A96}" type="presOf" srcId="{712E0631-191E-4CFC-ADD5-131B3B336E53}" destId="{82D0CAB9-E98E-4E9A-9F45-3A068FE19FE5}" srcOrd="0" destOrd="0" presId="urn:microsoft.com/office/officeart/2005/8/layout/StepDownProcess"/>
    <dgm:cxn modelId="{68160631-D465-477D-9065-2B956FBBB560}" type="presOf" srcId="{5D9A2C05-E0C8-489D-8622-844680C83CAD}" destId="{EBB3DBE6-7924-4B83-B05E-C9DB54B414A4}" srcOrd="0" destOrd="3" presId="urn:microsoft.com/office/officeart/2005/8/layout/StepDownProcess"/>
    <dgm:cxn modelId="{59DD45F9-B0A2-491E-9293-990B814FC418}" srcId="{4BFBD8B4-1CED-4E6E-8247-706DDED1A088}" destId="{990EAF5D-A5C1-4D20-8F34-47A43AD0121E}" srcOrd="1" destOrd="0" parTransId="{6BABF665-35C8-4E90-AF0E-B9479FA44439}" sibTransId="{0E895771-ED5B-41CE-8344-98A713F0146C}"/>
    <dgm:cxn modelId="{14C7964E-1C29-43A2-8F07-F71785064636}" srcId="{4BFBD8B4-1CED-4E6E-8247-706DDED1A088}" destId="{712E0631-191E-4CFC-ADD5-131B3B336E53}" srcOrd="2" destOrd="0" parTransId="{237442AC-79C4-4536-9ACF-4C43D77EC694}" sibTransId="{38409510-382B-4DC5-B0DC-D5174A1582B7}"/>
    <dgm:cxn modelId="{4B5C7368-A6CE-4F93-8D8F-25C73F59317B}" srcId="{712E0631-191E-4CFC-ADD5-131B3B336E53}" destId="{03B54BCA-56A6-4DB9-BF88-716D98468628}" srcOrd="0" destOrd="0" parTransId="{31F612F0-5327-486D-81D0-786E6240B93A}" sibTransId="{48F99A26-6D96-48A7-BA22-049CC2E2655B}"/>
    <dgm:cxn modelId="{3E9597BD-9742-4943-8DAE-032EAC31F658}" srcId="{712E0631-191E-4CFC-ADD5-131B3B336E53}" destId="{3DD5AF56-E525-463C-94E1-1D2F76118280}" srcOrd="1" destOrd="0" parTransId="{B1EBCEDB-1A2C-4625-805A-BD66BC1AB307}" sibTransId="{746DC591-572D-4D1D-B979-942466C7B74C}"/>
    <dgm:cxn modelId="{0F1A3443-BAEC-4CEB-BC34-A3BF91F0C068}" srcId="{990EAF5D-A5C1-4D20-8F34-47A43AD0121E}" destId="{65DF26DA-F384-4525-85F6-13DDBAF62BAD}" srcOrd="0" destOrd="0" parTransId="{A197D421-45DC-43B5-A2CE-74D5D7BDB15B}" sibTransId="{E3C54D95-BF3D-4F36-B79F-6389C47B454E}"/>
    <dgm:cxn modelId="{DB46D4FC-31E2-4868-81CA-2AB80363B1BD}" srcId="{712E0631-191E-4CFC-ADD5-131B3B336E53}" destId="{5D9A2C05-E0C8-489D-8622-844680C83CAD}" srcOrd="3" destOrd="0" parTransId="{19232032-2043-4505-B569-670882BAE303}" sibTransId="{C0B2D991-53E4-42FE-9074-F2DEC0CBF7DD}"/>
    <dgm:cxn modelId="{D1123A9F-69D1-4671-843A-1EB8646C5733}" srcId="{AEC54EC7-0395-4BAC-95CE-4591A5ED4D1F}" destId="{D724C3C5-CFE2-4EB9-8BC0-D75D3845D959}" srcOrd="0" destOrd="0" parTransId="{6086D4D2-1CA4-403D-815D-8825223B623A}" sibTransId="{B427427E-4260-4BB8-8501-A6469F25DC11}"/>
    <dgm:cxn modelId="{E6633172-7700-416E-A3C6-D891CF1DA444}" srcId="{712E0631-191E-4CFC-ADD5-131B3B336E53}" destId="{59C9C980-EABD-4FDB-9E5F-D9583F863488}" srcOrd="2" destOrd="0" parTransId="{123829AD-208A-4E83-99EA-AEC633D89840}" sibTransId="{D387F5B4-2547-4733-BE00-1D905EB077D8}"/>
    <dgm:cxn modelId="{B24308DC-7B14-48C0-8205-6AB975D1322B}" type="presOf" srcId="{65DF26DA-F384-4525-85F6-13DDBAF62BAD}" destId="{9EA9E1E6-4B41-4553-93FF-9BDEB8368CD2}" srcOrd="0" destOrd="0" presId="urn:microsoft.com/office/officeart/2005/8/layout/StepDownProcess"/>
    <dgm:cxn modelId="{DF4458B1-F21B-4C55-815A-7343E95FA246}" type="presOf" srcId="{3DD5AF56-E525-463C-94E1-1D2F76118280}" destId="{EBB3DBE6-7924-4B83-B05E-C9DB54B414A4}" srcOrd="0" destOrd="1" presId="urn:microsoft.com/office/officeart/2005/8/layout/StepDownProcess"/>
    <dgm:cxn modelId="{833C5900-EB0F-4191-83E9-134769F41067}" type="presParOf" srcId="{DE07495B-5667-4D6C-85C3-CCECB2A09402}" destId="{DF9EE313-B329-496C-8F1A-3520352968B1}" srcOrd="0" destOrd="0" presId="urn:microsoft.com/office/officeart/2005/8/layout/StepDownProcess"/>
    <dgm:cxn modelId="{2BDD4CA8-9D44-4443-9819-6B17C0D28966}" type="presParOf" srcId="{DF9EE313-B329-496C-8F1A-3520352968B1}" destId="{597DB9DC-1241-45A3-8870-6CE6848E3471}" srcOrd="0" destOrd="0" presId="urn:microsoft.com/office/officeart/2005/8/layout/StepDownProcess"/>
    <dgm:cxn modelId="{7E6975B6-8F90-4224-ACC4-F4697BDFDB9D}" type="presParOf" srcId="{DF9EE313-B329-496C-8F1A-3520352968B1}" destId="{FE991940-28F9-4137-A3CF-D899C0CC477D}" srcOrd="1" destOrd="0" presId="urn:microsoft.com/office/officeart/2005/8/layout/StepDownProcess"/>
    <dgm:cxn modelId="{2A78F377-3D10-4C8E-9E07-8543A2588963}" type="presParOf" srcId="{DF9EE313-B329-496C-8F1A-3520352968B1}" destId="{2A7A3F5C-2531-44C3-A1D3-66B4379247A0}" srcOrd="2" destOrd="0" presId="urn:microsoft.com/office/officeart/2005/8/layout/StepDownProcess"/>
    <dgm:cxn modelId="{31532484-4B03-4DB7-B051-FF00E90AC5E1}" type="presParOf" srcId="{DE07495B-5667-4D6C-85C3-CCECB2A09402}" destId="{F4545C65-5A90-4B69-A842-E061C050DEE1}" srcOrd="1" destOrd="0" presId="urn:microsoft.com/office/officeart/2005/8/layout/StepDownProcess"/>
    <dgm:cxn modelId="{6E888F2C-0A8B-4B76-BDF9-AE06F6432D9B}" type="presParOf" srcId="{DE07495B-5667-4D6C-85C3-CCECB2A09402}" destId="{F90A93CD-0D2F-4BA4-BF05-2557DA4C71E6}" srcOrd="2" destOrd="0" presId="urn:microsoft.com/office/officeart/2005/8/layout/StepDownProcess"/>
    <dgm:cxn modelId="{B4057981-66CE-4532-9ADA-8C668F3ECECF}" type="presParOf" srcId="{F90A93CD-0D2F-4BA4-BF05-2557DA4C71E6}" destId="{49443EBF-6F52-4D35-9BD5-BD863B0C62CE}" srcOrd="0" destOrd="0" presId="urn:microsoft.com/office/officeart/2005/8/layout/StepDownProcess"/>
    <dgm:cxn modelId="{50DC19A3-FC54-4D64-B3BE-E23D12A63227}" type="presParOf" srcId="{F90A93CD-0D2F-4BA4-BF05-2557DA4C71E6}" destId="{6D67A329-1DDE-4B75-92A3-BC7BC8550BE1}" srcOrd="1" destOrd="0" presId="urn:microsoft.com/office/officeart/2005/8/layout/StepDownProcess"/>
    <dgm:cxn modelId="{EEC7E110-9F49-4CC0-AA28-7B5FE51C4B64}" type="presParOf" srcId="{F90A93CD-0D2F-4BA4-BF05-2557DA4C71E6}" destId="{9EA9E1E6-4B41-4553-93FF-9BDEB8368CD2}" srcOrd="2" destOrd="0" presId="urn:microsoft.com/office/officeart/2005/8/layout/StepDownProcess"/>
    <dgm:cxn modelId="{51F834F1-0A2F-458B-BC6A-C57671587003}" type="presParOf" srcId="{DE07495B-5667-4D6C-85C3-CCECB2A09402}" destId="{CC9C2D92-4791-4C63-A0A0-3B7AC11A843B}" srcOrd="3" destOrd="0" presId="urn:microsoft.com/office/officeart/2005/8/layout/StepDownProcess"/>
    <dgm:cxn modelId="{459245DF-CD19-45BF-9481-BF792BBA823D}" type="presParOf" srcId="{DE07495B-5667-4D6C-85C3-CCECB2A09402}" destId="{C2441F98-D686-4430-9BEC-F2314B49B454}" srcOrd="4" destOrd="0" presId="urn:microsoft.com/office/officeart/2005/8/layout/StepDownProcess"/>
    <dgm:cxn modelId="{E0AA6246-44F0-4D2C-A4F0-B75066371697}" type="presParOf" srcId="{C2441F98-D686-4430-9BEC-F2314B49B454}" destId="{82D0CAB9-E98E-4E9A-9F45-3A068FE19FE5}" srcOrd="0" destOrd="0" presId="urn:microsoft.com/office/officeart/2005/8/layout/StepDownProcess"/>
    <dgm:cxn modelId="{0D4AEDFA-6311-406A-AC85-707F49D821B4}" type="presParOf" srcId="{C2441F98-D686-4430-9BEC-F2314B49B454}" destId="{EBB3DBE6-7924-4B83-B05E-C9DB54B414A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DB9DC-1241-45A3-8870-6CE6848E3471}">
      <dsp:nvSpPr>
        <dsp:cNvPr id="0" name=""/>
        <dsp:cNvSpPr/>
      </dsp:nvSpPr>
      <dsp:spPr>
        <a:xfrm rot="5400000">
          <a:off x="960959" y="1187375"/>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991940-28F9-4137-A3CF-D899C0CC477D}">
      <dsp:nvSpPr>
        <dsp:cNvPr id="0" name=""/>
        <dsp:cNvSpPr/>
      </dsp:nvSpPr>
      <dsp:spPr>
        <a:xfrm>
          <a:off x="682738" y="23283"/>
          <a:ext cx="1767802"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Check what are your major remaining requirements under the current or new requirements. </a:t>
          </a:r>
          <a:endParaRPr lang="en-US" sz="1400" kern="1200" dirty="0"/>
        </a:p>
      </dsp:txBody>
      <dsp:txXfrm>
        <a:off x="743154" y="83699"/>
        <a:ext cx="1646970" cy="1116572"/>
      </dsp:txXfrm>
    </dsp:sp>
    <dsp:sp modelId="{2A7A3F5C-2531-44C3-A1D3-66B4379247A0}">
      <dsp:nvSpPr>
        <dsp:cNvPr id="0" name=""/>
        <dsp:cNvSpPr/>
      </dsp:nvSpPr>
      <dsp:spPr>
        <a:xfrm>
          <a:off x="2553933" y="124366"/>
          <a:ext cx="2450539"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 If PHYS 2200 and Math elective are remaining, we recommend to change.</a:t>
          </a:r>
          <a:endParaRPr lang="en-US" sz="1100" kern="1200" dirty="0"/>
        </a:p>
      </dsp:txBody>
      <dsp:txXfrm>
        <a:off x="2553933" y="124366"/>
        <a:ext cx="2450539" cy="1000125"/>
      </dsp:txXfrm>
    </dsp:sp>
    <dsp:sp modelId="{49443EBF-6F52-4D35-9BD5-BD863B0C62CE}">
      <dsp:nvSpPr>
        <dsp:cNvPr id="0" name=""/>
        <dsp:cNvSpPr/>
      </dsp:nvSpPr>
      <dsp:spPr>
        <a:xfrm rot="5400000">
          <a:off x="2706209" y="2577389"/>
          <a:ext cx="1050131" cy="119553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67A329-1DDE-4B75-92A3-BC7BC8550BE1}">
      <dsp:nvSpPr>
        <dsp:cNvPr id="0" name=""/>
        <dsp:cNvSpPr/>
      </dsp:nvSpPr>
      <dsp:spPr>
        <a:xfrm>
          <a:off x="2427988" y="1413297"/>
          <a:ext cx="1767802"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Check if you would have enough units under the new requirements. </a:t>
          </a:r>
          <a:endParaRPr lang="en-US" sz="1400" kern="1200" dirty="0"/>
        </a:p>
      </dsp:txBody>
      <dsp:txXfrm>
        <a:off x="2488404" y="1473713"/>
        <a:ext cx="1646970" cy="1116572"/>
      </dsp:txXfrm>
    </dsp:sp>
    <dsp:sp modelId="{9EA9E1E6-4B41-4553-93FF-9BDEB8368CD2}">
      <dsp:nvSpPr>
        <dsp:cNvPr id="0" name=""/>
        <dsp:cNvSpPr/>
      </dsp:nvSpPr>
      <dsp:spPr>
        <a:xfrm>
          <a:off x="4291546" y="1522211"/>
          <a:ext cx="2896482"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 If you have already completed several of CS 2012, CS 2013, CS 2148, CS 3220, you may be short units to graduate under the new requirement. You might need to take another elective.</a:t>
          </a:r>
          <a:endParaRPr lang="en-US" sz="1100" kern="1200" dirty="0"/>
        </a:p>
      </dsp:txBody>
      <dsp:txXfrm>
        <a:off x="4291546" y="1522211"/>
        <a:ext cx="2896482" cy="1000125"/>
      </dsp:txXfrm>
    </dsp:sp>
    <dsp:sp modelId="{82D0CAB9-E98E-4E9A-9F45-3A068FE19FE5}">
      <dsp:nvSpPr>
        <dsp:cNvPr id="0" name=""/>
        <dsp:cNvSpPr/>
      </dsp:nvSpPr>
      <dsp:spPr>
        <a:xfrm>
          <a:off x="4173238" y="2803311"/>
          <a:ext cx="1767802" cy="123740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Decision or Questions?</a:t>
          </a:r>
          <a:endParaRPr lang="en-US" sz="1400" kern="1200" dirty="0"/>
        </a:p>
      </dsp:txBody>
      <dsp:txXfrm>
        <a:off x="4233654" y="2863727"/>
        <a:ext cx="1646970" cy="1116572"/>
      </dsp:txXfrm>
    </dsp:sp>
    <dsp:sp modelId="{EBB3DBE6-7924-4B83-B05E-C9DB54B414A4}">
      <dsp:nvSpPr>
        <dsp:cNvPr id="0" name=""/>
        <dsp:cNvSpPr/>
      </dsp:nvSpPr>
      <dsp:spPr>
        <a:xfrm>
          <a:off x="5974985" y="2902013"/>
          <a:ext cx="2464772" cy="100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n-US" sz="900" kern="1200" dirty="0" smtClean="0"/>
            <a:t> </a:t>
          </a:r>
          <a:r>
            <a:rPr lang="en-US" sz="1100" kern="1200" dirty="0" smtClean="0"/>
            <a:t>Update your spring 2021 schedule and your degree planner</a:t>
          </a:r>
          <a:endParaRPr lang="en-US" sz="1100" kern="1200" dirty="0"/>
        </a:p>
        <a:p>
          <a:pPr marL="57150" lvl="1" indent="-57150" algn="l" defTabSz="488950">
            <a:lnSpc>
              <a:spcPct val="90000"/>
            </a:lnSpc>
            <a:spcBef>
              <a:spcPct val="0"/>
            </a:spcBef>
            <a:spcAft>
              <a:spcPct val="15000"/>
            </a:spcAft>
            <a:buChar char="••"/>
          </a:pPr>
          <a:r>
            <a:rPr lang="en-US" sz="1100" kern="1200" dirty="0" smtClean="0"/>
            <a:t> Request to change your requirement explicitly in Fall 2021</a:t>
          </a:r>
          <a:endParaRPr lang="en-US" sz="1100" kern="1200" dirty="0"/>
        </a:p>
        <a:p>
          <a:pPr marL="57150" lvl="1" indent="-57150" algn="l" defTabSz="488950">
            <a:lnSpc>
              <a:spcPct val="90000"/>
            </a:lnSpc>
            <a:spcBef>
              <a:spcPct val="0"/>
            </a:spcBef>
            <a:spcAft>
              <a:spcPct val="15000"/>
            </a:spcAft>
            <a:buChar char="••"/>
          </a:pPr>
          <a:r>
            <a:rPr lang="en-US" sz="1100" kern="1200" dirty="0" smtClean="0"/>
            <a:t> Contact an advisor </a:t>
          </a:r>
          <a:endParaRPr lang="en-US" sz="1100" kern="1200" dirty="0"/>
        </a:p>
        <a:p>
          <a:pPr marL="57150" lvl="1" indent="-57150" algn="l" defTabSz="400050">
            <a:lnSpc>
              <a:spcPct val="90000"/>
            </a:lnSpc>
            <a:spcBef>
              <a:spcPct val="0"/>
            </a:spcBef>
            <a:spcAft>
              <a:spcPct val="15000"/>
            </a:spcAft>
            <a:buChar char="••"/>
          </a:pPr>
          <a:endParaRPr lang="en-US" sz="900" kern="1200" dirty="0"/>
        </a:p>
      </dsp:txBody>
      <dsp:txXfrm>
        <a:off x="5974985" y="2902013"/>
        <a:ext cx="2464772" cy="100012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12/21/2020</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12/21/2020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kumimoji="1" sz="1200">
                <a:solidFill>
                  <a:schemeClr val="tx1"/>
                </a:solidFill>
                <a:latin typeface="Arial" panose="020B0604020202020204" pitchFamily="34" charset="0"/>
                <a:ea typeface="PMingLiU" panose="02020500000000000000" pitchFamily="18" charset="-120"/>
              </a:defRPr>
            </a:lvl1pPr>
            <a:lvl2pPr marL="742950" indent="-285750" defTabSz="931863" eaLnBrk="0" hangingPunct="0">
              <a:spcBef>
                <a:spcPct val="30000"/>
              </a:spcBef>
              <a:defRPr kumimoji="1" sz="1200">
                <a:solidFill>
                  <a:schemeClr val="tx1"/>
                </a:solidFill>
                <a:latin typeface="Arial" panose="020B0604020202020204" pitchFamily="34" charset="0"/>
                <a:ea typeface="PMingLiU" panose="02020500000000000000" pitchFamily="18" charset="-120"/>
              </a:defRPr>
            </a:lvl2pPr>
            <a:lvl3pPr marL="1143000" indent="-228600" defTabSz="931863" eaLnBrk="0" hangingPunct="0">
              <a:spcBef>
                <a:spcPct val="30000"/>
              </a:spcBef>
              <a:defRPr kumimoji="1" sz="1200">
                <a:solidFill>
                  <a:schemeClr val="tx1"/>
                </a:solidFill>
                <a:latin typeface="Arial" panose="020B0604020202020204" pitchFamily="34" charset="0"/>
                <a:ea typeface="PMingLiU" panose="02020500000000000000" pitchFamily="18" charset="-120"/>
              </a:defRPr>
            </a:lvl3pPr>
            <a:lvl4pPr marL="1600200" indent="-228600" defTabSz="931863" eaLnBrk="0" hangingPunct="0">
              <a:spcBef>
                <a:spcPct val="30000"/>
              </a:spcBef>
              <a:defRPr kumimoji="1" sz="1200">
                <a:solidFill>
                  <a:schemeClr val="tx1"/>
                </a:solidFill>
                <a:latin typeface="Arial" panose="020B0604020202020204" pitchFamily="34" charset="0"/>
                <a:ea typeface="PMingLiU" panose="02020500000000000000" pitchFamily="18" charset="-120"/>
              </a:defRPr>
            </a:lvl4pPr>
            <a:lvl5pPr marL="2057400" indent="-228600" defTabSz="931863" eaLnBrk="0" hangingPunct="0">
              <a:spcBef>
                <a:spcPct val="30000"/>
              </a:spcBef>
              <a:defRPr kumimoji="1" sz="1200">
                <a:solidFill>
                  <a:schemeClr val="tx1"/>
                </a:solidFill>
                <a:latin typeface="Arial" panose="020B0604020202020204" pitchFamily="34" charset="0"/>
                <a:ea typeface="PMingLiU" panose="02020500000000000000" pitchFamily="18" charset="-120"/>
              </a:defRPr>
            </a:lvl5pPr>
            <a:lvl6pPr marL="2514600" indent="-228600" defTabSz="931863" eaLnBrk="0" fontAlgn="base" hangingPunct="0">
              <a:spcBef>
                <a:spcPct val="30000"/>
              </a:spcBef>
              <a:spcAft>
                <a:spcPct val="0"/>
              </a:spcAft>
              <a:defRPr kumimoji="1" sz="1200">
                <a:solidFill>
                  <a:schemeClr val="tx1"/>
                </a:solidFill>
                <a:latin typeface="Arial" panose="020B0604020202020204" pitchFamily="34" charset="0"/>
                <a:ea typeface="PMingLiU" panose="02020500000000000000" pitchFamily="18" charset="-120"/>
              </a:defRPr>
            </a:lvl6pPr>
            <a:lvl7pPr marL="2971800" indent="-228600" defTabSz="931863" eaLnBrk="0" fontAlgn="base" hangingPunct="0">
              <a:spcBef>
                <a:spcPct val="30000"/>
              </a:spcBef>
              <a:spcAft>
                <a:spcPct val="0"/>
              </a:spcAft>
              <a:defRPr kumimoji="1" sz="1200">
                <a:solidFill>
                  <a:schemeClr val="tx1"/>
                </a:solidFill>
                <a:latin typeface="Arial" panose="020B0604020202020204" pitchFamily="34" charset="0"/>
                <a:ea typeface="PMingLiU" panose="02020500000000000000" pitchFamily="18" charset="-120"/>
              </a:defRPr>
            </a:lvl7pPr>
            <a:lvl8pPr marL="3429000" indent="-228600" defTabSz="931863" eaLnBrk="0" fontAlgn="base" hangingPunct="0">
              <a:spcBef>
                <a:spcPct val="30000"/>
              </a:spcBef>
              <a:spcAft>
                <a:spcPct val="0"/>
              </a:spcAft>
              <a:defRPr kumimoji="1" sz="1200">
                <a:solidFill>
                  <a:schemeClr val="tx1"/>
                </a:solidFill>
                <a:latin typeface="Arial" panose="020B0604020202020204" pitchFamily="34" charset="0"/>
                <a:ea typeface="PMingLiU" panose="02020500000000000000" pitchFamily="18" charset="-120"/>
              </a:defRPr>
            </a:lvl8pPr>
            <a:lvl9pPr marL="3886200" indent="-228600" defTabSz="931863" eaLnBrk="0" fontAlgn="base" hangingPunct="0">
              <a:spcBef>
                <a:spcPct val="30000"/>
              </a:spcBef>
              <a:spcAft>
                <a:spcPct val="0"/>
              </a:spcAft>
              <a:defRPr kumimoji="1" sz="1200">
                <a:solidFill>
                  <a:schemeClr val="tx1"/>
                </a:solidFill>
                <a:latin typeface="Arial" panose="020B0604020202020204" pitchFamily="34" charset="0"/>
                <a:ea typeface="PMingLiU" panose="02020500000000000000" pitchFamily="18" charset="-120"/>
              </a:defRPr>
            </a:lvl9pPr>
          </a:lstStyle>
          <a:p>
            <a:pPr eaLnBrk="1" hangingPunct="1">
              <a:spcBef>
                <a:spcPct val="0"/>
              </a:spcBef>
            </a:pPr>
            <a:fld id="{3EAEDD93-C462-45F2-BDCB-BD38AE4A8705}" type="slidenum">
              <a:rPr kumimoji="0" lang="en-US" altLang="en-US">
                <a:latin typeface="Times New Roman" panose="02020603050405020304" pitchFamily="18" charset="0"/>
              </a:rPr>
              <a:pPr eaLnBrk="1" hangingPunct="1">
                <a:spcBef>
                  <a:spcPct val="0"/>
                </a:spcBef>
              </a:pPr>
              <a:t>1</a:t>
            </a:fld>
            <a:endParaRPr kumimoji="0"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7327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Elaine</a:t>
            </a:r>
          </a:p>
        </p:txBody>
      </p:sp>
      <p:sp>
        <p:nvSpPr>
          <p:cNvPr id="4" name="Slide Number Placeholder 3"/>
          <p:cNvSpPr>
            <a:spLocks noGrp="1"/>
          </p:cNvSpPr>
          <p:nvPr>
            <p:ph type="sldNum" sz="quarter" idx="10"/>
          </p:nvPr>
        </p:nvSpPr>
        <p:spPr/>
        <p:txBody>
          <a:bodyPr/>
          <a:lstStyle/>
          <a:p>
            <a:fld id="{7FFFD51F-2C2B-9E40-86B6-19E5372E5CE4}" type="slidenum">
              <a:rPr lang="en-US" smtClean="0"/>
              <a:t>5</a:t>
            </a:fld>
            <a:endParaRPr lang="en-US"/>
          </a:p>
        </p:txBody>
      </p:sp>
    </p:spTree>
    <p:extLst>
      <p:ext uri="{BB962C8B-B14F-4D97-AF65-F5344CB8AC3E}">
        <p14:creationId xmlns:p14="http://schemas.microsoft.com/office/powerpoint/2010/main" val="383460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6</a:t>
            </a:fld>
            <a:endParaRPr lang="en-US"/>
          </a:p>
        </p:txBody>
      </p:sp>
    </p:spTree>
    <p:extLst>
      <p:ext uri="{BB962C8B-B14F-4D97-AF65-F5344CB8AC3E}">
        <p14:creationId xmlns:p14="http://schemas.microsoft.com/office/powerpoint/2010/main" val="420909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9</a:t>
            </a:fld>
            <a:endParaRPr lang="en-US"/>
          </a:p>
        </p:txBody>
      </p:sp>
    </p:spTree>
    <p:extLst>
      <p:ext uri="{BB962C8B-B14F-4D97-AF65-F5344CB8AC3E}">
        <p14:creationId xmlns:p14="http://schemas.microsoft.com/office/powerpoint/2010/main" val="148163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lstatela.edu/ecst/c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mailto:ecrosby@calstatela.edu" TargetMode="External"/><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hyperlink" Target="mailto:rpamula@calstatela.edu"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hyperlink" Target="https://www.calstatela.edu/ecst/cs/curriculum-requirements" TargetMode="External"/><Relationship Id="rId2" Type="http://schemas.openxmlformats.org/officeDocument/2006/relationships/hyperlink" Target="https://www.calstatela.edu/ecst/cs" TargetMode="Externa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hyperlink" Target="https://www.calstatela.edu/ecst/cs/advisement-resources" TargetMode="External"/><Relationship Id="rId2" Type="http://schemas.openxmlformats.org/officeDocument/2006/relationships/hyperlink" Target="https://www.calstatela.edu/ecst/cs" TargetMode="External"/><Relationship Id="rId1" Type="http://schemas.openxmlformats.org/officeDocument/2006/relationships/slideLayout" Target="../slideLayouts/slideLayout15.xml"/><Relationship Id="rId6" Type="http://schemas.openxmlformats.org/officeDocument/2006/relationships/hyperlink" Target="https://www.calstatela.edu/ecst/cs/resources" TargetMode="External"/><Relationship Id="rId5" Type="http://schemas.openxmlformats.org/officeDocument/2006/relationships/hyperlink" Target="https://www.calstatela.edu/ecst/cs/forms" TargetMode="External"/><Relationship Id="rId4" Type="http://schemas.openxmlformats.org/officeDocument/2006/relationships/hyperlink" Target="https://www.calstatela.edu/ecst/cs/cs-faculty-advising-and-office-hou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50" y="1543051"/>
            <a:ext cx="7067058" cy="1088231"/>
          </a:xfrm>
        </p:spPr>
        <p:txBody>
          <a:bodyPr anchor="t"/>
          <a:lstStyle/>
          <a:p>
            <a:pPr>
              <a:defRPr/>
            </a:pPr>
            <a:r>
              <a:rPr lang="en-US" b="1" dirty="0" smtClean="0"/>
              <a:t>Computer Science</a:t>
            </a:r>
            <a:br>
              <a:rPr lang="en-US" b="1" dirty="0" smtClean="0"/>
            </a:br>
            <a:r>
              <a:rPr lang="en-US" dirty="0" smtClean="0"/>
              <a:t>BS CS Curriculum Requirement (Fall 2021)</a:t>
            </a:r>
            <a:endParaRPr lang="en-US" altLang="zh-TW" sz="2000" b="1" dirty="0" smtClean="0">
              <a:effectLst>
                <a:outerShdw blurRad="38100" dist="38100" dir="2700000" algn="tl">
                  <a:srgbClr val="C0C0C0"/>
                </a:outerShdw>
              </a:effectLst>
              <a:ea typeface="PMingLiU" pitchFamily="18" charset="-120"/>
            </a:endParaRPr>
          </a:p>
        </p:txBody>
      </p:sp>
      <p:sp>
        <p:nvSpPr>
          <p:cNvPr id="3" name="Rectangle 2"/>
          <p:cNvSpPr/>
          <p:nvPr/>
        </p:nvSpPr>
        <p:spPr>
          <a:xfrm>
            <a:off x="1943099" y="2800350"/>
            <a:ext cx="6814645" cy="707886"/>
          </a:xfrm>
          <a:prstGeom prst="rect">
            <a:avLst/>
          </a:prstGeom>
        </p:spPr>
        <p:txBody>
          <a:bodyPr wrap="square">
            <a:spAutoFit/>
          </a:bodyPr>
          <a:lstStyle/>
          <a:p>
            <a:pPr marL="228600" fontAlgn="base"/>
            <a:r>
              <a:rPr lang="en-US" sz="2000" dirty="0" smtClean="0"/>
              <a:t>CS </a:t>
            </a:r>
            <a:r>
              <a:rPr lang="en-US" sz="2000" dirty="0"/>
              <a:t>website and Resources: </a:t>
            </a:r>
            <a:endParaRPr lang="en-US" sz="2000" dirty="0" smtClean="0"/>
          </a:p>
          <a:p>
            <a:pPr marL="228600" fontAlgn="base"/>
            <a:r>
              <a:rPr lang="en-US" sz="2000" dirty="0" smtClean="0">
                <a:hlinkClick r:id="rId3"/>
              </a:rPr>
              <a:t>https</a:t>
            </a:r>
            <a:r>
              <a:rPr lang="en-US" sz="2000" dirty="0">
                <a:hlinkClick r:id="rId3"/>
              </a:rPr>
              <a:t>://</a:t>
            </a:r>
            <a:r>
              <a:rPr lang="en-US" sz="2000" dirty="0" smtClean="0">
                <a:hlinkClick r:id="rId3"/>
              </a:rPr>
              <a:t>www.calstatela.edu/ecst/cs</a:t>
            </a:r>
            <a:endParaRPr lang="en-US" sz="2400" dirty="0"/>
          </a:p>
        </p:txBody>
      </p:sp>
    </p:spTree>
    <p:extLst>
      <p:ext uri="{BB962C8B-B14F-4D97-AF65-F5344CB8AC3E}">
        <p14:creationId xmlns:p14="http://schemas.microsoft.com/office/powerpoint/2010/main" val="4072346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CS </a:t>
            </a:r>
            <a:r>
              <a:rPr lang="en-US" dirty="0"/>
              <a:t>Undergraduate </a:t>
            </a:r>
            <a:r>
              <a:rPr lang="en-US" dirty="0" smtClean="0"/>
              <a:t>Advisors</a:t>
            </a:r>
            <a:endParaRPr lang="en-US" dirty="0"/>
          </a:p>
        </p:txBody>
      </p:sp>
      <p:pic>
        <p:nvPicPr>
          <p:cNvPr id="1026" name="Picture 2" descr="Raj S. Pam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671" y="1285065"/>
            <a:ext cx="1731645" cy="2160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ilong 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820" y="1270595"/>
            <a:ext cx="1743245" cy="21746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un-Young Elaine K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93" y="1265233"/>
            <a:ext cx="1747543" cy="2180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9644" y="3857496"/>
            <a:ext cx="184731" cy="369332"/>
          </a:xfrm>
          <a:prstGeom prst="rect">
            <a:avLst/>
          </a:prstGeom>
          <a:noFill/>
        </p:spPr>
        <p:txBody>
          <a:bodyPr wrap="none" rtlCol="0">
            <a:spAutoFit/>
          </a:bodyPr>
          <a:lstStyle/>
          <a:p>
            <a:endParaRPr lang="en-US" dirty="0"/>
          </a:p>
        </p:txBody>
      </p:sp>
      <p:sp>
        <p:nvSpPr>
          <p:cNvPr id="7" name="Rectangle 9"/>
          <p:cNvSpPr>
            <a:spLocks noChangeArrowheads="1"/>
          </p:cNvSpPr>
          <p:nvPr/>
        </p:nvSpPr>
        <p:spPr bwMode="auto">
          <a:xfrm>
            <a:off x="2547291" y="3543630"/>
            <a:ext cx="1873864" cy="7540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0"/>
              </a:spcBef>
              <a:spcAft>
                <a:spcPts val="300"/>
              </a:spcAft>
              <a:buClrTx/>
              <a:buSzTx/>
              <a:buFontTx/>
              <a:buNone/>
              <a:tabLst/>
            </a:pPr>
            <a:r>
              <a:rPr kumimoji="0" lang="en-US" altLang="en-US" sz="1600" b="1" i="0" u="none" strike="noStrike" cap="none" normalizeH="0" baseline="0" dirty="0" smtClean="0">
                <a:ln>
                  <a:noFill/>
                </a:ln>
                <a:solidFill>
                  <a:srgbClr val="222222"/>
                </a:solidFill>
                <a:effectLst/>
                <a:latin typeface="+mn-lt"/>
                <a:cs typeface="Open Sans" panose="020B0606030504020204" pitchFamily="34" charset="0"/>
              </a:rPr>
              <a:t>Raj S. </a:t>
            </a:r>
            <a:r>
              <a:rPr kumimoji="0" lang="en-US" altLang="en-US" sz="1600" b="1" i="0" u="none" strike="noStrike" cap="none" normalizeH="0" baseline="0" dirty="0" err="1" smtClean="0">
                <a:ln>
                  <a:noFill/>
                </a:ln>
                <a:solidFill>
                  <a:srgbClr val="222222"/>
                </a:solidFill>
                <a:effectLst/>
                <a:latin typeface="+mn-lt"/>
                <a:cs typeface="Open Sans" panose="020B0606030504020204" pitchFamily="34" charset="0"/>
              </a:rPr>
              <a:t>Pamula</a:t>
            </a:r>
            <a:endParaRPr kumimoji="0" lang="en-US" altLang="en-US" sz="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ts val="0"/>
              </a:spcBef>
              <a:spcAft>
                <a:spcPts val="300"/>
              </a:spcAft>
              <a:buClrTx/>
              <a:buSzTx/>
              <a:buFontTx/>
              <a:buNone/>
              <a:tabLst/>
            </a:pPr>
            <a:r>
              <a:rPr lang="en-US" altLang="en-US" sz="1100" b="1" dirty="0" smtClean="0">
                <a:solidFill>
                  <a:srgbClr val="222222"/>
                </a:solidFill>
                <a:latin typeface="+mn-lt"/>
                <a:cs typeface="Open Sans" panose="020B0606030504020204" pitchFamily="34" charset="0"/>
              </a:rPr>
              <a:t>Undergraduate Advisor</a:t>
            </a:r>
            <a:endParaRPr kumimoji="0" lang="en-US" altLang="en-US" sz="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ts val="0"/>
              </a:spcBef>
              <a:spcAft>
                <a:spcPts val="300"/>
              </a:spcAft>
              <a:buClrTx/>
              <a:buSzTx/>
              <a:buFontTx/>
              <a:buNone/>
              <a:tabLst/>
            </a:pPr>
            <a:r>
              <a:rPr kumimoji="0" lang="en-US" altLang="en-US" sz="1100" b="1" i="0" u="sng" strike="noStrike" cap="none" normalizeH="0" baseline="0" dirty="0" smtClean="0">
                <a:ln>
                  <a:noFill/>
                </a:ln>
                <a:solidFill>
                  <a:srgbClr val="0000CC"/>
                </a:solidFill>
                <a:effectLst/>
                <a:latin typeface="+mn-lt"/>
                <a:cs typeface="Open Sans" panose="020B0606030504020204" pitchFamily="34" charset="0"/>
                <a:hlinkClick r:id="rId5"/>
              </a:rPr>
              <a:t>rpamula@calstatela.edu</a:t>
            </a:r>
            <a:endParaRPr kumimoji="0" lang="en-US" altLang="en-US" sz="2400" b="1" i="0" u="none" strike="noStrike" cap="none" normalizeH="0" baseline="0" dirty="0" smtClean="0">
              <a:ln>
                <a:noFill/>
              </a:ln>
              <a:solidFill>
                <a:srgbClr val="0000CC"/>
              </a:solidFill>
              <a:effectLst/>
              <a:latin typeface="+mn-lt"/>
            </a:endParaRPr>
          </a:p>
        </p:txBody>
      </p:sp>
      <p:sp>
        <p:nvSpPr>
          <p:cNvPr id="12" name="Rectangle 9"/>
          <p:cNvSpPr>
            <a:spLocks noChangeArrowheads="1"/>
          </p:cNvSpPr>
          <p:nvPr/>
        </p:nvSpPr>
        <p:spPr bwMode="auto">
          <a:xfrm>
            <a:off x="4771710" y="3543630"/>
            <a:ext cx="1812782" cy="7540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0"/>
              </a:spcBef>
              <a:spcAft>
                <a:spcPts val="300"/>
              </a:spcAft>
              <a:buClrTx/>
              <a:buSzTx/>
              <a:buFontTx/>
              <a:buNone/>
              <a:tabLst/>
            </a:pPr>
            <a:r>
              <a:rPr kumimoji="0" lang="en-US" altLang="en-US" sz="1600" b="1" i="0" u="none" strike="noStrike" cap="none" normalizeH="0" baseline="0" dirty="0" err="1" smtClean="0">
                <a:ln>
                  <a:noFill/>
                </a:ln>
                <a:solidFill>
                  <a:srgbClr val="222222"/>
                </a:solidFill>
                <a:effectLst/>
                <a:latin typeface="+mn-lt"/>
                <a:cs typeface="Open Sans" panose="020B0606030504020204" pitchFamily="34" charset="0"/>
              </a:rPr>
              <a:t>Zilong</a:t>
            </a:r>
            <a:r>
              <a:rPr kumimoji="0" lang="en-US" altLang="en-US" sz="1600" b="1" i="0" u="none" strike="noStrike" cap="none" normalizeH="0" baseline="0" dirty="0" smtClean="0">
                <a:ln>
                  <a:noFill/>
                </a:ln>
                <a:solidFill>
                  <a:srgbClr val="222222"/>
                </a:solidFill>
                <a:effectLst/>
                <a:latin typeface="+mn-lt"/>
                <a:cs typeface="Open Sans" panose="020B0606030504020204" pitchFamily="34" charset="0"/>
              </a:rPr>
              <a:t> Ye</a:t>
            </a:r>
            <a:endParaRPr kumimoji="0" lang="en-US" altLang="en-US" sz="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ts val="0"/>
              </a:spcBef>
              <a:spcAft>
                <a:spcPts val="300"/>
              </a:spcAft>
              <a:buClrTx/>
              <a:buSzTx/>
              <a:buFontTx/>
              <a:buNone/>
              <a:tabLst/>
            </a:pPr>
            <a:r>
              <a:rPr lang="en-US" altLang="en-US" sz="1100" b="1" dirty="0" smtClean="0">
                <a:solidFill>
                  <a:srgbClr val="222222"/>
                </a:solidFill>
                <a:latin typeface="+mn-lt"/>
                <a:cs typeface="Open Sans" panose="020B0606030504020204" pitchFamily="34" charset="0"/>
              </a:rPr>
              <a:t>Undergraduate Advisor</a:t>
            </a:r>
            <a:endParaRPr kumimoji="0" lang="en-US" altLang="en-US" sz="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ts val="0"/>
              </a:spcBef>
              <a:spcAft>
                <a:spcPts val="300"/>
              </a:spcAft>
              <a:buClrTx/>
              <a:buSzTx/>
              <a:buFontTx/>
              <a:buNone/>
              <a:tabLst/>
            </a:pPr>
            <a:r>
              <a:rPr kumimoji="0" lang="en-US" altLang="en-US" sz="1100" b="1" i="0" u="sng" strike="noStrike" cap="none" normalizeH="0" baseline="0" dirty="0" smtClean="0">
                <a:ln>
                  <a:noFill/>
                </a:ln>
                <a:solidFill>
                  <a:srgbClr val="0000CC"/>
                </a:solidFill>
                <a:effectLst/>
                <a:latin typeface="+mn-lt"/>
                <a:cs typeface="Open Sans" panose="020B0606030504020204" pitchFamily="34" charset="0"/>
              </a:rPr>
              <a:t>zye5@calstatela.edu</a:t>
            </a:r>
          </a:p>
        </p:txBody>
      </p:sp>
      <p:sp>
        <p:nvSpPr>
          <p:cNvPr id="14" name="Rectangle 9"/>
          <p:cNvSpPr>
            <a:spLocks noChangeArrowheads="1"/>
          </p:cNvSpPr>
          <p:nvPr/>
        </p:nvSpPr>
        <p:spPr bwMode="auto">
          <a:xfrm>
            <a:off x="6929493" y="3523798"/>
            <a:ext cx="1747543" cy="7540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0"/>
              </a:spcBef>
              <a:spcAft>
                <a:spcPts val="300"/>
              </a:spcAft>
              <a:buClrTx/>
              <a:buSzTx/>
              <a:buFontTx/>
              <a:buNone/>
              <a:tabLst/>
            </a:pPr>
            <a:r>
              <a:rPr kumimoji="0" lang="en-US" altLang="en-US" sz="1600" b="1" i="0" u="none" strike="noStrike" cap="none" normalizeH="0" baseline="0" dirty="0" smtClean="0">
                <a:ln>
                  <a:noFill/>
                </a:ln>
                <a:solidFill>
                  <a:srgbClr val="222222"/>
                </a:solidFill>
                <a:effectLst/>
                <a:latin typeface="+mn-lt"/>
                <a:cs typeface="Open Sans" panose="020B0606030504020204" pitchFamily="34" charset="0"/>
              </a:rPr>
              <a:t>Elaine Kang</a:t>
            </a:r>
            <a:endParaRPr kumimoji="0" lang="en-US" altLang="en-US" sz="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ts val="0"/>
              </a:spcBef>
              <a:spcAft>
                <a:spcPts val="300"/>
              </a:spcAft>
              <a:buClrTx/>
              <a:buSzTx/>
              <a:buFontTx/>
              <a:buNone/>
              <a:tabLst/>
            </a:pPr>
            <a:r>
              <a:rPr lang="en-US" altLang="en-US" sz="1100" b="1" dirty="0" smtClean="0">
                <a:solidFill>
                  <a:srgbClr val="222222"/>
                </a:solidFill>
                <a:latin typeface="+mn-lt"/>
                <a:cs typeface="Open Sans" panose="020B0606030504020204" pitchFamily="34" charset="0"/>
              </a:rPr>
              <a:t>Chair</a:t>
            </a:r>
            <a:endParaRPr kumimoji="0" lang="en-US" altLang="en-US" sz="8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ts val="0"/>
              </a:spcBef>
              <a:spcAft>
                <a:spcPts val="300"/>
              </a:spcAft>
              <a:buClrTx/>
              <a:buSzTx/>
              <a:buFontTx/>
              <a:buNone/>
              <a:tabLst/>
            </a:pPr>
            <a:r>
              <a:rPr lang="en-US" altLang="en-US" sz="1100" b="1" u="sng" dirty="0" smtClean="0">
                <a:solidFill>
                  <a:srgbClr val="0000CC"/>
                </a:solidFill>
                <a:latin typeface="+mn-lt"/>
                <a:cs typeface="Open Sans" panose="020B0606030504020204" pitchFamily="34" charset="0"/>
              </a:rPr>
              <a:t>eykang</a:t>
            </a:r>
            <a:r>
              <a:rPr kumimoji="0" lang="en-US" altLang="en-US" sz="1100" b="1" i="0" u="sng" strike="noStrike" cap="none" normalizeH="0" baseline="0" dirty="0" smtClean="0">
                <a:ln>
                  <a:noFill/>
                </a:ln>
                <a:solidFill>
                  <a:srgbClr val="0000CC"/>
                </a:solidFill>
                <a:effectLst/>
                <a:latin typeface="+mn-lt"/>
                <a:cs typeface="Open Sans" panose="020B0606030504020204" pitchFamily="34" charset="0"/>
              </a:rPr>
              <a:t>@calstatela.edu</a:t>
            </a:r>
          </a:p>
        </p:txBody>
      </p:sp>
      <p:pic>
        <p:nvPicPr>
          <p:cNvPr id="3" name="Picture 2" descr="Evelyn Crosb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86" y="1289086"/>
            <a:ext cx="1500511" cy="217465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9"/>
          <p:cNvSpPr>
            <a:spLocks noChangeArrowheads="1"/>
          </p:cNvSpPr>
          <p:nvPr/>
        </p:nvSpPr>
        <p:spPr bwMode="auto">
          <a:xfrm>
            <a:off x="624469" y="3546310"/>
            <a:ext cx="1747543"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0"/>
              </a:spcBef>
              <a:spcAft>
                <a:spcPts val="300"/>
              </a:spcAft>
              <a:buClrTx/>
              <a:buSzTx/>
              <a:buFontTx/>
              <a:buNone/>
              <a:tabLst/>
            </a:pPr>
            <a:r>
              <a:rPr kumimoji="0" lang="en-US" altLang="en-US" sz="1600" b="1" i="0" u="none" strike="noStrike" cap="none" normalizeH="0" baseline="0" dirty="0" smtClean="0">
                <a:ln>
                  <a:noFill/>
                </a:ln>
                <a:solidFill>
                  <a:srgbClr val="222222"/>
                </a:solidFill>
                <a:effectLst/>
                <a:latin typeface="+mn-lt"/>
                <a:cs typeface="Open Sans" panose="020B0606030504020204" pitchFamily="34" charset="0"/>
              </a:rPr>
              <a:t>Evelyn Crosby</a:t>
            </a:r>
            <a:endParaRPr kumimoji="0" lang="en-US" altLang="en-US" sz="800" b="0" i="0" u="none" strike="noStrike" cap="none" normalizeH="0" baseline="0" dirty="0" smtClean="0">
              <a:ln>
                <a:noFill/>
              </a:ln>
              <a:solidFill>
                <a:schemeClr val="tx1"/>
              </a:solidFill>
              <a:effectLst/>
              <a:latin typeface="+mn-lt"/>
            </a:endParaRPr>
          </a:p>
          <a:p>
            <a:pPr lvl="0" algn="ctr" defTabSz="914400">
              <a:spcBef>
                <a:spcPts val="0"/>
              </a:spcBef>
              <a:spcAft>
                <a:spcPts val="300"/>
              </a:spcAft>
            </a:pPr>
            <a:r>
              <a:rPr lang="en-US" altLang="en-US" sz="1100" b="1" dirty="0">
                <a:solidFill>
                  <a:srgbClr val="222222"/>
                </a:solidFill>
                <a:latin typeface="+mn-lt"/>
                <a:cs typeface="Open Sans" panose="020B0606030504020204" pitchFamily="34" charset="0"/>
              </a:rPr>
              <a:t>Lead Advisor, ECST Advising Center</a:t>
            </a:r>
          </a:p>
          <a:p>
            <a:pPr lvl="0" algn="ctr" defTabSz="914400">
              <a:spcBef>
                <a:spcPts val="0"/>
              </a:spcBef>
              <a:spcAft>
                <a:spcPts val="300"/>
              </a:spcAft>
            </a:pPr>
            <a:r>
              <a:rPr lang="en-US" altLang="en-US" sz="1100" b="1" dirty="0" smtClean="0">
                <a:solidFill>
                  <a:srgbClr val="222222"/>
                </a:solidFill>
                <a:latin typeface="+mn-lt"/>
                <a:cs typeface="Open Sans" panose="020B0606030504020204" pitchFamily="34" charset="0"/>
                <a:hlinkClick r:id="rId7"/>
              </a:rPr>
              <a:t>ecrosby@calstatela.edu</a:t>
            </a:r>
            <a:r>
              <a:rPr lang="en-US" altLang="en-US" sz="1100" b="1" u="sng" dirty="0">
                <a:solidFill>
                  <a:srgbClr val="0000CC"/>
                </a:solidFill>
                <a:latin typeface="+mn-lt"/>
                <a:cs typeface="Open Sans" panose="020B0606030504020204" pitchFamily="34" charset="0"/>
              </a:rPr>
              <a:t> </a:t>
            </a:r>
            <a:endParaRPr lang="en-US" altLang="en-US" sz="1100" b="1" dirty="0" smtClean="0">
              <a:solidFill>
                <a:srgbClr val="222222"/>
              </a:solidFill>
              <a:latin typeface="+mn-lt"/>
              <a:cs typeface="Open Sans" panose="020B0606030504020204" pitchFamily="34" charset="0"/>
            </a:endParaRPr>
          </a:p>
        </p:txBody>
      </p:sp>
    </p:spTree>
    <p:extLst>
      <p:ext uri="{BB962C8B-B14F-4D97-AF65-F5344CB8AC3E}">
        <p14:creationId xmlns:p14="http://schemas.microsoft.com/office/powerpoint/2010/main" val="3583155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408" y="237636"/>
            <a:ext cx="2608813" cy="857250"/>
          </a:xfrm>
        </p:spPr>
        <p:txBody>
          <a:bodyPr>
            <a:normAutofit fontScale="90000"/>
          </a:bodyPr>
          <a:lstStyle/>
          <a:p>
            <a:r>
              <a:rPr lang="en-US" dirty="0" smtClean="0"/>
              <a:t>Computer Science Department</a:t>
            </a:r>
            <a:endParaRPr lang="en-US" dirty="0"/>
          </a:p>
        </p:txBody>
      </p:sp>
      <p:sp>
        <p:nvSpPr>
          <p:cNvPr id="4" name="Content Placeholder 3"/>
          <p:cNvSpPr>
            <a:spLocks noGrp="1"/>
          </p:cNvSpPr>
          <p:nvPr>
            <p:ph idx="1"/>
          </p:nvPr>
        </p:nvSpPr>
        <p:spPr>
          <a:xfrm>
            <a:off x="536408" y="1177748"/>
            <a:ext cx="2340799" cy="3394472"/>
          </a:xfrm>
        </p:spPr>
        <p:txBody>
          <a:bodyPr/>
          <a:lstStyle/>
          <a:p>
            <a:pPr marL="285750" indent="-285750">
              <a:buFont typeface="Arial" panose="020B0604020202020204" pitchFamily="34" charset="0"/>
              <a:buChar char="•"/>
            </a:pPr>
            <a:r>
              <a:rPr lang="en-US" sz="1400" dirty="0" smtClean="0"/>
              <a:t>Department website: </a:t>
            </a:r>
            <a:r>
              <a:rPr lang="en-US" sz="1400" dirty="0">
                <a:hlinkClick r:id="rId2"/>
              </a:rPr>
              <a:t>https://</a:t>
            </a:r>
            <a:r>
              <a:rPr lang="en-US" sz="1400" dirty="0" smtClean="0">
                <a:hlinkClick r:id="rId2"/>
              </a:rPr>
              <a:t>www.calstatela.edu/ecst/cs</a:t>
            </a:r>
            <a:endParaRPr lang="en-US" sz="1400" dirty="0" smtClean="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Check </a:t>
            </a:r>
            <a:r>
              <a:rPr lang="en-US" sz="1400" b="1" dirty="0" smtClean="0"/>
              <a:t>undergraduate </a:t>
            </a:r>
            <a:r>
              <a:rPr lang="en-US" sz="1400" b="1" dirty="0"/>
              <a:t>curriculum requirement </a:t>
            </a:r>
            <a:r>
              <a:rPr lang="en-US" sz="1400" dirty="0">
                <a:hlinkClick r:id="rId3"/>
              </a:rPr>
              <a:t>https://www.calstatela.edu/ecst/cs/curriculum-requirements</a:t>
            </a:r>
            <a:endParaRPr lang="en-US" sz="1400" dirty="0"/>
          </a:p>
          <a:p>
            <a:endParaRPr lang="en-US" sz="1400" dirty="0" smtClean="0"/>
          </a:p>
        </p:txBody>
      </p:sp>
      <p:sp>
        <p:nvSpPr>
          <p:cNvPr id="2" name="Slide Number Placeholder 1"/>
          <p:cNvSpPr>
            <a:spLocks noGrp="1"/>
          </p:cNvSpPr>
          <p:nvPr>
            <p:ph type="sldNum" sz="quarter" idx="4294967295"/>
          </p:nvPr>
        </p:nvSpPr>
        <p:spPr>
          <a:xfrm>
            <a:off x="7010400" y="4826000"/>
            <a:ext cx="2133600" cy="274638"/>
          </a:xfrm>
        </p:spPr>
        <p:txBody>
          <a:bodyPr/>
          <a:lstStyle/>
          <a:p>
            <a:fld id="{BB220BBC-8879-E844-B35B-0F806738ECBE}" type="slidenum">
              <a:rPr lang="en-US" smtClean="0"/>
              <a:t>3</a:t>
            </a:fld>
            <a:endParaRPr lang="en-US"/>
          </a:p>
        </p:txBody>
      </p:sp>
      <p:pic>
        <p:nvPicPr>
          <p:cNvPr id="5" name="Picture 4"/>
          <p:cNvPicPr>
            <a:picLocks noChangeAspect="1"/>
          </p:cNvPicPr>
          <p:nvPr/>
        </p:nvPicPr>
        <p:blipFill>
          <a:blip r:embed="rId4"/>
          <a:stretch>
            <a:fillRect/>
          </a:stretch>
        </p:blipFill>
        <p:spPr>
          <a:xfrm>
            <a:off x="3054580" y="237636"/>
            <a:ext cx="5803760" cy="4657904"/>
          </a:xfrm>
          <a:prstGeom prst="rect">
            <a:avLst/>
          </a:prstGeom>
          <a:ln>
            <a:solidFill>
              <a:schemeClr val="tx1"/>
            </a:solidFill>
          </a:ln>
        </p:spPr>
      </p:pic>
    </p:spTree>
    <p:extLst>
      <p:ext uri="{BB962C8B-B14F-4D97-AF65-F5344CB8AC3E}">
        <p14:creationId xmlns:p14="http://schemas.microsoft.com/office/powerpoint/2010/main" val="946075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Computer Science Department Advisement</a:t>
            </a:r>
            <a:endParaRPr lang="en-US"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en-US" sz="1800" dirty="0" smtClean="0"/>
              <a:t>Department website: </a:t>
            </a:r>
            <a:r>
              <a:rPr lang="en-US" sz="1800" dirty="0">
                <a:hlinkClick r:id="rId2"/>
              </a:rPr>
              <a:t>https://</a:t>
            </a:r>
            <a:r>
              <a:rPr lang="en-US" sz="1800" dirty="0" smtClean="0">
                <a:hlinkClick r:id="rId2"/>
              </a:rPr>
              <a:t>www.calstatela.edu/ecst/cs</a:t>
            </a:r>
            <a:endParaRPr lang="en-US" sz="1800" dirty="0" smtClean="0"/>
          </a:p>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dirty="0" smtClean="0"/>
              <a:t>Advisement information - </a:t>
            </a:r>
            <a:r>
              <a:rPr lang="en-US" sz="1800" dirty="0" smtClean="0">
                <a:hlinkClick r:id="rId3"/>
              </a:rPr>
              <a:t>https</a:t>
            </a:r>
            <a:r>
              <a:rPr lang="en-US" sz="1800" dirty="0">
                <a:hlinkClick r:id="rId3"/>
              </a:rPr>
              <a:t>://</a:t>
            </a:r>
            <a:r>
              <a:rPr lang="en-US" sz="1800" dirty="0" smtClean="0">
                <a:hlinkClick r:id="rId3"/>
              </a:rPr>
              <a:t>www.calstatela.edu/ecst/cs/advisement-resources</a:t>
            </a:r>
            <a:r>
              <a:rPr lang="en-US" sz="1800" dirty="0" smtClean="0"/>
              <a:t> </a:t>
            </a:r>
          </a:p>
          <a:p>
            <a:pPr marL="971550" lvl="1" indent="-285750"/>
            <a:r>
              <a:rPr lang="en-US" sz="1600" dirty="0" smtClean="0"/>
              <a:t>Check </a:t>
            </a:r>
            <a:r>
              <a:rPr lang="en-US" sz="1600" b="1" dirty="0" smtClean="0"/>
              <a:t>group advisement sessions</a:t>
            </a:r>
          </a:p>
          <a:p>
            <a:pPr marL="971550" lvl="1" indent="-285750"/>
            <a:r>
              <a:rPr lang="en-US" sz="1600" dirty="0" smtClean="0"/>
              <a:t>Check </a:t>
            </a:r>
            <a:r>
              <a:rPr lang="en-US" sz="1600" b="1" dirty="0" smtClean="0"/>
              <a:t>faculty advisor office hours </a:t>
            </a:r>
            <a:r>
              <a:rPr lang="en-US" sz="1600" dirty="0" smtClean="0"/>
              <a:t>and zoom links -  </a:t>
            </a:r>
            <a:r>
              <a:rPr lang="en-US" sz="1600" dirty="0" smtClean="0">
                <a:hlinkClick r:id="rId4"/>
              </a:rPr>
              <a:t>https</a:t>
            </a:r>
            <a:r>
              <a:rPr lang="en-US" sz="1600" dirty="0">
                <a:hlinkClick r:id="rId4"/>
              </a:rPr>
              <a:t>://</a:t>
            </a:r>
            <a:r>
              <a:rPr lang="en-US" sz="1600" dirty="0" smtClean="0">
                <a:hlinkClick r:id="rId4"/>
              </a:rPr>
              <a:t>www.calstatela.edu/ecst/cs/cs-faculty-advising-and-office-hours</a:t>
            </a:r>
            <a:endParaRPr lang="en-US" sz="1600" dirty="0" smtClean="0"/>
          </a:p>
          <a:p>
            <a:pPr marL="971550" lvl="1" indent="-285750"/>
            <a:r>
              <a:rPr lang="en-US" sz="1600" dirty="0" smtClean="0"/>
              <a:t>Check </a:t>
            </a:r>
            <a:r>
              <a:rPr lang="en-US" sz="1600" b="1" dirty="0" smtClean="0"/>
              <a:t>forms</a:t>
            </a:r>
            <a:r>
              <a:rPr lang="en-US" sz="1600" dirty="0" smtClean="0"/>
              <a:t> - </a:t>
            </a:r>
            <a:r>
              <a:rPr lang="en-US" sz="1600" dirty="0" smtClean="0">
                <a:hlinkClick r:id="rId5"/>
              </a:rPr>
              <a:t>https</a:t>
            </a:r>
            <a:r>
              <a:rPr lang="en-US" sz="1600" dirty="0">
                <a:hlinkClick r:id="rId5"/>
              </a:rPr>
              <a:t>://</a:t>
            </a:r>
            <a:r>
              <a:rPr lang="en-US" sz="1600" dirty="0" smtClean="0">
                <a:hlinkClick r:id="rId5"/>
              </a:rPr>
              <a:t>www.calstatela.edu/ecst/cs/forms</a:t>
            </a:r>
            <a:endParaRPr lang="en-US" sz="1600" dirty="0" smtClean="0"/>
          </a:p>
          <a:p>
            <a:pPr marL="971550" lvl="1" indent="-285750"/>
            <a:r>
              <a:rPr lang="en-US" sz="1600" dirty="0" smtClean="0"/>
              <a:t>Check other </a:t>
            </a:r>
            <a:r>
              <a:rPr lang="en-US" sz="1600" b="1" dirty="0" smtClean="0"/>
              <a:t>resources</a:t>
            </a:r>
            <a:r>
              <a:rPr lang="en-US" sz="1600" dirty="0" smtClean="0"/>
              <a:t> - </a:t>
            </a:r>
            <a:r>
              <a:rPr lang="en-US" sz="1600" dirty="0">
                <a:hlinkClick r:id="rId6"/>
              </a:rPr>
              <a:t>https://www.calstatela.edu/ecst/cs/resources</a:t>
            </a:r>
            <a:endParaRPr lang="en-US" sz="1600" dirty="0"/>
          </a:p>
        </p:txBody>
      </p:sp>
      <p:sp>
        <p:nvSpPr>
          <p:cNvPr id="2" name="Slide Number Placeholder 1"/>
          <p:cNvSpPr>
            <a:spLocks noGrp="1"/>
          </p:cNvSpPr>
          <p:nvPr>
            <p:ph type="sldNum" sz="quarter" idx="4294967295"/>
          </p:nvPr>
        </p:nvSpPr>
        <p:spPr>
          <a:xfrm>
            <a:off x="7010400" y="4826000"/>
            <a:ext cx="2133600" cy="274638"/>
          </a:xfrm>
        </p:spPr>
        <p:txBody>
          <a:bodyPr/>
          <a:lstStyle/>
          <a:p>
            <a:fld id="{BB220BBC-8879-E844-B35B-0F806738ECBE}" type="slidenum">
              <a:rPr lang="en-US" smtClean="0"/>
              <a:t>4</a:t>
            </a:fld>
            <a:endParaRPr lang="en-US"/>
          </a:p>
        </p:txBody>
      </p:sp>
    </p:spTree>
    <p:extLst>
      <p:ext uri="{BB962C8B-B14F-4D97-AF65-F5344CB8AC3E}">
        <p14:creationId xmlns:p14="http://schemas.microsoft.com/office/powerpoint/2010/main" val="3117336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solidFill>
            <a:srgbClr val="FFFFCC"/>
          </a:solidFill>
        </p:spPr>
        <p:txBody>
          <a:bodyPr/>
          <a:lstStyle/>
          <a:p>
            <a:r>
              <a:rPr lang="en-US" sz="1200" b="1" dirty="0"/>
              <a:t>Lower Division Required </a:t>
            </a:r>
            <a:r>
              <a:rPr lang="en-US" sz="1200" b="1" dirty="0" smtClean="0"/>
              <a:t>Courses (39 units)</a:t>
            </a:r>
            <a:endParaRPr lang="en-US" sz="1200" b="1" dirty="0"/>
          </a:p>
          <a:p>
            <a:r>
              <a:rPr lang="en-US" sz="1200" dirty="0"/>
              <a:t>CS 1222 - Introduction to Relational Databases</a:t>
            </a:r>
          </a:p>
          <a:p>
            <a:r>
              <a:rPr lang="en-US" sz="1200" dirty="0"/>
              <a:t>CS 2011 - Introduction to Programming I</a:t>
            </a:r>
          </a:p>
          <a:p>
            <a:r>
              <a:rPr lang="en-US" sz="1200" dirty="0"/>
              <a:t>CS 2012 - Introduction to Programming II</a:t>
            </a:r>
          </a:p>
          <a:p>
            <a:r>
              <a:rPr lang="en-US" sz="1200" dirty="0"/>
              <a:t>CS 2013 - Programming with Data Structures</a:t>
            </a:r>
          </a:p>
          <a:p>
            <a:r>
              <a:rPr lang="en-US" sz="1200" dirty="0"/>
              <a:t>CS 2148 - Discrete Structures</a:t>
            </a:r>
          </a:p>
          <a:p>
            <a:r>
              <a:rPr lang="en-US" sz="1200" dirty="0"/>
              <a:t>ENGL 2030 - Introduction to Technical Writing</a:t>
            </a:r>
          </a:p>
          <a:p>
            <a:r>
              <a:rPr lang="en-US" sz="1200" dirty="0"/>
              <a:t>MATH 2110 - Calculus I</a:t>
            </a:r>
          </a:p>
          <a:p>
            <a:r>
              <a:rPr lang="en-US" sz="1200" dirty="0"/>
              <a:t>MATH 2120 - Calculus II</a:t>
            </a:r>
          </a:p>
          <a:p>
            <a:r>
              <a:rPr lang="en-US" sz="1200" dirty="0"/>
              <a:t>MATH 2550 - Introduction to Linear Algebra</a:t>
            </a:r>
          </a:p>
          <a:p>
            <a:r>
              <a:rPr lang="en-US" sz="1200" dirty="0"/>
              <a:t>PHYS 2100 - General Physics I: Mechanics</a:t>
            </a:r>
          </a:p>
          <a:p>
            <a:r>
              <a:rPr lang="en-US" sz="1200" dirty="0"/>
              <a:t>PHYS 2200 - General Physics II: Electromagnetism and Circuits</a:t>
            </a:r>
          </a:p>
        </p:txBody>
      </p:sp>
      <p:sp>
        <p:nvSpPr>
          <p:cNvPr id="5" name="Content Placeholder 4"/>
          <p:cNvSpPr>
            <a:spLocks noGrp="1"/>
          </p:cNvSpPr>
          <p:nvPr>
            <p:ph sz="half" idx="2"/>
          </p:nvPr>
        </p:nvSpPr>
        <p:spPr>
          <a:solidFill>
            <a:schemeClr val="bg1">
              <a:lumMod val="95000"/>
            </a:schemeClr>
          </a:solidFill>
        </p:spPr>
        <p:txBody>
          <a:bodyPr/>
          <a:lstStyle/>
          <a:p>
            <a:r>
              <a:rPr lang="en-US" sz="1200" b="1" dirty="0"/>
              <a:t>Upper Division Required </a:t>
            </a:r>
            <a:r>
              <a:rPr lang="en-US" sz="1200" b="1" dirty="0" smtClean="0"/>
              <a:t>Courses (33 units)</a:t>
            </a:r>
            <a:endParaRPr lang="en-US" sz="1200" b="1" dirty="0"/>
          </a:p>
          <a:p>
            <a:r>
              <a:rPr lang="en-US" sz="1200" dirty="0"/>
              <a:t>CS 3035 - Programming Language Paradigms</a:t>
            </a:r>
          </a:p>
          <a:p>
            <a:r>
              <a:rPr lang="en-US" sz="1200" dirty="0"/>
              <a:t>CS 3112 - Analysis of Algorithms</a:t>
            </a:r>
          </a:p>
          <a:p>
            <a:r>
              <a:rPr lang="en-US" sz="1200" dirty="0"/>
              <a:t>CS 3186 - Introduction to Automata Theory</a:t>
            </a:r>
          </a:p>
          <a:p>
            <a:r>
              <a:rPr lang="en-US" sz="1200" dirty="0"/>
              <a:t>CS 3220 - Web and Internet Programming</a:t>
            </a:r>
          </a:p>
          <a:p>
            <a:r>
              <a:rPr lang="en-US" sz="1200" dirty="0"/>
              <a:t>CS 3337 - Software Engineering</a:t>
            </a:r>
          </a:p>
          <a:p>
            <a:r>
              <a:rPr lang="en-US" sz="1200" dirty="0"/>
              <a:t>CS 3801 - Societal and Ethical Issues in Computing</a:t>
            </a:r>
          </a:p>
          <a:p>
            <a:r>
              <a:rPr lang="en-US" sz="1200" dirty="0"/>
              <a:t>CS 4440 - Introduction to Operating Systems</a:t>
            </a:r>
          </a:p>
          <a:p>
            <a:r>
              <a:rPr lang="en-US" sz="1200" dirty="0"/>
              <a:t>CS 4961 - Software Design Laboratory I</a:t>
            </a:r>
          </a:p>
          <a:p>
            <a:r>
              <a:rPr lang="en-US" sz="1200" dirty="0"/>
              <a:t>CS 4962 - Software Design Laboratory II</a:t>
            </a:r>
          </a:p>
          <a:p>
            <a:r>
              <a:rPr lang="en-US" sz="1200" dirty="0"/>
              <a:t>CS 4963 - Computer Science Recapitulation</a:t>
            </a:r>
          </a:p>
          <a:p>
            <a:r>
              <a:rPr lang="en-US" sz="1200" dirty="0"/>
              <a:t>EE 3445 - Computer </a:t>
            </a:r>
            <a:r>
              <a:rPr lang="en-US" sz="1200" dirty="0" smtClean="0"/>
              <a:t>Organization</a:t>
            </a:r>
          </a:p>
          <a:p>
            <a:r>
              <a:rPr lang="en-US" sz="1200" dirty="0" smtClean="0"/>
              <a:t>--------------------------------------------------------------------------</a:t>
            </a:r>
            <a:endParaRPr lang="en-US" sz="1200" dirty="0"/>
          </a:p>
          <a:p>
            <a:r>
              <a:rPr lang="en-US" sz="1200" b="1" dirty="0" smtClean="0"/>
              <a:t>CS Electives </a:t>
            </a:r>
            <a:r>
              <a:rPr lang="en-US" sz="1200" b="1" dirty="0"/>
              <a:t>(18 units</a:t>
            </a:r>
            <a:r>
              <a:rPr lang="en-US" sz="1200" b="1" dirty="0" smtClean="0"/>
              <a:t>)</a:t>
            </a:r>
          </a:p>
          <a:p>
            <a:r>
              <a:rPr lang="en-US" sz="1200" b="1" dirty="0" smtClean="0"/>
              <a:t>Math Elective (3 units)</a:t>
            </a:r>
            <a:endParaRPr lang="en-US" sz="1200" b="1" dirty="0"/>
          </a:p>
          <a:p>
            <a:endParaRPr lang="en-US" sz="1200" dirty="0"/>
          </a:p>
        </p:txBody>
      </p:sp>
      <p:sp>
        <p:nvSpPr>
          <p:cNvPr id="2" name="Title 1"/>
          <p:cNvSpPr>
            <a:spLocks noGrp="1"/>
          </p:cNvSpPr>
          <p:nvPr>
            <p:ph type="title"/>
          </p:nvPr>
        </p:nvSpPr>
        <p:spPr/>
        <p:txBody>
          <a:bodyPr/>
          <a:lstStyle/>
          <a:p>
            <a:r>
              <a:rPr lang="en-US" altLang="zh-TW" sz="2000" kern="0" dirty="0">
                <a:solidFill>
                  <a:srgbClr val="000000"/>
                </a:solidFill>
                <a:ea typeface="PMingLiU" pitchFamily="18" charset="-120"/>
              </a:rPr>
              <a:t>BS Curriculum </a:t>
            </a:r>
            <a:r>
              <a:rPr lang="en-US" altLang="zh-TW" sz="2000" kern="0" dirty="0" smtClean="0">
                <a:solidFill>
                  <a:srgbClr val="000000"/>
                </a:solidFill>
                <a:ea typeface="PMingLiU" pitchFamily="18" charset="-120"/>
              </a:rPr>
              <a:t>(current) – Major Requirements (93 units)</a:t>
            </a:r>
            <a:endParaRPr lang="en-US" dirty="0"/>
          </a:p>
        </p:txBody>
      </p:sp>
    </p:spTree>
    <p:extLst>
      <p:ext uri="{BB962C8B-B14F-4D97-AF65-F5344CB8AC3E}">
        <p14:creationId xmlns:p14="http://schemas.microsoft.com/office/powerpoint/2010/main" val="276465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solidFill>
            <a:srgbClr val="FFFFCC"/>
          </a:solidFill>
        </p:spPr>
        <p:txBody>
          <a:bodyPr/>
          <a:lstStyle/>
          <a:p>
            <a:r>
              <a:rPr lang="en-US" sz="1200" b="1" dirty="0"/>
              <a:t>Lower Division Required </a:t>
            </a:r>
            <a:r>
              <a:rPr lang="en-US" sz="1200" b="1" dirty="0" smtClean="0"/>
              <a:t>Courses (</a:t>
            </a:r>
            <a:r>
              <a:rPr lang="en-US" sz="1200" b="1" dirty="0" smtClean="0">
                <a:solidFill>
                  <a:srgbClr val="FF0000"/>
                </a:solidFill>
              </a:rPr>
              <a:t>44 </a:t>
            </a:r>
            <a:r>
              <a:rPr lang="en-US" sz="1200" b="1" dirty="0" smtClean="0"/>
              <a:t>units)</a:t>
            </a:r>
            <a:endParaRPr lang="en-US" sz="1200" b="1" dirty="0"/>
          </a:p>
          <a:p>
            <a:r>
              <a:rPr lang="en-US" sz="1200" dirty="0"/>
              <a:t>CS 1222 - Introduction to Relational Databases</a:t>
            </a:r>
          </a:p>
          <a:p>
            <a:r>
              <a:rPr lang="en-US" sz="1200" dirty="0"/>
              <a:t>CS 2011 - Introduction to Programming </a:t>
            </a:r>
            <a:r>
              <a:rPr lang="en-US" sz="1200" dirty="0" smtClean="0"/>
              <a:t>I (</a:t>
            </a:r>
            <a:r>
              <a:rPr lang="en-US" sz="1200" b="1" dirty="0" smtClean="0">
                <a:solidFill>
                  <a:srgbClr val="FF0000"/>
                </a:solidFill>
              </a:rPr>
              <a:t>4</a:t>
            </a:r>
            <a:r>
              <a:rPr lang="en-US" sz="1200" dirty="0" smtClean="0"/>
              <a:t>)</a:t>
            </a:r>
            <a:endParaRPr lang="en-US" sz="1200" dirty="0"/>
          </a:p>
          <a:p>
            <a:r>
              <a:rPr lang="en-US" sz="1200" dirty="0"/>
              <a:t>CS 2012 - Introduction to Programming </a:t>
            </a:r>
            <a:r>
              <a:rPr lang="en-US" sz="1200" dirty="0" smtClean="0"/>
              <a:t>II (</a:t>
            </a:r>
            <a:r>
              <a:rPr lang="en-US" sz="1200" dirty="0" smtClean="0">
                <a:solidFill>
                  <a:srgbClr val="FF0000"/>
                </a:solidFill>
              </a:rPr>
              <a:t>4</a:t>
            </a:r>
            <a:r>
              <a:rPr lang="en-US" sz="1200" dirty="0" smtClean="0"/>
              <a:t>)</a:t>
            </a:r>
            <a:endParaRPr lang="en-US" sz="1200" dirty="0"/>
          </a:p>
          <a:p>
            <a:r>
              <a:rPr lang="en-US" sz="1200" dirty="0"/>
              <a:t>CS 2013 - Programming with Data </a:t>
            </a:r>
            <a:r>
              <a:rPr lang="en-US" sz="1200" dirty="0" smtClean="0"/>
              <a:t>Structures (</a:t>
            </a:r>
            <a:r>
              <a:rPr lang="en-US" sz="1200" dirty="0" smtClean="0">
                <a:solidFill>
                  <a:srgbClr val="FF0000"/>
                </a:solidFill>
              </a:rPr>
              <a:t>4</a:t>
            </a:r>
            <a:r>
              <a:rPr lang="en-US" sz="1200" dirty="0" smtClean="0"/>
              <a:t>)</a:t>
            </a:r>
            <a:endParaRPr lang="en-US" sz="1200" dirty="0"/>
          </a:p>
          <a:p>
            <a:r>
              <a:rPr lang="en-US" sz="1200" dirty="0"/>
              <a:t>CS 2148 - Discrete </a:t>
            </a:r>
            <a:r>
              <a:rPr lang="en-US" sz="1200" dirty="0" smtClean="0"/>
              <a:t>Structures (</a:t>
            </a:r>
            <a:r>
              <a:rPr lang="en-US" sz="1200" dirty="0" smtClean="0">
                <a:solidFill>
                  <a:srgbClr val="FF0000"/>
                </a:solidFill>
              </a:rPr>
              <a:t>4</a:t>
            </a:r>
            <a:r>
              <a:rPr lang="en-US" sz="1200" dirty="0" smtClean="0"/>
              <a:t>)</a:t>
            </a:r>
          </a:p>
          <a:p>
            <a:r>
              <a:rPr lang="en-US" sz="1200" dirty="0" smtClean="0">
                <a:solidFill>
                  <a:srgbClr val="FF0000"/>
                </a:solidFill>
              </a:rPr>
              <a:t>CS 2445 – Intro to Computer Systems</a:t>
            </a:r>
          </a:p>
          <a:p>
            <a:r>
              <a:rPr lang="en-US" sz="1200" dirty="0" smtClean="0">
                <a:solidFill>
                  <a:srgbClr val="FF0000"/>
                </a:solidFill>
              </a:rPr>
              <a:t>CS 2470 – Network </a:t>
            </a:r>
            <a:r>
              <a:rPr lang="en-US" sz="1200" dirty="0">
                <a:solidFill>
                  <a:srgbClr val="FF0000"/>
                </a:solidFill>
              </a:rPr>
              <a:t>S</a:t>
            </a:r>
            <a:r>
              <a:rPr lang="en-US" sz="1200" dirty="0" smtClean="0">
                <a:solidFill>
                  <a:srgbClr val="FF0000"/>
                </a:solidFill>
              </a:rPr>
              <a:t>ystems and Cybersecurity </a:t>
            </a:r>
            <a:endParaRPr lang="en-US" sz="1200" dirty="0">
              <a:solidFill>
                <a:srgbClr val="FF0000"/>
              </a:solidFill>
            </a:endParaRPr>
          </a:p>
          <a:p>
            <a:r>
              <a:rPr lang="en-US" sz="1200" dirty="0"/>
              <a:t>ENGL 2030 - Introduction to Technical Writing</a:t>
            </a:r>
          </a:p>
          <a:p>
            <a:r>
              <a:rPr lang="en-US" sz="1200" dirty="0"/>
              <a:t>MATH 2110 - Calculus I</a:t>
            </a:r>
          </a:p>
          <a:p>
            <a:r>
              <a:rPr lang="en-US" sz="1200" dirty="0"/>
              <a:t>MATH 2120 - Calculus II</a:t>
            </a:r>
          </a:p>
          <a:p>
            <a:r>
              <a:rPr lang="en-US" sz="1200" dirty="0"/>
              <a:t>MATH 2550 - Introduction to Linear Algebra</a:t>
            </a:r>
          </a:p>
          <a:p>
            <a:r>
              <a:rPr lang="en-US" sz="1200" dirty="0"/>
              <a:t>PHYS 2100 - General Physics I: Mechanics</a:t>
            </a:r>
          </a:p>
          <a:p>
            <a:r>
              <a:rPr lang="en-US" sz="1200" strike="sngStrike" dirty="0">
                <a:solidFill>
                  <a:srgbClr val="FF0000"/>
                </a:solidFill>
              </a:rPr>
              <a:t>PHYS 2200 - General Physics II: Electromagnetism and Circuits</a:t>
            </a:r>
          </a:p>
        </p:txBody>
      </p:sp>
      <p:sp>
        <p:nvSpPr>
          <p:cNvPr id="5" name="Content Placeholder 4"/>
          <p:cNvSpPr>
            <a:spLocks noGrp="1"/>
          </p:cNvSpPr>
          <p:nvPr>
            <p:ph sz="half" idx="2"/>
          </p:nvPr>
        </p:nvSpPr>
        <p:spPr>
          <a:solidFill>
            <a:schemeClr val="bg1">
              <a:lumMod val="95000"/>
            </a:schemeClr>
          </a:solidFill>
        </p:spPr>
        <p:txBody>
          <a:bodyPr/>
          <a:lstStyle/>
          <a:p>
            <a:r>
              <a:rPr lang="en-US" sz="1200" b="1" dirty="0"/>
              <a:t>Upper Division Required </a:t>
            </a:r>
            <a:r>
              <a:rPr lang="en-US" sz="1200" b="1" dirty="0" smtClean="0"/>
              <a:t>Courses (</a:t>
            </a:r>
            <a:r>
              <a:rPr lang="en-US" sz="1200" b="1" dirty="0" smtClean="0">
                <a:solidFill>
                  <a:srgbClr val="FF0000"/>
                </a:solidFill>
              </a:rPr>
              <a:t>31</a:t>
            </a:r>
            <a:r>
              <a:rPr lang="en-US" sz="1200" b="1" dirty="0" smtClean="0"/>
              <a:t> units)</a:t>
            </a:r>
            <a:endParaRPr lang="en-US" sz="1200" b="1" dirty="0"/>
          </a:p>
          <a:p>
            <a:r>
              <a:rPr lang="en-US" sz="1200" dirty="0"/>
              <a:t>CS 3035 - Programming Language Paradigms</a:t>
            </a:r>
          </a:p>
          <a:p>
            <a:r>
              <a:rPr lang="en-US" sz="1200" dirty="0"/>
              <a:t>CS 3112 - Analysis of Algorithms</a:t>
            </a:r>
          </a:p>
          <a:p>
            <a:r>
              <a:rPr lang="en-US" sz="1200" dirty="0"/>
              <a:t>CS 3186 - Introduction to Automata Theory</a:t>
            </a:r>
          </a:p>
          <a:p>
            <a:r>
              <a:rPr lang="en-US" sz="1200" dirty="0"/>
              <a:t>CS 3220 - Web and Internet </a:t>
            </a:r>
            <a:r>
              <a:rPr lang="en-US" sz="1200" dirty="0" smtClean="0"/>
              <a:t>Programming (</a:t>
            </a:r>
            <a:r>
              <a:rPr lang="en-US" sz="1200" b="1" dirty="0" smtClean="0">
                <a:solidFill>
                  <a:srgbClr val="FF0000"/>
                </a:solidFill>
              </a:rPr>
              <a:t>4</a:t>
            </a:r>
            <a:r>
              <a:rPr lang="en-US" sz="1200" dirty="0" smtClean="0"/>
              <a:t>)</a:t>
            </a:r>
            <a:endParaRPr lang="en-US" sz="1200" dirty="0"/>
          </a:p>
          <a:p>
            <a:r>
              <a:rPr lang="en-US" sz="1200" dirty="0"/>
              <a:t>CS 3337 - Software Engineering</a:t>
            </a:r>
          </a:p>
          <a:p>
            <a:r>
              <a:rPr lang="en-US" sz="1200" dirty="0"/>
              <a:t>CS 3801 - Societal and Ethical Issues in Computing</a:t>
            </a:r>
          </a:p>
          <a:p>
            <a:r>
              <a:rPr lang="en-US" sz="1200" dirty="0"/>
              <a:t>CS 4440 - Introduction to Operating Systems</a:t>
            </a:r>
          </a:p>
          <a:p>
            <a:r>
              <a:rPr lang="en-US" sz="1200" dirty="0"/>
              <a:t>CS 4961 - Software Design Laboratory I</a:t>
            </a:r>
          </a:p>
          <a:p>
            <a:r>
              <a:rPr lang="en-US" sz="1200" dirty="0"/>
              <a:t>CS 4962 - Software Design Laboratory II</a:t>
            </a:r>
          </a:p>
          <a:p>
            <a:r>
              <a:rPr lang="en-US" sz="1200" dirty="0"/>
              <a:t>CS 4963 - Computer Science Recapitulation</a:t>
            </a:r>
          </a:p>
          <a:p>
            <a:r>
              <a:rPr lang="en-US" sz="1200" strike="sngStrike" dirty="0">
                <a:solidFill>
                  <a:srgbClr val="FF0000"/>
                </a:solidFill>
              </a:rPr>
              <a:t>EE 3445 - Computer </a:t>
            </a:r>
            <a:r>
              <a:rPr lang="en-US" sz="1200" strike="sngStrike" dirty="0" smtClean="0">
                <a:solidFill>
                  <a:srgbClr val="FF0000"/>
                </a:solidFill>
              </a:rPr>
              <a:t>Organization</a:t>
            </a:r>
          </a:p>
          <a:p>
            <a:r>
              <a:rPr lang="en-US" sz="1200" dirty="0" smtClean="0"/>
              <a:t>--------------------------------------------------------------------------</a:t>
            </a:r>
            <a:endParaRPr lang="en-US" sz="1200" dirty="0"/>
          </a:p>
          <a:p>
            <a:r>
              <a:rPr lang="en-US" sz="1200" b="1" dirty="0" smtClean="0"/>
              <a:t>CS Electives </a:t>
            </a:r>
            <a:r>
              <a:rPr lang="en-US" sz="1200" b="1" dirty="0"/>
              <a:t>(18 units</a:t>
            </a:r>
            <a:r>
              <a:rPr lang="en-US" sz="1200" b="1" dirty="0" smtClean="0"/>
              <a:t>)</a:t>
            </a:r>
          </a:p>
          <a:p>
            <a:r>
              <a:rPr lang="en-US" sz="1200" b="1" strike="sngStrike" dirty="0" smtClean="0">
                <a:solidFill>
                  <a:srgbClr val="FF0000"/>
                </a:solidFill>
              </a:rPr>
              <a:t>Math Elective (3 units)</a:t>
            </a:r>
            <a:endParaRPr lang="en-US" sz="1200" b="1" strike="sngStrike" dirty="0">
              <a:solidFill>
                <a:srgbClr val="FF0000"/>
              </a:solidFill>
            </a:endParaRPr>
          </a:p>
          <a:p>
            <a:endParaRPr lang="en-US" sz="1200" dirty="0"/>
          </a:p>
        </p:txBody>
      </p:sp>
      <p:sp>
        <p:nvSpPr>
          <p:cNvPr id="2" name="Title 1"/>
          <p:cNvSpPr>
            <a:spLocks noGrp="1"/>
          </p:cNvSpPr>
          <p:nvPr>
            <p:ph type="title"/>
          </p:nvPr>
        </p:nvSpPr>
        <p:spPr/>
        <p:txBody>
          <a:bodyPr>
            <a:normAutofit/>
          </a:bodyPr>
          <a:lstStyle/>
          <a:p>
            <a:r>
              <a:rPr lang="en-US" altLang="zh-TW" sz="1800" kern="0" dirty="0" smtClean="0">
                <a:solidFill>
                  <a:srgbClr val="FF0000"/>
                </a:solidFill>
                <a:ea typeface="PMingLiU" pitchFamily="18" charset="-120"/>
              </a:rPr>
              <a:t>New</a:t>
            </a:r>
            <a:r>
              <a:rPr lang="en-US" altLang="zh-TW" sz="1800" kern="0" dirty="0" smtClean="0">
                <a:solidFill>
                  <a:srgbClr val="000000"/>
                </a:solidFill>
                <a:ea typeface="PMingLiU" pitchFamily="18" charset="-120"/>
              </a:rPr>
              <a:t> BS </a:t>
            </a:r>
            <a:r>
              <a:rPr lang="en-US" altLang="zh-TW" sz="1800" kern="0" dirty="0">
                <a:solidFill>
                  <a:srgbClr val="000000"/>
                </a:solidFill>
                <a:ea typeface="PMingLiU" pitchFamily="18" charset="-120"/>
              </a:rPr>
              <a:t>Curriculum </a:t>
            </a:r>
            <a:r>
              <a:rPr lang="en-US" altLang="zh-TW" sz="1800" kern="0" dirty="0" smtClean="0">
                <a:solidFill>
                  <a:srgbClr val="000000"/>
                </a:solidFill>
                <a:ea typeface="PMingLiU" pitchFamily="18" charset="-120"/>
              </a:rPr>
              <a:t>(</a:t>
            </a:r>
            <a:r>
              <a:rPr lang="en-US" altLang="zh-TW" sz="1800" kern="0" dirty="0" smtClean="0">
                <a:solidFill>
                  <a:srgbClr val="FF0000"/>
                </a:solidFill>
                <a:ea typeface="PMingLiU" pitchFamily="18" charset="-120"/>
              </a:rPr>
              <a:t>effective Fall 2021</a:t>
            </a:r>
            <a:r>
              <a:rPr lang="en-US" altLang="zh-TW" sz="1800" kern="0" dirty="0" smtClean="0">
                <a:solidFill>
                  <a:srgbClr val="000000"/>
                </a:solidFill>
                <a:ea typeface="PMingLiU" pitchFamily="18" charset="-120"/>
              </a:rPr>
              <a:t>) – Major Requirements (93 units)</a:t>
            </a:r>
            <a:endParaRPr lang="en-US" sz="2000" dirty="0"/>
          </a:p>
        </p:txBody>
      </p:sp>
    </p:spTree>
    <p:extLst>
      <p:ext uri="{BB962C8B-B14F-4D97-AF65-F5344CB8AC3E}">
        <p14:creationId xmlns:p14="http://schemas.microsoft.com/office/powerpoint/2010/main" val="273566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Changes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1169997"/>
              </p:ext>
            </p:extLst>
          </p:nvPr>
        </p:nvGraphicFramePr>
        <p:xfrm>
          <a:off x="1148820" y="1554161"/>
          <a:ext cx="6479647" cy="1934105"/>
        </p:xfrm>
        <a:graphic>
          <a:graphicData uri="http://schemas.openxmlformats.org/drawingml/2006/table">
            <a:tbl>
              <a:tblPr/>
              <a:tblGrid>
                <a:gridCol w="6479647">
                  <a:extLst>
                    <a:ext uri="{9D8B030D-6E8A-4147-A177-3AD203B41FA5}">
                      <a16:colId xmlns:a16="http://schemas.microsoft.com/office/drawing/2014/main" val="772524022"/>
                    </a:ext>
                  </a:extLst>
                </a:gridCol>
              </a:tblGrid>
              <a:tr h="386821">
                <a:tc>
                  <a:txBody>
                    <a:bodyPr/>
                    <a:lstStyle/>
                    <a:p>
                      <a:r>
                        <a:rPr lang="en-US" sz="1800" b="1" dirty="0">
                          <a:solidFill>
                            <a:srgbClr val="000000"/>
                          </a:solidFill>
                          <a:effectLst/>
                          <a:latin typeface="Times New Roman" panose="02020603050405020304" pitchFamily="18" charset="0"/>
                        </a:rPr>
                        <a:t>Changes </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419929"/>
                  </a:ext>
                </a:extLst>
              </a:tr>
              <a:tr h="386821">
                <a:tc>
                  <a:txBody>
                    <a:bodyPr/>
                    <a:lstStyle/>
                    <a:p>
                      <a:r>
                        <a:rPr lang="en-US" sz="1800">
                          <a:solidFill>
                            <a:srgbClr val="000000"/>
                          </a:solidFill>
                          <a:effectLst/>
                          <a:latin typeface="Times New Roman" panose="02020603050405020304" pitchFamily="18" charset="0"/>
                        </a:rPr>
                        <a:t>Phys2200, Math Elective, EE 3445 are </a:t>
                      </a:r>
                      <a:r>
                        <a:rPr lang="en-US" sz="1800" i="1">
                          <a:solidFill>
                            <a:srgbClr val="000000"/>
                          </a:solidFill>
                          <a:effectLst/>
                          <a:latin typeface="Times New Roman" panose="02020603050405020304" pitchFamily="18" charset="0"/>
                        </a:rPr>
                        <a:t>no longer requirements</a:t>
                      </a:r>
                      <a:r>
                        <a:rPr lang="en-US" sz="1800">
                          <a:solidFill>
                            <a:srgbClr val="000000"/>
                          </a:solidFill>
                          <a:effectLst/>
                          <a:latin typeface="Times New Roman" panose="02020603050405020304" pitchFamily="18" charset="0"/>
                        </a:rPr>
                        <a:t>. </a:t>
                      </a:r>
                      <a:endParaRPr lang="en-US" sz="180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7975153"/>
                  </a:ext>
                </a:extLst>
              </a:tr>
              <a:tr h="386821">
                <a:tc>
                  <a:txBody>
                    <a:bodyPr/>
                    <a:lstStyle/>
                    <a:p>
                      <a:r>
                        <a:rPr lang="en-US" sz="1800" dirty="0">
                          <a:solidFill>
                            <a:srgbClr val="000000"/>
                          </a:solidFill>
                          <a:effectLst/>
                          <a:latin typeface="Times New Roman" panose="02020603050405020304" pitchFamily="18" charset="0"/>
                        </a:rPr>
                        <a:t>CS 2470, CS 2445 are </a:t>
                      </a:r>
                      <a:r>
                        <a:rPr lang="en-US" sz="1800" i="1" dirty="0">
                          <a:solidFill>
                            <a:srgbClr val="000000"/>
                          </a:solidFill>
                          <a:effectLst/>
                          <a:latin typeface="Times New Roman" panose="02020603050405020304" pitchFamily="18" charset="0"/>
                        </a:rPr>
                        <a:t>new required courses</a:t>
                      </a:r>
                      <a:r>
                        <a:rPr lang="en-US" sz="1800" dirty="0">
                          <a:solidFill>
                            <a:srgbClr val="000000"/>
                          </a:solidFill>
                          <a:effectLst/>
                          <a:latin typeface="Times New Roman" panose="02020603050405020304" pitchFamily="18" charset="0"/>
                        </a:rPr>
                        <a:t>. </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4093028"/>
                  </a:ext>
                </a:extLst>
              </a:tr>
              <a:tr h="773642">
                <a:tc>
                  <a:txBody>
                    <a:bodyPr/>
                    <a:lstStyle/>
                    <a:p>
                      <a:r>
                        <a:rPr lang="en-US" sz="1800" i="1" dirty="0">
                          <a:solidFill>
                            <a:srgbClr val="000000"/>
                          </a:solidFill>
                          <a:effectLst/>
                          <a:latin typeface="Times New Roman" panose="02020603050405020304" pitchFamily="18" charset="0"/>
                        </a:rPr>
                        <a:t>1 unit increase</a:t>
                      </a:r>
                      <a:r>
                        <a:rPr lang="en-US" sz="1800" dirty="0">
                          <a:solidFill>
                            <a:srgbClr val="000000"/>
                          </a:solidFill>
                          <a:effectLst/>
                          <a:latin typeface="Times New Roman" panose="02020603050405020304" pitchFamily="18" charset="0"/>
                        </a:rPr>
                        <a:t> for each of these classes: CS 2011, CS 2012, CS 2013, CS 2148, CS 3220 </a:t>
                      </a:r>
                      <a:endParaRPr lang="en-US" sz="1800" dirty="0">
                        <a:effectLst/>
                        <a:latin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41038"/>
                  </a:ext>
                </a:extLst>
              </a:tr>
            </a:tbl>
          </a:graphicData>
        </a:graphic>
      </p:graphicFrame>
      <p:sp>
        <p:nvSpPr>
          <p:cNvPr id="4" name="Slide Number Placeholder 3"/>
          <p:cNvSpPr>
            <a:spLocks noGrp="1"/>
          </p:cNvSpPr>
          <p:nvPr>
            <p:ph type="sldNum" sz="quarter" idx="4294967295"/>
          </p:nvPr>
        </p:nvSpPr>
        <p:spPr>
          <a:xfrm>
            <a:off x="7010400" y="4826000"/>
            <a:ext cx="2133600" cy="274638"/>
          </a:xfrm>
        </p:spPr>
        <p:txBody>
          <a:bodyPr/>
          <a:lstStyle/>
          <a:p>
            <a:fld id="{BB220BBC-8879-E844-B35B-0F806738ECBE}" type="slidenum">
              <a:rPr lang="en-US" smtClean="0"/>
              <a:t>7</a:t>
            </a:fld>
            <a:endParaRPr lang="en-US"/>
          </a:p>
        </p:txBody>
      </p:sp>
    </p:spTree>
    <p:extLst>
      <p:ext uri="{BB962C8B-B14F-4D97-AF65-F5344CB8AC3E}">
        <p14:creationId xmlns:p14="http://schemas.microsoft.com/office/powerpoint/2010/main" val="235416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208" y="76200"/>
            <a:ext cx="7371457" cy="618067"/>
          </a:xfrm>
        </p:spPr>
        <p:txBody>
          <a:bodyPr>
            <a:noAutofit/>
          </a:bodyPr>
          <a:lstStyle/>
          <a:p>
            <a:r>
              <a:rPr lang="en-US" sz="1800" dirty="0" smtClean="0"/>
              <a:t>Should I change to the new BS CS requirement?</a:t>
            </a:r>
            <a:endParaRPr lang="en-US" sz="1800" dirty="0"/>
          </a:p>
        </p:txBody>
      </p:sp>
      <p:graphicFrame>
        <p:nvGraphicFramePr>
          <p:cNvPr id="5" name="Diagram 4"/>
          <p:cNvGraphicFramePr/>
          <p:nvPr>
            <p:extLst>
              <p:ext uri="{D42A27DB-BD31-4B8C-83A1-F6EECF244321}">
                <p14:modId xmlns:p14="http://schemas.microsoft.com/office/powerpoint/2010/main" val="4101061459"/>
              </p:ext>
            </p:extLst>
          </p:nvPr>
        </p:nvGraphicFramePr>
        <p:xfrm>
          <a:off x="374035" y="668868"/>
          <a:ext cx="84990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197599" y="838200"/>
            <a:ext cx="2451056" cy="369332"/>
          </a:xfrm>
          <a:prstGeom prst="rect">
            <a:avLst/>
          </a:prstGeom>
          <a:solidFill>
            <a:srgbClr val="FFC000"/>
          </a:solidFill>
        </p:spPr>
        <p:txBody>
          <a:bodyPr wrap="none" rtlCol="0">
            <a:spAutoFit/>
          </a:bodyPr>
          <a:lstStyle/>
          <a:p>
            <a:r>
              <a:rPr lang="en-US" dirty="0" smtClean="0"/>
              <a:t>This a general guideline.</a:t>
            </a:r>
            <a:endParaRPr lang="en-US" dirty="0"/>
          </a:p>
        </p:txBody>
      </p:sp>
    </p:spTree>
    <p:extLst>
      <p:ext uri="{BB962C8B-B14F-4D97-AF65-F5344CB8AC3E}">
        <p14:creationId xmlns:p14="http://schemas.microsoft.com/office/powerpoint/2010/main" val="4056418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C0C-4150-2048-905B-7AD3FB198986}"/>
              </a:ext>
            </a:extLst>
          </p:cNvPr>
          <p:cNvSpPr>
            <a:spLocks noGrp="1"/>
          </p:cNvSpPr>
          <p:nvPr>
            <p:ph type="title"/>
          </p:nvPr>
        </p:nvSpPr>
        <p:spPr/>
        <p:txBody>
          <a:bodyPr/>
          <a:lstStyle/>
          <a:p>
            <a:r>
              <a:rPr lang="en-US" dirty="0" smtClean="0"/>
              <a:t>Q&amp;A</a:t>
            </a:r>
            <a:endParaRPr lang="en-US" dirty="0"/>
          </a:p>
        </p:txBody>
      </p:sp>
      <p:sp>
        <p:nvSpPr>
          <p:cNvPr id="6" name="Text Placeholder 5"/>
          <p:cNvSpPr>
            <a:spLocks noGrp="1"/>
          </p:cNvSpPr>
          <p:nvPr>
            <p:ph type="body" idx="1"/>
          </p:nvPr>
        </p:nvSpPr>
        <p:spPr>
          <a:xfrm>
            <a:off x="4520564" y="3371414"/>
            <a:ext cx="3592512" cy="606246"/>
          </a:xfrm>
        </p:spPr>
        <p:txBody>
          <a:bodyPr/>
          <a:lstStyle/>
          <a:p>
            <a:r>
              <a:rPr lang="en-US" sz="2400" dirty="0" smtClean="0"/>
              <a:t>www.calstatela.edu/cs</a:t>
            </a:r>
            <a:endParaRPr lang="en-US" dirty="0"/>
          </a:p>
        </p:txBody>
      </p:sp>
      <p:sp>
        <p:nvSpPr>
          <p:cNvPr id="4" name="Slide Number Placeholder 3">
            <a:extLst>
              <a:ext uri="{FF2B5EF4-FFF2-40B4-BE49-F238E27FC236}">
                <a16:creationId xmlns:a16="http://schemas.microsoft.com/office/drawing/2014/main" id="{A6F8D0ED-9D7E-8C4B-8971-01B199012E6C}"/>
              </a:ext>
            </a:extLst>
          </p:cNvPr>
          <p:cNvSpPr>
            <a:spLocks noGrp="1"/>
          </p:cNvSpPr>
          <p:nvPr>
            <p:ph type="sldNum" sz="quarter" idx="12"/>
          </p:nvPr>
        </p:nvSpPr>
        <p:spPr/>
        <p:txBody>
          <a:bodyPr/>
          <a:lstStyle/>
          <a:p>
            <a:fld id="{BB220BBC-8879-E844-B35B-0F806738ECBE}" type="slidenum">
              <a:rPr lang="en-US" smtClean="0"/>
              <a:t>9</a:t>
            </a:fld>
            <a:endParaRPr lang="en-US"/>
          </a:p>
        </p:txBody>
      </p:sp>
    </p:spTree>
    <p:extLst>
      <p:ext uri="{BB962C8B-B14F-4D97-AF65-F5344CB8AC3E}">
        <p14:creationId xmlns:p14="http://schemas.microsoft.com/office/powerpoint/2010/main" val="956551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2722</TotalTime>
  <Words>709</Words>
  <Application>Microsoft Office PowerPoint</Application>
  <PresentationFormat>On-screen Show (16:9)</PresentationFormat>
  <Paragraphs>112</Paragraphs>
  <Slides>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PMingLiU</vt:lpstr>
      <vt:lpstr>Arial</vt:lpstr>
      <vt:lpstr>Calibri</vt:lpstr>
      <vt:lpstr>Courier New</vt:lpstr>
      <vt:lpstr>Open Sans</vt:lpstr>
      <vt:lpstr>Times New Roman</vt:lpstr>
      <vt:lpstr>Office Theme</vt:lpstr>
      <vt:lpstr>Computer Science BS CS Curriculum Requirement (Fall 2021)</vt:lpstr>
      <vt:lpstr>Meet CS Undergraduate Advisors</vt:lpstr>
      <vt:lpstr>Computer Science Department</vt:lpstr>
      <vt:lpstr>Computer Science Department Advisement</vt:lpstr>
      <vt:lpstr>BS Curriculum (current) – Major Requirements (93 units)</vt:lpstr>
      <vt:lpstr>New BS Curriculum (effective Fall 2021) – Major Requirements (93 units)</vt:lpstr>
      <vt:lpstr>Summary of Changes</vt:lpstr>
      <vt:lpstr>Should I change to the new BS CS requirement?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Jung S</dc:creator>
  <cp:lastModifiedBy>Cal State L.A.</cp:lastModifiedBy>
  <cp:revision>108</cp:revision>
  <dcterms:created xsi:type="dcterms:W3CDTF">2020-04-22T18:12:43Z</dcterms:created>
  <dcterms:modified xsi:type="dcterms:W3CDTF">2020-12-21T18:49:59Z</dcterms:modified>
</cp:coreProperties>
</file>