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5" r:id="rId2"/>
    <p:sldId id="478" r:id="rId3"/>
    <p:sldId id="475" r:id="rId4"/>
    <p:sldId id="469" r:id="rId5"/>
    <p:sldId id="473" r:id="rId6"/>
    <p:sldId id="470" r:id="rId7"/>
    <p:sldId id="477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31" autoAdjust="0"/>
    <p:restoredTop sz="91304" autoAdjust="0"/>
  </p:normalViewPr>
  <p:slideViewPr>
    <p:cSldViewPr snapToGrid="0" snapToObjects="1">
      <p:cViewPr varScale="1">
        <p:scale>
          <a:sx n="79" d="100"/>
          <a:sy n="79" d="100"/>
        </p:scale>
        <p:origin x="1196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Navid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r>
              <a:rPr lang="en-US" baseline="0" dirty="0" smtClean="0"/>
              <a:t> &amp; Raj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r>
              <a:rPr lang="en-US" baseline="0" dirty="0" smtClean="0"/>
              <a:t> &amp; Raj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3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Behzad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Behzad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Behzad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7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AASCU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3FB6-601A-4143-944E-0988C788B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195" y="2435361"/>
            <a:ext cx="7608794" cy="552380"/>
          </a:xfrm>
        </p:spPr>
        <p:txBody>
          <a:bodyPr/>
          <a:lstStyle/>
          <a:p>
            <a:r>
              <a:rPr lang="en-US" dirty="0"/>
              <a:t>Computer </a:t>
            </a:r>
            <a:r>
              <a:rPr lang="en-US" dirty="0" smtClean="0"/>
              <a:t>Science Program Modifications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" y="172900"/>
            <a:ext cx="8140628" cy="857250"/>
          </a:xfrm>
        </p:spPr>
        <p:txBody>
          <a:bodyPr/>
          <a:lstStyle/>
          <a:p>
            <a:r>
              <a:rPr lang="en-US" dirty="0"/>
              <a:t>BS </a:t>
            </a:r>
            <a:r>
              <a:rPr lang="en-US" dirty="0" smtClean="0"/>
              <a:t>Program (Current)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162" y="894451"/>
            <a:ext cx="7031978" cy="40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 Program </a:t>
            </a: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898215"/>
            <a:ext cx="8607592" cy="39408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Delete 11 units (ABET reprieve)</a:t>
            </a:r>
          </a:p>
          <a:p>
            <a:pPr marL="971550" lvl="1" indent="-285750"/>
            <a:r>
              <a:rPr lang="en-US" sz="1600" dirty="0" smtClean="0">
                <a:latin typeface="+mn-lt"/>
              </a:rPr>
              <a:t>PHYS 2200 (5 units)</a:t>
            </a:r>
          </a:p>
          <a:p>
            <a:pPr marL="971550" lvl="1" indent="-285750"/>
            <a:r>
              <a:rPr lang="en-US" sz="1600" dirty="0" smtClean="0">
                <a:latin typeface="+mn-lt"/>
              </a:rPr>
              <a:t>MATH lower division elective (3 units)</a:t>
            </a:r>
          </a:p>
          <a:p>
            <a:pPr marL="971550" lvl="1" indent="-285750"/>
            <a:r>
              <a:rPr lang="en-US" sz="1600" dirty="0" smtClean="0">
                <a:latin typeface="+mn-lt"/>
              </a:rPr>
              <a:t>One CS upper division elective (3 units)</a:t>
            </a:r>
            <a:endParaRPr lang="en-US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Add 11 units</a:t>
            </a:r>
          </a:p>
          <a:p>
            <a:pPr marL="971550" lvl="1"/>
            <a:r>
              <a:rPr lang="en-US" sz="1600" dirty="0" smtClean="0">
                <a:latin typeface="+mn-lt"/>
              </a:rPr>
              <a:t>CS2000 - Networking/Security (3 units)</a:t>
            </a:r>
            <a:endParaRPr lang="en-US" sz="1600" dirty="0">
              <a:latin typeface="+mn-lt"/>
            </a:endParaRPr>
          </a:p>
          <a:p>
            <a:pPr marL="971550" lvl="1"/>
            <a:r>
              <a:rPr lang="en-US" sz="1600" dirty="0" smtClean="0">
                <a:latin typeface="+mn-lt"/>
              </a:rPr>
              <a:t>CS2000 - Data Science/Python  (3 units)</a:t>
            </a:r>
          </a:p>
          <a:p>
            <a:pPr marL="971550" lvl="1"/>
            <a:r>
              <a:rPr lang="en-US" sz="1600" dirty="0" smtClean="0">
                <a:latin typeface="+mn-lt"/>
              </a:rPr>
              <a:t>Increase CS2148 to 4 units (Add 1 unit)</a:t>
            </a:r>
          </a:p>
          <a:p>
            <a:pPr marL="1257300" lvl="2"/>
            <a:r>
              <a:rPr lang="en-US" sz="1600" dirty="0" smtClean="0">
                <a:latin typeface="+mn-lt"/>
              </a:rPr>
              <a:t>Meets the overall Math unit requirement of 15 units</a:t>
            </a:r>
          </a:p>
          <a:p>
            <a:pPr marL="1257300" lvl="2"/>
            <a:r>
              <a:rPr lang="en-US" sz="1600" dirty="0" smtClean="0">
                <a:latin typeface="+mn-lt"/>
              </a:rPr>
              <a:t>This replaces our earlier 2 unit Math course proposal</a:t>
            </a:r>
            <a:endParaRPr lang="en-US" sz="1600" dirty="0">
              <a:latin typeface="+mn-lt"/>
            </a:endParaRPr>
          </a:p>
          <a:p>
            <a:pPr marL="971550" lvl="1"/>
            <a:r>
              <a:rPr lang="en-US" sz="1600" dirty="0" smtClean="0">
                <a:latin typeface="+mn-lt"/>
              </a:rPr>
              <a:t>Increase CS2011, CS2012, CS2013, CS3220 to 4 units for students (4 units added)</a:t>
            </a:r>
            <a:endParaRPr lang="en-US" sz="1600" dirty="0">
              <a:latin typeface="+mn-lt"/>
            </a:endParaRPr>
          </a:p>
          <a:p>
            <a:pPr marL="1314450" lvl="5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Currently 2 unit lecture + 1 unit lab; Converted to 3 unit lecture + 1 unit lab/workshop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Replace EE3445 with CS2445 (No change in units)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2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Curriculum (Current)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b="1" dirty="0"/>
              <a:t>(I) Breadth Requirement (9 units) </a:t>
            </a:r>
            <a:r>
              <a:rPr lang="en-US" sz="1600" dirty="0"/>
              <a:t>Select one course each from three of the following five areas of study.</a:t>
            </a:r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Algorithms</a:t>
            </a:r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Network Systems</a:t>
            </a:r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Web Systems</a:t>
            </a:r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Advanced Programming</a:t>
            </a:r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Software Engineering</a:t>
            </a:r>
          </a:p>
          <a:p>
            <a:pPr>
              <a:defRPr/>
            </a:pPr>
            <a:r>
              <a:rPr lang="en-US" sz="1600" b="1" dirty="0"/>
              <a:t> (II) Chose Electives (18 units)</a:t>
            </a:r>
            <a:endParaRPr lang="en-US" sz="1600" dirty="0"/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CS4000/CS5000 level courses</a:t>
            </a:r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Wide range of areas</a:t>
            </a:r>
          </a:p>
          <a:p>
            <a:pPr lvl="1">
              <a:defRPr/>
            </a:pPr>
            <a:r>
              <a:rPr lang="en-US" sz="1600" dirty="0">
                <a:ea typeface="PMingLiU" pitchFamily="18" charset="-120"/>
              </a:rPr>
              <a:t>Suits individual student career interests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105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Curriculum </a:t>
            </a:r>
            <a:r>
              <a:rPr lang="en-US" dirty="0" smtClean="0"/>
              <a:t>(Modified Core)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544" y="926905"/>
            <a:ext cx="6938355" cy="38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8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</a:t>
            </a:r>
            <a:r>
              <a:rPr lang="en-US" dirty="0" smtClean="0"/>
              <a:t>Program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kern="0" dirty="0">
                <a:solidFill>
                  <a:srgbClr val="000000"/>
                </a:solidFill>
                <a:ea typeface="PMingLiU" pitchFamily="18" charset="-120"/>
              </a:rPr>
              <a:t>Required Core (18 units) 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Two courses from each of the three areas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kern="0" dirty="0">
                <a:solidFill>
                  <a:srgbClr val="000000"/>
                </a:solidFill>
                <a:ea typeface="PMingLiU" pitchFamily="18" charset="-120"/>
              </a:rPr>
              <a:t>Thesis Option (12 units) 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3 additional electives (CS4000/CS5000) – 9 units Internal/External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CS5990 - 3 units over 2 semesters.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kern="0" dirty="0">
                <a:solidFill>
                  <a:srgbClr val="000000"/>
                </a:solidFill>
                <a:ea typeface="PMingLiU" pitchFamily="18" charset="-120"/>
              </a:rPr>
              <a:t>Comp. Exam Option (12 units) 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Take 4 additional electives (CS4000/CS5000)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Ensure that CS5035 or CS5337 is completed in either the core or elective classes.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Take CS5960 (0 units)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23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Curriculum </a:t>
            </a:r>
            <a:r>
              <a:rPr lang="en-US" dirty="0" smtClean="0"/>
              <a:t>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kern="0" dirty="0">
                <a:solidFill>
                  <a:srgbClr val="000000"/>
                </a:solidFill>
                <a:ea typeface="PMingLiU" pitchFamily="18" charset="-120"/>
              </a:rPr>
              <a:t>Required Core (18 units) 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Two courses from each of the three areas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kern="0" dirty="0">
                <a:solidFill>
                  <a:srgbClr val="000000"/>
                </a:solidFill>
                <a:ea typeface="PMingLiU" pitchFamily="18" charset="-120"/>
              </a:rPr>
              <a:t>Thesis Option (12 units) 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3 additional electives (CS4000/CS5000) – 9 units </a:t>
            </a:r>
            <a:endParaRPr lang="en-US" altLang="zh-TW" sz="1600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lvl="1">
              <a:defRPr/>
            </a:pPr>
            <a:r>
              <a:rPr lang="en-US" altLang="zh-TW" sz="1600" kern="0" dirty="0" smtClean="0">
                <a:solidFill>
                  <a:srgbClr val="000000"/>
                </a:solidFill>
                <a:ea typeface="PMingLiU" pitchFamily="18" charset="-120"/>
              </a:rPr>
              <a:t>CS5990 </a:t>
            </a: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- 3 units over 2 semesters.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800" b="1" kern="0" dirty="0">
                <a:solidFill>
                  <a:srgbClr val="000000"/>
                </a:solidFill>
                <a:ea typeface="PMingLiU" pitchFamily="18" charset="-120"/>
              </a:rPr>
              <a:t>Comp. Exam Option (12 units) 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Take 4 additional electives (CS4000/CS5000)</a:t>
            </a:r>
          </a:p>
          <a:p>
            <a:pPr lvl="1">
              <a:defRPr/>
            </a:pP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Ensure that CS5035 or CS5337 is completed in either the core or elective classes.</a:t>
            </a:r>
          </a:p>
          <a:p>
            <a:pPr lvl="1">
              <a:defRPr/>
            </a:pPr>
            <a:r>
              <a:rPr lang="en-US" altLang="zh-TW" sz="1600" kern="0" dirty="0" smtClean="0">
                <a:solidFill>
                  <a:srgbClr val="000000"/>
                </a:solidFill>
                <a:ea typeface="PMingLiU" pitchFamily="18" charset="-120"/>
              </a:rPr>
              <a:t>CS5960 </a:t>
            </a: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(0 units)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458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6522</TotalTime>
  <Words>370</Words>
  <Application>Microsoft Office PowerPoint</Application>
  <PresentationFormat>On-screen Show (16:9)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PMingLiU</vt:lpstr>
      <vt:lpstr>Office Theme</vt:lpstr>
      <vt:lpstr>Computer Science Program Modifications</vt:lpstr>
      <vt:lpstr>BS Program (Current)</vt:lpstr>
      <vt:lpstr>BS Program Modification</vt:lpstr>
      <vt:lpstr>MS Curriculum (Current)</vt:lpstr>
      <vt:lpstr>MS Curriculum (Modified Core)</vt:lpstr>
      <vt:lpstr>MS Program Modification</vt:lpstr>
      <vt:lpstr>MS Curriculum Modification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 State L.A.</dc:creator>
  <cp:lastModifiedBy>Pamula, Raj</cp:lastModifiedBy>
  <cp:revision>405</cp:revision>
  <dcterms:created xsi:type="dcterms:W3CDTF">2014-07-24T23:15:50Z</dcterms:created>
  <dcterms:modified xsi:type="dcterms:W3CDTF">2020-02-06T19:31:15Z</dcterms:modified>
</cp:coreProperties>
</file>