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556" r:id="rId2"/>
    <p:sldId id="586" r:id="rId3"/>
    <p:sldId id="588" r:id="rId4"/>
    <p:sldId id="590" r:id="rId5"/>
    <p:sldId id="591" r:id="rId6"/>
    <p:sldId id="592" r:id="rId7"/>
    <p:sldId id="594" r:id="rId8"/>
    <p:sldId id="595" r:id="rId9"/>
    <p:sldId id="596" r:id="rId10"/>
    <p:sldId id="597" r:id="rId11"/>
    <p:sldId id="598" r:id="rId12"/>
    <p:sldId id="593" r:id="rId13"/>
    <p:sldId id="599" r:id="rId14"/>
    <p:sldId id="587" r:id="rId15"/>
    <p:sldId id="601" r:id="rId16"/>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h Cherniss" initials="MC" lastIdx="9" clrIdx="0"/>
  <p:cmAuthor id="2" name="Mara Mintz" initials="MM" lastIdx="6" clrIdx="1">
    <p:extLst>
      <p:ext uri="{19B8F6BF-5375-455C-9EA6-DF929625EA0E}">
        <p15:presenceInfo xmlns:p15="http://schemas.microsoft.com/office/powerpoint/2012/main" userId="25ea2eff5ac3ceb0" providerId="Windows Live"/>
      </p:ext>
    </p:extLst>
  </p:cmAuthor>
  <p:cmAuthor id="3" name="Jonathan Rutchik" initials="JR" lastIdx="1" clrIdx="2"/>
  <p:cmAuthor id="4" name="Pamula, Raj" initials=""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CC90A"/>
    <a:srgbClr val="4A4F55"/>
    <a:srgbClr val="272324"/>
    <a:srgbClr val="A58628"/>
    <a:srgbClr val="898989"/>
    <a:srgbClr val="3E5C94"/>
    <a:srgbClr val="3F5B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61" autoAdjust="0"/>
    <p:restoredTop sz="84256" autoAdjust="0"/>
  </p:normalViewPr>
  <p:slideViewPr>
    <p:cSldViewPr snapToGrid="0" snapToObjects="1">
      <p:cViewPr varScale="1">
        <p:scale>
          <a:sx n="104" d="100"/>
          <a:sy n="104" d="100"/>
        </p:scale>
        <p:origin x="108" y="228"/>
      </p:cViewPr>
      <p:guideLst>
        <p:guide orient="horz" pos="162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147" d="100"/>
          <a:sy n="147" d="100"/>
        </p:scale>
        <p:origin x="131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ECECE4-DAC3-184B-ACA5-FE13628ADDEA}"/>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25E505-AACC-A441-A0A2-862C839087B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C07F553-0B52-9542-A9FE-C4F2764AF8D6}" type="datetimeFigureOut">
              <a:rPr lang="en-US" smtClean="0"/>
              <a:t>8/20/2021</a:t>
            </a:fld>
            <a:endParaRPr lang="en-US"/>
          </a:p>
        </p:txBody>
      </p:sp>
      <p:sp>
        <p:nvSpPr>
          <p:cNvPr id="4" name="Footer Placeholder 3">
            <a:extLst>
              <a:ext uri="{FF2B5EF4-FFF2-40B4-BE49-F238E27FC236}">
                <a16:creationId xmlns:a16="http://schemas.microsoft.com/office/drawing/2014/main" id="{AE4C9671-94C8-3642-890C-0ACE75469B9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B7DE89-E275-1E4D-940A-CDC79AFEA87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A2F86C5-3458-7741-98E4-0944E36345AA}" type="slidenum">
              <a:rPr lang="en-US" smtClean="0"/>
              <a:t>‹#›</a:t>
            </a:fld>
            <a:endParaRPr lang="en-US"/>
          </a:p>
        </p:txBody>
      </p:sp>
    </p:spTree>
    <p:extLst>
      <p:ext uri="{BB962C8B-B14F-4D97-AF65-F5344CB8AC3E}">
        <p14:creationId xmlns:p14="http://schemas.microsoft.com/office/powerpoint/2010/main" val="3621818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307840-2B3D-544B-89F3-FB0965DC6458}" type="datetimeFigureOut">
              <a:rPr lang="en-US" smtClean="0"/>
              <a:t>8/20/2021</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FFFD51F-2C2B-9E40-86B6-19E5372E5CE4}" type="slidenum">
              <a:rPr lang="en-US" smtClean="0"/>
              <a:t>‹#›</a:t>
            </a:fld>
            <a:endParaRPr lang="en-US"/>
          </a:p>
        </p:txBody>
      </p:sp>
    </p:spTree>
    <p:extLst>
      <p:ext uri="{BB962C8B-B14F-4D97-AF65-F5344CB8AC3E}">
        <p14:creationId xmlns:p14="http://schemas.microsoft.com/office/powerpoint/2010/main" val="405362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318983"/>
            <a:ext cx="5654749" cy="552380"/>
          </a:xfrm>
        </p:spPr>
        <p:txBody>
          <a:bodyPr>
            <a:no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1136195" y="2894946"/>
            <a:ext cx="565474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18" name="Picture 17" descr="A close up of a logo&#10;&#10;Description automatically generated">
            <a:extLst>
              <a:ext uri="{FF2B5EF4-FFF2-40B4-BE49-F238E27FC236}">
                <a16:creationId xmlns:a16="http://schemas.microsoft.com/office/drawing/2014/main" id="{D24B268C-D757-234C-A337-CFEB3D4199CC}"/>
              </a:ext>
            </a:extLst>
          </p:cNvPr>
          <p:cNvPicPr>
            <a:picLocks noChangeAspect="1"/>
          </p:cNvPicPr>
          <p:nvPr userDrawn="1"/>
        </p:nvPicPr>
        <p:blipFill>
          <a:blip r:embed="rId2"/>
          <a:stretch>
            <a:fillRect/>
          </a:stretch>
        </p:blipFill>
        <p:spPr>
          <a:xfrm>
            <a:off x="0" y="0"/>
            <a:ext cx="9144000" cy="1262063"/>
          </a:xfrm>
          <a:prstGeom prst="rect">
            <a:avLst/>
          </a:prstGeom>
        </p:spPr>
      </p:pic>
      <p:pic>
        <p:nvPicPr>
          <p:cNvPr id="6" name="Picture 5">
            <a:extLst>
              <a:ext uri="{FF2B5EF4-FFF2-40B4-BE49-F238E27FC236}">
                <a16:creationId xmlns:a16="http://schemas.microsoft.com/office/drawing/2014/main" id="{83A395EF-4307-9C45-A995-09970D74C4D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299504" y="184149"/>
            <a:ext cx="1819687" cy="1937259"/>
          </a:xfrm>
          <a:prstGeom prst="rect">
            <a:avLst/>
          </a:prstGeom>
        </p:spPr>
      </p:pic>
      <p:pic>
        <p:nvPicPr>
          <p:cNvPr id="20" name="Picture 19" descr="A close up of a logo&#10;&#10;Description automatically generated">
            <a:extLst>
              <a:ext uri="{FF2B5EF4-FFF2-40B4-BE49-F238E27FC236}">
                <a16:creationId xmlns:a16="http://schemas.microsoft.com/office/drawing/2014/main" id="{998402E4-6B09-6C46-9E46-BA6D15131A3C}"/>
              </a:ext>
            </a:extLst>
          </p:cNvPr>
          <p:cNvPicPr>
            <a:picLocks noChangeAspect="1"/>
          </p:cNvPicPr>
          <p:nvPr userDrawn="1"/>
        </p:nvPicPr>
        <p:blipFill>
          <a:blip r:embed="rId4"/>
          <a:stretch>
            <a:fillRect/>
          </a:stretch>
        </p:blipFill>
        <p:spPr>
          <a:xfrm>
            <a:off x="2096677" y="934104"/>
            <a:ext cx="6928451" cy="538523"/>
          </a:xfrm>
          <a:prstGeom prst="rect">
            <a:avLst/>
          </a:prstGeom>
        </p:spPr>
      </p:pic>
      <p:pic>
        <p:nvPicPr>
          <p:cNvPr id="22" name="Picture 21">
            <a:extLst>
              <a:ext uri="{FF2B5EF4-FFF2-40B4-BE49-F238E27FC236}">
                <a16:creationId xmlns:a16="http://schemas.microsoft.com/office/drawing/2014/main" id="{9E9183DE-11EC-A147-BC99-6165131F50F9}"/>
              </a:ext>
            </a:extLst>
          </p:cNvPr>
          <p:cNvPicPr>
            <a:picLocks noChangeAspect="1"/>
          </p:cNvPicPr>
          <p:nvPr userDrawn="1"/>
        </p:nvPicPr>
        <p:blipFill rotWithShape="1">
          <a:blip r:embed="rId5" cstate="print">
            <a:alphaModFix amt="12000"/>
            <a:extLst>
              <a:ext uri="{28A0092B-C50C-407E-A947-70E740481C1C}">
                <a14:useLocalDpi xmlns:a14="http://schemas.microsoft.com/office/drawing/2010/main"/>
              </a:ext>
            </a:extLst>
          </a:blip>
          <a:srcRect l="4752" t="1941" r="-4752" b="51083"/>
          <a:stretch/>
        </p:blipFill>
        <p:spPr>
          <a:xfrm>
            <a:off x="6864096" y="1829521"/>
            <a:ext cx="1924301" cy="3313979"/>
          </a:xfrm>
          <a:prstGeom prst="rect">
            <a:avLst/>
          </a:prstGeom>
          <a:effectLst/>
        </p:spPr>
      </p:pic>
    </p:spTree>
    <p:extLst>
      <p:ext uri="{BB962C8B-B14F-4D97-AF65-F5344CB8AC3E}">
        <p14:creationId xmlns:p14="http://schemas.microsoft.com/office/powerpoint/2010/main" val="154087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9" name="Picture 18" descr="A group of people posing for the camera&#10;&#10;Description automatically generated">
            <a:extLst>
              <a:ext uri="{FF2B5EF4-FFF2-40B4-BE49-F238E27FC236}">
                <a16:creationId xmlns:a16="http://schemas.microsoft.com/office/drawing/2014/main" id="{64EBAC9A-3243-7948-A0A3-A3D1B553016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9563"/>
            <a:ext cx="5387332" cy="5161997"/>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18395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5" name="Picture 4" descr="A group of people walking down a street&#10;&#10;Description automatically generated">
            <a:extLst>
              <a:ext uri="{FF2B5EF4-FFF2-40B4-BE49-F238E27FC236}">
                <a16:creationId xmlns:a16="http://schemas.microsoft.com/office/drawing/2014/main" id="{4C3BCBD3-1B37-C444-A54B-35A2627DAFC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2" b="-176"/>
          <a:stretch/>
        </p:blipFill>
        <p:spPr>
          <a:xfrm>
            <a:off x="3369971" y="-17293"/>
            <a:ext cx="5774029" cy="5160793"/>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7404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8" name="Picture 7" descr="A group of people walking down a street next to a building&#10;&#10;Description automatically generated">
            <a:extLst>
              <a:ext uri="{FF2B5EF4-FFF2-40B4-BE49-F238E27FC236}">
                <a16:creationId xmlns:a16="http://schemas.microsoft.com/office/drawing/2014/main" id="{4EF181C8-10ED-D64D-8EDB-E368145339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07449" y="0"/>
            <a:ext cx="4536551" cy="5125355"/>
          </a:xfrm>
          <a:prstGeom prst="rect">
            <a:avLst/>
          </a:prstGeom>
        </p:spPr>
      </p:pic>
      <p:sp>
        <p:nvSpPr>
          <p:cNvPr id="2" name="Title 1"/>
          <p:cNvSpPr>
            <a:spLocks noGrp="1"/>
          </p:cNvSpPr>
          <p:nvPr>
            <p:ph type="title"/>
          </p:nvPr>
        </p:nvSpPr>
        <p:spPr>
          <a:xfrm>
            <a:off x="512001"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512001" y="1666059"/>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flipH="1">
            <a:off x="4607449" y="729324"/>
            <a:ext cx="147431"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7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2" name="Group 1">
            <a:extLst>
              <a:ext uri="{FF2B5EF4-FFF2-40B4-BE49-F238E27FC236}">
                <a16:creationId xmlns:a16="http://schemas.microsoft.com/office/drawing/2014/main" id="{4116547D-614F-E549-97A4-850E8651FC57}"/>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EB6B52A0-3685-A54B-B54D-60133004576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E7433753-A008-7742-B793-CE86E61CD2B1}"/>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05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sp>
        <p:nvSpPr>
          <p:cNvPr id="7" name="Text Placeholder 2">
            <a:extLst>
              <a:ext uri="{FF2B5EF4-FFF2-40B4-BE49-F238E27FC236}">
                <a16:creationId xmlns:a16="http://schemas.microsoft.com/office/drawing/2014/main" id="{A6A4B992-B89F-1746-AFCC-EC7631249786}"/>
              </a:ext>
            </a:extLst>
          </p:cNvPr>
          <p:cNvSpPr>
            <a:spLocks noGrp="1"/>
          </p:cNvSpPr>
          <p:nvPr>
            <p:ph type="body" idx="1"/>
          </p:nvPr>
        </p:nvSpPr>
        <p:spPr>
          <a:xfrm>
            <a:off x="536408" y="1146189"/>
            <a:ext cx="8140628"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grpSp>
        <p:nvGrpSpPr>
          <p:cNvPr id="8" name="Group 7">
            <a:extLst>
              <a:ext uri="{FF2B5EF4-FFF2-40B4-BE49-F238E27FC236}">
                <a16:creationId xmlns:a16="http://schemas.microsoft.com/office/drawing/2014/main" id="{CAF38B7F-7A6E-D741-A5F1-754C88A627F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CA90C820-AC80-524A-B30C-0F492D7CA18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1" name="Rectangle 10">
              <a:extLst>
                <a:ext uri="{FF2B5EF4-FFF2-40B4-BE49-F238E27FC236}">
                  <a16:creationId xmlns:a16="http://schemas.microsoft.com/office/drawing/2014/main" id="{6AAD71DB-6346-2144-85C6-F4CEF58B34C5}"/>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817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6408" y="237636"/>
            <a:ext cx="8140628" cy="857250"/>
          </a:xfrm>
        </p:spPr>
        <p:txBody>
          <a:bodyPr/>
          <a:lstStyle/>
          <a:p>
            <a:r>
              <a:rPr lang="en-US" dirty="0"/>
              <a:t>CLICK TO EDIT MASTER TITLE STYLE</a:t>
            </a:r>
          </a:p>
        </p:txBody>
      </p:sp>
      <p:sp>
        <p:nvSpPr>
          <p:cNvPr id="3" name="Content Placeholder 2"/>
          <p:cNvSpPr>
            <a:spLocks noGrp="1"/>
          </p:cNvSpPr>
          <p:nvPr>
            <p:ph idx="1"/>
          </p:nvPr>
        </p:nvSpPr>
        <p:spPr>
          <a:xfrm>
            <a:off x="536408" y="1177748"/>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8521E6B9-4F77-584D-BA4E-D0E7EA0B28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8" name="Group 7">
            <a:extLst>
              <a:ext uri="{FF2B5EF4-FFF2-40B4-BE49-F238E27FC236}">
                <a16:creationId xmlns:a16="http://schemas.microsoft.com/office/drawing/2014/main" id="{9C712D0E-A2E0-5842-B6AA-14AF1C23D9B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53215066-D693-314A-9B0D-E690BD56D5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0" name="Rectangle 9">
              <a:extLst>
                <a:ext uri="{FF2B5EF4-FFF2-40B4-BE49-F238E27FC236}">
                  <a16:creationId xmlns:a16="http://schemas.microsoft.com/office/drawing/2014/main" id="{7D841E4F-2415-0A4F-8ECD-001D43698B78}"/>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169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2687B-E34E-4B47-BB16-2DB39BC066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2718" y="0"/>
            <a:ext cx="876601" cy="796293"/>
          </a:xfrm>
          <a:prstGeom prst="rect">
            <a:avLst/>
          </a:prstGeom>
        </p:spPr>
      </p:pic>
      <p:grpSp>
        <p:nvGrpSpPr>
          <p:cNvPr id="11" name="Group 10">
            <a:extLst>
              <a:ext uri="{FF2B5EF4-FFF2-40B4-BE49-F238E27FC236}">
                <a16:creationId xmlns:a16="http://schemas.microsoft.com/office/drawing/2014/main" id="{C07CFB3C-9636-0A4F-8178-A1ABF0298AF8}"/>
              </a:ext>
            </a:extLst>
          </p:cNvPr>
          <p:cNvGrpSpPr/>
          <p:nvPr userDrawn="1"/>
        </p:nvGrpSpPr>
        <p:grpSpPr>
          <a:xfrm>
            <a:off x="198023" y="147081"/>
            <a:ext cx="8503920" cy="543191"/>
            <a:chOff x="198023" y="147081"/>
            <a:chExt cx="8700480" cy="543191"/>
          </a:xfrm>
        </p:grpSpPr>
        <p:pic>
          <p:nvPicPr>
            <p:cNvPr id="5" name="Picture 4" descr="A close up of a logo&#10;&#10;Description automatically generated">
              <a:extLst>
                <a:ext uri="{FF2B5EF4-FFF2-40B4-BE49-F238E27FC236}">
                  <a16:creationId xmlns:a16="http://schemas.microsoft.com/office/drawing/2014/main" id="{29D15242-825A-344E-9167-CF27804226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8023" y="151749"/>
              <a:ext cx="492246" cy="538523"/>
            </a:xfrm>
            <a:prstGeom prst="rect">
              <a:avLst/>
            </a:prstGeom>
          </p:spPr>
        </p:pic>
        <p:sp>
          <p:nvSpPr>
            <p:cNvPr id="7" name="Rectangle 6">
              <a:extLst>
                <a:ext uri="{FF2B5EF4-FFF2-40B4-BE49-F238E27FC236}">
                  <a16:creationId xmlns:a16="http://schemas.microsoft.com/office/drawing/2014/main" id="{7E1567C5-D584-7341-917B-F0C864D6E96C}"/>
                </a:ext>
              </a:extLst>
            </p:cNvPr>
            <p:cNvSpPr/>
            <p:nvPr userDrawn="1"/>
          </p:nvSpPr>
          <p:spPr>
            <a:xfrm>
              <a:off x="690269" y="147081"/>
              <a:ext cx="8208234" cy="64008"/>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57BD343E-BB60-1846-957C-EF5784C57135}"/>
              </a:ext>
            </a:extLst>
          </p:cNvPr>
          <p:cNvSpPr>
            <a:spLocks noGrp="1"/>
          </p:cNvSpPr>
          <p:nvPr>
            <p:ph type="title" hasCustomPrompt="1"/>
          </p:nvPr>
        </p:nvSpPr>
        <p:spPr>
          <a:xfrm>
            <a:off x="536408" y="229323"/>
            <a:ext cx="8140628" cy="857250"/>
          </a:xfrm>
        </p:spPr>
        <p:txBody>
          <a:bodyPr/>
          <a:lstStyle/>
          <a:p>
            <a:r>
              <a:rPr lang="en-US" dirty="0"/>
              <a:t>CLICK TO EDIT MASTER TITLE STYLE</a:t>
            </a:r>
          </a:p>
        </p:txBody>
      </p:sp>
      <p:sp>
        <p:nvSpPr>
          <p:cNvPr id="15" name="Content Placeholder 2">
            <a:extLst>
              <a:ext uri="{FF2B5EF4-FFF2-40B4-BE49-F238E27FC236}">
                <a16:creationId xmlns:a16="http://schemas.microsoft.com/office/drawing/2014/main" id="{E6F385B3-52AD-1F49-A990-25AE7ABF37B7}"/>
              </a:ext>
            </a:extLst>
          </p:cNvPr>
          <p:cNvSpPr>
            <a:spLocks noGrp="1"/>
          </p:cNvSpPr>
          <p:nvPr>
            <p:ph idx="1"/>
          </p:nvPr>
        </p:nvSpPr>
        <p:spPr>
          <a:xfrm>
            <a:off x="536408" y="1169435"/>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23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6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7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B220BBC-8879-E844-B35B-0F806738ECBE}" type="slidenum">
              <a:rPr lang="en-US" smtClean="0"/>
              <a:t>‹#›</a:t>
            </a:fld>
            <a:endParaRPr lang="en-US"/>
          </a:p>
        </p:txBody>
      </p:sp>
      <p:sp>
        <p:nvSpPr>
          <p:cNvPr id="6" name="Title 1">
            <a:extLst>
              <a:ext uri="{FF2B5EF4-FFF2-40B4-BE49-F238E27FC236}">
                <a16:creationId xmlns:a16="http://schemas.microsoft.com/office/drawing/2014/main" id="{4F3610E8-A726-8449-8F78-DA2F7ACC9820}"/>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9" name="Picture 8" descr="A close up of a logo&#10;&#10;Description automatically generated">
            <a:extLst>
              <a:ext uri="{FF2B5EF4-FFF2-40B4-BE49-F238E27FC236}">
                <a16:creationId xmlns:a16="http://schemas.microsoft.com/office/drawing/2014/main" id="{4418BBB7-7D3A-EF42-ADCA-F5DFC970C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2" name="Group 11">
            <a:extLst>
              <a:ext uri="{FF2B5EF4-FFF2-40B4-BE49-F238E27FC236}">
                <a16:creationId xmlns:a16="http://schemas.microsoft.com/office/drawing/2014/main" id="{C6BB865F-C183-4546-9810-D99750BE1204}"/>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C1326A71-8846-1644-B377-66996DE3D09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C45CE7F6-2C34-3740-9B4C-56FD5B3EA2FC}"/>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088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 y="1151335"/>
            <a:ext cx="3960980"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36408" y="1631156"/>
            <a:ext cx="3960980"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4265" y="1151335"/>
            <a:ext cx="3962536"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724265" y="1631156"/>
            <a:ext cx="396253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84E2CA30-05C0-3D47-841D-BC4D8B15AD74}"/>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0435E06-3DC2-2841-B93E-196B9DC38BF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4" name="Group 13">
            <a:extLst>
              <a:ext uri="{FF2B5EF4-FFF2-40B4-BE49-F238E27FC236}">
                <a16:creationId xmlns:a16="http://schemas.microsoft.com/office/drawing/2014/main" id="{1ECD72CA-61EB-4A4C-8093-436A3464D051}"/>
              </a:ext>
            </a:extLst>
          </p:cNvPr>
          <p:cNvGrpSpPr/>
          <p:nvPr userDrawn="1"/>
        </p:nvGrpSpPr>
        <p:grpSpPr>
          <a:xfrm>
            <a:off x="182346" y="104249"/>
            <a:ext cx="570006" cy="4473696"/>
            <a:chOff x="182346" y="104249"/>
            <a:chExt cx="570006" cy="4473696"/>
          </a:xfrm>
        </p:grpSpPr>
        <p:pic>
          <p:nvPicPr>
            <p:cNvPr id="15" name="Picture 14" descr="A close up of a logo&#10;&#10;Description automatically generated">
              <a:extLst>
                <a:ext uri="{FF2B5EF4-FFF2-40B4-BE49-F238E27FC236}">
                  <a16:creationId xmlns:a16="http://schemas.microsoft.com/office/drawing/2014/main" id="{F88AF9A5-C125-F347-97C5-E074CF5BD0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6" name="Rectangle 15">
              <a:extLst>
                <a:ext uri="{FF2B5EF4-FFF2-40B4-BE49-F238E27FC236}">
                  <a16:creationId xmlns:a16="http://schemas.microsoft.com/office/drawing/2014/main" id="{9C3EEEA6-D6CD-7F4A-89B6-5F1C74A362F6}"/>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969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30450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a:stretch/>
        </p:blipFill>
        <p:spPr>
          <a:xfrm>
            <a:off x="4976603" y="556528"/>
            <a:ext cx="4167397"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4840586"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6606209"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048168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ECC00E29-2A61-4600-9C43-DA1329B274E9}" type="slidenum">
              <a:rPr lang="en-US" altLang="en-US"/>
              <a:pPr/>
              <a:t>‹#›</a:t>
            </a:fld>
            <a:endParaRPr lang="en-US" altLang="en-US"/>
          </a:p>
        </p:txBody>
      </p:sp>
    </p:spTree>
    <p:extLst>
      <p:ext uri="{BB962C8B-B14F-4D97-AF65-F5344CB8AC3E}">
        <p14:creationId xmlns:p14="http://schemas.microsoft.com/office/powerpoint/2010/main" val="3137221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5332353" y="9004"/>
            <a:ext cx="3788497"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r="16119"/>
          <a:stretch/>
        </p:blipFill>
        <p:spPr>
          <a:xfrm>
            <a:off x="5625197" y="556528"/>
            <a:ext cx="3495654"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5489179"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7254802"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94536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pic>
        <p:nvPicPr>
          <p:cNvPr id="10" name="Picture 9" descr="A tree lined street&#10;&#10;Description automatically generated">
            <a:extLst>
              <a:ext uri="{FF2B5EF4-FFF2-40B4-BE49-F238E27FC236}">
                <a16:creationId xmlns:a16="http://schemas.microsoft.com/office/drawing/2014/main" id="{43FCBB59-884B-D241-A30C-1EB82F8BEC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83760" y="702216"/>
            <a:ext cx="3865880" cy="4450287"/>
          </a:xfrm>
          <a:prstGeom prst="rect">
            <a:avLst/>
          </a:prstGeom>
        </p:spPr>
      </p:pic>
      <p:sp>
        <p:nvSpPr>
          <p:cNvPr id="11" name="Freeform 10">
            <a:extLst>
              <a:ext uri="{FF2B5EF4-FFF2-40B4-BE49-F238E27FC236}">
                <a16:creationId xmlns:a16="http://schemas.microsoft.com/office/drawing/2014/main" id="{2330FA8F-24E2-1046-8F3F-5CEA52CA6025}"/>
              </a:ext>
            </a:extLst>
          </p:cNvPr>
          <p:cNvSpPr/>
          <p:nvPr userDrawn="1"/>
        </p:nvSpPr>
        <p:spPr>
          <a:xfrm flipH="1">
            <a:off x="4683073" y="720320"/>
            <a:ext cx="19949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7736668" y="9004"/>
            <a:ext cx="1407332" cy="1498261"/>
          </a:xfrm>
          <a:prstGeom prst="rect">
            <a:avLst/>
          </a:prstGeom>
        </p:spPr>
      </p:pic>
    </p:spTree>
    <p:extLst>
      <p:ext uri="{BB962C8B-B14F-4D97-AF65-F5344CB8AC3E}">
        <p14:creationId xmlns:p14="http://schemas.microsoft.com/office/powerpoint/2010/main" val="343098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8" name="Picture 17" descr="A tree lined street&#10;&#10;Description automatically generated">
            <a:extLst>
              <a:ext uri="{FF2B5EF4-FFF2-40B4-BE49-F238E27FC236}">
                <a16:creationId xmlns:a16="http://schemas.microsoft.com/office/drawing/2014/main" id="{A20A685D-D3DD-1E41-9703-9693AA53E8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4836" y="0"/>
            <a:ext cx="4536037" cy="5143500"/>
          </a:xfrm>
          <a:prstGeom prst="rect">
            <a:avLst/>
          </a:prstGeom>
        </p:spPr>
      </p:pic>
      <p:sp>
        <p:nvSpPr>
          <p:cNvPr id="2" name="Title 1"/>
          <p:cNvSpPr>
            <a:spLocks noGrp="1"/>
          </p:cNvSpPr>
          <p:nvPr>
            <p:ph type="title"/>
          </p:nvPr>
        </p:nvSpPr>
        <p:spPr>
          <a:xfrm>
            <a:off x="4791393"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791393" y="1666059"/>
            <a:ext cx="3592512" cy="344090"/>
          </a:xfrm>
        </p:spPr>
        <p:txBody>
          <a:bodyPr anchor="b">
            <a:noAutofit/>
          </a:bodyPr>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a:off x="4427668" y="729324"/>
            <a:ext cx="14320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37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group of palm trees on the side of a building&#10;&#10;Description automatically generated">
            <a:extLst>
              <a:ext uri="{FF2B5EF4-FFF2-40B4-BE49-F238E27FC236}">
                <a16:creationId xmlns:a16="http://schemas.microsoft.com/office/drawing/2014/main" id="{8E7532AB-4B30-E042-8D7B-78C8B9D48D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4677507" y="914401"/>
            <a:ext cx="4466494" cy="4229100"/>
          </a:xfrm>
          <a:prstGeom prst="rect">
            <a:avLst/>
          </a:prstGeom>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19854"/>
          <a:stretch/>
        </p:blipFill>
        <p:spPr>
          <a:xfrm rot="12748497">
            <a:off x="5255191" y="465522"/>
            <a:ext cx="930293" cy="2422736"/>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
        <p:nvSpPr>
          <p:cNvPr id="14" name="Rectangle 13">
            <a:extLst>
              <a:ext uri="{FF2B5EF4-FFF2-40B4-BE49-F238E27FC236}">
                <a16:creationId xmlns:a16="http://schemas.microsoft.com/office/drawing/2014/main" id="{63ABF1A3-412D-2E41-A382-E44849C8EAE8}"/>
              </a:ext>
            </a:extLst>
          </p:cNvPr>
          <p:cNvSpPr/>
          <p:nvPr userDrawn="1"/>
        </p:nvSpPr>
        <p:spPr>
          <a:xfrm>
            <a:off x="4677505" y="0"/>
            <a:ext cx="4466495" cy="914400"/>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spTree>
    <p:extLst>
      <p:ext uri="{BB962C8B-B14F-4D97-AF65-F5344CB8AC3E}">
        <p14:creationId xmlns:p14="http://schemas.microsoft.com/office/powerpoint/2010/main" val="39342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AB08A533-6574-A540-92FF-907EE5DBE4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32058" y="2670664"/>
            <a:ext cx="804339" cy="810773"/>
          </a:xfrm>
          <a:prstGeom prst="rect">
            <a:avLst/>
          </a:prstGeom>
        </p:spPr>
      </p:pic>
      <p:sp>
        <p:nvSpPr>
          <p:cNvPr id="2" name="Title 1"/>
          <p:cNvSpPr>
            <a:spLocks noGrp="1"/>
          </p:cNvSpPr>
          <p:nvPr>
            <p:ph type="ctrTitle" hasCustomPrompt="1"/>
          </p:nvPr>
        </p:nvSpPr>
        <p:spPr>
          <a:xfrm>
            <a:off x="330905" y="295171"/>
            <a:ext cx="2249504" cy="551260"/>
          </a:xfrm>
        </p:spPr>
        <p:txBody>
          <a:bodyPr>
            <a:noAutofit/>
          </a:bodyPr>
          <a:lstStyle>
            <a:lvl1pPr>
              <a:defRPr sz="2400"/>
            </a:lvl1pPr>
          </a:lstStyle>
          <a:p>
            <a:r>
              <a:rPr lang="en-US" dirty="0"/>
              <a:t>CONTENTS</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CF59A3BB-7934-8E4E-90BB-53AADD295E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15433" y="642359"/>
            <a:ext cx="804339" cy="810773"/>
          </a:xfrm>
          <a:prstGeom prst="rect">
            <a:avLst/>
          </a:prstGeom>
        </p:spPr>
      </p:pic>
      <p:pic>
        <p:nvPicPr>
          <p:cNvPr id="10" name="Picture 9" descr="A close up of a logo&#10;&#10;Description automatically generated">
            <a:extLst>
              <a:ext uri="{FF2B5EF4-FFF2-40B4-BE49-F238E27FC236}">
                <a16:creationId xmlns:a16="http://schemas.microsoft.com/office/drawing/2014/main" id="{C534658D-14AC-8C43-A3A9-7A2B3642AD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15433" y="1660176"/>
            <a:ext cx="804339" cy="810773"/>
          </a:xfrm>
          <a:prstGeom prst="rect">
            <a:avLst/>
          </a:prstGeom>
        </p:spPr>
      </p:pic>
      <p:sp>
        <p:nvSpPr>
          <p:cNvPr id="11" name="TextBox 10">
            <a:extLst>
              <a:ext uri="{FF2B5EF4-FFF2-40B4-BE49-F238E27FC236}">
                <a16:creationId xmlns:a16="http://schemas.microsoft.com/office/drawing/2014/main" id="{55A705A7-C575-794C-AE0C-A8B106BB2FC8}"/>
              </a:ext>
            </a:extLst>
          </p:cNvPr>
          <p:cNvSpPr txBox="1"/>
          <p:nvPr userDrawn="1"/>
        </p:nvSpPr>
        <p:spPr>
          <a:xfrm>
            <a:off x="3163311" y="665781"/>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EBA61812-6D7B-FB4E-926E-525E53ACD10E}"/>
              </a:ext>
            </a:extLst>
          </p:cNvPr>
          <p:cNvSpPr txBox="1"/>
          <p:nvPr userDrawn="1"/>
        </p:nvSpPr>
        <p:spPr>
          <a:xfrm>
            <a:off x="3186250" y="170068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78257B0D-51C9-A749-8EBE-5E43EA58581E}"/>
              </a:ext>
            </a:extLst>
          </p:cNvPr>
          <p:cNvSpPr txBox="1"/>
          <p:nvPr userDrawn="1"/>
        </p:nvSpPr>
        <p:spPr>
          <a:xfrm>
            <a:off x="3194563" y="270652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3</a:t>
            </a:r>
          </a:p>
        </p:txBody>
      </p:sp>
      <p:pic>
        <p:nvPicPr>
          <p:cNvPr id="18" name="Picture 17" descr="A close up of a logo&#10;&#10;Description automatically generated">
            <a:extLst>
              <a:ext uri="{FF2B5EF4-FFF2-40B4-BE49-F238E27FC236}">
                <a16:creationId xmlns:a16="http://schemas.microsoft.com/office/drawing/2014/main" id="{57BAB96F-2F85-204B-B203-D0A9157E7B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23746" y="3663543"/>
            <a:ext cx="804339" cy="810773"/>
          </a:xfrm>
          <a:prstGeom prst="rect">
            <a:avLst/>
          </a:prstGeom>
        </p:spPr>
      </p:pic>
      <p:sp>
        <p:nvSpPr>
          <p:cNvPr id="19" name="TextBox 18">
            <a:extLst>
              <a:ext uri="{FF2B5EF4-FFF2-40B4-BE49-F238E27FC236}">
                <a16:creationId xmlns:a16="http://schemas.microsoft.com/office/drawing/2014/main" id="{C74C7958-7000-3C4E-A7F1-AFD335A05DA4}"/>
              </a:ext>
            </a:extLst>
          </p:cNvPr>
          <p:cNvSpPr txBox="1"/>
          <p:nvPr userDrawn="1"/>
        </p:nvSpPr>
        <p:spPr>
          <a:xfrm>
            <a:off x="3186250" y="3704055"/>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39843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4" name="Picture 13" descr="A group of palm trees on the side of a building&#10;&#10;Description automatically generated">
            <a:extLst>
              <a:ext uri="{FF2B5EF4-FFF2-40B4-BE49-F238E27FC236}">
                <a16:creationId xmlns:a16="http://schemas.microsoft.com/office/drawing/2014/main" id="{7127EAD5-8285-D940-8CC3-E78991F226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26057" y="-9562"/>
            <a:ext cx="5432223"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72473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DF064E63-0BE7-CC46-8B5A-DB42D6CACFE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193" t="295" r="2532" b="-295"/>
          <a:stretch/>
        </p:blipFill>
        <p:spPr>
          <a:xfrm>
            <a:off x="1793311" y="0"/>
            <a:ext cx="7350689"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1915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70261"/>
            <a:ext cx="8769096"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126999"/>
            <a:ext cx="8769096"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75564" y="4826111"/>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C1F7AE-D849-6747-AC2F-07C188C11FA6}" type="slidenum">
              <a:rPr lang="en-US" smtClean="0"/>
              <a:pPr/>
              <a:t>‹#›</a:t>
            </a:fld>
            <a:endParaRPr lang="en-US" dirty="0"/>
          </a:p>
        </p:txBody>
      </p:sp>
      <p:pic>
        <p:nvPicPr>
          <p:cNvPr id="8" name="Picture 7">
            <a:extLst>
              <a:ext uri="{FF2B5EF4-FFF2-40B4-BE49-F238E27FC236}">
                <a16:creationId xmlns:a16="http://schemas.microsoft.com/office/drawing/2014/main" id="{FBEC4FA4-4568-9343-B71F-2B1283623F2C}"/>
              </a:ext>
            </a:extLst>
          </p:cNvPr>
          <p:cNvPicPr>
            <a:picLocks noChangeAspect="1"/>
          </p:cNvPicPr>
          <p:nvPr userDrawn="1"/>
        </p:nvPicPr>
        <p:blipFill rotWithShape="1">
          <a:blip r:embed="rId22" cstate="print">
            <a:extLst>
              <a:ext uri="{28A0092B-C50C-407E-A947-70E740481C1C}">
                <a14:useLocalDpi xmlns:a14="http://schemas.microsoft.com/office/drawing/2010/main"/>
              </a:ext>
            </a:extLst>
          </a:blip>
          <a:srcRect/>
          <a:stretch/>
        </p:blipFill>
        <p:spPr>
          <a:xfrm>
            <a:off x="80509" y="4720046"/>
            <a:ext cx="320286" cy="340980"/>
          </a:xfrm>
          <a:prstGeom prst="rect">
            <a:avLst/>
          </a:prstGeom>
        </p:spPr>
      </p:pic>
      <p:sp>
        <p:nvSpPr>
          <p:cNvPr id="9" name="TextBox 8">
            <a:extLst>
              <a:ext uri="{FF2B5EF4-FFF2-40B4-BE49-F238E27FC236}">
                <a16:creationId xmlns:a16="http://schemas.microsoft.com/office/drawing/2014/main" id="{770223E0-54EE-634F-BECA-9B4238B46D6E}"/>
              </a:ext>
            </a:extLst>
          </p:cNvPr>
          <p:cNvSpPr txBox="1"/>
          <p:nvPr userDrawn="1"/>
        </p:nvSpPr>
        <p:spPr>
          <a:xfrm>
            <a:off x="357250" y="4806164"/>
            <a:ext cx="2673331" cy="184666"/>
          </a:xfrm>
          <a:prstGeom prst="rect">
            <a:avLst/>
          </a:prstGeom>
          <a:noFill/>
        </p:spPr>
        <p:txBody>
          <a:bodyPr wrap="square" rtlCol="0">
            <a:spAutoFit/>
          </a:bodyPr>
          <a:lstStyle/>
          <a:p>
            <a:r>
              <a:rPr lang="en-US" sz="600" spc="100" baseline="0" dirty="0">
                <a:latin typeface="Arial" panose="020B0604020202020204" pitchFamily="34" charset="0"/>
                <a:cs typeface="Arial" panose="020B0604020202020204" pitchFamily="34" charset="0"/>
              </a:rPr>
              <a:t>CAL STATE LA </a:t>
            </a:r>
            <a:r>
              <a:rPr lang="en-US" sz="600" spc="100" baseline="0" dirty="0">
                <a:solidFill>
                  <a:srgbClr val="FCC90A"/>
                </a:solidFill>
                <a:latin typeface="Arial" panose="020B0604020202020204" pitchFamily="34" charset="0"/>
                <a:cs typeface="Arial" panose="020B0604020202020204" pitchFamily="34" charset="0"/>
              </a:rPr>
              <a:t> |   </a:t>
            </a:r>
            <a:r>
              <a:rPr lang="en-US" sz="600" spc="100" baseline="0" dirty="0">
                <a:latin typeface="Arial" panose="020B0604020202020204" pitchFamily="34" charset="0"/>
                <a:cs typeface="Arial" panose="020B0604020202020204" pitchFamily="34" charset="0"/>
              </a:rPr>
              <a:t>Department of Computer Science</a:t>
            </a:r>
          </a:p>
        </p:txBody>
      </p:sp>
    </p:spTree>
    <p:extLst>
      <p:ext uri="{BB962C8B-B14F-4D97-AF65-F5344CB8AC3E}">
        <p14:creationId xmlns:p14="http://schemas.microsoft.com/office/powerpoint/2010/main" val="367737020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68" r:id="rId4"/>
    <p:sldLayoutId id="2147483651" r:id="rId5"/>
    <p:sldLayoutId id="2147483667" r:id="rId6"/>
    <p:sldLayoutId id="2147483658" r:id="rId7"/>
    <p:sldLayoutId id="2147483660" r:id="rId8"/>
    <p:sldLayoutId id="2147483659" r:id="rId9"/>
    <p:sldLayoutId id="2147483665" r:id="rId10"/>
    <p:sldLayoutId id="2147483664" r:id="rId11"/>
    <p:sldLayoutId id="2147483663" r:id="rId12"/>
    <p:sldLayoutId id="2147483654" r:id="rId13"/>
    <p:sldLayoutId id="2147483662" r:id="rId14"/>
    <p:sldLayoutId id="2147483661" r:id="rId15"/>
    <p:sldLayoutId id="2147483650" r:id="rId16"/>
    <p:sldLayoutId id="2147483652" r:id="rId17"/>
    <p:sldLayoutId id="2147483653" r:id="rId18"/>
    <p:sldLayoutId id="2147483655" r:id="rId19"/>
    <p:sldLayoutId id="2147483670" r:id="rId20"/>
  </p:sldLayoutIdLst>
  <p:hf hdr="0" ftr="0" dt="0"/>
  <p:txStyles>
    <p:titleStyle>
      <a:lvl1pPr algn="l" defTabSz="342900" rtl="0" eaLnBrk="1" latinLnBrk="0" hangingPunct="1">
        <a:spcBef>
          <a:spcPct val="0"/>
        </a:spcBef>
        <a:buNone/>
        <a:defRPr sz="2200" b="1" i="0" kern="1200">
          <a:solidFill>
            <a:schemeClr val="tx1"/>
          </a:solidFill>
          <a:latin typeface="Arial"/>
          <a:ea typeface="+mj-ea"/>
          <a:cs typeface="Arial"/>
        </a:defRPr>
      </a:lvl1pPr>
    </p:titleStyle>
    <p:body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hyperlink" Target="https://www.calstatela.edu/ecst/cs/faculty" TargetMode="Externa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hyperlink" Target="https://www.calstatela.edu/healthwatch" TargetMode="Externa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7"/>
          <p:cNvSpPr>
            <a:spLocks noGrp="1"/>
          </p:cNvSpPr>
          <p:nvPr>
            <p:ph type="ctrTitle"/>
          </p:nvPr>
        </p:nvSpPr>
        <p:spPr/>
        <p:txBody>
          <a:bodyPr/>
          <a:lstStyle/>
          <a:p>
            <a:r>
              <a:rPr lang="en-US" altLang="en-US" sz="3600" dirty="0"/>
              <a:t>Department Meeting</a:t>
            </a:r>
          </a:p>
        </p:txBody>
      </p:sp>
      <p:sp>
        <p:nvSpPr>
          <p:cNvPr id="4099" name="Subtitle 8"/>
          <p:cNvSpPr>
            <a:spLocks noGrp="1"/>
          </p:cNvSpPr>
          <p:nvPr>
            <p:ph type="subTitle" idx="1"/>
          </p:nvPr>
        </p:nvSpPr>
        <p:spPr/>
        <p:txBody>
          <a:bodyPr/>
          <a:lstStyle/>
          <a:p>
            <a:r>
              <a:rPr lang="en-US" altLang="en-US" dirty="0" smtClean="0"/>
              <a:t>Friday, August 20th, 2021</a:t>
            </a:r>
          </a:p>
        </p:txBody>
      </p:sp>
    </p:spTree>
    <p:extLst>
      <p:ext uri="{BB962C8B-B14F-4D97-AF65-F5344CB8AC3E}">
        <p14:creationId xmlns:p14="http://schemas.microsoft.com/office/powerpoint/2010/main" val="8036850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Readiness check for Fall 2021</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sz="1800" dirty="0"/>
              <a:t>Students on waitlist</a:t>
            </a:r>
          </a:p>
          <a:p>
            <a:pPr marL="971550" lvl="1" indent="-285750"/>
            <a:r>
              <a:rPr lang="en-US" sz="1600" dirty="0"/>
              <a:t>Let waitlisted students know a zoom </a:t>
            </a:r>
            <a:r>
              <a:rPr lang="en-US" sz="1600" dirty="0" smtClean="0"/>
              <a:t>link</a:t>
            </a:r>
          </a:p>
          <a:p>
            <a:pPr marL="971550" lvl="1" indent="-285750"/>
            <a:endParaRPr lang="en-US" sz="1600" dirty="0"/>
          </a:p>
          <a:p>
            <a:pPr marL="971550" lvl="1" indent="-285750"/>
            <a:r>
              <a:rPr lang="en-US" dirty="0"/>
              <a:t>Sep 7 (Tuesday): Add deadline </a:t>
            </a:r>
            <a:r>
              <a:rPr lang="en-US" dirty="0" smtClean="0"/>
              <a:t>and </a:t>
            </a:r>
            <a:r>
              <a:rPr lang="en-US" dirty="0"/>
              <a:t>no-record drop </a:t>
            </a:r>
            <a:r>
              <a:rPr lang="en-US" dirty="0" smtClean="0"/>
              <a:t>deadline</a:t>
            </a:r>
            <a:endParaRPr lang="en-US" sz="1600" dirty="0" smtClean="0"/>
          </a:p>
          <a:p>
            <a:pPr marL="971550" lvl="1" indent="-285750"/>
            <a:endParaRPr lang="en-US" sz="1600" dirty="0"/>
          </a:p>
          <a:p>
            <a:pPr marL="285750" indent="-285750">
              <a:buFont typeface="Arial" panose="020B0604020202020204" pitchFamily="34" charset="0"/>
              <a:buChar char="•"/>
            </a:pPr>
            <a:r>
              <a:rPr lang="en-US" sz="1800" dirty="0"/>
              <a:t>Classroom cleaning for in-person meetings </a:t>
            </a:r>
          </a:p>
          <a:p>
            <a:pPr marL="971550" lvl="1" indent="-285750"/>
            <a:r>
              <a:rPr lang="en-US" sz="1600" dirty="0" smtClean="0"/>
              <a:t>No cleaning in-between classes</a:t>
            </a:r>
          </a:p>
          <a:p>
            <a:pPr marL="971550" lvl="1" indent="-285750"/>
            <a:r>
              <a:rPr lang="en-US" sz="1600" dirty="0"/>
              <a:t>H</a:t>
            </a:r>
            <a:r>
              <a:rPr lang="en-US" sz="1600" dirty="0" smtClean="0"/>
              <a:t>and </a:t>
            </a:r>
            <a:r>
              <a:rPr lang="en-US" sz="1600" dirty="0"/>
              <a:t>sanitizer and </a:t>
            </a:r>
            <a:r>
              <a:rPr lang="en-US" sz="1600" dirty="0" smtClean="0"/>
              <a:t>wipes placed</a:t>
            </a:r>
            <a:endParaRPr lang="en-US" sz="1600" dirty="0"/>
          </a:p>
          <a:p>
            <a:endParaRPr lang="en-US" sz="1800" dirty="0"/>
          </a:p>
        </p:txBody>
      </p:sp>
    </p:spTree>
    <p:extLst>
      <p:ext uri="{BB962C8B-B14F-4D97-AF65-F5344CB8AC3E}">
        <p14:creationId xmlns:p14="http://schemas.microsoft.com/office/powerpoint/2010/main" val="18636451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Support in Fall</a:t>
            </a:r>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smtClean="0"/>
              <a:t>ECST </a:t>
            </a:r>
            <a:r>
              <a:rPr lang="en-US" dirty="0"/>
              <a:t>IT Helpdesk </a:t>
            </a:r>
            <a:endParaRPr lang="en-US" dirty="0" smtClean="0"/>
          </a:p>
          <a:p>
            <a:pPr marL="971550" lvl="1" indent="-285750"/>
            <a:r>
              <a:rPr lang="en-US" dirty="0" smtClean="0"/>
              <a:t>Phone </a:t>
            </a:r>
            <a:r>
              <a:rPr lang="en-US" dirty="0"/>
              <a:t>number (1-669-900-6833) </a:t>
            </a:r>
            <a:endParaRPr lang="en-US" dirty="0" smtClean="0"/>
          </a:p>
          <a:p>
            <a:pPr marL="971550" lvl="1" indent="-285750"/>
            <a:r>
              <a:rPr lang="en-US" dirty="0" smtClean="0"/>
              <a:t>Meeting </a:t>
            </a:r>
            <a:r>
              <a:rPr lang="en-US" dirty="0"/>
              <a:t>ID (</a:t>
            </a:r>
            <a:r>
              <a:rPr lang="en-US" dirty="0" smtClean="0"/>
              <a:t>3233434500)</a:t>
            </a:r>
          </a:p>
          <a:p>
            <a:pPr marL="285750" indent="-285750"/>
            <a:endParaRPr lang="en-US" dirty="0"/>
          </a:p>
          <a:p>
            <a:pPr marL="285750" indent="-285750"/>
            <a:r>
              <a:rPr lang="en-US" dirty="0" smtClean="0"/>
              <a:t>Please </a:t>
            </a:r>
            <a:r>
              <a:rPr lang="en-US" dirty="0"/>
              <a:t>call the helpdesk first when encountering computer issues, and the ITC will help to identify what the best way to resolve the </a:t>
            </a:r>
            <a:r>
              <a:rPr lang="en-US" dirty="0" smtClean="0"/>
              <a:t>problem</a:t>
            </a:r>
            <a:endParaRPr lang="en-US" dirty="0"/>
          </a:p>
        </p:txBody>
      </p:sp>
    </p:spTree>
    <p:extLst>
      <p:ext uri="{BB962C8B-B14F-4D97-AF65-F5344CB8AC3E}">
        <p14:creationId xmlns:p14="http://schemas.microsoft.com/office/powerpoint/2010/main" val="36406981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ITS Presentation</a:t>
            </a:r>
            <a:endParaRPr lang="en-US" dirty="0"/>
          </a:p>
        </p:txBody>
      </p:sp>
      <p:sp>
        <p:nvSpPr>
          <p:cNvPr id="4" name="Content Placeholder 3"/>
          <p:cNvSpPr>
            <a:spLocks noGrp="1"/>
          </p:cNvSpPr>
          <p:nvPr>
            <p:ph idx="1"/>
          </p:nvPr>
        </p:nvSpPr>
        <p:spPr/>
        <p:txBody>
          <a:bodyPr/>
          <a:lstStyle/>
          <a:p>
            <a:endParaRPr lang="en-US"/>
          </a:p>
        </p:txBody>
      </p:sp>
      <p:sp>
        <p:nvSpPr>
          <p:cNvPr id="2" name="Slide Number Placeholder 1"/>
          <p:cNvSpPr>
            <a:spLocks noGrp="1"/>
          </p:cNvSpPr>
          <p:nvPr>
            <p:ph type="sldNum" sz="quarter" idx="4294967295"/>
          </p:nvPr>
        </p:nvSpPr>
        <p:spPr>
          <a:xfrm>
            <a:off x="7010400" y="4826000"/>
            <a:ext cx="2133600" cy="274638"/>
          </a:xfrm>
        </p:spPr>
        <p:txBody>
          <a:bodyPr/>
          <a:lstStyle/>
          <a:p>
            <a:fld id="{BB220BBC-8879-E844-B35B-0F806738ECBE}" type="slidenum">
              <a:rPr lang="en-US" smtClean="0"/>
              <a:t>12</a:t>
            </a:fld>
            <a:endParaRPr lang="en-US"/>
          </a:p>
        </p:txBody>
      </p:sp>
    </p:spTree>
    <p:extLst>
      <p:ext uri="{BB962C8B-B14F-4D97-AF65-F5344CB8AC3E}">
        <p14:creationId xmlns:p14="http://schemas.microsoft.com/office/powerpoint/2010/main" val="15674251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Senior Design Projects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0959296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College Committee – Department Rep to ECST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01157203"/>
              </p:ext>
            </p:extLst>
          </p:nvPr>
        </p:nvGraphicFramePr>
        <p:xfrm>
          <a:off x="536407" y="1094886"/>
          <a:ext cx="7663695" cy="3400425"/>
        </p:xfrm>
        <a:graphic>
          <a:graphicData uri="http://schemas.openxmlformats.org/drawingml/2006/table">
            <a:tbl>
              <a:tblPr>
                <a:tableStyleId>{5C22544A-7EE6-4342-B048-85BDC9FD1C3A}</a:tableStyleId>
              </a:tblPr>
              <a:tblGrid>
                <a:gridCol w="3492070">
                  <a:extLst>
                    <a:ext uri="{9D8B030D-6E8A-4147-A177-3AD203B41FA5}">
                      <a16:colId xmlns:a16="http://schemas.microsoft.com/office/drawing/2014/main" val="870416696"/>
                    </a:ext>
                  </a:extLst>
                </a:gridCol>
                <a:gridCol w="2226116">
                  <a:extLst>
                    <a:ext uri="{9D8B030D-6E8A-4147-A177-3AD203B41FA5}">
                      <a16:colId xmlns:a16="http://schemas.microsoft.com/office/drawing/2014/main" val="2316859390"/>
                    </a:ext>
                  </a:extLst>
                </a:gridCol>
                <a:gridCol w="1945509">
                  <a:extLst>
                    <a:ext uri="{9D8B030D-6E8A-4147-A177-3AD203B41FA5}">
                      <a16:colId xmlns:a16="http://schemas.microsoft.com/office/drawing/2014/main" val="815139477"/>
                    </a:ext>
                  </a:extLst>
                </a:gridCol>
              </a:tblGrid>
              <a:tr h="228600">
                <a:tc rowSpan="2">
                  <a:txBody>
                    <a:bodyPr/>
                    <a:lstStyle/>
                    <a:p>
                      <a:pPr algn="l" fontAlgn="t"/>
                      <a:r>
                        <a:rPr lang="en-US" sz="1600" b="1" u="none" strike="noStrike" dirty="0">
                          <a:solidFill>
                            <a:schemeClr val="bg1"/>
                          </a:solidFill>
                          <a:effectLst/>
                        </a:rPr>
                        <a:t>Committee/Taskforce Name</a:t>
                      </a:r>
                      <a:endParaRPr lang="en-US" sz="1600" b="1" i="0" u="none" strike="noStrike" dirty="0">
                        <a:solidFill>
                          <a:schemeClr val="bg1"/>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2">
                  <a:txBody>
                    <a:bodyPr/>
                    <a:lstStyle/>
                    <a:p>
                      <a:pPr algn="l" fontAlgn="t"/>
                      <a:r>
                        <a:rPr lang="en-US" sz="1600" b="1" u="none" strike="noStrike" dirty="0">
                          <a:solidFill>
                            <a:schemeClr val="bg1"/>
                          </a:solidFill>
                          <a:effectLst/>
                        </a:rPr>
                        <a:t>2021-2022</a:t>
                      </a:r>
                      <a:endParaRPr lang="en-US" sz="1600" b="1" i="0" u="none" strike="noStrike" dirty="0">
                        <a:solidFill>
                          <a:schemeClr val="bg1"/>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lang="en-US"/>
                    </a:p>
                  </a:txBody>
                  <a:tcPr/>
                </a:tc>
                <a:extLst>
                  <a:ext uri="{0D108BD9-81ED-4DB2-BD59-A6C34878D82A}">
                    <a16:rowId xmlns:a16="http://schemas.microsoft.com/office/drawing/2014/main" val="3065951614"/>
                  </a:ext>
                </a:extLst>
              </a:tr>
              <a:tr h="200025">
                <a:tc vMerge="1">
                  <a:txBody>
                    <a:bodyPr/>
                    <a:lstStyle/>
                    <a:p>
                      <a:endParaRPr lang="en-US"/>
                    </a:p>
                  </a:txBody>
                  <a:tcPr/>
                </a:tc>
                <a:tc>
                  <a:txBody>
                    <a:bodyPr/>
                    <a:lstStyle/>
                    <a:p>
                      <a:pPr algn="l" fontAlgn="t"/>
                      <a:r>
                        <a:rPr lang="en-US" sz="1600" b="1" u="none" strike="noStrike" dirty="0" err="1">
                          <a:solidFill>
                            <a:schemeClr val="bg1"/>
                          </a:solidFill>
                          <a:effectLst/>
                        </a:rPr>
                        <a:t>Dept</a:t>
                      </a:r>
                      <a:r>
                        <a:rPr lang="en-US" sz="1600" b="1" u="none" strike="noStrike" dirty="0">
                          <a:solidFill>
                            <a:schemeClr val="bg1"/>
                          </a:solidFill>
                          <a:effectLst/>
                        </a:rPr>
                        <a:t> Rep</a:t>
                      </a:r>
                      <a:endParaRPr lang="en-US" sz="1600" b="1" i="0" u="none" strike="noStrike" dirty="0">
                        <a:solidFill>
                          <a:schemeClr val="bg1"/>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l" fontAlgn="t"/>
                      <a:r>
                        <a:rPr lang="en-US" sz="1600" b="1" u="none" strike="noStrike" dirty="0">
                          <a:solidFill>
                            <a:schemeClr val="bg1"/>
                          </a:solidFill>
                          <a:effectLst/>
                        </a:rPr>
                        <a:t>Alternate</a:t>
                      </a:r>
                      <a:endParaRPr lang="en-US" sz="1600" b="1" i="0" u="none" strike="noStrike" dirty="0">
                        <a:solidFill>
                          <a:schemeClr val="bg1"/>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925537647"/>
                  </a:ext>
                </a:extLst>
              </a:tr>
              <a:tr h="190500">
                <a:tc>
                  <a:txBody>
                    <a:bodyPr/>
                    <a:lstStyle/>
                    <a:p>
                      <a:pPr algn="l" fontAlgn="t"/>
                      <a:r>
                        <a:rPr lang="en-US" sz="1400" u="none" strike="noStrike" dirty="0">
                          <a:effectLst/>
                        </a:rPr>
                        <a:t>FAC (Faculty Affairs Committee)</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a:effectLst/>
                        </a:rPr>
                        <a:t>J. Guo</a:t>
                      </a:r>
                      <a:endParaRPr lang="en-US" sz="1400" b="0" i="0" u="none" strike="noStrike">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a:effectLst/>
                        </a:rPr>
                        <a:t>R. Pamula</a:t>
                      </a:r>
                      <a:endParaRPr lang="en-US" sz="1400" b="0" i="0" u="none" strike="noStrike">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7343197"/>
                  </a:ext>
                </a:extLst>
              </a:tr>
              <a:tr h="190500">
                <a:tc>
                  <a:txBody>
                    <a:bodyPr/>
                    <a:lstStyle/>
                    <a:p>
                      <a:pPr algn="l" fontAlgn="t"/>
                      <a:r>
                        <a:rPr lang="en-US" sz="1400" u="none" strike="noStrike" dirty="0">
                          <a:effectLst/>
                        </a:rPr>
                        <a:t>RTP Committee (elected)</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a:effectLst/>
                        </a:rPr>
                        <a:t>R. </a:t>
                      </a:r>
                      <a:r>
                        <a:rPr lang="en-US" sz="1400" u="none" strike="noStrike" dirty="0" err="1">
                          <a:effectLst/>
                        </a:rPr>
                        <a:t>Pamula</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sngStrike" dirty="0">
                          <a:effectLst/>
                        </a:rPr>
                        <a:t>R. </a:t>
                      </a:r>
                      <a:r>
                        <a:rPr lang="en-US" sz="1400" u="none" strike="sngStrike" dirty="0" smtClean="0">
                          <a:effectLst/>
                        </a:rPr>
                        <a:t>Abbott (need</a:t>
                      </a:r>
                      <a:r>
                        <a:rPr lang="en-US" sz="1400" u="none" strike="sngStrike" baseline="0" dirty="0" smtClean="0">
                          <a:effectLst/>
                        </a:rPr>
                        <a:t> an update)</a:t>
                      </a:r>
                      <a:endParaRPr lang="en-US" sz="1400" b="0" i="0" u="none" strike="sng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9131904"/>
                  </a:ext>
                </a:extLst>
              </a:tr>
              <a:tr h="190500">
                <a:tc>
                  <a:txBody>
                    <a:bodyPr/>
                    <a:lstStyle/>
                    <a:p>
                      <a:pPr algn="l" fontAlgn="t"/>
                      <a:r>
                        <a:rPr lang="en-US" sz="1400" b="0" i="0" u="none" strike="noStrike" dirty="0" smtClean="0">
                          <a:solidFill>
                            <a:srgbClr val="000000"/>
                          </a:solidFill>
                          <a:effectLst/>
                          <a:latin typeface="Calibri" panose="020F0502020204030204" pitchFamily="34" charset="0"/>
                        </a:rPr>
                        <a:t>IAC (Instructional</a:t>
                      </a:r>
                      <a:r>
                        <a:rPr lang="en-US" sz="1400" b="0" i="0" u="none" strike="noStrike" baseline="0" dirty="0" smtClean="0">
                          <a:solidFill>
                            <a:srgbClr val="000000"/>
                          </a:solidFill>
                          <a:effectLst/>
                          <a:latin typeface="Calibri" panose="020F0502020204030204" pitchFamily="34" charset="0"/>
                        </a:rPr>
                        <a:t> Affairs Committee)</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342900" rtl="0" eaLnBrk="1" fontAlgn="t" latinLnBrk="0" hangingPunct="1">
                        <a:lnSpc>
                          <a:spcPct val="100000"/>
                        </a:lnSpc>
                        <a:spcBef>
                          <a:spcPts val="0"/>
                        </a:spcBef>
                        <a:spcAft>
                          <a:spcPts val="0"/>
                        </a:spcAft>
                        <a:buClrTx/>
                        <a:buSzTx/>
                        <a:buFontTx/>
                        <a:buNone/>
                        <a:tabLst/>
                        <a:defRPr/>
                      </a:pPr>
                      <a:r>
                        <a:rPr lang="en-US" sz="1400" u="none" strike="noStrike" dirty="0" smtClean="0">
                          <a:effectLst/>
                        </a:rPr>
                        <a:t>M. Pourhomayoun</a:t>
                      </a:r>
                      <a:endParaRPr lang="en-US" sz="1400" b="0" i="0" u="none" strike="noStrike" dirty="0" smtClean="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1527097"/>
                  </a:ext>
                </a:extLst>
              </a:tr>
              <a:tr h="228600">
                <a:tc>
                  <a:txBody>
                    <a:bodyPr/>
                    <a:lstStyle/>
                    <a:p>
                      <a:pPr algn="l" fontAlgn="t"/>
                      <a:r>
                        <a:rPr lang="en-US" sz="1400" u="none" strike="noStrike" dirty="0" smtClean="0">
                          <a:effectLst/>
                        </a:rPr>
                        <a:t>SAC (Student Affairs Committee)</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a:effectLst/>
                        </a:rPr>
                        <a:t>N. </a:t>
                      </a:r>
                      <a:r>
                        <a:rPr lang="en-US" sz="1400" u="none" strike="noStrike" dirty="0" err="1">
                          <a:effectLst/>
                        </a:rPr>
                        <a:t>Amini</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a:effectLst/>
                        </a:rPr>
                        <a:t>D. Krum</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627904"/>
                  </a:ext>
                </a:extLst>
              </a:tr>
              <a:tr h="190500">
                <a:tc>
                  <a:txBody>
                    <a:bodyPr/>
                    <a:lstStyle/>
                    <a:p>
                      <a:pPr algn="l" fontAlgn="t"/>
                      <a:r>
                        <a:rPr lang="en-US" sz="1400" u="none" strike="noStrike" dirty="0">
                          <a:effectLst/>
                        </a:rPr>
                        <a:t>Assessment</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a:effectLst/>
                        </a:rPr>
                        <a:t>C. Sun</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0337911"/>
                  </a:ext>
                </a:extLst>
              </a:tr>
              <a:tr h="190500">
                <a:tc>
                  <a:txBody>
                    <a:bodyPr/>
                    <a:lstStyle/>
                    <a:p>
                      <a:pPr algn="l" fontAlgn="t"/>
                      <a:r>
                        <a:rPr lang="en-US" sz="1400" u="none" strike="noStrike">
                          <a:effectLst/>
                        </a:rPr>
                        <a:t>Budget</a:t>
                      </a:r>
                      <a:endParaRPr lang="en-US" sz="1400" b="0" i="0" u="none" strike="noStrike">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smtClean="0">
                          <a:effectLst/>
                        </a:rPr>
                        <a:t>B. </a:t>
                      </a:r>
                      <a:r>
                        <a:rPr lang="en-US" sz="1400" u="none" strike="noStrike" dirty="0" err="1">
                          <a:effectLst/>
                        </a:rPr>
                        <a:t>Parviz</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9872037"/>
                  </a:ext>
                </a:extLst>
              </a:tr>
              <a:tr h="190500">
                <a:tc>
                  <a:txBody>
                    <a:bodyPr/>
                    <a:lstStyle/>
                    <a:p>
                      <a:pPr algn="l" fontAlgn="t"/>
                      <a:r>
                        <a:rPr lang="en-US" sz="1400" u="none" strike="noStrike">
                          <a:effectLst/>
                        </a:rPr>
                        <a:t>Grad Studies</a:t>
                      </a:r>
                      <a:endParaRPr lang="en-US" sz="1400" b="0" i="0" u="none" strike="noStrike">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a:effectLst/>
                        </a:rPr>
                        <a:t>H. </a:t>
                      </a:r>
                      <a:r>
                        <a:rPr lang="en-US" sz="1400" u="none" strike="noStrike" dirty="0" err="1">
                          <a:effectLst/>
                        </a:rPr>
                        <a:t>Guo</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1341056"/>
                  </a:ext>
                </a:extLst>
              </a:tr>
              <a:tr h="190500">
                <a:tc>
                  <a:txBody>
                    <a:bodyPr/>
                    <a:lstStyle/>
                    <a:p>
                      <a:pPr algn="l" fontAlgn="t"/>
                      <a:r>
                        <a:rPr lang="en-US" sz="1400" u="none" strike="noStrike" dirty="0">
                          <a:effectLst/>
                        </a:rPr>
                        <a:t>Research</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342900" rtl="0" eaLnBrk="1" fontAlgn="t"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effectLst/>
                          <a:latin typeface="Calibri" panose="020F0502020204030204" pitchFamily="34" charset="0"/>
                        </a:rPr>
                        <a:t>N.</a:t>
                      </a:r>
                      <a:r>
                        <a:rPr lang="en-US" sz="1400" b="0" i="0" u="none" strike="noStrike" baseline="0" dirty="0" smtClean="0">
                          <a:solidFill>
                            <a:srgbClr val="000000"/>
                          </a:solidFill>
                          <a:effectLst/>
                          <a:latin typeface="Calibri" panose="020F0502020204030204" pitchFamily="34" charset="0"/>
                        </a:rPr>
                        <a:t> </a:t>
                      </a:r>
                      <a:r>
                        <a:rPr lang="en-US" sz="1400" b="0" i="0" u="none" strike="noStrike" baseline="0" dirty="0" err="1" smtClean="0">
                          <a:solidFill>
                            <a:srgbClr val="000000"/>
                          </a:solidFill>
                          <a:effectLst/>
                          <a:latin typeface="Calibri" panose="020F0502020204030204" pitchFamily="34" charset="0"/>
                        </a:rPr>
                        <a:t>Forouzesh</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2828090"/>
                  </a:ext>
                </a:extLst>
              </a:tr>
              <a:tr h="190500">
                <a:tc>
                  <a:txBody>
                    <a:bodyPr/>
                    <a:lstStyle/>
                    <a:p>
                      <a:pPr algn="l" fontAlgn="t"/>
                      <a:r>
                        <a:rPr lang="en-US" sz="1400" u="none" strike="noStrike">
                          <a:effectLst/>
                        </a:rPr>
                        <a:t>Safety</a:t>
                      </a:r>
                      <a:endParaRPr lang="en-US" sz="1400" b="0" i="0" u="none" strike="noStrike">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a:effectLst/>
                        </a:rPr>
                        <a:t>Y. Zhu</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6978629"/>
                  </a:ext>
                </a:extLst>
              </a:tr>
              <a:tr h="190500">
                <a:tc>
                  <a:txBody>
                    <a:bodyPr/>
                    <a:lstStyle/>
                    <a:p>
                      <a:pPr algn="l" fontAlgn="t"/>
                      <a:r>
                        <a:rPr lang="en-US" sz="1400" u="none" strike="noStrike">
                          <a:effectLst/>
                        </a:rPr>
                        <a:t>Senior Design</a:t>
                      </a:r>
                      <a:endParaRPr lang="en-US" sz="1400" b="0" i="0" u="none" strike="noStrike">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a:effectLst/>
                        </a:rPr>
                        <a:t>J. Lim</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0949868"/>
                  </a:ext>
                </a:extLst>
              </a:tr>
              <a:tr h="190500">
                <a:tc>
                  <a:txBody>
                    <a:bodyPr/>
                    <a:lstStyle/>
                    <a:p>
                      <a:pPr algn="l" fontAlgn="t"/>
                      <a:r>
                        <a:rPr lang="en-US" sz="1400" u="none" strike="noStrike" dirty="0">
                          <a:effectLst/>
                        </a:rPr>
                        <a:t>IRA </a:t>
                      </a:r>
                      <a:r>
                        <a:rPr lang="en-US" sz="1400" u="none" strike="noStrike" dirty="0" smtClean="0">
                          <a:effectLst/>
                        </a:rPr>
                        <a:t>Proposal Review</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b="0" i="0" u="none" strike="noStrike" dirty="0" smtClean="0">
                          <a:solidFill>
                            <a:srgbClr val="000000"/>
                          </a:solidFill>
                          <a:effectLst/>
                          <a:latin typeface="Calibri" panose="020F0502020204030204" pitchFamily="34" charset="0"/>
                        </a:rPr>
                        <a:t>Z.</a:t>
                      </a:r>
                      <a:r>
                        <a:rPr lang="en-US" sz="1400" b="0" i="0" u="none" strike="noStrike" baseline="0" dirty="0" smtClean="0">
                          <a:solidFill>
                            <a:srgbClr val="000000"/>
                          </a:solidFill>
                          <a:effectLst/>
                          <a:latin typeface="Calibri" panose="020F0502020204030204" pitchFamily="34" charset="0"/>
                        </a:rPr>
                        <a:t> Ye</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8583443"/>
                  </a:ext>
                </a:extLst>
              </a:tr>
              <a:tr h="190500">
                <a:tc>
                  <a:txBody>
                    <a:bodyPr/>
                    <a:lstStyle/>
                    <a:p>
                      <a:pPr algn="l" fontAlgn="t"/>
                      <a:r>
                        <a:rPr lang="en-US" sz="1400" b="0" i="0" u="none" strike="noStrike" dirty="0" smtClean="0">
                          <a:solidFill>
                            <a:srgbClr val="000000"/>
                          </a:solidFill>
                          <a:effectLst/>
                          <a:latin typeface="Calibri" panose="020F0502020204030204" pitchFamily="34" charset="0"/>
                        </a:rPr>
                        <a:t>Advisory</a:t>
                      </a:r>
                      <a:r>
                        <a:rPr lang="en-US" sz="1400" b="0" i="0" u="none" strike="noStrike" baseline="0" dirty="0" smtClean="0">
                          <a:solidFill>
                            <a:srgbClr val="000000"/>
                          </a:solidFill>
                          <a:effectLst/>
                          <a:latin typeface="Calibri" panose="020F0502020204030204" pitchFamily="34" charset="0"/>
                        </a:rPr>
                        <a:t> council EDI</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b="0" i="0" u="none" strike="noStrike" dirty="0" smtClean="0">
                          <a:solidFill>
                            <a:srgbClr val="000000"/>
                          </a:solidFill>
                          <a:effectLst/>
                          <a:latin typeface="Calibri" panose="020F0502020204030204" pitchFamily="34" charset="0"/>
                        </a:rPr>
                        <a:t>D. Krum</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5905805"/>
                  </a:ext>
                </a:extLst>
              </a:tr>
            </a:tbl>
          </a:graphicData>
        </a:graphic>
      </p:graphicFrame>
    </p:spTree>
    <p:extLst>
      <p:ext uri="{BB962C8B-B14F-4D97-AF65-F5344CB8AC3E}">
        <p14:creationId xmlns:p14="http://schemas.microsoft.com/office/powerpoint/2010/main" val="3440465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Department Committees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77728902"/>
              </p:ext>
            </p:extLst>
          </p:nvPr>
        </p:nvGraphicFramePr>
        <p:xfrm>
          <a:off x="570585" y="957587"/>
          <a:ext cx="8063219" cy="3505785"/>
        </p:xfrm>
        <a:graphic>
          <a:graphicData uri="http://schemas.openxmlformats.org/drawingml/2006/table">
            <a:tbl>
              <a:tblPr>
                <a:tableStyleId>{5C22544A-7EE6-4342-B048-85BDC9FD1C3A}</a:tableStyleId>
              </a:tblPr>
              <a:tblGrid>
                <a:gridCol w="3944541">
                  <a:extLst>
                    <a:ext uri="{9D8B030D-6E8A-4147-A177-3AD203B41FA5}">
                      <a16:colId xmlns:a16="http://schemas.microsoft.com/office/drawing/2014/main" val="1991314677"/>
                    </a:ext>
                  </a:extLst>
                </a:gridCol>
                <a:gridCol w="2447533">
                  <a:extLst>
                    <a:ext uri="{9D8B030D-6E8A-4147-A177-3AD203B41FA5}">
                      <a16:colId xmlns:a16="http://schemas.microsoft.com/office/drawing/2014/main" val="2916428912"/>
                    </a:ext>
                  </a:extLst>
                </a:gridCol>
                <a:gridCol w="1671145">
                  <a:extLst>
                    <a:ext uri="{9D8B030D-6E8A-4147-A177-3AD203B41FA5}">
                      <a16:colId xmlns:a16="http://schemas.microsoft.com/office/drawing/2014/main" val="4009605608"/>
                    </a:ext>
                  </a:extLst>
                </a:gridCol>
              </a:tblGrid>
              <a:tr h="161075">
                <a:tc rowSpan="2">
                  <a:txBody>
                    <a:bodyPr/>
                    <a:lstStyle/>
                    <a:p>
                      <a:pPr algn="l" fontAlgn="t"/>
                      <a:r>
                        <a:rPr lang="en-US" sz="1400" b="1" u="none" strike="noStrike" dirty="0">
                          <a:solidFill>
                            <a:schemeClr val="bg1"/>
                          </a:solidFill>
                          <a:effectLst/>
                        </a:rPr>
                        <a:t>Committee/Taskforce Name</a:t>
                      </a:r>
                      <a:endParaRPr lang="en-US" sz="1400" b="1" i="0" u="none" strike="noStrike" dirty="0">
                        <a:solidFill>
                          <a:schemeClr val="bg1"/>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gridSpan="2">
                  <a:txBody>
                    <a:bodyPr/>
                    <a:lstStyle/>
                    <a:p>
                      <a:pPr algn="l" fontAlgn="t"/>
                      <a:r>
                        <a:rPr lang="en-US" sz="1400" b="1" u="none" strike="noStrike">
                          <a:solidFill>
                            <a:schemeClr val="bg1"/>
                          </a:solidFill>
                          <a:effectLst/>
                        </a:rPr>
                        <a:t>2021-2022</a:t>
                      </a:r>
                      <a:endParaRPr lang="en-US" sz="1400" b="1" i="0" u="none" strike="noStrike">
                        <a:solidFill>
                          <a:schemeClr val="bg1"/>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1"/>
                    </a:solidFill>
                  </a:tcPr>
                </a:tc>
                <a:tc hMerge="1">
                  <a:txBody>
                    <a:bodyPr/>
                    <a:lstStyle/>
                    <a:p>
                      <a:endParaRPr lang="en-US"/>
                    </a:p>
                  </a:txBody>
                  <a:tcPr/>
                </a:tc>
                <a:extLst>
                  <a:ext uri="{0D108BD9-81ED-4DB2-BD59-A6C34878D82A}">
                    <a16:rowId xmlns:a16="http://schemas.microsoft.com/office/drawing/2014/main" val="2370813409"/>
                  </a:ext>
                </a:extLst>
              </a:tr>
              <a:tr h="241612">
                <a:tc vMerge="1">
                  <a:txBody>
                    <a:bodyPr/>
                    <a:lstStyle/>
                    <a:p>
                      <a:endParaRPr lang="en-US"/>
                    </a:p>
                  </a:txBody>
                  <a:tcPr/>
                </a:tc>
                <a:tc>
                  <a:txBody>
                    <a:bodyPr/>
                    <a:lstStyle/>
                    <a:p>
                      <a:pPr algn="l" fontAlgn="t"/>
                      <a:r>
                        <a:rPr lang="en-US" sz="1400" b="1" u="none" strike="noStrike" dirty="0">
                          <a:solidFill>
                            <a:schemeClr val="bg1"/>
                          </a:solidFill>
                          <a:effectLst/>
                        </a:rPr>
                        <a:t>Committee Member (Chair*)</a:t>
                      </a:r>
                      <a:endParaRPr lang="en-US" sz="1400" b="1" i="0" u="none" strike="noStrike" dirty="0">
                        <a:solidFill>
                          <a:schemeClr val="bg1"/>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l" fontAlgn="t"/>
                      <a:r>
                        <a:rPr lang="en-US" sz="1400" b="1" u="none" strike="noStrike" dirty="0">
                          <a:solidFill>
                            <a:schemeClr val="bg1"/>
                          </a:solidFill>
                          <a:effectLst/>
                        </a:rPr>
                        <a:t>Alternate</a:t>
                      </a:r>
                      <a:endParaRPr lang="en-US" sz="1400" b="1" i="0" u="none" strike="noStrike" dirty="0">
                        <a:solidFill>
                          <a:schemeClr val="bg1"/>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769431807"/>
                  </a:ext>
                </a:extLst>
              </a:tr>
              <a:tr h="345160">
                <a:tc>
                  <a:txBody>
                    <a:bodyPr/>
                    <a:lstStyle/>
                    <a:p>
                      <a:pPr algn="l" fontAlgn="t"/>
                      <a:r>
                        <a:rPr lang="en-US" sz="1200" u="none" strike="noStrike" dirty="0">
                          <a:effectLst/>
                        </a:rPr>
                        <a:t>RTP &amp; PTR Committee (elected)</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200" u="none" strike="noStrike" dirty="0">
                          <a:effectLst/>
                        </a:rPr>
                        <a:t>H. </a:t>
                      </a:r>
                      <a:r>
                        <a:rPr lang="en-US" sz="1200" u="none" strike="noStrike" dirty="0" err="1" smtClean="0">
                          <a:effectLst/>
                        </a:rPr>
                        <a:t>Guo</a:t>
                      </a:r>
                      <a:r>
                        <a:rPr lang="en-US" sz="1200" u="none" strike="noStrike" dirty="0" smtClean="0">
                          <a:effectLst/>
                        </a:rPr>
                        <a:t>, </a:t>
                      </a:r>
                      <a:r>
                        <a:rPr lang="en-US" sz="1200" u="none" strike="noStrike" dirty="0">
                          <a:effectLst/>
                        </a:rPr>
                        <a:t>Z. </a:t>
                      </a:r>
                      <a:r>
                        <a:rPr lang="en-US" sz="1200" u="none" strike="noStrike" dirty="0" smtClean="0">
                          <a:effectLst/>
                        </a:rPr>
                        <a:t>Ye, </a:t>
                      </a:r>
                      <a:r>
                        <a:rPr lang="en-US" sz="1200" u="none" strike="noStrike" dirty="0">
                          <a:effectLst/>
                        </a:rPr>
                        <a:t>Y. </a:t>
                      </a:r>
                      <a:r>
                        <a:rPr lang="en-US" sz="1200" u="none" strike="noStrike" dirty="0" smtClean="0">
                          <a:effectLst/>
                        </a:rPr>
                        <a:t>Zhu*</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200" u="none" strike="noStrike">
                          <a:effectLst/>
                        </a:rPr>
                        <a:t>B. Parviz</a:t>
                      </a:r>
                      <a:endParaRPr lang="en-US" sz="1200" b="0" i="0" u="none" strike="noStrike">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1006014"/>
                  </a:ext>
                </a:extLst>
              </a:tr>
              <a:tr h="230107">
                <a:tc>
                  <a:txBody>
                    <a:bodyPr/>
                    <a:lstStyle/>
                    <a:p>
                      <a:pPr algn="l" fontAlgn="t"/>
                      <a:r>
                        <a:rPr lang="en-US" sz="1200" u="none" strike="noStrike" dirty="0">
                          <a:effectLst/>
                        </a:rPr>
                        <a:t>Faculty Search (elected)</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342900" rtl="0" eaLnBrk="1" fontAlgn="t" latinLnBrk="0" hangingPunct="1">
                        <a:lnSpc>
                          <a:spcPct val="100000"/>
                        </a:lnSpc>
                        <a:spcBef>
                          <a:spcPts val="0"/>
                        </a:spcBef>
                        <a:spcAft>
                          <a:spcPts val="0"/>
                        </a:spcAft>
                        <a:buClrTx/>
                        <a:buSzTx/>
                        <a:buFontTx/>
                        <a:buNone/>
                        <a:tabLst/>
                        <a:defRPr/>
                      </a:pPr>
                      <a:r>
                        <a:rPr lang="pt-BR" sz="1200" u="none" strike="noStrike" dirty="0" smtClean="0">
                          <a:effectLst/>
                        </a:rPr>
                        <a:t>B</a:t>
                      </a:r>
                      <a:r>
                        <a:rPr lang="pt-BR" sz="1200" u="none" strike="noStrike" dirty="0">
                          <a:effectLst/>
                        </a:rPr>
                        <a:t>. Parviz, H. </a:t>
                      </a:r>
                      <a:r>
                        <a:rPr lang="pt-BR" sz="1200" u="none" strike="noStrike" dirty="0" smtClean="0">
                          <a:effectLst/>
                        </a:rPr>
                        <a:t>Guo*, </a:t>
                      </a:r>
                      <a:r>
                        <a:rPr lang="en-US" sz="1200" u="none" strike="noStrike" dirty="0" smtClean="0">
                          <a:effectLst/>
                        </a:rPr>
                        <a:t>N. </a:t>
                      </a:r>
                      <a:r>
                        <a:rPr lang="en-US" sz="1200" u="none" strike="noStrike" dirty="0" err="1" smtClean="0">
                          <a:effectLst/>
                        </a:rPr>
                        <a:t>Amini</a:t>
                      </a:r>
                      <a:endParaRPr lang="en-US" sz="1200" b="0" i="0" u="none" strike="noStrike" dirty="0" smtClean="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200" b="0" i="0" u="none" strike="noStrike" dirty="0" smtClean="0">
                          <a:solidFill>
                            <a:srgbClr val="000000"/>
                          </a:solidFill>
                          <a:effectLst/>
                          <a:latin typeface="Calibri" panose="020F0502020204030204" pitchFamily="34" charset="0"/>
                        </a:rPr>
                        <a:t>XXX</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6349017"/>
                  </a:ext>
                </a:extLst>
              </a:tr>
              <a:tr h="230107">
                <a:tc>
                  <a:txBody>
                    <a:bodyPr/>
                    <a:lstStyle/>
                    <a:p>
                      <a:pPr algn="l" fontAlgn="t"/>
                      <a:r>
                        <a:rPr lang="en-US" sz="1200" u="none" strike="noStrike" dirty="0">
                          <a:effectLst/>
                        </a:rPr>
                        <a:t>Lecturer Review (elected)</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fi-FI" sz="1200" u="none" strike="noStrike" dirty="0">
                          <a:effectLst/>
                        </a:rPr>
                        <a:t>M. </a:t>
                      </a:r>
                      <a:r>
                        <a:rPr lang="fi-FI" sz="1200" u="none" strike="noStrike" dirty="0" smtClean="0">
                          <a:effectLst/>
                        </a:rPr>
                        <a:t>Pourhomayoun*, </a:t>
                      </a:r>
                      <a:r>
                        <a:rPr lang="fi-FI" sz="1200" u="none" strike="noStrike" dirty="0">
                          <a:effectLst/>
                        </a:rPr>
                        <a:t>C. Sun, Z. Ye </a:t>
                      </a:r>
                      <a:endParaRPr lang="fi-FI"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200" u="none" strike="noStrike" dirty="0">
                          <a:effectLst/>
                        </a:rPr>
                        <a:t>Y. Zhu</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6643171"/>
                  </a:ext>
                </a:extLst>
              </a:tr>
              <a:tr h="314020">
                <a:tc>
                  <a:txBody>
                    <a:bodyPr/>
                    <a:lstStyle/>
                    <a:p>
                      <a:pPr algn="l" fontAlgn="t"/>
                      <a:r>
                        <a:rPr lang="en-US" sz="1200" u="none" strike="noStrike" dirty="0">
                          <a:effectLst/>
                        </a:rPr>
                        <a:t>Lecturer </a:t>
                      </a:r>
                      <a:r>
                        <a:rPr lang="en-US" sz="1200" u="none" strike="noStrike" dirty="0" err="1">
                          <a:effectLst/>
                        </a:rPr>
                        <a:t>Eval</a:t>
                      </a:r>
                      <a:r>
                        <a:rPr lang="en-US" sz="1200" u="none" strike="noStrike" dirty="0">
                          <a:effectLst/>
                        </a:rPr>
                        <a:t> Taskforce (class visitations)</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u="none" strike="noStrike" dirty="0" err="1" smtClean="0">
                          <a:effectLst/>
                        </a:rPr>
                        <a:t>Amini</a:t>
                      </a:r>
                      <a:r>
                        <a:rPr lang="en-US" sz="1200" u="none" strike="noStrike" dirty="0">
                          <a:effectLst/>
                        </a:rPr>
                        <a:t>, </a:t>
                      </a:r>
                      <a:r>
                        <a:rPr lang="en-US" sz="1200" u="none" strike="noStrike" dirty="0" smtClean="0">
                          <a:effectLst/>
                        </a:rPr>
                        <a:t> Krum*, </a:t>
                      </a:r>
                      <a:r>
                        <a:rPr lang="en-US" sz="1200" u="none" strike="noStrike" dirty="0" err="1">
                          <a:effectLst/>
                        </a:rPr>
                        <a:t>Forouzesh</a:t>
                      </a:r>
                      <a:r>
                        <a:rPr lang="en-US" sz="1200" u="none" strike="noStrike" dirty="0">
                          <a:effectLst/>
                        </a:rPr>
                        <a:t>, Lim</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8523629"/>
                  </a:ext>
                </a:extLst>
              </a:tr>
              <a:tr h="345160">
                <a:tc>
                  <a:txBody>
                    <a:bodyPr/>
                    <a:lstStyle/>
                    <a:p>
                      <a:pPr algn="l" fontAlgn="t"/>
                      <a:r>
                        <a:rPr lang="en-US" sz="1200" u="none" strike="noStrike" dirty="0">
                          <a:effectLst/>
                        </a:rPr>
                        <a:t>IAC (syllabi, course proposals, course redesign, program mods, certificate programs, textbook selection)</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u="none" strike="noStrike" dirty="0">
                          <a:effectLst/>
                        </a:rPr>
                        <a:t>Pourhomayoun</a:t>
                      </a:r>
                      <a:r>
                        <a:rPr lang="en-US" sz="1200" u="none" strike="noStrike" dirty="0" smtClean="0">
                          <a:effectLst/>
                        </a:rPr>
                        <a:t>*, C. Sun, R. </a:t>
                      </a:r>
                      <a:r>
                        <a:rPr lang="en-US" sz="1200" u="none" strike="noStrike" dirty="0" err="1" smtClean="0">
                          <a:effectLst/>
                        </a:rPr>
                        <a:t>Pamula</a:t>
                      </a:r>
                      <a:r>
                        <a:rPr lang="en-US" sz="1200" u="none" strike="noStrike" dirty="0" smtClean="0">
                          <a:effectLst/>
                        </a:rPr>
                        <a:t>, N. </a:t>
                      </a:r>
                      <a:r>
                        <a:rPr lang="en-US" sz="1200" u="none" strike="noStrike" dirty="0" err="1" smtClean="0">
                          <a:effectLst/>
                        </a:rPr>
                        <a:t>Amini</a:t>
                      </a:r>
                      <a:r>
                        <a:rPr lang="en-US" sz="1200" u="none" strike="noStrike" dirty="0" smtClean="0">
                          <a:effectLst/>
                        </a:rPr>
                        <a:t>, J. Lim</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1396931"/>
                  </a:ext>
                </a:extLst>
              </a:tr>
              <a:tr h="230107">
                <a:tc>
                  <a:txBody>
                    <a:bodyPr/>
                    <a:lstStyle/>
                    <a:p>
                      <a:pPr algn="l" fontAlgn="t"/>
                      <a:r>
                        <a:rPr lang="en-US" sz="1200" u="none" strike="noStrike" dirty="0">
                          <a:effectLst/>
                        </a:rPr>
                        <a:t>SAC </a:t>
                      </a:r>
                      <a:r>
                        <a:rPr lang="en-US" sz="1200" u="none" strike="noStrike" dirty="0" smtClean="0">
                          <a:effectLst/>
                        </a:rPr>
                        <a:t>(scholarship, </a:t>
                      </a:r>
                      <a:r>
                        <a:rPr lang="en-US" sz="1200" u="none" strike="noStrike" dirty="0">
                          <a:effectLst/>
                        </a:rPr>
                        <a:t>events)</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u="none" strike="noStrike" dirty="0" err="1" smtClean="0">
                          <a:effectLst/>
                        </a:rPr>
                        <a:t>Amini</a:t>
                      </a:r>
                      <a:r>
                        <a:rPr lang="en-US" sz="1200" u="none" strike="noStrike" dirty="0" smtClean="0">
                          <a:effectLst/>
                        </a:rPr>
                        <a:t>,</a:t>
                      </a:r>
                      <a:r>
                        <a:rPr lang="en-US" sz="1200" u="none" strike="noStrike" baseline="0" dirty="0" smtClean="0">
                          <a:effectLst/>
                        </a:rPr>
                        <a:t> </a:t>
                      </a:r>
                      <a:r>
                        <a:rPr lang="en-US" sz="1200" u="none" strike="noStrike" baseline="0" dirty="0" err="1" smtClean="0">
                          <a:effectLst/>
                        </a:rPr>
                        <a:t>Forouzesh</a:t>
                      </a:r>
                      <a:r>
                        <a:rPr lang="en-US" sz="1200" u="none" strike="noStrike" baseline="0" dirty="0" smtClean="0">
                          <a:effectLst/>
                        </a:rPr>
                        <a:t>*</a:t>
                      </a:r>
                      <a:r>
                        <a:rPr lang="en-US" sz="1200" u="none" strike="noStrike" dirty="0" smtClean="0">
                          <a:effectLst/>
                        </a:rPr>
                        <a:t>, Krum</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t"/>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0318140"/>
                  </a:ext>
                </a:extLst>
              </a:tr>
              <a:tr h="115053">
                <a:tc>
                  <a:txBody>
                    <a:bodyPr/>
                    <a:lstStyle/>
                    <a:p>
                      <a:pPr algn="l" fontAlgn="t"/>
                      <a:r>
                        <a:rPr lang="en-US" sz="1200" u="none" strike="noStrike" dirty="0">
                          <a:effectLst/>
                        </a:rPr>
                        <a:t>Senior Design</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u="none" strike="noStrike" dirty="0">
                          <a:effectLst/>
                        </a:rPr>
                        <a:t>J. Lim, C. </a:t>
                      </a:r>
                      <a:r>
                        <a:rPr lang="en-US" sz="1200" u="none" strike="noStrike" dirty="0" smtClean="0">
                          <a:effectLst/>
                        </a:rPr>
                        <a:t>Sun*</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4538613"/>
                  </a:ext>
                </a:extLst>
              </a:tr>
              <a:tr h="345160">
                <a:tc>
                  <a:txBody>
                    <a:bodyPr/>
                    <a:lstStyle/>
                    <a:p>
                      <a:pPr algn="l" fontAlgn="t"/>
                      <a:r>
                        <a:rPr lang="en-US" sz="1200" u="none" strike="noStrike" dirty="0">
                          <a:effectLst/>
                        </a:rPr>
                        <a:t>Graduate Program (orientations, admission, Comp. Exam, Thesis scheduling, academic standing) </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u="none" strike="noStrike" dirty="0">
                          <a:effectLst/>
                        </a:rPr>
                        <a:t>B. </a:t>
                      </a:r>
                      <a:r>
                        <a:rPr lang="en-US" sz="1200" u="none" strike="noStrike" dirty="0" err="1">
                          <a:effectLst/>
                        </a:rPr>
                        <a:t>Parviz</a:t>
                      </a:r>
                      <a:r>
                        <a:rPr lang="en-US" sz="1200" u="none" strike="noStrike" dirty="0">
                          <a:effectLst/>
                        </a:rPr>
                        <a:t>*, R. </a:t>
                      </a:r>
                      <a:r>
                        <a:rPr lang="en-US" sz="1200" u="none" strike="noStrike" dirty="0" err="1">
                          <a:effectLst/>
                        </a:rPr>
                        <a:t>Pamula</a:t>
                      </a:r>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273180216"/>
                  </a:ext>
                </a:extLst>
              </a:tr>
              <a:tr h="345160">
                <a:tc>
                  <a:txBody>
                    <a:bodyPr/>
                    <a:lstStyle/>
                    <a:p>
                      <a:pPr algn="l" fontAlgn="t"/>
                      <a:r>
                        <a:rPr lang="en-US" sz="1200" u="none" strike="noStrike" dirty="0">
                          <a:effectLst/>
                        </a:rPr>
                        <a:t>IAB </a:t>
                      </a:r>
                      <a:r>
                        <a:rPr lang="en-US" sz="1200" u="none" strike="noStrike" dirty="0" smtClean="0">
                          <a:effectLst/>
                        </a:rPr>
                        <a:t>(IAB </a:t>
                      </a:r>
                      <a:r>
                        <a:rPr lang="en-US" sz="1200" u="none" strike="noStrike" dirty="0">
                          <a:effectLst/>
                        </a:rPr>
                        <a:t>meetings, internships, professional development)</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u="none" strike="noStrike" dirty="0" smtClean="0">
                          <a:effectLst/>
                        </a:rPr>
                        <a:t>Krum*,</a:t>
                      </a:r>
                      <a:r>
                        <a:rPr lang="en-US" sz="1200" u="none" strike="noStrike" baseline="0" dirty="0" smtClean="0">
                          <a:effectLst/>
                        </a:rPr>
                        <a:t> </a:t>
                      </a:r>
                      <a:r>
                        <a:rPr lang="en-US" sz="1200" u="none" strike="noStrike" dirty="0" smtClean="0">
                          <a:effectLst/>
                        </a:rPr>
                        <a:t>Pourhomayoun, </a:t>
                      </a:r>
                      <a:r>
                        <a:rPr lang="en-US" sz="1200" u="none" strike="noStrike" dirty="0" err="1" smtClean="0">
                          <a:effectLst/>
                        </a:rPr>
                        <a:t>Forouzesh</a:t>
                      </a:r>
                      <a:r>
                        <a:rPr lang="en-US" sz="1200" u="none" strike="noStrike" dirty="0" smtClean="0">
                          <a:effectLst/>
                        </a:rPr>
                        <a:t>, J. </a:t>
                      </a:r>
                      <a:r>
                        <a:rPr lang="en-US" sz="1200" u="none" strike="noStrike" dirty="0" err="1" smtClean="0">
                          <a:effectLst/>
                        </a:rPr>
                        <a:t>Guo</a:t>
                      </a:r>
                      <a:r>
                        <a:rPr lang="en-US" sz="1200" u="none" strike="noStrike" baseline="0" dirty="0" smtClean="0">
                          <a:effectLst/>
                        </a:rPr>
                        <a:t>, N. </a:t>
                      </a:r>
                      <a:r>
                        <a:rPr lang="en-US" sz="1200" u="none" strike="noStrike" baseline="0" dirty="0" err="1" smtClean="0">
                          <a:effectLst/>
                        </a:rPr>
                        <a:t>Amini</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6551523"/>
                  </a:ext>
                </a:extLst>
              </a:tr>
              <a:tr h="230107">
                <a:tc>
                  <a:txBody>
                    <a:bodyPr/>
                    <a:lstStyle/>
                    <a:p>
                      <a:pPr algn="l" fontAlgn="t"/>
                      <a:r>
                        <a:rPr lang="en-US" sz="1200" u="none" strike="noStrike" dirty="0">
                          <a:effectLst/>
                        </a:rPr>
                        <a:t>Research (program promotion, grants, …)</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b="0" i="0" u="none" strike="noStrike" dirty="0" smtClean="0">
                          <a:solidFill>
                            <a:srgbClr val="000000"/>
                          </a:solidFill>
                          <a:effectLst/>
                          <a:latin typeface="Calibri" panose="020F0502020204030204" pitchFamily="34" charset="0"/>
                        </a:rPr>
                        <a:t>Pourhomayoun,</a:t>
                      </a:r>
                      <a:r>
                        <a:rPr lang="en-US" sz="1200" b="0" i="0" u="none" strike="noStrike" baseline="0" dirty="0" smtClean="0">
                          <a:solidFill>
                            <a:srgbClr val="000000"/>
                          </a:solidFill>
                          <a:effectLst/>
                          <a:latin typeface="Calibri" panose="020F0502020204030204" pitchFamily="34" charset="0"/>
                        </a:rPr>
                        <a:t> J. </a:t>
                      </a:r>
                      <a:r>
                        <a:rPr lang="en-US" sz="1200" b="0" i="0" u="none" strike="noStrike" baseline="0" dirty="0" err="1" smtClean="0">
                          <a:solidFill>
                            <a:srgbClr val="000000"/>
                          </a:solidFill>
                          <a:effectLst/>
                          <a:latin typeface="Calibri" panose="020F0502020204030204" pitchFamily="34" charset="0"/>
                        </a:rPr>
                        <a:t>Guo</a:t>
                      </a:r>
                      <a:r>
                        <a:rPr lang="en-US" sz="1200" b="0" i="0" u="none" strike="noStrike" baseline="0" dirty="0" smtClean="0">
                          <a:solidFill>
                            <a:srgbClr val="000000"/>
                          </a:solidFill>
                          <a:effectLst/>
                          <a:latin typeface="Calibri" panose="020F0502020204030204" pitchFamily="34" charset="0"/>
                        </a:rPr>
                        <a:t>*, Y. Zhu</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4605612"/>
                  </a:ext>
                </a:extLst>
              </a:tr>
              <a:tr h="115053">
                <a:tc>
                  <a:txBody>
                    <a:bodyPr/>
                    <a:lstStyle/>
                    <a:p>
                      <a:pPr algn="l" fontAlgn="t"/>
                      <a:r>
                        <a:rPr lang="en-US" sz="1200" u="none" strike="noStrike">
                          <a:effectLst/>
                        </a:rPr>
                        <a:t>Assessment</a:t>
                      </a:r>
                      <a:endParaRPr lang="en-US" sz="1200" b="0" i="0" u="none" strike="noStrike">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u="none" strike="noStrike" dirty="0">
                          <a:effectLst/>
                        </a:rPr>
                        <a:t>C. </a:t>
                      </a:r>
                      <a:r>
                        <a:rPr lang="en-US" sz="1200" u="none" strike="noStrike" dirty="0" smtClean="0">
                          <a:effectLst/>
                        </a:rPr>
                        <a:t>Sun*, </a:t>
                      </a:r>
                      <a:r>
                        <a:rPr lang="en-US" sz="1200" u="none" strike="noStrike" dirty="0">
                          <a:effectLst/>
                        </a:rPr>
                        <a:t>R. </a:t>
                      </a:r>
                      <a:r>
                        <a:rPr lang="en-US" sz="1200" u="none" strike="noStrike" dirty="0" err="1">
                          <a:effectLst/>
                        </a:rPr>
                        <a:t>Pamula</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3517320"/>
                  </a:ext>
                </a:extLst>
              </a:tr>
            </a:tbl>
          </a:graphicData>
        </a:graphic>
      </p:graphicFrame>
    </p:spTree>
    <p:extLst>
      <p:ext uri="{BB962C8B-B14F-4D97-AF65-F5344CB8AC3E}">
        <p14:creationId xmlns:p14="http://schemas.microsoft.com/office/powerpoint/2010/main" val="2064393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Agenda</a:t>
            </a:r>
            <a:endParaRPr lang="en-US" dirty="0"/>
          </a:p>
        </p:txBody>
      </p:sp>
      <p:sp>
        <p:nvSpPr>
          <p:cNvPr id="6" name="Content Placeholder 5"/>
          <p:cNvSpPr>
            <a:spLocks noGrp="1"/>
          </p:cNvSpPr>
          <p:nvPr>
            <p:ph idx="1"/>
          </p:nvPr>
        </p:nvSpPr>
        <p:spPr/>
        <p:txBody>
          <a:bodyPr/>
          <a:lstStyle/>
          <a:p>
            <a:pPr marL="342900" indent="-342900">
              <a:buFont typeface="Arial" panose="020B0604020202020204" pitchFamily="34" charset="0"/>
              <a:buChar char="•"/>
            </a:pPr>
            <a:r>
              <a:rPr lang="en-US" sz="2000" dirty="0" smtClean="0"/>
              <a:t>Part 1: 1-1:50 PM</a:t>
            </a:r>
          </a:p>
          <a:p>
            <a:pPr marL="971550" lvl="1" indent="-285750"/>
            <a:r>
              <a:rPr lang="en-US" sz="1800" dirty="0" smtClean="0"/>
              <a:t>Announcements</a:t>
            </a:r>
          </a:p>
          <a:p>
            <a:pPr marL="971550" lvl="1" indent="-285750"/>
            <a:r>
              <a:rPr lang="en-US" sz="1800" dirty="0" smtClean="0"/>
              <a:t>Department data for Fall 2021</a:t>
            </a:r>
          </a:p>
          <a:p>
            <a:pPr marL="971550" lvl="1" indent="-285750"/>
            <a:r>
              <a:rPr lang="en-US" sz="1800" dirty="0" smtClean="0"/>
              <a:t>Readiness check for Fall 2021</a:t>
            </a:r>
          </a:p>
          <a:p>
            <a:pPr marL="971550" lvl="1" indent="-285750"/>
            <a:r>
              <a:rPr lang="en-US" sz="1800" dirty="0" smtClean="0"/>
              <a:t>ITS Presentation</a:t>
            </a:r>
          </a:p>
          <a:p>
            <a:pPr lvl="1" indent="0">
              <a:buNone/>
            </a:pPr>
            <a:endParaRPr lang="en-US" sz="1800" dirty="0" smtClean="0"/>
          </a:p>
          <a:p>
            <a:pPr marL="342900" indent="-342900">
              <a:buFont typeface="Arial" panose="020B0604020202020204" pitchFamily="34" charset="0"/>
              <a:buChar char="•"/>
            </a:pPr>
            <a:r>
              <a:rPr lang="en-US" sz="2000" dirty="0" smtClean="0"/>
              <a:t>Part 2: 1:50-2:30 PM</a:t>
            </a:r>
          </a:p>
          <a:p>
            <a:pPr marL="971550" lvl="1" indent="-285750"/>
            <a:r>
              <a:rPr lang="en-US" sz="1800" dirty="0" smtClean="0"/>
              <a:t>Senior </a:t>
            </a:r>
            <a:r>
              <a:rPr lang="en-US" sz="1800" dirty="0"/>
              <a:t>Design </a:t>
            </a:r>
            <a:r>
              <a:rPr lang="en-US" sz="1800" dirty="0" smtClean="0"/>
              <a:t>Class (senior design faculty advisors only)</a:t>
            </a:r>
            <a:endParaRPr lang="en-US" sz="1800" dirty="0"/>
          </a:p>
          <a:p>
            <a:pPr marL="971550" lvl="1" indent="-285750"/>
            <a:r>
              <a:rPr lang="en-US" sz="1800" dirty="0" smtClean="0"/>
              <a:t>Committees (tenure-line/FERP faculty only) </a:t>
            </a:r>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2</a:t>
            </a:fld>
            <a:endParaRPr lang="en-US"/>
          </a:p>
        </p:txBody>
      </p:sp>
    </p:spTree>
    <p:extLst>
      <p:ext uri="{BB962C8B-B14F-4D97-AF65-F5344CB8AC3E}">
        <p14:creationId xmlns:p14="http://schemas.microsoft.com/office/powerpoint/2010/main" val="14809026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Announcements</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smtClean="0"/>
              <a:t>Retirement/FERP starting from Fall 2021</a:t>
            </a:r>
          </a:p>
          <a:p>
            <a:pPr marL="971550" lvl="1" indent="-285750"/>
            <a:r>
              <a:rPr lang="en-US" dirty="0"/>
              <a:t>Russ Abbott (Retirement)</a:t>
            </a:r>
          </a:p>
          <a:p>
            <a:pPr marL="971550" lvl="1" indent="-285750"/>
            <a:r>
              <a:rPr lang="en-US" dirty="0" smtClean="0"/>
              <a:t>Raj </a:t>
            </a:r>
            <a:r>
              <a:rPr lang="en-US" dirty="0" err="1" smtClean="0"/>
              <a:t>Pamula</a:t>
            </a:r>
            <a:r>
              <a:rPr lang="en-US" dirty="0" smtClean="0"/>
              <a:t> (FERP)</a:t>
            </a:r>
          </a:p>
          <a:p>
            <a:pPr marL="285750" indent="-285750">
              <a:buFont typeface="Arial" panose="020B0604020202020204" pitchFamily="34" charset="0"/>
              <a:buChar char="•"/>
            </a:pPr>
            <a:r>
              <a:rPr lang="en-US" dirty="0" smtClean="0"/>
              <a:t>Promotions!</a:t>
            </a:r>
          </a:p>
          <a:p>
            <a:pPr marL="971550" lvl="1" indent="-285750"/>
            <a:r>
              <a:rPr lang="en-US" dirty="0" smtClean="0"/>
              <a:t>Mohammad Pourhomayoun (early promotion to associate)</a:t>
            </a:r>
          </a:p>
          <a:p>
            <a:pPr marL="971550" lvl="1" indent="-285750"/>
            <a:r>
              <a:rPr lang="en-US" dirty="0" err="1" smtClean="0"/>
              <a:t>Zilong</a:t>
            </a:r>
            <a:r>
              <a:rPr lang="en-US" dirty="0" smtClean="0"/>
              <a:t> Ye (promotion to associate)</a:t>
            </a:r>
          </a:p>
          <a:p>
            <a:pPr marL="285750" indent="-285750">
              <a:buFont typeface="Arial" panose="020B0604020202020204" pitchFamily="34" charset="0"/>
              <a:buChar char="•"/>
            </a:pPr>
            <a:r>
              <a:rPr lang="en-US" dirty="0"/>
              <a:t>New hiring (tenure-track faculty</a:t>
            </a:r>
            <a:r>
              <a:rPr lang="en-US" dirty="0" smtClean="0"/>
              <a:t>)</a:t>
            </a:r>
          </a:p>
          <a:p>
            <a:pPr marL="971550" lvl="1" indent="-285750"/>
            <a:r>
              <a:rPr lang="en-US" dirty="0" smtClean="0"/>
              <a:t>2 positions approved</a:t>
            </a:r>
          </a:p>
          <a:p>
            <a:pPr marL="285750" indent="-285750">
              <a:buFont typeface="Arial" panose="020B0604020202020204" pitchFamily="34" charset="0"/>
              <a:buChar char="•"/>
            </a:pPr>
            <a:r>
              <a:rPr lang="en-US" dirty="0" smtClean="0"/>
              <a:t>New </a:t>
            </a:r>
            <a:r>
              <a:rPr lang="en-US" dirty="0"/>
              <a:t>adjunct faculty : </a:t>
            </a:r>
            <a:r>
              <a:rPr lang="en-US" dirty="0">
                <a:hlinkClick r:id="rId2"/>
              </a:rPr>
              <a:t>https://</a:t>
            </a:r>
            <a:r>
              <a:rPr lang="en-US" dirty="0" smtClean="0">
                <a:hlinkClick r:id="rId2"/>
              </a:rPr>
              <a:t>www.calstatela.edu/ecst/cs/faculty</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In-person department gathering (Off-campus) ?</a:t>
            </a:r>
          </a:p>
        </p:txBody>
      </p:sp>
    </p:spTree>
    <p:extLst>
      <p:ext uri="{BB962C8B-B14F-4D97-AF65-F5344CB8AC3E}">
        <p14:creationId xmlns:p14="http://schemas.microsoft.com/office/powerpoint/2010/main" val="2141208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Department Data</a:t>
            </a:r>
            <a:endParaRPr lang="en-US" dirty="0"/>
          </a:p>
        </p:txBody>
      </p:sp>
      <p:sp>
        <p:nvSpPr>
          <p:cNvPr id="3" name="Content Placeholder 2"/>
          <p:cNvSpPr>
            <a:spLocks noGrp="1"/>
          </p:cNvSpPr>
          <p:nvPr>
            <p:ph idx="1"/>
          </p:nvPr>
        </p:nvSpPr>
        <p:spPr/>
        <p:txBody>
          <a:bodyPr/>
          <a:lstStyle/>
          <a:p>
            <a:r>
              <a:rPr lang="en-US" dirty="0" smtClean="0"/>
              <a:t>As of August 16, 2021</a:t>
            </a:r>
            <a:endParaRPr lang="en-US" dirty="0"/>
          </a:p>
        </p:txBody>
      </p:sp>
      <p:pic>
        <p:nvPicPr>
          <p:cNvPr id="4" name="Picture 3"/>
          <p:cNvPicPr>
            <a:picLocks noChangeAspect="1"/>
          </p:cNvPicPr>
          <p:nvPr/>
        </p:nvPicPr>
        <p:blipFill>
          <a:blip r:embed="rId2"/>
          <a:stretch>
            <a:fillRect/>
          </a:stretch>
        </p:blipFill>
        <p:spPr>
          <a:xfrm>
            <a:off x="452983" y="1901071"/>
            <a:ext cx="8307477" cy="818683"/>
          </a:xfrm>
          <a:prstGeom prst="rect">
            <a:avLst/>
          </a:prstGeom>
        </p:spPr>
      </p:pic>
    </p:spTree>
    <p:extLst>
      <p:ext uri="{BB962C8B-B14F-4D97-AF65-F5344CB8AC3E}">
        <p14:creationId xmlns:p14="http://schemas.microsoft.com/office/powerpoint/2010/main" val="2258896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53145" y="668214"/>
            <a:ext cx="4345756" cy="3873745"/>
          </a:xfrm>
          <a:prstGeom prst="rect">
            <a:avLst/>
          </a:prstGeom>
        </p:spPr>
      </p:pic>
      <p:pic>
        <p:nvPicPr>
          <p:cNvPr id="5" name="Picture 4"/>
          <p:cNvPicPr>
            <a:picLocks noChangeAspect="1"/>
          </p:cNvPicPr>
          <p:nvPr/>
        </p:nvPicPr>
        <p:blipFill>
          <a:blip r:embed="rId3"/>
          <a:stretch>
            <a:fillRect/>
          </a:stretch>
        </p:blipFill>
        <p:spPr>
          <a:xfrm>
            <a:off x="4487927" y="668213"/>
            <a:ext cx="4415413" cy="3873745"/>
          </a:xfrm>
          <a:prstGeom prst="rect">
            <a:avLst/>
          </a:prstGeom>
        </p:spPr>
      </p:pic>
    </p:spTree>
    <p:extLst>
      <p:ext uri="{BB962C8B-B14F-4D97-AF65-F5344CB8AC3E}">
        <p14:creationId xmlns:p14="http://schemas.microsoft.com/office/powerpoint/2010/main" val="6544072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B220BBC-8879-E844-B35B-0F806738ECBE}" type="slidenum">
              <a:rPr lang="en-US" smtClean="0"/>
              <a:t>6</a:t>
            </a:fld>
            <a:endParaRPr lang="en-US"/>
          </a:p>
        </p:txBody>
      </p:sp>
      <p:pic>
        <p:nvPicPr>
          <p:cNvPr id="3" name="Picture 2"/>
          <p:cNvPicPr>
            <a:picLocks noChangeAspect="1"/>
          </p:cNvPicPr>
          <p:nvPr/>
        </p:nvPicPr>
        <p:blipFill>
          <a:blip r:embed="rId2"/>
          <a:stretch>
            <a:fillRect/>
          </a:stretch>
        </p:blipFill>
        <p:spPr>
          <a:xfrm>
            <a:off x="2054434" y="136563"/>
            <a:ext cx="4921130" cy="4689548"/>
          </a:xfrm>
          <a:prstGeom prst="rect">
            <a:avLst/>
          </a:prstGeom>
        </p:spPr>
      </p:pic>
    </p:spTree>
    <p:extLst>
      <p:ext uri="{BB962C8B-B14F-4D97-AF65-F5344CB8AC3E}">
        <p14:creationId xmlns:p14="http://schemas.microsoft.com/office/powerpoint/2010/main" val="24915870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Readiness check for Fall 2021</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sz="1800" dirty="0"/>
              <a:t>Canvas</a:t>
            </a:r>
          </a:p>
          <a:p>
            <a:pPr marL="971550" lvl="1" indent="-285750"/>
            <a:r>
              <a:rPr lang="en-US" sz="1600" dirty="0"/>
              <a:t>Have a contingency plan: recommend to add a backup faculty to your Canvas shell</a:t>
            </a:r>
          </a:p>
          <a:p>
            <a:pPr marL="285750" indent="-285750">
              <a:buFont typeface="Arial" panose="020B0604020202020204" pitchFamily="34" charset="0"/>
              <a:buChar char="•"/>
            </a:pPr>
            <a:r>
              <a:rPr lang="en-US" sz="1800" dirty="0" smtClean="0"/>
              <a:t>Syllabus</a:t>
            </a:r>
          </a:p>
          <a:p>
            <a:pPr marL="971550" lvl="1" indent="-285750"/>
            <a:r>
              <a:rPr lang="en-US" sz="1600" dirty="0" smtClean="0"/>
              <a:t>In-person meeting schedule </a:t>
            </a:r>
          </a:p>
          <a:p>
            <a:pPr marL="971550" lvl="1" indent="-285750"/>
            <a:r>
              <a:rPr lang="en-US" sz="1600" dirty="0"/>
              <a:t>Mask requirement and </a:t>
            </a:r>
            <a:r>
              <a:rPr lang="en-US" sz="1600" dirty="0" smtClean="0"/>
              <a:t>student support</a:t>
            </a:r>
          </a:p>
          <a:p>
            <a:pPr marL="971550" lvl="1" indent="-285750"/>
            <a:r>
              <a:rPr lang="en-US" sz="1600" dirty="0" smtClean="0"/>
              <a:t>IT </a:t>
            </a:r>
            <a:r>
              <a:rPr lang="en-US" sz="1600" dirty="0"/>
              <a:t>support contacts</a:t>
            </a:r>
          </a:p>
          <a:p>
            <a:pPr marL="971550" lvl="1" indent="-285750"/>
            <a:r>
              <a:rPr lang="en-US" sz="1600" dirty="0"/>
              <a:t>Students </a:t>
            </a:r>
            <a:r>
              <a:rPr lang="en-US" sz="1600" dirty="0" smtClean="0"/>
              <a:t>help</a:t>
            </a:r>
          </a:p>
          <a:p>
            <a:pPr marL="971550" lvl="1" indent="-285750"/>
            <a:r>
              <a:rPr lang="en-US" sz="1600" dirty="0"/>
              <a:t>Instructional policy related to excused </a:t>
            </a:r>
            <a:r>
              <a:rPr lang="en-US" sz="1600" dirty="0" smtClean="0"/>
              <a:t>absence</a:t>
            </a:r>
            <a:endParaRPr lang="en-US" sz="1600" dirty="0"/>
          </a:p>
          <a:p>
            <a:endParaRPr lang="en-US" sz="1800" dirty="0"/>
          </a:p>
        </p:txBody>
      </p:sp>
    </p:spTree>
    <p:extLst>
      <p:ext uri="{BB962C8B-B14F-4D97-AF65-F5344CB8AC3E}">
        <p14:creationId xmlns:p14="http://schemas.microsoft.com/office/powerpoint/2010/main" val="36333694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I</a:t>
            </a:r>
            <a:r>
              <a:rPr lang="en-US" b="0" dirty="0" smtClean="0"/>
              <a:t>nstructional </a:t>
            </a:r>
            <a:r>
              <a:rPr lang="en-US" b="0" dirty="0"/>
              <a:t>policy related to excused absence</a:t>
            </a:r>
            <a:endParaRPr lang="en-US" dirty="0"/>
          </a:p>
        </p:txBody>
      </p:sp>
      <p:sp>
        <p:nvSpPr>
          <p:cNvPr id="3" name="Content Placeholder 2"/>
          <p:cNvSpPr>
            <a:spLocks noGrp="1"/>
          </p:cNvSpPr>
          <p:nvPr>
            <p:ph idx="1"/>
          </p:nvPr>
        </p:nvSpPr>
        <p:spPr/>
        <p:txBody>
          <a:bodyPr/>
          <a:lstStyle/>
          <a:p>
            <a:r>
              <a:rPr lang="en-US" dirty="0"/>
              <a:t>“Students may have a valid reason to miss a class. When any of the following reasons directly conflict with class meeting times, faculty shall consider an excused absence and no penalty shall be accrued. Students are responsible for informing faculty members of the reason for the absence and for arranging to make up missed assignments, tests, quizzes, and class work insofar as this is possible.”</a:t>
            </a:r>
          </a:p>
        </p:txBody>
      </p:sp>
    </p:spTree>
    <p:extLst>
      <p:ext uri="{BB962C8B-B14F-4D97-AF65-F5344CB8AC3E}">
        <p14:creationId xmlns:p14="http://schemas.microsoft.com/office/powerpoint/2010/main" val="39898129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Mask </a:t>
            </a:r>
            <a:r>
              <a:rPr lang="en-US" b="0" dirty="0"/>
              <a:t>requirement </a:t>
            </a:r>
            <a:r>
              <a:rPr lang="en-US" b="0" dirty="0" smtClean="0"/>
              <a:t>(Sample)</a:t>
            </a:r>
            <a:endParaRPr lang="en-US" dirty="0"/>
          </a:p>
        </p:txBody>
      </p:sp>
      <p:sp>
        <p:nvSpPr>
          <p:cNvPr id="3" name="Content Placeholder 2"/>
          <p:cNvSpPr>
            <a:spLocks noGrp="1"/>
          </p:cNvSpPr>
          <p:nvPr>
            <p:ph idx="1"/>
          </p:nvPr>
        </p:nvSpPr>
        <p:spPr/>
        <p:txBody>
          <a:bodyPr/>
          <a:lstStyle/>
          <a:p>
            <a:r>
              <a:rPr lang="en-US" sz="1600" dirty="0"/>
              <a:t>Returning to campus and in-person instruction will be a transition for all of us, but we will navigate it together. Please know that your safety and your learning are a priority.</a:t>
            </a:r>
          </a:p>
          <a:p>
            <a:r>
              <a:rPr lang="en-US" sz="1600" dirty="0"/>
              <a:t> </a:t>
            </a:r>
          </a:p>
          <a:p>
            <a:r>
              <a:rPr lang="en-US" sz="1600" dirty="0"/>
              <a:t>As a reminder, the CSU requires all faculty, staff and students who are accessing University facilities to be fully vaccinated against COVID-19 by September 30, 2021, unless you have an approved exemption. Face coverings are required at Cal State LA while indoors. </a:t>
            </a:r>
            <a:r>
              <a:rPr lang="en-US" sz="1600" b="1" dirty="0"/>
              <a:t>Accordingly, all students are required to wear an appropriate face covering that covers the nose and mouth in order to participate in this course.</a:t>
            </a:r>
            <a:r>
              <a:rPr lang="en-US" sz="1600" dirty="0"/>
              <a:t>  Wearing a face covering outdoors when in a group or populated area is also recommended.</a:t>
            </a:r>
          </a:p>
          <a:p>
            <a:r>
              <a:rPr lang="en-US" sz="1600" dirty="0"/>
              <a:t> </a:t>
            </a:r>
          </a:p>
          <a:p>
            <a:r>
              <a:rPr lang="en-US" sz="1600" dirty="0"/>
              <a:t>Find more details about campus COVID-19 protocols and answers to frequently asked questions on </a:t>
            </a:r>
            <a:r>
              <a:rPr lang="en-US" sz="1600" dirty="0">
                <a:hlinkClick r:id="rId2"/>
              </a:rPr>
              <a:t>Health Watch</a:t>
            </a:r>
            <a:r>
              <a:rPr lang="en-US" sz="1600" dirty="0"/>
              <a:t>. Policies and requirements regarding COVID-19 may change based on campus, local, state and/or federal guidelines; the Health Watch page is the best resource for current Cal State LA  information.  </a:t>
            </a:r>
          </a:p>
          <a:p>
            <a:r>
              <a:rPr lang="en-US" sz="1600" dirty="0"/>
              <a:t/>
            </a:r>
            <a:br>
              <a:rPr lang="en-US" sz="1600" dirty="0"/>
            </a:br>
            <a:endParaRPr lang="en-US" sz="1600" dirty="0"/>
          </a:p>
        </p:txBody>
      </p:sp>
    </p:spTree>
    <p:extLst>
      <p:ext uri="{BB962C8B-B14F-4D97-AF65-F5344CB8AC3E}">
        <p14:creationId xmlns:p14="http://schemas.microsoft.com/office/powerpoint/2010/main" val="7628811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21884</TotalTime>
  <Words>827</Words>
  <Application>Microsoft Office PowerPoint</Application>
  <PresentationFormat>On-screen Show (16:9)</PresentationFormat>
  <Paragraphs>126</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Courier New</vt:lpstr>
      <vt:lpstr>Office Theme</vt:lpstr>
      <vt:lpstr>Department Meeting</vt:lpstr>
      <vt:lpstr>Agenda</vt:lpstr>
      <vt:lpstr>Announcements</vt:lpstr>
      <vt:lpstr>Department Data</vt:lpstr>
      <vt:lpstr>PowerPoint Presentation</vt:lpstr>
      <vt:lpstr>PowerPoint Presentation</vt:lpstr>
      <vt:lpstr>Readiness check for Fall 2021</vt:lpstr>
      <vt:lpstr>Instructional policy related to excused absence</vt:lpstr>
      <vt:lpstr>Mask requirement (Sample)</vt:lpstr>
      <vt:lpstr>Readiness check for Fall 2021</vt:lpstr>
      <vt:lpstr>IT Support in Fall</vt:lpstr>
      <vt:lpstr>ITS Presentation</vt:lpstr>
      <vt:lpstr>Senior Design Projects</vt:lpstr>
      <vt:lpstr>College Committee – Department Rep to ECST</vt:lpstr>
      <vt:lpstr>Department Committees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Lim, Jung S</dc:creator>
  <cp:lastModifiedBy>AutoBVT</cp:lastModifiedBy>
  <cp:revision>698</cp:revision>
  <dcterms:created xsi:type="dcterms:W3CDTF">2020-04-22T18:12:43Z</dcterms:created>
  <dcterms:modified xsi:type="dcterms:W3CDTF">2021-08-20T23:17:59Z</dcterms:modified>
</cp:coreProperties>
</file>