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95" r:id="rId2"/>
    <p:sldId id="462" r:id="rId3"/>
    <p:sldId id="465" r:id="rId4"/>
    <p:sldId id="495" r:id="rId5"/>
    <p:sldId id="496" r:id="rId6"/>
    <p:sldId id="497" r:id="rId7"/>
    <p:sldId id="488" r:id="rId8"/>
    <p:sldId id="498" r:id="rId9"/>
    <p:sldId id="493" r:id="rId10"/>
    <p:sldId id="494" r:id="rId11"/>
    <p:sldId id="489" r:id="rId12"/>
    <p:sldId id="490" r:id="rId13"/>
    <p:sldId id="491" r:id="rId14"/>
    <p:sldId id="467" r:id="rId15"/>
    <p:sldId id="468" r:id="rId16"/>
    <p:sldId id="484" r:id="rId17"/>
    <p:sldId id="486" r:id="rId18"/>
    <p:sldId id="492" r:id="rId19"/>
    <p:sldId id="487" r:id="rId20"/>
    <p:sldId id="500" r:id="rId21"/>
    <p:sldId id="479" r:id="rId22"/>
    <p:sldId id="480" r:id="rId23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91253" autoAdjust="0"/>
  </p:normalViewPr>
  <p:slideViewPr>
    <p:cSldViewPr snapToGrid="0" snapToObjects="1">
      <p:cViewPr varScale="1">
        <p:scale>
          <a:sx n="79" d="100"/>
          <a:sy n="79" d="100"/>
        </p:scale>
        <p:origin x="536" y="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li\Service\Associate%20Dean\Industry%20Advisory%20Board%20meeting\Alumni%20Surve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134733158355542E-4"/>
          <c:y val="0.11342592592592593"/>
          <c:w val="0.6843770778652668"/>
          <c:h val="0.875"/>
        </c:manualLayout>
      </c:layout>
      <c:pie3D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1-6106-BB4B-BAAC-617B96E84368}"/>
              </c:ext>
            </c:extLst>
          </c:dPt>
          <c:dPt>
            <c:idx val="4"/>
            <c:bubble3D val="0"/>
            <c:spPr>
              <a:ln>
                <a:solidFill>
                  <a:srgbClr val="00B0F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106-BB4B-BAAC-617B96E843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Sheet2!$A$3:$A$7</c:f>
              <c:strCache>
                <c:ptCount val="5"/>
                <c:pt idx="0">
                  <c:v>Very dissatified</c:v>
                </c:pt>
                <c:pt idx="1">
                  <c:v>Dissatisfied</c:v>
                </c:pt>
                <c:pt idx="2">
                  <c:v>Neutral</c:v>
                </c:pt>
                <c:pt idx="3">
                  <c:v>Satisfied</c:v>
                </c:pt>
                <c:pt idx="4">
                  <c:v>Very satisfied</c:v>
                </c:pt>
              </c:strCache>
            </c:strRef>
          </c:cat>
          <c:val>
            <c:numRef>
              <c:f>Sheet2!$B$3:$B$7</c:f>
              <c:numCache>
                <c:formatCode>General</c:formatCode>
                <c:ptCount val="5"/>
                <c:pt idx="0">
                  <c:v>1.3</c:v>
                </c:pt>
                <c:pt idx="1">
                  <c:v>5.0999999999999996</c:v>
                </c:pt>
                <c:pt idx="2">
                  <c:v>11.4</c:v>
                </c:pt>
                <c:pt idx="3">
                  <c:v>36.700000000000003</c:v>
                </c:pt>
                <c:pt idx="4">
                  <c:v>45.6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06-BB4B-BAAC-617B96E843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5488258781482098"/>
          <c:y val="0.20839988324950301"/>
          <c:w val="0.23270606466744848"/>
          <c:h val="0.52381572322060088"/>
        </c:manualLayout>
      </c:layout>
      <c:overlay val="0"/>
      <c:txPr>
        <a:bodyPr/>
        <a:lstStyle/>
        <a:p>
          <a:pPr rtl="0"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Job satisfaction. Giving back to the department and college.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35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Computer science major Elizaveta </a:t>
            </a:r>
            <a:r>
              <a:rPr lang="en-US" dirty="0" err="1"/>
              <a:t>Sokolova</a:t>
            </a:r>
            <a:r>
              <a:rPr lang="en-US" dirty="0"/>
              <a:t> received the Joe Shapiro Scholarship. </a:t>
            </a:r>
            <a:r>
              <a:rPr lang="en-US" dirty="0" err="1"/>
              <a:t>Sokolova</a:t>
            </a:r>
            <a:r>
              <a:rPr lang="en-US" dirty="0"/>
              <a:t> earned an Intercollegiate Tennis Association Scholar-Athlete Award and Academic All-PacWest Conference recognition for a third time, and was on the Dean’s List for a fourth consecutive term. In 2015-16, she received the Cal State LA Athletics Department Academic Achievement Award. </a:t>
            </a:r>
          </a:p>
          <a:p>
            <a:r>
              <a:rPr lang="en-US" dirty="0"/>
              <a:t>Winner of Billie Jean King Award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19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90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26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93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87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448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442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17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18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51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6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They affect all aspects of our life.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31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These rankings are based on job prospects and job satisfaction. On the job satisfaction scale, being a software developer usually comes with above average flexibility. </a:t>
            </a:r>
            <a:r>
              <a:rPr lang="en-US" dirty="0"/>
              <a:t>Overall, there will be job opportunities in the computing</a:t>
            </a:r>
            <a:r>
              <a:rPr lang="en-US" baseline="0" dirty="0"/>
              <a:t> profession, the jobs earn good wages, and people enjoy their jobs.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71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front-end developer focuses on the look and feel of the site, along with its functionality.</a:t>
            </a: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DevOps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(development and operations)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 enterprise software development phrase used to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 type of agile relationship between development and IT operations. The goal of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DevOps 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change and improve the relationship by advocating better communication and collaboration between these two business units.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24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349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png"/><Relationship Id="rId5" Type="http://schemas.openxmlformats.org/officeDocument/2006/relationships/image" Target="../media/image39.tiff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tiff"/><Relationship Id="rId3" Type="http://schemas.openxmlformats.org/officeDocument/2006/relationships/image" Target="../media/image41.tiff"/><Relationship Id="rId7" Type="http://schemas.openxmlformats.org/officeDocument/2006/relationships/image" Target="../media/image4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tiff"/><Relationship Id="rId5" Type="http://schemas.openxmlformats.org/officeDocument/2006/relationships/image" Target="../media/image43.tiff"/><Relationship Id="rId4" Type="http://schemas.openxmlformats.org/officeDocument/2006/relationships/image" Target="../media/image42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sns.calstatela.edu/department/cs/project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3" Type="http://schemas.openxmlformats.org/officeDocument/2006/relationships/image" Target="../media/image48.tiff"/><Relationship Id="rId7" Type="http://schemas.openxmlformats.org/officeDocument/2006/relationships/image" Target="../media/image5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tiff"/><Relationship Id="rId11" Type="http://schemas.openxmlformats.org/officeDocument/2006/relationships/image" Target="../media/image56.tiff"/><Relationship Id="rId5" Type="http://schemas.openxmlformats.org/officeDocument/2006/relationships/image" Target="../media/image50.tiff"/><Relationship Id="rId10" Type="http://schemas.openxmlformats.org/officeDocument/2006/relationships/image" Target="../media/image55.tiff"/><Relationship Id="rId4" Type="http://schemas.openxmlformats.org/officeDocument/2006/relationships/image" Target="../media/image49.tiff"/><Relationship Id="rId9" Type="http://schemas.openxmlformats.org/officeDocument/2006/relationships/image" Target="../media/image54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file:////C:/var/folders/c9/x74gd03s3w3c90szgjrndqxw0000gn/T/com.microsoft.Word/WebArchiveCopyPasteTempFiles/unknown.png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tiff"/><Relationship Id="rId7" Type="http://schemas.openxmlformats.org/officeDocument/2006/relationships/image" Target="../media/image65.png"/><Relationship Id="rId12" Type="http://schemas.openxmlformats.org/officeDocument/2006/relationships/image" Target="../media/image70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4.png"/><Relationship Id="rId11" Type="http://schemas.openxmlformats.org/officeDocument/2006/relationships/image" Target="../media/image69.tiff"/><Relationship Id="rId5" Type="http://schemas.openxmlformats.org/officeDocument/2006/relationships/image" Target="../media/image63.png"/><Relationship Id="rId10" Type="http://schemas.openxmlformats.org/officeDocument/2006/relationships/image" Target="../media/image68.tiff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hyperlink" Target="http://www.calstatela.edu/sites/default/files/users/u26311/fall_2020_major_specific_criteria_articulations.xlsx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youtube.com/watch?v=QhN4wBfQ9yI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tiff"/><Relationship Id="rId13" Type="http://schemas.openxmlformats.org/officeDocument/2006/relationships/image" Target="../media/image34.tiff"/><Relationship Id="rId3" Type="http://schemas.openxmlformats.org/officeDocument/2006/relationships/image" Target="../media/image24.png"/><Relationship Id="rId7" Type="http://schemas.openxmlformats.org/officeDocument/2006/relationships/image" Target="../media/image28.tiff"/><Relationship Id="rId12" Type="http://schemas.openxmlformats.org/officeDocument/2006/relationships/image" Target="../media/image3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tiff"/><Relationship Id="rId11" Type="http://schemas.openxmlformats.org/officeDocument/2006/relationships/image" Target="../media/image32.tiff"/><Relationship Id="rId5" Type="http://schemas.openxmlformats.org/officeDocument/2006/relationships/image" Target="../media/image26.tiff"/><Relationship Id="rId10" Type="http://schemas.openxmlformats.org/officeDocument/2006/relationships/image" Target="../media/image31.tiff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png"/><Relationship Id="rId5" Type="http://schemas.openxmlformats.org/officeDocument/2006/relationships/image" Target="../media/image37.tiff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3863" y="3465715"/>
            <a:ext cx="4906537" cy="1216814"/>
          </a:xfrm>
        </p:spPr>
        <p:txBody>
          <a:bodyPr/>
          <a:lstStyle/>
          <a:p>
            <a:pPr algn="ctr"/>
            <a:r>
              <a:rPr lang="en-US" altLang="en-US" dirty="0">
                <a:solidFill>
                  <a:schemeClr val="tx1"/>
                </a:solidFill>
              </a:rPr>
              <a:t>April 24</a:t>
            </a:r>
            <a:r>
              <a:rPr lang="en-US" altLang="en-US" baseline="30000" dirty="0">
                <a:solidFill>
                  <a:schemeClr val="tx1"/>
                </a:solidFill>
              </a:rPr>
              <a:t>th</a:t>
            </a:r>
            <a:r>
              <a:rPr lang="en-US" altLang="en-US" dirty="0">
                <a:solidFill>
                  <a:schemeClr val="tx1"/>
                </a:solidFill>
              </a:rPr>
              <a:t>-25</a:t>
            </a:r>
            <a:r>
              <a:rPr lang="en-US" altLang="en-US" baseline="30000" dirty="0">
                <a:solidFill>
                  <a:schemeClr val="tx1"/>
                </a:solidFill>
              </a:rPr>
              <a:t>th</a:t>
            </a:r>
            <a:r>
              <a:rPr lang="en-US" altLang="en-US" dirty="0">
                <a:solidFill>
                  <a:schemeClr val="tx1"/>
                </a:solidFill>
              </a:rPr>
              <a:t> 2020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Department of Computer Science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438594-5615-714D-ADDE-179638D7D8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698"/>
          <a:stretch/>
        </p:blipFill>
        <p:spPr>
          <a:xfrm>
            <a:off x="1878371" y="1836584"/>
            <a:ext cx="5461000" cy="162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Best Jobs 2020 (Based on Salary and Satisfaction)</a:t>
            </a:r>
            <a:endParaRPr lang="en-US" dirty="0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4E59C28-7A45-F340-9B44-9BA2BA454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76400"/>
            <a:ext cx="5029200" cy="2819400"/>
          </a:xfrm>
        </p:spPr>
        <p:txBody>
          <a:bodyPr/>
          <a:lstStyle/>
          <a:p>
            <a:pPr lvl="1">
              <a:buNone/>
            </a:pPr>
            <a:r>
              <a:rPr lang="en-US" dirty="0"/>
              <a:t>#1 Software Developer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363023-39B4-C746-8AE1-FD56AED88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855" y="1375080"/>
            <a:ext cx="1683142" cy="1490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85E3A1-A8E4-EC44-AA46-5F41E9362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1578" y="2865755"/>
            <a:ext cx="2653167" cy="15227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515A7B-AC16-964A-82C1-9AE0591BB3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093" b="36639"/>
          <a:stretch/>
        </p:blipFill>
        <p:spPr>
          <a:xfrm>
            <a:off x="3217022" y="1623051"/>
            <a:ext cx="1699337" cy="4973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FA7E41-634E-F34F-81B9-B272994AB8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408" y="2173766"/>
            <a:ext cx="5151830" cy="2174508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162EBF7-3801-0B4E-846F-25A41442292F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05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Job Satisfaction of our Alumni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E46CB0-1F00-6648-8E94-B1FF22A66CEF}"/>
              </a:ext>
            </a:extLst>
          </p:cNvPr>
          <p:cNvSpPr>
            <a:spLocks noGrp="1" noChangeAspect="1"/>
          </p:cNvSpPr>
          <p:nvPr>
            <p:ph idx="1"/>
          </p:nvPr>
        </p:nvSpPr>
        <p:spPr>
          <a:xfrm>
            <a:off x="621102" y="1013605"/>
            <a:ext cx="8229600" cy="356616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922C483-1D66-884B-A26A-F4BCAC023A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95558"/>
              </p:ext>
            </p:extLst>
          </p:nvPr>
        </p:nvGraphicFramePr>
        <p:xfrm>
          <a:off x="1306902" y="1089805"/>
          <a:ext cx="7391400" cy="3438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A3A1316-9BD5-6B43-A6CE-DEDD5CBD82EA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182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Alumni Profiles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B81E6E-2760-8142-9E35-7E5937F66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16" y="991374"/>
            <a:ext cx="1270000" cy="127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6510BC-9F83-3846-9217-DC467D96F705}"/>
              </a:ext>
            </a:extLst>
          </p:cNvPr>
          <p:cNvSpPr/>
          <p:nvPr/>
        </p:nvSpPr>
        <p:spPr>
          <a:xfrm>
            <a:off x="448573" y="2261374"/>
            <a:ext cx="2044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/>
              <a:t>Phu</a:t>
            </a:r>
            <a:r>
              <a:rPr lang="en-US" sz="1200" dirty="0"/>
              <a:t> </a:t>
            </a:r>
            <a:r>
              <a:rPr lang="en-US" sz="1200" dirty="0" err="1"/>
              <a:t>Kieu</a:t>
            </a:r>
            <a:r>
              <a:rPr lang="en-US" sz="1200" dirty="0"/>
              <a:t> (Class of 2012) </a:t>
            </a:r>
          </a:p>
          <a:p>
            <a:r>
              <a:rPr lang="en-US" sz="1200" dirty="0"/>
              <a:t>Senior Software Engineer </a:t>
            </a:r>
          </a:p>
          <a:p>
            <a:r>
              <a:rPr lang="en-US" sz="1200" dirty="0"/>
              <a:t>Google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82D85C-C105-1945-B079-1E9E74CE8BBA}"/>
              </a:ext>
            </a:extLst>
          </p:cNvPr>
          <p:cNvSpPr/>
          <p:nvPr/>
        </p:nvSpPr>
        <p:spPr>
          <a:xfrm>
            <a:off x="3249274" y="2267132"/>
            <a:ext cx="275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Vignesh Saravanan (Class of 2018) </a:t>
            </a:r>
          </a:p>
          <a:p>
            <a:r>
              <a:rPr lang="en-US" sz="1200" dirty="0"/>
              <a:t>Software Engineer </a:t>
            </a:r>
          </a:p>
          <a:p>
            <a:r>
              <a:rPr lang="en-US" sz="1200" dirty="0"/>
              <a:t>Comcast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CEF0C5-FC16-0B44-8065-72639B25E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6505" y="991374"/>
            <a:ext cx="1270000" cy="1270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D36014F-05D4-754B-8D54-85A1B60FEE4D}"/>
              </a:ext>
            </a:extLst>
          </p:cNvPr>
          <p:cNvSpPr/>
          <p:nvPr/>
        </p:nvSpPr>
        <p:spPr>
          <a:xfrm>
            <a:off x="6118993" y="2290139"/>
            <a:ext cx="275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Mark Sargent (Class of 2015) </a:t>
            </a:r>
          </a:p>
          <a:p>
            <a:r>
              <a:rPr lang="en-US" sz="1200" dirty="0"/>
              <a:t>Software Engineer </a:t>
            </a:r>
          </a:p>
          <a:p>
            <a:r>
              <a:rPr lang="en-US" sz="1200" dirty="0"/>
              <a:t>Google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B3F0EA-AFE8-0049-8708-FE715C66D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094" y="982750"/>
            <a:ext cx="1270000" cy="127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777016-3B45-6F46-9863-BF683BEBC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816" y="2945096"/>
            <a:ext cx="1270000" cy="127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B6F3276-E034-144C-A8BA-384DD674DEEA}"/>
              </a:ext>
            </a:extLst>
          </p:cNvPr>
          <p:cNvSpPr/>
          <p:nvPr/>
        </p:nvSpPr>
        <p:spPr>
          <a:xfrm>
            <a:off x="448572" y="4167804"/>
            <a:ext cx="2455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Mohammed Al </a:t>
            </a:r>
            <a:r>
              <a:rPr lang="en-US" sz="1200" dirty="0" err="1"/>
              <a:t>Rawi</a:t>
            </a:r>
            <a:r>
              <a:rPr lang="en-US" sz="1200" dirty="0"/>
              <a:t> (Class of 2018) </a:t>
            </a:r>
          </a:p>
          <a:p>
            <a:r>
              <a:rPr lang="en-US" sz="1200" dirty="0"/>
              <a:t>Chief Information Officer</a:t>
            </a:r>
          </a:p>
          <a:p>
            <a:r>
              <a:rPr lang="en-US" sz="1200" dirty="0"/>
              <a:t>LA County Public Defender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1B5B229-FDA5-3A40-A331-AFEE5CF640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3391" y="2915060"/>
            <a:ext cx="1273490" cy="12734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7F8942A-D46E-2F42-981C-8E7B5471F2AE}"/>
              </a:ext>
            </a:extLst>
          </p:cNvPr>
          <p:cNvSpPr/>
          <p:nvPr/>
        </p:nvSpPr>
        <p:spPr>
          <a:xfrm>
            <a:off x="3275152" y="4173558"/>
            <a:ext cx="2455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/>
              <a:t>Sweta</a:t>
            </a:r>
            <a:r>
              <a:rPr lang="en-US" sz="1200" dirty="0"/>
              <a:t> Shinde (Class of 2010) </a:t>
            </a:r>
          </a:p>
          <a:p>
            <a:r>
              <a:rPr lang="en-US" sz="1200" dirty="0"/>
              <a:t>Lead Engineer (Mobile App Dev.)</a:t>
            </a:r>
          </a:p>
          <a:p>
            <a:r>
              <a:rPr lang="en-US" sz="1200" dirty="0" err="1"/>
              <a:t>AutoGravity</a:t>
            </a:r>
            <a:endParaRPr lang="en-US" sz="12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6A44477-3EE3-7C47-A6CA-82A7D9487EC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3463" t="38265" r="36362" b="46331"/>
          <a:stretch/>
        </p:blipFill>
        <p:spPr>
          <a:xfrm>
            <a:off x="6431455" y="2915060"/>
            <a:ext cx="1263115" cy="12734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5B3A41-8269-074F-A859-DED8701BDD9A}"/>
              </a:ext>
            </a:extLst>
          </p:cNvPr>
          <p:cNvSpPr/>
          <p:nvPr/>
        </p:nvSpPr>
        <p:spPr>
          <a:xfrm>
            <a:off x="6141549" y="4188550"/>
            <a:ext cx="24556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Stacey O'Malley (Class of 2008) </a:t>
            </a:r>
          </a:p>
          <a:p>
            <a:r>
              <a:rPr lang="en-US" sz="1200" dirty="0"/>
              <a:t>Lead Engineer </a:t>
            </a:r>
          </a:p>
          <a:p>
            <a:r>
              <a:rPr lang="en-US" sz="1200" dirty="0"/>
              <a:t>Honeywell</a:t>
            </a:r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6106DFC-60F0-6E42-A8ED-C555FEB3918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749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CS Student Athletes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69C7B9-24C6-904F-B459-5AE32056528B}"/>
              </a:ext>
            </a:extLst>
          </p:cNvPr>
          <p:cNvSpPr/>
          <p:nvPr/>
        </p:nvSpPr>
        <p:spPr>
          <a:xfrm>
            <a:off x="2982495" y="4041286"/>
            <a:ext cx="3248453" cy="997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defTabSz="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/>
                <a:cs typeface="Arial"/>
              </a:rPr>
              <a:t>Dean’s List for four consecutive semesters</a:t>
            </a:r>
          </a:p>
          <a:p>
            <a:pPr marL="171450" indent="-171450" defTabSz="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/>
                <a:cs typeface="Arial"/>
              </a:rPr>
              <a:t>Winner of Billie Jean King Award</a:t>
            </a:r>
          </a:p>
          <a:p>
            <a:pPr marL="171450" indent="-171450" defTabSz="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Received the Joe Shapiro Scholarship</a:t>
            </a:r>
          </a:p>
          <a:p>
            <a:endParaRPr lang="en-US" dirty="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91FC8D4F-90D2-A647-82D6-FF6712278CAA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Student Athelete">
            <a:hlinkClick r:id="" action="ppaction://media"/>
            <a:extLst>
              <a:ext uri="{FF2B5EF4-FFF2-40B4-BE49-F238E27FC236}">
                <a16:creationId xmlns:a16="http://schemas.microsoft.com/office/drawing/2014/main" id="{B07040AC-C24A-D842-BB4D-46842439B9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48516" y="1094886"/>
            <a:ext cx="5061884" cy="28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61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607592" cy="857250"/>
          </a:xfrm>
        </p:spPr>
        <p:txBody>
          <a:bodyPr>
            <a:normAutofit/>
          </a:bodyPr>
          <a:lstStyle/>
          <a:p>
            <a:r>
              <a:rPr lang="en-US" altLang="zh-TW" sz="2400" dirty="0">
                <a:ea typeface="PMingLiU" pitchFamily="18" charset="-120"/>
              </a:rPr>
              <a:t>Senior Design Capstone Project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z="2000" dirty="0">
                <a:ea typeface="PMingLiU" pitchFamily="18" charset="-120"/>
              </a:rPr>
              <a:t>Projects sponsored by</a:t>
            </a:r>
          </a:p>
          <a:p>
            <a:pPr marL="631825" lvl="1">
              <a:defRPr/>
            </a:pPr>
            <a:r>
              <a:rPr lang="en-US" altLang="zh-TW" sz="1800" dirty="0">
                <a:ea typeface="PMingLiU" pitchFamily="18" charset="-120"/>
              </a:rPr>
              <a:t>Businesses: large and small, local and global </a:t>
            </a:r>
          </a:p>
          <a:p>
            <a:pPr marL="631825" lvl="1">
              <a:defRPr/>
            </a:pPr>
            <a:r>
              <a:rPr lang="en-US" altLang="zh-TW" sz="1800" dirty="0">
                <a:ea typeface="PMingLiU" pitchFamily="18" charset="-120"/>
              </a:rPr>
              <a:t>Government: city, county, state, federal (e.g., Govt. printing office, DoD)</a:t>
            </a:r>
          </a:p>
          <a:p>
            <a:pPr marL="631825" lvl="1">
              <a:defRPr/>
            </a:pPr>
            <a:r>
              <a:rPr lang="en-US" altLang="zh-TW" sz="1800" dirty="0">
                <a:ea typeface="PMingLiU" pitchFamily="18" charset="-120"/>
              </a:rPr>
              <a:t>The university: other departments, colleges, etc.</a:t>
            </a:r>
          </a:p>
          <a:p>
            <a:pPr marL="631825" lvl="1">
              <a:defRPr/>
            </a:pPr>
            <a:r>
              <a:rPr lang="en-US" altLang="zh-TW" sz="1800" dirty="0">
                <a:ea typeface="PMingLiU" pitchFamily="18" charset="-120"/>
              </a:rPr>
              <a:t>Public-service organizations: </a:t>
            </a:r>
            <a:r>
              <a:rPr lang="en-US" altLang="zh-TW" sz="1800" i="1" dirty="0">
                <a:ea typeface="PMingLiU" pitchFamily="18" charset="-120"/>
              </a:rPr>
              <a:t>Engagement, Service, and the Public good</a:t>
            </a:r>
            <a:r>
              <a:rPr lang="en-US" altLang="zh-TW" sz="1800" dirty="0">
                <a:ea typeface="PMingLiU" pitchFamily="18" charset="-120"/>
              </a:rPr>
              <a:t> (e.g., hospitals, libraries)</a:t>
            </a:r>
          </a:p>
          <a:p>
            <a:pPr>
              <a:spcAft>
                <a:spcPts val="1200"/>
              </a:spcAft>
              <a:defRPr/>
            </a:pPr>
            <a:r>
              <a:rPr lang="en-US" altLang="zh-TW" sz="2000" dirty="0">
                <a:ea typeface="PMingLiU" pitchFamily="18" charset="-120"/>
              </a:rPr>
              <a:t>Year long group projects:</a:t>
            </a:r>
            <a:r>
              <a:rPr lang="en-US" altLang="zh-TW" sz="1800" dirty="0">
                <a:ea typeface="PMingLiU" pitchFamily="18" charset="-120"/>
              </a:rPr>
              <a:t> typically five students and one or two faculty advisors</a:t>
            </a:r>
          </a:p>
          <a:p>
            <a:pPr>
              <a:lnSpc>
                <a:spcPct val="90000"/>
              </a:lnSpc>
              <a:defRPr/>
            </a:pPr>
            <a:r>
              <a:rPr lang="en-US" altLang="zh-TW" sz="1800" dirty="0">
                <a:ea typeface="PMingLiU" pitchFamily="18" charset="-120"/>
                <a:hlinkClick r:id="rId3"/>
              </a:rPr>
              <a:t>https://csns.calstatela.edu/department/cs/projects</a:t>
            </a:r>
            <a:r>
              <a:rPr lang="en-US" altLang="zh-TW" sz="1800" dirty="0">
                <a:ea typeface="PMingLiU" pitchFamily="18" charset="-120"/>
              </a:rPr>
              <a:t> </a:t>
            </a:r>
          </a:p>
          <a:p>
            <a:endParaRPr lang="en-US" sz="14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D6954B0-5EC1-F04D-AF3E-1E6E6C02D974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514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ea typeface="PMingLiU" pitchFamily="18" charset="-120"/>
              </a:rPr>
              <a:t>Senior Design Capstone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7671421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sz="1800" dirty="0"/>
              <a:t>Provide students with a capstone experience in which they apply their theoretical knowledge to real-world applications.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Get to know potential employees over an extended period—like a hassle-free year-long internship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Improve students’ resumes and job prospects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7296565-D5B6-5B47-BEC6-D089FDDA1035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662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ea typeface="PMingLiU" pitchFamily="18" charset="-120"/>
              </a:rPr>
              <a:t>Senior Design Sponsors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226C4E-4BC7-7F42-ABE1-ECDD4E8CA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08" t="20577" r="10275" b="23011"/>
          <a:stretch/>
        </p:blipFill>
        <p:spPr>
          <a:xfrm>
            <a:off x="1035350" y="1242751"/>
            <a:ext cx="1659193" cy="5762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52CA6D-B68F-2949-B187-22569B5BF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2625" y="1203179"/>
            <a:ext cx="2548194" cy="6880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3E64AA-D9E4-8A41-9F3B-A7380F9492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957" t="33405" r="7205" b="34480"/>
          <a:stretch/>
        </p:blipFill>
        <p:spPr>
          <a:xfrm>
            <a:off x="6230349" y="2243930"/>
            <a:ext cx="2670302" cy="7581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C50CD2-FC19-F54F-AEE4-1831F01262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7573" y="3216736"/>
            <a:ext cx="1270000" cy="1320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D9182D-F13A-A544-AA5C-1A749418F3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309" y="3209859"/>
            <a:ext cx="1272048" cy="12720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19AA20-4C87-6B44-8878-F180EE00610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8984"/>
          <a:stretch/>
        </p:blipFill>
        <p:spPr>
          <a:xfrm>
            <a:off x="536408" y="2262369"/>
            <a:ext cx="2956847" cy="7834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03C52E-2F16-614E-8B06-215FA626FD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309" y="2264598"/>
            <a:ext cx="1592826" cy="7167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0B1FD5-9DCA-EA4F-A214-74B07AAB55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7221" y="1301726"/>
            <a:ext cx="2643430" cy="616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4DF7F0-F042-814C-85A6-A963C29E38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3340" y="3593209"/>
            <a:ext cx="2462981" cy="567854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0321D511-5C97-B842-A204-F06F52716634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580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413192" cy="857250"/>
          </a:xfrm>
        </p:spPr>
        <p:txBody>
          <a:bodyPr/>
          <a:lstStyle/>
          <a:p>
            <a:r>
              <a:rPr lang="en-US" altLang="zh-TW" sz="2400" dirty="0">
                <a:ea typeface="PMingLiU" pitchFamily="18" charset="-120"/>
              </a:rPr>
              <a:t>Sample Projects: Activity Monitoring with Smart Glasses</a:t>
            </a:r>
            <a:endParaRPr lang="en-US" dirty="0"/>
          </a:p>
        </p:txBody>
      </p:sp>
      <p:sp>
        <p:nvSpPr>
          <p:cNvPr id="28" name="Slide Number Placeholder 14">
            <a:extLst>
              <a:ext uri="{FF2B5EF4-FFF2-40B4-BE49-F238E27FC236}">
                <a16:creationId xmlns:a16="http://schemas.microsoft.com/office/drawing/2014/main" id="{A80A929D-9A46-DE4A-A1E7-50BD426E58CC}"/>
              </a:ext>
            </a:extLst>
          </p:cNvPr>
          <p:cNvSpPr txBox="1">
            <a:spLocks noGrp="1"/>
          </p:cNvSpPr>
          <p:nvPr/>
        </p:nvSpPr>
        <p:spPr bwMode="auto">
          <a:xfrm>
            <a:off x="6781800" y="6326188"/>
            <a:ext cx="16002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x-none" sz="1200" dirty="0">
                <a:solidFill>
                  <a:srgbClr val="898989"/>
                </a:solidFill>
              </a:rPr>
              <a:t>45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B72F48-E669-5C40-8653-31AF7657C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600" y="16912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2" descr="/var/folders/c9/x74gd03s3w3c90szgjrndqxw0000gn/T/com.microsoft.Word/WebArchiveCopyPasteTempFiles/unknown.png">
            <a:extLst>
              <a:ext uri="{FF2B5EF4-FFF2-40B4-BE49-F238E27FC236}">
                <a16:creationId xmlns:a16="http://schemas.microsoft.com/office/drawing/2014/main" id="{1AC2563C-3AA4-A14F-B50E-E6843A6E7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00" y="1691237"/>
            <a:ext cx="31877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Google Shape;27;p3">
            <a:extLst>
              <a:ext uri="{FF2B5EF4-FFF2-40B4-BE49-F238E27FC236}">
                <a16:creationId xmlns:a16="http://schemas.microsoft.com/office/drawing/2014/main" id="{C58D6A6E-218A-EB40-A8B8-68B4ACB849A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0">
            <a:off x="1317133" y="1008980"/>
            <a:ext cx="1684154" cy="621080"/>
          </a:xfrm>
          <a:prstGeom prst="rect">
            <a:avLst/>
          </a:prstGeom>
          <a:noFill/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</p:pic>
      <p:pic>
        <p:nvPicPr>
          <p:cNvPr id="43" name="Google Shape;28;p3">
            <a:extLst>
              <a:ext uri="{FF2B5EF4-FFF2-40B4-BE49-F238E27FC236}">
                <a16:creationId xmlns:a16="http://schemas.microsoft.com/office/drawing/2014/main" id="{BB27BC4E-484D-DE47-9B31-F7FD47728EE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">
            <a:off x="5615150" y="1319521"/>
            <a:ext cx="2766850" cy="1618106"/>
          </a:xfrm>
          <a:prstGeom prst="rect">
            <a:avLst/>
          </a:prstGeom>
          <a:noFill/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</p:pic>
      <p:pic>
        <p:nvPicPr>
          <p:cNvPr id="44" name="Google Shape;29;p3">
            <a:extLst>
              <a:ext uri="{FF2B5EF4-FFF2-40B4-BE49-F238E27FC236}">
                <a16:creationId xmlns:a16="http://schemas.microsoft.com/office/drawing/2014/main" id="{740494D8-16A0-F84E-9FFA-7562C47885F0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7166" y="3071644"/>
            <a:ext cx="3080777" cy="1874138"/>
          </a:xfrm>
          <a:prstGeom prst="rect">
            <a:avLst/>
          </a:prstGeom>
          <a:noFill/>
          <a:ln w="38100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0D613C-7B58-C841-AA0D-2DA10ABDEFE7}"/>
              </a:ext>
            </a:extLst>
          </p:cNvPr>
          <p:cNvCxnSpPr/>
          <p:nvPr/>
        </p:nvCxnSpPr>
        <p:spPr>
          <a:xfrm flipV="1">
            <a:off x="2846717" y="1771650"/>
            <a:ext cx="2941608" cy="356924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AB0B1BB-C5B2-4E4C-8654-D352B8FFCDD8}"/>
              </a:ext>
            </a:extLst>
          </p:cNvPr>
          <p:cNvCxnSpPr>
            <a:cxnSpLocks/>
          </p:cNvCxnSpPr>
          <p:nvPr/>
        </p:nvCxnSpPr>
        <p:spPr>
          <a:xfrm flipV="1">
            <a:off x="2846717" y="2286416"/>
            <a:ext cx="3096179" cy="17341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CBFC492A-FDD7-1E4B-9AE2-80081A31076A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592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>
                <a:ea typeface="PMingLiU" pitchFamily="18" charset="-120"/>
              </a:rPr>
              <a:t>Sample Projects: Smart </a:t>
            </a:r>
            <a:r>
              <a:rPr lang="en-US" altLang="zh-TW" sz="2400" dirty="0" err="1">
                <a:ea typeface="PMingLiU" pitchFamily="18" charset="-120"/>
              </a:rPr>
              <a:t>EyeDrops</a:t>
            </a:r>
            <a:endParaRPr lang="en-US" dirty="0"/>
          </a:p>
        </p:txBody>
      </p:sp>
      <p:sp>
        <p:nvSpPr>
          <p:cNvPr id="28" name="Slide Number Placeholder 14">
            <a:extLst>
              <a:ext uri="{FF2B5EF4-FFF2-40B4-BE49-F238E27FC236}">
                <a16:creationId xmlns:a16="http://schemas.microsoft.com/office/drawing/2014/main" id="{A80A929D-9A46-DE4A-A1E7-50BD426E58CC}"/>
              </a:ext>
            </a:extLst>
          </p:cNvPr>
          <p:cNvSpPr txBox="1">
            <a:spLocks noGrp="1"/>
          </p:cNvSpPr>
          <p:nvPr/>
        </p:nvSpPr>
        <p:spPr bwMode="auto">
          <a:xfrm>
            <a:off x="6781800" y="6326188"/>
            <a:ext cx="16002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x-none" sz="1200" dirty="0">
                <a:solidFill>
                  <a:srgbClr val="898989"/>
                </a:solidFill>
              </a:rPr>
              <a:t>45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3B70F28-1A5A-9F41-B148-C72AC41A959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321238" y="1334603"/>
            <a:ext cx="1135025" cy="96477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5D7648A-AF61-4D4C-B489-A743DF109FB6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27612" y="1354793"/>
            <a:ext cx="492634" cy="96471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EB37E7D-2361-D247-9C7E-CF62C3FC6EBA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982135" y="1352876"/>
            <a:ext cx="851249" cy="96470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A23BAE8-C395-C54A-9CAA-79EB7AFDA8E0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982135" y="3465405"/>
            <a:ext cx="1464683" cy="83462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D5FED74-CD60-7547-BD7C-F5A0D9246FCE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5982135" y="4239996"/>
            <a:ext cx="1406807" cy="7997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4A38E5B-A585-B044-84FC-03D2157CD39D}"/>
              </a:ext>
            </a:extLst>
          </p:cNvPr>
          <p:cNvPicPr>
            <a:picLocks/>
          </p:cNvPicPr>
          <p:nvPr/>
        </p:nvPicPr>
        <p:blipFill rotWithShape="1">
          <a:blip r:embed="rId8"/>
          <a:srcRect t="4040"/>
          <a:stretch/>
        </p:blipFill>
        <p:spPr>
          <a:xfrm>
            <a:off x="2545760" y="3205040"/>
            <a:ext cx="2816593" cy="135535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0F4ABD0-0B56-E340-BFBB-F92B20C67827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646175" y="3607226"/>
            <a:ext cx="675063" cy="72417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6943FA0-3A20-2E4E-986F-0C3D8D36C95F}"/>
              </a:ext>
            </a:extLst>
          </p:cNvPr>
          <p:cNvSpPr txBox="1">
            <a:spLocks/>
          </p:cNvSpPr>
          <p:nvPr/>
        </p:nvSpPr>
        <p:spPr>
          <a:xfrm>
            <a:off x="2545760" y="3328140"/>
            <a:ext cx="326051" cy="1154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" dirty="0"/>
              <a:t>Sept. 2019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E3985C7-6DDF-A641-8737-697D15543EDA}"/>
              </a:ext>
            </a:extLst>
          </p:cNvPr>
          <p:cNvSpPr txBox="1">
            <a:spLocks/>
          </p:cNvSpPr>
          <p:nvPr/>
        </p:nvSpPr>
        <p:spPr>
          <a:xfrm>
            <a:off x="4560060" y="3328470"/>
            <a:ext cx="295995" cy="1615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" dirty="0"/>
              <a:t>Oct.2019</a:t>
            </a:r>
          </a:p>
          <a:p>
            <a:endParaRPr lang="en-US" sz="400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6747ABF-5627-0146-81E7-E28BAD873E9B}"/>
              </a:ext>
            </a:extLst>
          </p:cNvPr>
          <p:cNvPicPr>
            <a:picLocks/>
          </p:cNvPicPr>
          <p:nvPr/>
        </p:nvPicPr>
        <p:blipFill rotWithShape="1">
          <a:blip r:embed="rId10"/>
          <a:srcRect l="5822" t="69565" r="64797" b="4348"/>
          <a:stretch/>
        </p:blipFill>
        <p:spPr>
          <a:xfrm>
            <a:off x="3776507" y="2459392"/>
            <a:ext cx="475397" cy="430356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83DBFA5-3806-CB44-A417-9CBAEB501DE5}"/>
              </a:ext>
            </a:extLst>
          </p:cNvPr>
          <p:cNvCxnSpPr>
            <a:cxnSpLocks/>
          </p:cNvCxnSpPr>
          <p:nvPr/>
        </p:nvCxnSpPr>
        <p:spPr>
          <a:xfrm flipH="1">
            <a:off x="4076197" y="2319503"/>
            <a:ext cx="351415" cy="1007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B634851-27DD-F948-A664-67923D1E7D21}"/>
              </a:ext>
            </a:extLst>
          </p:cNvPr>
          <p:cNvCxnSpPr>
            <a:cxnSpLocks/>
          </p:cNvCxnSpPr>
          <p:nvPr/>
        </p:nvCxnSpPr>
        <p:spPr>
          <a:xfrm flipH="1">
            <a:off x="4363218" y="2336463"/>
            <a:ext cx="549860" cy="37989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BDD9C2E-E097-CD4F-A139-EAB28CFBE8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3197" y="2906520"/>
            <a:ext cx="1248281" cy="4848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600B9-4ACA-FC45-AB7E-F599BD43398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8663" t="28229" r="29101" b="35740"/>
          <a:stretch/>
        </p:blipFill>
        <p:spPr>
          <a:xfrm rot="2632952">
            <a:off x="5280694" y="1660195"/>
            <a:ext cx="340993" cy="31358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CF2B76E-07E3-3048-BFB0-21541CADBA5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8663" t="28229" r="29101" b="35740"/>
          <a:stretch/>
        </p:blipFill>
        <p:spPr>
          <a:xfrm rot="7768725">
            <a:off x="6250680" y="2415168"/>
            <a:ext cx="340993" cy="313586"/>
          </a:xfrm>
          <a:prstGeom prst="rect">
            <a:avLst/>
          </a:prstGeom>
        </p:spPr>
      </p:pic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4708131B-8F58-7E4E-AEE8-F8E476EFBC64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320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1">
            <a:extLst>
              <a:ext uri="{FF2B5EF4-FFF2-40B4-BE49-F238E27FC236}">
                <a16:creationId xmlns:a16="http://schemas.microsoft.com/office/drawing/2014/main" id="{72DB8192-1F31-40D0-AD0E-047760365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0274" y="1244237"/>
            <a:ext cx="8481576" cy="337533"/>
          </a:xfr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8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Old Standard TT"/>
              </a:rPr>
              <a:t>Internet of Things (IoT) -based Solution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oogle Shape;75;p15">
            <a:extLst>
              <a:ext uri="{FF2B5EF4-FFF2-40B4-BE49-F238E27FC236}">
                <a16:creationId xmlns:a16="http://schemas.microsoft.com/office/drawing/2014/main" id="{F44DB16F-9495-487C-88FE-74EA391069F6}"/>
              </a:ext>
            </a:extLst>
          </p:cNvPr>
          <p:cNvPicPr preferRelativeResize="0"/>
          <p:nvPr/>
        </p:nvPicPr>
        <p:blipFill rotWithShape="1">
          <a:blip r:embed="rId3"/>
          <a:srcRect l="14390" r="5083" b="4"/>
          <a:stretch/>
        </p:blipFill>
        <p:spPr>
          <a:xfrm>
            <a:off x="354999" y="2100323"/>
            <a:ext cx="3654940" cy="2277625"/>
          </a:xfrm>
          <a:prstGeom prst="rect">
            <a:avLst/>
          </a:prstGeom>
          <a:noFill/>
        </p:spPr>
      </p:pic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946E534C-18A0-4687-A1BD-3AB6FFECF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75564" y="4826111"/>
            <a:ext cx="2133600" cy="273844"/>
          </a:xfrm>
        </p:spPr>
        <p:txBody>
          <a:bodyPr/>
          <a:lstStyle/>
          <a:p>
            <a:pPr>
              <a:spcAft>
                <a:spcPts val="600"/>
              </a:spcAft>
            </a:pPr>
            <a:fld id="{BB220BBC-8879-E844-B35B-0F806738ECBE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140628" cy="857250"/>
          </a:xfrm>
        </p:spPr>
        <p:txBody>
          <a:bodyPr anchor="ctr">
            <a:normAutofit/>
          </a:bodyPr>
          <a:lstStyle/>
          <a:p>
            <a:r>
              <a:rPr lang="en-US" altLang="zh-TW" dirty="0"/>
              <a:t>Sample Projects: Robots for Sidewalk Slope Measuring</a:t>
            </a:r>
            <a:endParaRPr lang="en-US" dirty="0"/>
          </a:p>
        </p:txBody>
      </p:sp>
      <p:sp>
        <p:nvSpPr>
          <p:cNvPr id="28" name="Slide Number Placeholder 14">
            <a:extLst>
              <a:ext uri="{FF2B5EF4-FFF2-40B4-BE49-F238E27FC236}">
                <a16:creationId xmlns:a16="http://schemas.microsoft.com/office/drawing/2014/main" id="{A80A929D-9A46-DE4A-A1E7-50BD426E58CC}"/>
              </a:ext>
            </a:extLst>
          </p:cNvPr>
          <p:cNvSpPr txBox="1">
            <a:spLocks noGrp="1"/>
          </p:cNvSpPr>
          <p:nvPr/>
        </p:nvSpPr>
        <p:spPr bwMode="auto">
          <a:xfrm>
            <a:off x="6781800" y="6326188"/>
            <a:ext cx="1600200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x-none" sz="1200">
                <a:solidFill>
                  <a:srgbClr val="898989"/>
                </a:solidFill>
              </a:rPr>
              <a:t>45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315D8D-FF0D-478E-9DCE-5A7B4C38453D}"/>
              </a:ext>
            </a:extLst>
          </p:cNvPr>
          <p:cNvGrpSpPr/>
          <p:nvPr/>
        </p:nvGrpSpPr>
        <p:grpSpPr>
          <a:xfrm>
            <a:off x="4114799" y="1663262"/>
            <a:ext cx="4994363" cy="3247703"/>
            <a:chOff x="2875280" y="528320"/>
            <a:chExt cx="9357360" cy="623805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50B60E0-5370-4192-9AC1-EE92F5346DA1}"/>
                </a:ext>
              </a:extLst>
            </p:cNvPr>
            <p:cNvGrpSpPr/>
            <p:nvPr/>
          </p:nvGrpSpPr>
          <p:grpSpPr>
            <a:xfrm>
              <a:off x="2875280" y="528320"/>
              <a:ext cx="9357360" cy="6238052"/>
              <a:chOff x="4382762" y="652476"/>
              <a:chExt cx="7746409" cy="5837262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A92C1873-F602-43E3-9A7E-0D57D8E0E969}"/>
                  </a:ext>
                </a:extLst>
              </p:cNvPr>
              <p:cNvGrpSpPr/>
              <p:nvPr/>
            </p:nvGrpSpPr>
            <p:grpSpPr>
              <a:xfrm>
                <a:off x="4382762" y="1380721"/>
                <a:ext cx="7746409" cy="5109017"/>
                <a:chOff x="4382762" y="1380721"/>
                <a:chExt cx="7746409" cy="5109017"/>
              </a:xfrm>
            </p:grpSpPr>
            <p:pic>
              <p:nvPicPr>
                <p:cNvPr id="24" name="Picture 23" descr="A close up of a device&#10;&#10;Description automatically generated">
                  <a:extLst>
                    <a:ext uri="{FF2B5EF4-FFF2-40B4-BE49-F238E27FC236}">
                      <a16:creationId xmlns:a16="http://schemas.microsoft.com/office/drawing/2014/main" id="{EEBC938D-D123-409F-8385-0B832AB9EE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82762" y="1380721"/>
                  <a:ext cx="7362704" cy="4141521"/>
                </a:xfrm>
                <a:prstGeom prst="rect">
                  <a:avLst/>
                </a:prstGeom>
              </p:spPr>
            </p:pic>
            <p:cxnSp>
              <p:nvCxnSpPr>
                <p:cNvPr id="25" name="Straight Arrow Connector 24">
                  <a:extLst>
                    <a:ext uri="{FF2B5EF4-FFF2-40B4-BE49-F238E27FC236}">
                      <a16:creationId xmlns:a16="http://schemas.microsoft.com/office/drawing/2014/main" id="{D3B7F51A-F1F4-4DAD-BC43-9D643605EC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750207" y="5026222"/>
                  <a:ext cx="4765357" cy="150490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519D5F9-4417-4397-A635-48913C5557C7}"/>
                    </a:ext>
                  </a:extLst>
                </p:cNvPr>
                <p:cNvSpPr txBox="1"/>
                <p:nvPr/>
              </p:nvSpPr>
              <p:spPr>
                <a:xfrm rot="21363931">
                  <a:off x="7806762" y="5092137"/>
                  <a:ext cx="927408" cy="4459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26”</a:t>
                  </a:r>
                </a:p>
              </p:txBody>
            </p: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C6842820-37FB-49B2-A18F-CE17B535A3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0514842" y="1687150"/>
                  <a:ext cx="234438" cy="3149011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4221BD5-01FC-49B9-8446-CB41FEFB7993}"/>
                    </a:ext>
                  </a:extLst>
                </p:cNvPr>
                <p:cNvSpPr txBox="1"/>
                <p:nvPr/>
              </p:nvSpPr>
              <p:spPr>
                <a:xfrm rot="15995110">
                  <a:off x="10404249" y="2908188"/>
                  <a:ext cx="927409" cy="4043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24”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16AC189-60F7-424B-BAB6-8A31FDCDA904}"/>
                    </a:ext>
                  </a:extLst>
                </p:cNvPr>
                <p:cNvSpPr txBox="1"/>
                <p:nvPr/>
              </p:nvSpPr>
              <p:spPr>
                <a:xfrm>
                  <a:off x="10914308" y="3658381"/>
                  <a:ext cx="1214863" cy="6936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Motor Controller</a:t>
                  </a:r>
                </a:p>
              </p:txBody>
            </p: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CB11C9E9-5064-480F-9AC3-8F3F308D64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984811" y="4079237"/>
                  <a:ext cx="940046" cy="509633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7AAE3B33-F28C-4192-8338-4699D03C58C4}"/>
                    </a:ext>
                  </a:extLst>
                </p:cNvPr>
                <p:cNvSpPr txBox="1"/>
                <p:nvPr/>
              </p:nvSpPr>
              <p:spPr>
                <a:xfrm>
                  <a:off x="10830560" y="2621281"/>
                  <a:ext cx="1073374" cy="44594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Camera</a:t>
                  </a:r>
                </a:p>
              </p:txBody>
            </p: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id="{92C9A556-F821-4FCF-836F-8BED6E4D3E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173833" y="3066234"/>
                  <a:ext cx="768039" cy="2736636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93149FC9-A7F4-475E-A763-7BFBC6660AAB}"/>
                    </a:ext>
                  </a:extLst>
                </p:cNvPr>
                <p:cNvSpPr txBox="1"/>
                <p:nvPr/>
              </p:nvSpPr>
              <p:spPr>
                <a:xfrm>
                  <a:off x="8516501" y="5796047"/>
                  <a:ext cx="1629444" cy="4459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Digital leveler</a:t>
                  </a:r>
                </a:p>
              </p:txBody>
            </p:sp>
            <p:cxnSp>
              <p:nvCxnSpPr>
                <p:cNvPr id="41" name="Straight Arrow Connector 40">
                  <a:extLst>
                    <a:ext uri="{FF2B5EF4-FFF2-40B4-BE49-F238E27FC236}">
                      <a16:creationId xmlns:a16="http://schemas.microsoft.com/office/drawing/2014/main" id="{75E57FF5-B22D-4D24-AEFA-0075CD1625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3616" y="2741662"/>
                  <a:ext cx="1270495" cy="3005436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6593B887-4BC0-4B8D-90F8-B085113FA108}"/>
                    </a:ext>
                  </a:extLst>
                </p:cNvPr>
                <p:cNvSpPr txBox="1"/>
                <p:nvPr/>
              </p:nvSpPr>
              <p:spPr>
                <a:xfrm>
                  <a:off x="6909501" y="5796046"/>
                  <a:ext cx="1656080" cy="6936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100" dirty="0">
                      <a:solidFill>
                        <a:srgbClr val="000000"/>
                      </a:solidFill>
                      <a:latin typeface="Franklin Gothic Book" panose="020B0502020104020203"/>
                    </a:rPr>
                    <a:t>RS232-UART converter</a:t>
                  </a:r>
                </a:p>
              </p:txBody>
            </p: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C25574CD-3F71-4F77-B86E-551B01345C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672845" y="2534695"/>
                  <a:ext cx="233811" cy="3268176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9ED2AECD-7195-45E6-8C0B-38AB9EB5CDB4}"/>
                    </a:ext>
                  </a:extLst>
                </p:cNvPr>
                <p:cNvSpPr txBox="1"/>
                <p:nvPr/>
              </p:nvSpPr>
              <p:spPr>
                <a:xfrm>
                  <a:off x="4412645" y="5704435"/>
                  <a:ext cx="1198343" cy="6936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GPS Module</a:t>
                  </a:r>
                </a:p>
              </p:txBody>
            </p:sp>
            <p:cxnSp>
              <p:nvCxnSpPr>
                <p:cNvPr id="45" name="Straight Arrow Connector 44">
                  <a:extLst>
                    <a:ext uri="{FF2B5EF4-FFF2-40B4-BE49-F238E27FC236}">
                      <a16:creationId xmlns:a16="http://schemas.microsoft.com/office/drawing/2014/main" id="{E5D27163-0FC7-4023-A3A9-3DDC061E4D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273530" y="2977830"/>
                  <a:ext cx="382445" cy="2818217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81F582E-A593-4DE3-8E2B-10C7E05399FF}"/>
                    </a:ext>
                  </a:extLst>
                </p:cNvPr>
                <p:cNvSpPr txBox="1"/>
                <p:nvPr/>
              </p:nvSpPr>
              <p:spPr>
                <a:xfrm>
                  <a:off x="5790464" y="5763944"/>
                  <a:ext cx="941529" cy="4211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Battery</a:t>
                  </a:r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AB5DF2F1-3F25-4BF6-96DF-F72547BD280A}"/>
                  </a:ext>
                </a:extLst>
              </p:cNvPr>
              <p:cNvGrpSpPr/>
              <p:nvPr/>
            </p:nvGrpSpPr>
            <p:grpSpPr>
              <a:xfrm>
                <a:off x="4700041" y="652476"/>
                <a:ext cx="5989097" cy="2407830"/>
                <a:chOff x="4700041" y="652476"/>
                <a:chExt cx="5989097" cy="2407830"/>
              </a:xfrm>
            </p:grpSpPr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EF864EE1-8909-4635-9946-2C1AAC2AE5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025693" y="1058798"/>
                  <a:ext cx="481318" cy="2001508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E7ECE85-7209-414E-BAD1-6391FAF76C0C}"/>
                    </a:ext>
                  </a:extLst>
                </p:cNvPr>
                <p:cNvSpPr txBox="1"/>
                <p:nvPr/>
              </p:nvSpPr>
              <p:spPr>
                <a:xfrm>
                  <a:off x="9037530" y="652476"/>
                  <a:ext cx="1651608" cy="4211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Raspberry Pi 3 </a:t>
                  </a:r>
                </a:p>
              </p:txBody>
            </p: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A43A3430-B1F6-46C1-B658-FC210ECABD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70466" y="1058798"/>
                  <a:ext cx="1010367" cy="1264517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A7A759F-3855-48E6-BBDD-B49C2B142B32}"/>
                    </a:ext>
                  </a:extLst>
                </p:cNvPr>
                <p:cNvSpPr txBox="1"/>
                <p:nvPr/>
              </p:nvSpPr>
              <p:spPr>
                <a:xfrm>
                  <a:off x="7444661" y="657317"/>
                  <a:ext cx="1651608" cy="4211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Accelerometer</a:t>
                  </a:r>
                </a:p>
              </p:txBody>
            </p:sp>
            <p:cxnSp>
              <p:nvCxnSpPr>
                <p:cNvPr id="22" name="Straight Arrow Connector 21">
                  <a:extLst>
                    <a:ext uri="{FF2B5EF4-FFF2-40B4-BE49-F238E27FC236}">
                      <a16:creationId xmlns:a16="http://schemas.microsoft.com/office/drawing/2014/main" id="{B9F11865-E2D2-4576-8311-01C13D1261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334750" y="1125805"/>
                  <a:ext cx="48192" cy="1122690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05F84DC-8BEF-40B5-BBDD-4EE30F8B5025}"/>
                    </a:ext>
                  </a:extLst>
                </p:cNvPr>
                <p:cNvSpPr txBox="1"/>
                <p:nvPr/>
              </p:nvSpPr>
              <p:spPr>
                <a:xfrm>
                  <a:off x="4700041" y="694556"/>
                  <a:ext cx="1461505" cy="4087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Franklin Gothic Book" panose="020B0502020104020203"/>
                      <a:ea typeface="+mn-ea"/>
                      <a:cs typeface="+mn-cs"/>
                    </a:rPr>
                    <a:t>Screen Cover</a:t>
                  </a:r>
                </a:p>
              </p:txBody>
            </p:sp>
          </p:grpSp>
        </p:grp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31519EE-512A-4285-AAC7-A9DC2F79EC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23582" y="2851107"/>
              <a:ext cx="640387" cy="40093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471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/>
              <a:t>10.05AM – 10.30AM: Transfer Student Advisement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/>
              <a:t>Transfer Roadmap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Transfer Articulation Credits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/>
              <a:t>10.30AM – 10.45AM: Introduction to Undergraduate Study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/>
              <a:t>Impact of Discipline in Daily Lives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/>
              <a:t>Project Showcase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/>
              <a:t>Curriculum/Roadmaps </a:t>
            </a:r>
            <a:endParaRPr lang="en-US" altLang="en-US" sz="16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/>
              <a:t>10.45AM – 11.00AM: </a:t>
            </a:r>
            <a:r>
              <a:rPr lang="en-US" sz="1800" dirty="0"/>
              <a:t>Student Panel and Q&amp;A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2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527A0-1B1C-421D-89AB-643B37E3B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08" y="237636"/>
            <a:ext cx="8140628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Sample Projects: LA County Fleet Management System</a:t>
            </a:r>
          </a:p>
        </p:txBody>
      </p:sp>
      <p:pic>
        <p:nvPicPr>
          <p:cNvPr id="4" name="Content Placeholder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0B5D24D1-E88F-4F58-9098-2929C9D48E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826" r="2" b="4078"/>
          <a:stretch/>
        </p:blipFill>
        <p:spPr>
          <a:xfrm>
            <a:off x="536408" y="1626212"/>
            <a:ext cx="7065119" cy="2946007"/>
          </a:xfrm>
          <a:prstGeom prst="rect">
            <a:avLst/>
          </a:prstGeom>
          <a:noFill/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40ED951-4CF1-4914-A32E-1D8DCE50DD11}"/>
              </a:ext>
            </a:extLst>
          </p:cNvPr>
          <p:cNvSpPr txBox="1">
            <a:spLocks/>
          </p:cNvSpPr>
          <p:nvPr/>
        </p:nvSpPr>
        <p:spPr>
          <a:xfrm>
            <a:off x="1237674" y="1244237"/>
            <a:ext cx="6363854" cy="33753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8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Old Standard TT"/>
              </a:rPr>
              <a:t>IoT-based Solution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284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358" y="981660"/>
            <a:ext cx="4427843" cy="1021556"/>
          </a:xfrm>
        </p:spPr>
        <p:txBody>
          <a:bodyPr/>
          <a:lstStyle/>
          <a:p>
            <a:r>
              <a:rPr lang="en-US" dirty="0"/>
              <a:t>Student panel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32E477-7E0B-4AD4-87A9-6CE5EA723A8C}"/>
              </a:ext>
            </a:extLst>
          </p:cNvPr>
          <p:cNvSpPr txBox="1"/>
          <p:nvPr/>
        </p:nvSpPr>
        <p:spPr>
          <a:xfrm>
            <a:off x="601358" y="1526583"/>
            <a:ext cx="3776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Discussions</a:t>
            </a:r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1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BS Curriculum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General Education</a:t>
            </a: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CS Core </a:t>
            </a: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CS Electives </a:t>
            </a:r>
          </a:p>
          <a:p>
            <a:pPr>
              <a:buClr>
                <a:srgbClr val="B2B2B2"/>
              </a:buClr>
              <a:defRPr/>
            </a:pPr>
            <a:endParaRPr lang="en-US" altLang="zh-TW" sz="1800" dirty="0">
              <a:solidFill>
                <a:srgbClr val="000000"/>
              </a:solidFill>
              <a:latin typeface="Arial" charset="0"/>
              <a:ea typeface="PMingLiU" pitchFamily="18" charset="-120"/>
            </a:endParaRPr>
          </a:p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120 units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39+9+72 = 120 units (Univ.)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24+0+96 = 120 units (CS)</a:t>
            </a:r>
          </a:p>
          <a:p>
            <a:pPr marL="742950" lvl="1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endParaRPr lang="en-US" altLang="zh-TW" sz="2400" kern="0" dirty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05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BS Curriculum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69384A-E866-0C46-A94A-6C8FD2BA2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586" y="1094886"/>
            <a:ext cx="6048168" cy="3472258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1EB2E29-C4AD-2C40-93AD-D5F0AD32CED3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48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F748-C605-D94E-BFC1-A6CD861E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08" y="401184"/>
            <a:ext cx="8140628" cy="857250"/>
          </a:xfrm>
        </p:spPr>
        <p:txBody>
          <a:bodyPr/>
          <a:lstStyle/>
          <a:p>
            <a:r>
              <a:rPr lang="en-US" dirty="0"/>
              <a:t>Transfer Roadmap : </a:t>
            </a:r>
            <a:r>
              <a:rPr lang="en-US" dirty="0">
                <a:hlinkClick r:id="rId2"/>
              </a:rPr>
              <a:t>Articulation Map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D1AA03B-08FC-BC49-A061-A35813DA6ACC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88620" y="1071831"/>
            <a:ext cx="7239116" cy="346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8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F748-C605-D94E-BFC1-A6CD861E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Degree Planner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1034105"/>
              </p:ext>
            </p:extLst>
          </p:nvPr>
        </p:nvGraphicFramePr>
        <p:xfrm>
          <a:off x="2162877" y="1246237"/>
          <a:ext cx="4629152" cy="123444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1157288">
                  <a:extLst>
                    <a:ext uri="{9D8B030D-6E8A-4147-A177-3AD203B41FA5}">
                      <a16:colId xmlns:a16="http://schemas.microsoft.com/office/drawing/2014/main" val="3611776101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4874699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21261917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526957957"/>
                    </a:ext>
                  </a:extLst>
                </a:gridCol>
              </a:tblGrid>
              <a:tr h="205740"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year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2020-2021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Summer 2020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>
                          <a:effectLst/>
                        </a:rPr>
                        <a:t>fall 2020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>
                          <a:effectLst/>
                        </a:rPr>
                        <a:t>spring 2021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793697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1150835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6204226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2422088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9357589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2350101"/>
                  </a:ext>
                </a:extLst>
              </a:tr>
            </a:tbl>
          </a:graphicData>
        </a:graphic>
      </p:graphicFrame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414667F-56B9-5447-B573-BB2FB47A0020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9786785"/>
              </p:ext>
            </p:extLst>
          </p:nvPr>
        </p:nvGraphicFramePr>
        <p:xfrm>
          <a:off x="2162877" y="2863296"/>
          <a:ext cx="4629152" cy="123444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1157288">
                  <a:extLst>
                    <a:ext uri="{9D8B030D-6E8A-4147-A177-3AD203B41FA5}">
                      <a16:colId xmlns:a16="http://schemas.microsoft.com/office/drawing/2014/main" val="3611776101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4874699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21261917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526957957"/>
                    </a:ext>
                  </a:extLst>
                </a:gridCol>
              </a:tblGrid>
              <a:tr h="205740"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year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2020-2021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Summer 2020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>
                          <a:effectLst/>
                        </a:rPr>
                        <a:t>fall 2020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>
                          <a:effectLst/>
                        </a:rPr>
                        <a:t>spring 2021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793697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3035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3186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1150835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3112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3801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6204226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CS 3220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4440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2422088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3337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Elective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9357589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</a:t>
                      </a:r>
                      <a:r>
                        <a:rPr lang="en-US" sz="12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EE</a:t>
                      </a:r>
                      <a:r>
                        <a:rPr lang="en-US" sz="12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3445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2350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0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Cal State LA is “doing the work”</a:t>
            </a:r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EE5C2A7-2457-994E-A36C-FE8BFF10BF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" t="17611" r="5478" b="30028"/>
          <a:stretch/>
        </p:blipFill>
        <p:spPr bwMode="auto">
          <a:xfrm>
            <a:off x="1699404" y="1232909"/>
            <a:ext cx="6026960" cy="27682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F1D01CF-7AD7-654A-80BA-B393734F31E9}"/>
              </a:ext>
            </a:extLst>
          </p:cNvPr>
          <p:cNvSpPr/>
          <p:nvPr/>
        </p:nvSpPr>
        <p:spPr>
          <a:xfrm>
            <a:off x="2027208" y="4199606"/>
            <a:ext cx="6107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https://www.youtube.com/watch?v=QhN4wBfQ9yI</a:t>
            </a:r>
            <a:endParaRPr lang="en-US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1054AAD-9237-BF4C-8689-CB230606907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26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Computers Are Everywhere</a:t>
            </a:r>
            <a:endParaRPr lang="en-US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1054AAD-9237-BF4C-8689-CB230606907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881328-32DC-4543-9CA3-95A4FDAFDC08}"/>
              </a:ext>
            </a:extLst>
          </p:cNvPr>
          <p:cNvSpPr txBox="1"/>
          <p:nvPr/>
        </p:nvSpPr>
        <p:spPr>
          <a:xfrm>
            <a:off x="6368414" y="881666"/>
            <a:ext cx="1848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Smart Appliances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B5B86D3-5D84-6940-B104-4EE850F60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9" y="3534507"/>
            <a:ext cx="1759716" cy="967234"/>
          </a:xfrm>
          <a:prstGeom prst="rect">
            <a:avLst/>
          </a:prstGeom>
        </p:spPr>
      </p:pic>
      <p:pic>
        <p:nvPicPr>
          <p:cNvPr id="27" name="Picture 2" descr="http://media.gadgetsin.com/2014/05/wellograph_smart_watch_with_fitness_tracker_3.jpg">
            <a:extLst>
              <a:ext uri="{FF2B5EF4-FFF2-40B4-BE49-F238E27FC236}">
                <a16:creationId xmlns:a16="http://schemas.microsoft.com/office/drawing/2014/main" id="{03616E82-3D42-DB4A-928D-FF90361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26" y="1291996"/>
            <a:ext cx="2646440" cy="145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8DDAE5C-3915-EB46-9FF9-CE80B4C35812}"/>
              </a:ext>
            </a:extLst>
          </p:cNvPr>
          <p:cNvSpPr txBox="1"/>
          <p:nvPr/>
        </p:nvSpPr>
        <p:spPr>
          <a:xfrm>
            <a:off x="1646983" y="950442"/>
            <a:ext cx="160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Wearable Tech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A4CBB8F-76BD-C248-A6D6-CDCF8A66F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6726" y="3569168"/>
            <a:ext cx="1543050" cy="10287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6459F7E-19D0-804F-9E15-68F694E70A33}"/>
              </a:ext>
            </a:extLst>
          </p:cNvPr>
          <p:cNvSpPr txBox="1"/>
          <p:nvPr/>
        </p:nvSpPr>
        <p:spPr>
          <a:xfrm>
            <a:off x="5838199" y="3234426"/>
            <a:ext cx="324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Automotive and Transportation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9866860-AFA5-554B-9762-53EF98DFC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725" y="2258759"/>
            <a:ext cx="1243853" cy="5286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2B8BE6-63E8-4F48-8F0B-0F7842E73B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459" y="3911796"/>
            <a:ext cx="673590" cy="4262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F8AABAD-0D1D-CA4E-9BF4-677C17F2B86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342" r="23757"/>
          <a:stretch/>
        </p:blipFill>
        <p:spPr>
          <a:xfrm>
            <a:off x="6824268" y="1227441"/>
            <a:ext cx="936373" cy="18041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BB451F2-D212-B340-A0A4-9570ECD34E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7409" y="1296953"/>
            <a:ext cx="777628" cy="1566365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F67826-6820-224E-981A-5A173B8C728F}"/>
              </a:ext>
            </a:extLst>
          </p:cNvPr>
          <p:cNvCxnSpPr/>
          <p:nvPr/>
        </p:nvCxnSpPr>
        <p:spPr>
          <a:xfrm>
            <a:off x="7718791" y="2058138"/>
            <a:ext cx="258563" cy="77691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FAD3825-991C-4F4D-BC94-7CA617AA9625}"/>
              </a:ext>
            </a:extLst>
          </p:cNvPr>
          <p:cNvCxnSpPr/>
          <p:nvPr/>
        </p:nvCxnSpPr>
        <p:spPr>
          <a:xfrm flipV="1">
            <a:off x="7731018" y="1364992"/>
            <a:ext cx="258678" cy="14319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B8F929A-1634-1042-9D46-797E5692E6D7}"/>
              </a:ext>
            </a:extLst>
          </p:cNvPr>
          <p:cNvSpPr txBox="1"/>
          <p:nvPr/>
        </p:nvSpPr>
        <p:spPr>
          <a:xfrm>
            <a:off x="1079529" y="2695222"/>
            <a:ext cx="1026243" cy="138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Google Glass Enterprise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8FAF966-70B8-F44B-9D9A-C6F9BC5D2B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80591" y="2145455"/>
            <a:ext cx="1328378" cy="74721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7EF1A68-15BD-B849-B5E5-01326621EE5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1055"/>
          <a:stretch/>
        </p:blipFill>
        <p:spPr>
          <a:xfrm>
            <a:off x="5565014" y="1291996"/>
            <a:ext cx="959533" cy="853459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793AFEC-A531-E74C-A7BA-F5592531947E}"/>
              </a:ext>
            </a:extLst>
          </p:cNvPr>
          <p:cNvCxnSpPr/>
          <p:nvPr/>
        </p:nvCxnSpPr>
        <p:spPr>
          <a:xfrm>
            <a:off x="5690175" y="1718725"/>
            <a:ext cx="300110" cy="81278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4589FD9-FABF-0044-8F9F-72D4D64D22D6}"/>
              </a:ext>
            </a:extLst>
          </p:cNvPr>
          <p:cNvCxnSpPr/>
          <p:nvPr/>
        </p:nvCxnSpPr>
        <p:spPr>
          <a:xfrm flipH="1">
            <a:off x="6074207" y="1731408"/>
            <a:ext cx="326643" cy="8001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6F35ACC-DAE7-674D-8C79-DA97299B265F}"/>
              </a:ext>
            </a:extLst>
          </p:cNvPr>
          <p:cNvSpPr txBox="1"/>
          <p:nvPr/>
        </p:nvSpPr>
        <p:spPr>
          <a:xfrm>
            <a:off x="780921" y="3194912"/>
            <a:ext cx="120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Healthcare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6E7F7E-CE29-B44A-9E19-85D1E633F0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00426" y="3077308"/>
            <a:ext cx="2019637" cy="113604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3B815D2-E2C9-4747-B9CD-D0C8917837B6}"/>
              </a:ext>
            </a:extLst>
          </p:cNvPr>
          <p:cNvSpPr txBox="1"/>
          <p:nvPr/>
        </p:nvSpPr>
        <p:spPr>
          <a:xfrm>
            <a:off x="3569400" y="2716149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Entertainment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7CDDAE-4D32-2640-9DB7-53500EA21D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66388" y="3911796"/>
            <a:ext cx="2001243" cy="120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14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Best Jobs 2020 (Based on Prospects and Satisfaction)</a:t>
            </a:r>
            <a:endParaRPr lang="en-US" dirty="0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4E59C28-7A45-F340-9B44-9BA2BA454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76400"/>
            <a:ext cx="5029200" cy="2819400"/>
          </a:xfrm>
        </p:spPr>
        <p:txBody>
          <a:bodyPr/>
          <a:lstStyle/>
          <a:p>
            <a:pPr lvl="1">
              <a:buNone/>
            </a:pPr>
            <a:r>
              <a:rPr lang="en-US" dirty="0"/>
              <a:t>#1 Software Developer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363023-39B4-C746-8AE1-FD56AED88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855" y="1375080"/>
            <a:ext cx="1683142" cy="1490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85E3A1-A8E4-EC44-AA46-5F41E9362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1578" y="2865755"/>
            <a:ext cx="2653167" cy="15227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28F22A-2A17-8F46-9765-EE2F9EC1E9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2622" y="1308902"/>
            <a:ext cx="1054100" cy="952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E9FF38-EFAB-404E-8F94-9356E8D7FC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2655" y="2327588"/>
            <a:ext cx="3246139" cy="2234398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5AE1D477-F6B9-7F41-887A-BA7410F56596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341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2305</TotalTime>
  <Words>654</Words>
  <Application>Microsoft Office PowerPoint</Application>
  <PresentationFormat>On-screen Show (16:9)</PresentationFormat>
  <Paragraphs>174</Paragraphs>
  <Slides>22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MS PGothic</vt:lpstr>
      <vt:lpstr>Arial</vt:lpstr>
      <vt:lpstr>Baskerville Old Face</vt:lpstr>
      <vt:lpstr>Calibri</vt:lpstr>
      <vt:lpstr>Courier New</vt:lpstr>
      <vt:lpstr>Franklin Gothic Book</vt:lpstr>
      <vt:lpstr>Old Standard TT</vt:lpstr>
      <vt:lpstr>新細明體</vt:lpstr>
      <vt:lpstr>新細明體</vt:lpstr>
      <vt:lpstr>Times New Roman</vt:lpstr>
      <vt:lpstr>Wingdings</vt:lpstr>
      <vt:lpstr>Office Theme</vt:lpstr>
      <vt:lpstr>PowerPoint Presentation</vt:lpstr>
      <vt:lpstr>Agenda</vt:lpstr>
      <vt:lpstr>BS Curriculum</vt:lpstr>
      <vt:lpstr>BS Curriculum</vt:lpstr>
      <vt:lpstr>Transfer Roadmap : Articulation Map  </vt:lpstr>
      <vt:lpstr>Degree Planner</vt:lpstr>
      <vt:lpstr>Cal State LA is “doing the work”</vt:lpstr>
      <vt:lpstr>Computers Are Everywhere</vt:lpstr>
      <vt:lpstr>Best Jobs 2020 (Based on Prospects and Satisfaction)</vt:lpstr>
      <vt:lpstr>Best Jobs 2020 (Based on Salary and Satisfaction)</vt:lpstr>
      <vt:lpstr>Job Satisfaction of our Alumni</vt:lpstr>
      <vt:lpstr>Alumni Profiles</vt:lpstr>
      <vt:lpstr>CS Student Athletes</vt:lpstr>
      <vt:lpstr>Senior Design Capstone Project</vt:lpstr>
      <vt:lpstr>Senior Design Capstone Project</vt:lpstr>
      <vt:lpstr>Senior Design Sponsors</vt:lpstr>
      <vt:lpstr>Sample Projects: Activity Monitoring with Smart Glasses</vt:lpstr>
      <vt:lpstr>Sample Projects: Smart EyeDrops</vt:lpstr>
      <vt:lpstr>Sample Projects: Robots for Sidewalk Slope Measuring</vt:lpstr>
      <vt:lpstr>Sample Projects: LA County Fleet Management System</vt:lpstr>
      <vt:lpstr>Student panel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Pamula, Raj</cp:lastModifiedBy>
  <cp:revision>19</cp:revision>
  <dcterms:created xsi:type="dcterms:W3CDTF">2020-04-22T18:12:43Z</dcterms:created>
  <dcterms:modified xsi:type="dcterms:W3CDTF">2020-05-15T20:09:45Z</dcterms:modified>
</cp:coreProperties>
</file>