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5" r:id="rId2"/>
    <p:sldId id="529" r:id="rId3"/>
    <p:sldId id="530" r:id="rId4"/>
    <p:sldId id="531" r:id="rId5"/>
    <p:sldId id="532" r:id="rId6"/>
    <p:sldId id="546" r:id="rId7"/>
    <p:sldId id="533" r:id="rId8"/>
    <p:sldId id="534" r:id="rId9"/>
    <p:sldId id="535" r:id="rId10"/>
    <p:sldId id="536" r:id="rId11"/>
    <p:sldId id="537" r:id="rId12"/>
    <p:sldId id="538" r:id="rId13"/>
    <p:sldId id="539" r:id="rId14"/>
    <p:sldId id="540" r:id="rId15"/>
    <p:sldId id="541" r:id="rId16"/>
    <p:sldId id="542" r:id="rId17"/>
    <p:sldId id="543" r:id="rId18"/>
    <p:sldId id="544" r:id="rId19"/>
    <p:sldId id="545" r:id="rId20"/>
    <p:sldId id="479" r:id="rId2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102" d="100"/>
          <a:sy n="102" d="100"/>
        </p:scale>
        <p:origin x="312" y="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04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32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2FFEF11-E1A4-4557-B34C-103D8CC91367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81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Groups Advisement for CS Seniors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846433"/>
          </a:xfrm>
        </p:spPr>
        <p:txBody>
          <a:bodyPr/>
          <a:lstStyle/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Chair: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Zilong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Ye</a:t>
            </a:r>
          </a:p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at Sleep Code Repeat - Computer Programmer CLI Unisex Tri-Ble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28" y="92987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oding mug | Ets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28" y="819151"/>
            <a:ext cx="3442717" cy="288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11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Projects </a:t>
            </a:r>
            <a:r>
              <a:rPr lang="en-US" altLang="zh-TW" sz="2800" dirty="0" smtClean="0">
                <a:latin typeface="Arial" charset="0"/>
              </a:rPr>
              <a:t>Sponsored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Industry, County/City, CSULA, Competition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All Projects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Software engineering projects (R, D, I) 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Web, App, AI, ML, </a:t>
            </a:r>
            <a:r>
              <a:rPr lang="en-US" altLang="en-US" sz="1800" dirty="0" err="1"/>
              <a:t>IoT</a:t>
            </a:r>
            <a:r>
              <a:rPr lang="en-US" altLang="en-US" sz="1800" dirty="0"/>
              <a:t>, Game, Graphics,…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Learning process – New terminologies/technologies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/>
              <a:t>Outside Liaison (client)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 smtClean="0"/>
              <a:t>Faculty </a:t>
            </a:r>
            <a:r>
              <a:rPr lang="en-US" altLang="en-US" sz="2100" dirty="0"/>
              <a:t>advisor(s)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100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 smtClean="0"/>
              <a:t>Students </a:t>
            </a:r>
            <a:r>
              <a:rPr lang="en-US" altLang="en-US" sz="2100" dirty="0"/>
              <a:t>work in groups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Contracted as problem solvers</a:t>
            </a:r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5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7289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Today’s Activities </a:t>
            </a:r>
            <a:endParaRPr lang="en-US" sz="24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</a:t>
            </a: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preference survey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zh-TW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Q/A</a:t>
            </a: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altLang="zh-TW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defRPr/>
            </a:pPr>
            <a:endParaRPr lang="en-US" altLang="zh-TW" sz="200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sz="2000" dirty="0" smtClean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96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>
                <a:latin typeface="Arial" charset="0"/>
              </a:rPr>
              <a:t>CS4961-CS4962 Mandatory </a:t>
            </a:r>
            <a:r>
              <a:rPr lang="en-US" altLang="zh-TW" sz="2400" dirty="0" smtClean="0">
                <a:latin typeface="Arial" charset="0"/>
              </a:rPr>
              <a:t>meetings</a:t>
            </a:r>
            <a:endParaRPr lang="en-US" sz="24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Events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College wide Kick off  day (?)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Fall Midway presentation (?)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Spring Expo day (?)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 smtClean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 smtClean="0"/>
              <a:t>Class </a:t>
            </a:r>
            <a:r>
              <a:rPr lang="en-US" altLang="en-US" sz="2000" dirty="0"/>
              <a:t>meetings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Speakers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W</a:t>
            </a:r>
            <a:r>
              <a:rPr lang="en-US" altLang="en-US" sz="1800" dirty="0" smtClean="0"/>
              <a:t>orkshops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841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CS4961 on </a:t>
            </a:r>
            <a:r>
              <a:rPr lang="en-US" altLang="zh-TW" sz="2800" dirty="0" smtClean="0">
                <a:latin typeface="Arial" charset="0"/>
              </a:rPr>
              <a:t>CSNS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Course page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Syllabus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Announcements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Assignments – Mandatory Individual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Projects page - Group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Team (leader) responsibility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Upload deliverables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800" dirty="0"/>
              <a:t>See prior year projects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5331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Arial" charset="0"/>
              </a:rPr>
              <a:t>Individual/Team R</a:t>
            </a:r>
            <a:r>
              <a:rPr lang="en-US" altLang="zh-TW" sz="2800" dirty="0" smtClean="0">
                <a:latin typeface="Arial" charset="0"/>
              </a:rPr>
              <a:t>esponsibilities</a:t>
            </a:r>
            <a:endParaRPr lang="en-US" sz="2800" dirty="0"/>
          </a:p>
        </p:txBody>
      </p:sp>
      <p:sp>
        <p:nvSpPr>
          <p:cNvPr id="6146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Teams </a:t>
            </a:r>
            <a:r>
              <a:rPr lang="en-US" altLang="en-US" sz="2100" dirty="0" smtClean="0"/>
              <a:t>chosen – NBA draft style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 smtClean="0"/>
              <a:t>Communicate with faculty advisor, team members and liaison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 smtClean="0"/>
              <a:t>Don’t </a:t>
            </a:r>
            <a:r>
              <a:rPr lang="en-US" altLang="en-US" sz="2100" dirty="0"/>
              <a:t>miss ANY meetings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100" dirty="0"/>
              <a:t>Don’t get cut by the team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Observance of team rules</a:t>
            </a:r>
          </a:p>
          <a:p>
            <a:pPr lvl="3">
              <a:lnSpc>
                <a:spcPct val="90000"/>
              </a:lnSpc>
            </a:pPr>
            <a:r>
              <a:rPr lang="en-US" altLang="en-US" sz="1800" dirty="0"/>
              <a:t>Participation, commitment, delivery etc.,</a:t>
            </a:r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>
              <a:lnSpc>
                <a:spcPct val="90000"/>
              </a:lnSpc>
              <a:defRPr/>
            </a:pPr>
            <a:endParaRPr lang="en-US" altLang="en-US" sz="21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364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1800" b="1" dirty="0"/>
              <a:t>Time commitments per week (9 hours/week)</a:t>
            </a:r>
            <a:endParaRPr lang="en-US" altLang="en-US" sz="180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 with customer liaison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1 to 2 hour block(s) with faculty advisor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time for group activity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3 to 5 hours of individual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Fridays 8.00AM – 11.30AM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Other hours – added by the faculty advisors</a:t>
            </a:r>
          </a:p>
          <a:p>
            <a:pPr lvl="1">
              <a:lnSpc>
                <a:spcPct val="90000"/>
              </a:lnSpc>
            </a:pPr>
            <a:r>
              <a:rPr lang="en-US" altLang="zh-TW" sz="1800" dirty="0"/>
              <a:t>Be flexible</a:t>
            </a:r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sz="1800" dirty="0"/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957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5122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Meeting </a:t>
            </a:r>
            <a:r>
              <a:rPr lang="en-US" altLang="en-US" sz="2000" dirty="0" smtClean="0"/>
              <a:t>times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 smtClean="0">
                <a:cs typeface="+mn-cs"/>
              </a:rPr>
              <a:t>CS4961 </a:t>
            </a:r>
            <a:r>
              <a:rPr lang="en-US" altLang="en-US" sz="1800" dirty="0">
                <a:cs typeface="+mn-cs"/>
              </a:rPr>
              <a:t>– </a:t>
            </a:r>
            <a:r>
              <a:rPr lang="en-US" altLang="en-US" sz="1800" dirty="0" smtClean="0">
                <a:cs typeface="+mn-cs"/>
              </a:rPr>
              <a:t>8AM-10.30AM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 smtClean="0">
                <a:cs typeface="+mn-cs"/>
              </a:rPr>
              <a:t>Other </a:t>
            </a:r>
            <a:r>
              <a:rPr lang="en-US" altLang="en-US" sz="1800" dirty="0">
                <a:cs typeface="+mn-cs"/>
              </a:rPr>
              <a:t>hours: Decided as a </a:t>
            </a:r>
            <a:r>
              <a:rPr lang="en-US" altLang="en-US" sz="1800" dirty="0" smtClean="0">
                <a:cs typeface="+mn-cs"/>
              </a:rPr>
              <a:t>team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 smtClean="0">
                <a:cs typeface="+mn-cs"/>
              </a:rPr>
              <a:t>Be </a:t>
            </a:r>
            <a:r>
              <a:rPr lang="en-US" altLang="en-US" sz="1800" dirty="0">
                <a:cs typeface="+mn-cs"/>
              </a:rPr>
              <a:t>flexible</a:t>
            </a:r>
            <a:r>
              <a:rPr lang="en-US" altLang="en-US" sz="1800" dirty="0" smtClean="0">
                <a:cs typeface="+mn-cs"/>
              </a:rPr>
              <a:t>.</a:t>
            </a:r>
          </a:p>
          <a:p>
            <a:pPr marL="971550" lvl="1" indent="-285750">
              <a:lnSpc>
                <a:spcPct val="90000"/>
              </a:lnSpc>
              <a:defRPr/>
            </a:pPr>
            <a:endParaRPr lang="en-US" altLang="en-US" sz="1800" dirty="0">
              <a:cs typeface="+mn-cs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Use Zoom/Teams/Hangout for </a:t>
            </a:r>
            <a:r>
              <a:rPr lang="en-US" altLang="en-US" sz="2000" dirty="0" smtClean="0"/>
              <a:t>meetings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800" dirty="0" smtClean="0"/>
              <a:t>Consult </a:t>
            </a:r>
            <a:r>
              <a:rPr lang="en-US" altLang="en-US" sz="1800" dirty="0"/>
              <a:t>with Faculty advisors and Liaisons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lvl="1">
              <a:lnSpc>
                <a:spcPct val="90000"/>
              </a:lnSpc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8493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latin typeface="Arial" charset="0"/>
              </a:rPr>
              <a:t>Individual/Team Responsibilities</a:t>
            </a:r>
            <a:endParaRPr lang="en-US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 Information (in August)</a:t>
            </a:r>
            <a:endParaRPr lang="en-US" altLang="zh-TW" sz="1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What is my project? Sponsor?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Who are my group members? faculty advisor(s)?, Outside liaison?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Scheduling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Ideally 3 other courses along with CS4961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Change any electives to meet the project need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Exchange class Schedules 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Find common meeting times</a:t>
            </a:r>
          </a:p>
          <a:p>
            <a:pPr eaLnBrk="1" hangingPunct="1">
              <a:defRPr/>
            </a:pPr>
            <a:r>
              <a: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Introductions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Just worry about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team 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 </a:t>
            </a:r>
            <a:r>
              <a:rPr lang="en-US" altLang="zh-TW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own project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Meet as a team &amp; select a team leader (faculty input)</a:t>
            </a:r>
          </a:p>
          <a:p>
            <a:pPr lvl="1" eaLnBrk="1" hangingPunct="1">
              <a:defRPr/>
            </a:pP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Reach out to any group member who was absent today</a:t>
            </a: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defRPr/>
            </a:pPr>
            <a:endParaRPr lang="en-US" altLang="zh-TW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TW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zh-TW" sz="21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altLang="zh-TW" dirty="0" smtClean="0">
              <a:solidFill>
                <a:srgbClr val="000000"/>
              </a:solidFill>
              <a:ea typeface="PMingLiU" pitchFamily="18" charset="-120"/>
            </a:endParaRPr>
          </a:p>
          <a:p>
            <a:pPr lvl="1" eaLnBrk="1" hangingPunct="1">
              <a:defRPr/>
            </a:pPr>
            <a:endParaRPr lang="en-US" altLang="zh-TW" dirty="0" smtClean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826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August </a:t>
            </a:r>
            <a:r>
              <a:rPr lang="en-US" altLang="en-US" sz="2400" dirty="0" smtClean="0"/>
              <a:t>– </a:t>
            </a:r>
            <a:r>
              <a:rPr lang="en-US" altLang="en-US" sz="2400" dirty="0"/>
              <a:t>Kick off day with liaisons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project details (problem, objectives, key requirements, outcomes)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Come prepared with questions, clarifications, suggestions,…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deliverables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Finalize weekly meeting days and times</a:t>
            </a:r>
          </a:p>
          <a:p>
            <a:pPr marL="600075" lvl="1" indent="-257175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latin typeface="Calibri"/>
              </a:rPr>
              <a:t>Liaison, Faculty, Group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Share emails, Skype/Google video conferencing ids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Discuss any scheduling of site visits</a:t>
            </a:r>
          </a:p>
          <a:p>
            <a:pPr marL="257175" indent="-257175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dirty="0">
                <a:latin typeface="Calibri"/>
              </a:rPr>
              <a:t>Address any questions regarding project strategy or approach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62F570F3-D5FD-478D-8FB0-98D5FCC2B30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57825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Review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Academic Requirements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Graduation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Blended BS/MS Application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Senior Design Capstone Project (CS4961-CS4962)</a:t>
            </a: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pic>
        <p:nvPicPr>
          <p:cNvPr id="3" name="Picture 2" descr="Senioritis: It's Here and It's Real | The Hub@T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97" y="2874984"/>
            <a:ext cx="1543050" cy="16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General Education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 – Reduced number for CS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 Block – Written, Oral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AM Block: US History, US Constitution/State/Local Govt.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 Block: Biological Sciences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C: Block: Arts – 1 course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 Block: Social Science – 2 courses</a:t>
            </a:r>
          </a:p>
          <a:p>
            <a:pPr marL="914400" lvl="2">
              <a:spcBef>
                <a:spcPts val="0"/>
              </a:spcBef>
            </a:pPr>
            <a:r>
              <a:rPr lang="en-US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Block: Lifelong Understanding – 1 course (CS1010?)</a:t>
            </a:r>
          </a:p>
          <a:p>
            <a:pPr marL="914400" lvl="2">
              <a:spcBef>
                <a:spcPts val="0"/>
              </a:spcBef>
            </a:pPr>
            <a:r>
              <a:rPr lang="en-US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d/re requirements – To be covered by the above courses.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Upper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Division –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Covered by CS 3112, CS4961, CS4962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Math/Physics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MATH 2110, MATH 2120, MATH 2550, MATH Elective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PHYS 2100, PHYS 2200</a:t>
            </a:r>
          </a:p>
        </p:txBody>
      </p:sp>
    </p:spTree>
    <p:extLst>
      <p:ext uri="{BB962C8B-B14F-4D97-AF65-F5344CB8AC3E}">
        <p14:creationId xmlns:p14="http://schemas.microsoft.com/office/powerpoint/2010/main" val="5336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Requirements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Remaining Requirements – Verify on GET</a:t>
            </a:r>
          </a:p>
          <a:p>
            <a:pPr lvl="1">
              <a:lnSpc>
                <a:spcPct val="90000"/>
              </a:lnSpc>
            </a:pPr>
            <a:r>
              <a:rPr lang="en-US" altLang="en-US" sz="1650" dirty="0">
                <a:latin typeface="Calibri" panose="020F0502020204030204" pitchFamily="34" charset="0"/>
                <a:cs typeface="Calibri" panose="020F0502020204030204" pitchFamily="34" charset="0"/>
              </a:rPr>
              <a:t>CS3186 (Exception this year as a senior)</a:t>
            </a:r>
          </a:p>
          <a:p>
            <a:pPr lvl="1">
              <a:lnSpc>
                <a:spcPct val="90000"/>
              </a:lnSpc>
            </a:pPr>
            <a:r>
              <a:rPr lang="en-US" altLang="en-US" sz="1650" dirty="0">
                <a:latin typeface="Calibri" panose="020F0502020204030204" pitchFamily="34" charset="0"/>
                <a:cs typeface="Calibri" panose="020F0502020204030204" pitchFamily="34" charset="0"/>
              </a:rPr>
              <a:t>MATH2550, PHYS2200, EE3445, CS4440</a:t>
            </a:r>
          </a:p>
          <a:p>
            <a:pPr lvl="1">
              <a:lnSpc>
                <a:spcPct val="90000"/>
              </a:lnSpc>
            </a:pPr>
            <a:r>
              <a:rPr lang="en-US" altLang="en-US" sz="1650" dirty="0">
                <a:latin typeface="Calibri" panose="020F0502020204030204" pitchFamily="34" charset="0"/>
                <a:cs typeface="Calibri" panose="020F0502020204030204" pitchFamily="34" charset="0"/>
              </a:rPr>
              <a:t>GE lower division including </a:t>
            </a:r>
            <a:r>
              <a:rPr lang="en-US" altLang="en-US" sz="1650" dirty="0" smtClean="0">
                <a:latin typeface="Calibri" panose="020F0502020204030204" pitchFamily="34" charset="0"/>
                <a:cs typeface="Calibri" panose="020F0502020204030204" pitchFamily="34" charset="0"/>
              </a:rPr>
              <a:t>“d/re” </a:t>
            </a:r>
            <a:r>
              <a:rPr lang="en-US" altLang="en-US" sz="1650" dirty="0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</a:p>
          <a:p>
            <a:pPr lvl="1">
              <a:lnSpc>
                <a:spcPct val="90000"/>
              </a:lnSpc>
            </a:pPr>
            <a:r>
              <a:rPr lang="en-US" altLang="en-US" sz="1650" dirty="0">
                <a:latin typeface="Calibri" panose="020F0502020204030204" pitchFamily="34" charset="0"/>
                <a:cs typeface="Calibri" panose="020F0502020204030204" pitchFamily="34" charset="0"/>
              </a:rPr>
              <a:t>6 upper division CS electives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Base planner – Graduate in S21, X21 or F21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717818"/>
              </p:ext>
            </p:extLst>
          </p:nvPr>
        </p:nvGraphicFramePr>
        <p:xfrm>
          <a:off x="2116214" y="3063680"/>
          <a:ext cx="4686302" cy="154305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95832">
                  <a:extLst>
                    <a:ext uri="{9D8B030D-6E8A-4147-A177-3AD203B41FA5}">
                      <a16:colId xmlns:a16="http://schemas.microsoft.com/office/drawing/2014/main" val="1529708557"/>
                    </a:ext>
                  </a:extLst>
                </a:gridCol>
                <a:gridCol w="1195832">
                  <a:extLst>
                    <a:ext uri="{9D8B030D-6E8A-4147-A177-3AD203B41FA5}">
                      <a16:colId xmlns:a16="http://schemas.microsoft.com/office/drawing/2014/main" val="2208152426"/>
                    </a:ext>
                  </a:extLst>
                </a:gridCol>
                <a:gridCol w="1147319">
                  <a:extLst>
                    <a:ext uri="{9D8B030D-6E8A-4147-A177-3AD203B41FA5}">
                      <a16:colId xmlns:a16="http://schemas.microsoft.com/office/drawing/2014/main" val="1635366425"/>
                    </a:ext>
                  </a:extLst>
                </a:gridCol>
                <a:gridCol w="1147319">
                  <a:extLst>
                    <a:ext uri="{9D8B030D-6E8A-4147-A177-3AD203B41FA5}">
                      <a16:colId xmlns:a16="http://schemas.microsoft.com/office/drawing/2014/main" val="2765133424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Fall 2020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Spring  2021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Summer 2021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Fall 2021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4082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27817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CS 4963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08445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70013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98616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05051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973361" y="3078539"/>
            <a:ext cx="1532830" cy="8402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Graduation Check in Fall 2020</a:t>
            </a:r>
          </a:p>
        </p:txBody>
      </p:sp>
    </p:spTree>
    <p:extLst>
      <p:ext uri="{BB962C8B-B14F-4D97-AF65-F5344CB8AC3E}">
        <p14:creationId xmlns:p14="http://schemas.microsoft.com/office/powerpoint/2010/main" val="11102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Advising 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23401"/>
            <a:ext cx="8140628" cy="3548819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Better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time management – Work From Home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CS4961-CS4962 is the big elephant in the room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Each course by itself is a lab course and requires a minimum of twice the commitment of a regular course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Treat it each as two courses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planner has 5 rows including the CS4961 for Fall and CS4962 for Spring.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today’s environment, I would even recommend 4 courses each in </a:t>
            </a: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Fall/Spring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5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Fall 2020 Registration Issues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Registered </a:t>
            </a: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the courses?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Advisor could recommend changing electives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GET Degree Planner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Populate courses (including electives) as per your plan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Can modify later if needed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Planned Advising Report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Verify the report for all the requirements (GE and major)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Green (completed), Yellow (registered), Blue (planned), Red (missing) indicators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Any red indicators?</a:t>
            </a:r>
          </a:p>
          <a:p>
            <a:pPr marL="1028700" lvl="1">
              <a:lnSpc>
                <a:spcPct val="90000"/>
              </a:lnSpc>
            </a:pPr>
            <a:endParaRPr lang="en-US" alt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14450" lvl="2">
              <a:lnSpc>
                <a:spcPct val="90000"/>
              </a:lnSpc>
            </a:pPr>
            <a:endParaRPr lang="en-US" altLang="en-US" sz="1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295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Blended 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BS/MS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provide an accelerated route to a graduate degree, with simultaneous awarding of both bachelor’s and master’s degrees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and MS coursework can be taken concurrently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	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Maximum of 9 shared elective units between BS and MS programs.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Eligibility</a:t>
            </a:r>
          </a:p>
          <a:p>
            <a:pPr marL="1028700" lvl="1"/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Students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must have a minimum GPA of 3.0 (&gt;3.5) </a:t>
            </a:r>
          </a:p>
          <a:p>
            <a:pPr marL="1028700"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“B” grade or better in CS 3000-level courses in the BS degree program with an average of 3.0 in these courses. (A- or better)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Apply </a:t>
            </a: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Fall 2020 for Spring 2021 </a:t>
            </a:r>
          </a:p>
        </p:txBody>
      </p:sp>
    </p:spTree>
    <p:extLst>
      <p:ext uri="{BB962C8B-B14F-4D97-AF65-F5344CB8AC3E}">
        <p14:creationId xmlns:p14="http://schemas.microsoft.com/office/powerpoint/2010/main" val="403438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20564" y="2347992"/>
            <a:ext cx="3592512" cy="117787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CS4961 </a:t>
            </a:r>
            <a:r>
              <a:rPr lang="en-US" dirty="0"/>
              <a:t>- CS4962 Software Design </a:t>
            </a:r>
            <a:r>
              <a:rPr lang="en-US" dirty="0" smtClean="0"/>
              <a:t>Laboratory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/>
            </a:r>
            <a:br>
              <a:rPr lang="en-US" sz="3000" dirty="0"/>
            </a:br>
            <a:r>
              <a:rPr lang="en-US" altLang="zh-TW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  <a:t/>
            </a:r>
            <a:br>
              <a:rPr lang="en-US" altLang="zh-TW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</a:b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3" y="3633570"/>
            <a:ext cx="3879517" cy="426986"/>
          </a:xfrm>
        </p:spPr>
        <p:txBody>
          <a:bodyPr/>
          <a:lstStyle/>
          <a:p>
            <a:r>
              <a:rPr lang="en-US" sz="1600" dirty="0"/>
              <a:t>(Senior Design Capstone Group Project</a:t>
            </a:r>
            <a:r>
              <a:rPr lang="en-US" sz="16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8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369" y="415290"/>
            <a:ext cx="6743227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72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900</Words>
  <Application>Microsoft Office PowerPoint</Application>
  <PresentationFormat>On-screen Show (16:9)</PresentationFormat>
  <Paragraphs>203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Courier New</vt:lpstr>
      <vt:lpstr>PMingLiU</vt:lpstr>
      <vt:lpstr>PMingLiU</vt:lpstr>
      <vt:lpstr>Times New Roman</vt:lpstr>
      <vt:lpstr>Wingdings</vt:lpstr>
      <vt:lpstr>Office Theme</vt:lpstr>
      <vt:lpstr>Computer Science Groups Advisement for CS Seniors</vt:lpstr>
      <vt:lpstr>AGENDA</vt:lpstr>
      <vt:lpstr>Computer Science Requirements</vt:lpstr>
      <vt:lpstr>Computer Science Requirements</vt:lpstr>
      <vt:lpstr>Advising Guide</vt:lpstr>
      <vt:lpstr>Fall 2020 Registration Issues</vt:lpstr>
      <vt:lpstr>Blended BS/MS</vt:lpstr>
      <vt:lpstr>CS4961 - CS4962 Software Design Laboratory    </vt:lpstr>
      <vt:lpstr>PowerPoint Presentation</vt:lpstr>
      <vt:lpstr>PowerPoint Presentation</vt:lpstr>
      <vt:lpstr>Projects Sponsored</vt:lpstr>
      <vt:lpstr>Today’s Activities </vt:lpstr>
      <vt:lpstr>CS4961-CS4962 Mandatory meetings</vt:lpstr>
      <vt:lpstr>CS4961 on CSNS</vt:lpstr>
      <vt:lpstr>Individual/Team Responsibilities</vt:lpstr>
      <vt:lpstr>Individual/Team Responsibilities</vt:lpstr>
      <vt:lpstr>Individual/Team Responsibilities</vt:lpstr>
      <vt:lpstr>Individual/Team Responsibilities</vt:lpstr>
      <vt:lpstr>August – Kick off day with liaisons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40</cp:revision>
  <dcterms:created xsi:type="dcterms:W3CDTF">2020-04-22T18:12:43Z</dcterms:created>
  <dcterms:modified xsi:type="dcterms:W3CDTF">2020-07-14T18:08:42Z</dcterms:modified>
</cp:coreProperties>
</file>