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FF00"/>
    <a:srgbClr val="FFFF66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709" y="8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4DB08-1F9C-4A98-A3EC-84EB0BE01856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05233-F640-496A-B6F8-7F62E526F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9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05233-F640-496A-B6F8-7F62E526FF4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93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EBF58-FAF3-4164-AC12-9CC8EDC077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9198-68C4-4E3F-958B-43A1D765C8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hyperlink" Target="http://bit.ly/CalStateLAExpo2018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0" y="0"/>
            <a:ext cx="6858000" cy="9144001"/>
            <a:chOff x="0" y="0"/>
            <a:chExt cx="6858000" cy="9144001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6858000" cy="9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0" y="0"/>
              <a:ext cx="6858000" cy="1158949"/>
              <a:chOff x="0" y="0"/>
              <a:chExt cx="6858000" cy="1275104"/>
            </a:xfrm>
          </p:grpSpPr>
          <p:pic>
            <p:nvPicPr>
              <p:cNvPr id="1026" name="Picture 2" descr="Inline image 8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b="74039"/>
              <a:stretch>
                <a:fillRect/>
              </a:stretch>
            </p:blipFill>
            <p:spPr bwMode="auto">
              <a:xfrm>
                <a:off x="0" y="0"/>
                <a:ext cx="6858000" cy="12722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Rectangle 4"/>
              <p:cNvSpPr/>
              <p:nvPr/>
            </p:nvSpPr>
            <p:spPr>
              <a:xfrm>
                <a:off x="6376947" y="7951"/>
                <a:ext cx="465151" cy="30215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" name="Picture 2" descr="Inline image 8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71865" t="7599" b="74039"/>
              <a:stretch>
                <a:fillRect/>
              </a:stretch>
            </p:blipFill>
            <p:spPr bwMode="auto">
              <a:xfrm>
                <a:off x="1884460" y="174929"/>
                <a:ext cx="1804945" cy="1098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2" descr="Inline image 8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71865" t="7599" b="74039"/>
              <a:stretch>
                <a:fillRect/>
              </a:stretch>
            </p:blipFill>
            <p:spPr bwMode="auto">
              <a:xfrm>
                <a:off x="3595316" y="438648"/>
                <a:ext cx="2073965" cy="8364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angle 7"/>
              <p:cNvSpPr/>
              <p:nvPr/>
            </p:nvSpPr>
            <p:spPr>
              <a:xfrm>
                <a:off x="3674829" y="103367"/>
                <a:ext cx="465151" cy="35118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027" name="Picture 3" descr="Inline image 8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8558" t="40080" r="29196" b="51699"/>
            <a:stretch>
              <a:fillRect/>
            </a:stretch>
          </p:blipFill>
          <p:spPr bwMode="auto">
            <a:xfrm>
              <a:off x="1169586" y="1180210"/>
              <a:ext cx="4510755" cy="627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310101" y="1939279"/>
              <a:ext cx="63534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Arial Narrow" pitchFamily="34" charset="0"/>
                  <a:cs typeface="Arial" pitchFamily="34" charset="0"/>
                </a:rPr>
                <a:t>2018 COMPUTER SCIENCE SENIOR DESIGN EXPO</a:t>
              </a:r>
              <a:endParaRPr lang="en-US" sz="2400" b="1" dirty="0"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4652" y="2336568"/>
              <a:ext cx="6366490" cy="2223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 Narrow" pitchFamily="34" charset="0"/>
                </a:rPr>
                <a:t>What: </a:t>
              </a:r>
              <a:r>
                <a:rPr lang="en-US" sz="1200" dirty="0" smtClean="0">
                  <a:latin typeface="Arial Narrow" pitchFamily="34" charset="0"/>
                </a:rPr>
                <a:t>Capstone symposia for our CSULA Electrical and Mechanical Engineering Senior Design projects</a:t>
              </a:r>
            </a:p>
            <a:p>
              <a:r>
                <a:rPr lang="en-US" sz="1400" b="1" dirty="0" smtClean="0">
                  <a:latin typeface="Arial Narrow" pitchFamily="34" charset="0"/>
                </a:rPr>
                <a:t>When: </a:t>
              </a:r>
              <a:r>
                <a:rPr lang="en-US" sz="1200" dirty="0" smtClean="0">
                  <a:latin typeface="Arial Narrow" pitchFamily="34" charset="0"/>
                </a:rPr>
                <a:t>Friday, May 4, 2018 | Registration: 8:00 AM–9.00 AM, Welcome: 9.00 AM-9.20 AM</a:t>
              </a:r>
            </a:p>
            <a:p>
              <a:pPr indent="1655763"/>
              <a:r>
                <a:rPr lang="en-US" sz="1200" dirty="0" smtClean="0">
                  <a:latin typeface="Arial Narrow" pitchFamily="34" charset="0"/>
                </a:rPr>
                <a:t>Presentations: 9.30AM-12.00PM, Lunch and Displays 12:00-1:00 PM</a:t>
              </a:r>
            </a:p>
            <a:p>
              <a:r>
                <a:rPr lang="en-US" sz="1400" b="1" dirty="0" smtClean="0">
                  <a:latin typeface="Arial Narrow" pitchFamily="34" charset="0"/>
                </a:rPr>
                <a:t>Where: </a:t>
              </a:r>
              <a:r>
                <a:rPr lang="en-US" sz="1200" dirty="0" smtClean="0">
                  <a:latin typeface="Arial Narrow" pitchFamily="34" charset="0"/>
                </a:rPr>
                <a:t>CSULA Eagle Ballrooms A, B, C and Foyer</a:t>
              </a:r>
            </a:p>
            <a:p>
              <a:r>
                <a:rPr lang="en-US" sz="1400" b="1" dirty="0" smtClean="0">
                  <a:latin typeface="Arial Narrow" pitchFamily="34" charset="0"/>
                </a:rPr>
                <a:t>Registration &amp; Map:  </a:t>
              </a:r>
              <a:r>
                <a:rPr lang="en-US" sz="1200" dirty="0">
                  <a:hlinkClick r:id="rId4"/>
                </a:rPr>
                <a:t>http://bit.ly/CalStateLAExpo2018</a:t>
              </a:r>
              <a:endParaRPr lang="en-US" sz="1400" dirty="0" smtClean="0">
                <a:latin typeface="Arial Narrow" pitchFamily="34" charset="0"/>
              </a:endParaRPr>
            </a:p>
            <a:p>
              <a:endParaRPr lang="en-US" sz="1050" b="1" dirty="0">
                <a:latin typeface="Arial Narrow" pitchFamily="34" charset="0"/>
              </a:endParaRPr>
            </a:p>
            <a:p>
              <a:pPr algn="ctr"/>
              <a:r>
                <a:rPr lang="en-US" sz="1200" b="1" dirty="0" smtClean="0">
                  <a:latin typeface="Arial Narrow" pitchFamily="34" charset="0"/>
                </a:rPr>
                <a:t>Highlights</a:t>
              </a:r>
            </a:p>
            <a:p>
              <a:pPr marL="174625" lvl="1" indent="-119063">
                <a:buFont typeface="Arial" pitchFamily="34" charset="0"/>
                <a:buChar char="•"/>
              </a:pP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20 minute student presentations and project demonstrations</a:t>
              </a:r>
            </a:p>
            <a:p>
              <a:pPr marL="174625" lvl="1" indent="-119063">
                <a:buFont typeface="Arial" pitchFamily="34" charset="0"/>
                <a:buChar char="•"/>
              </a:pP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Opportunity to selectively recruit (interview) students and evaluate novel ideas</a:t>
              </a:r>
            </a:p>
            <a:p>
              <a:pPr marL="174625" lvl="1" indent="-119063">
                <a:buFont typeface="Arial" pitchFamily="34" charset="0"/>
                <a:buChar char="•"/>
              </a:pP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Free lunch and parking for all attendees</a:t>
              </a:r>
            </a:p>
            <a:p>
              <a:pPr marL="55562" lvl="1"/>
              <a:endParaRPr 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76617" y="4375182"/>
              <a:ext cx="2501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 Narrow" pitchFamily="34" charset="0"/>
                </a:rPr>
                <a:t>2018 Project Titles and Sponsors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7706" y="1751438"/>
              <a:ext cx="623067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spc="1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CALIFORNIA STATE UNIVERSITY, LOS ANGELES – </a:t>
              </a:r>
              <a:r>
                <a:rPr lang="en-US" sz="1050" b="1" spc="150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COLLEGE OF ECST</a:t>
              </a:r>
              <a:endParaRPr lang="en-US" sz="1050" b="1" spc="15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0" y="8488654"/>
              <a:ext cx="6857993" cy="655347"/>
              <a:chOff x="0" y="8488654"/>
              <a:chExt cx="6857993" cy="655347"/>
            </a:xfrm>
          </p:grpSpPr>
          <p:pic>
            <p:nvPicPr>
              <p:cNvPr id="15" name="Picture 21" descr="https://scontent-lax3-1.xx.fbcdn.net/hphotos-xat1/t31.0-8/11102995_1006169692749234_8280230456587920931_o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932974" y="8503828"/>
                <a:ext cx="959787" cy="640171"/>
              </a:xfrm>
              <a:prstGeom prst="rect">
                <a:avLst/>
              </a:prstGeom>
              <a:noFill/>
            </p:spPr>
          </p:pic>
          <p:pic>
            <p:nvPicPr>
              <p:cNvPr id="16" name="Picture 17" descr="https://scontent-lax3-1.xx.fbcdn.net/hphotos-xtp1/v/t1.0-9/10653770_1006169979415872_5358958329290897955_n.jpg?oh=6967e82e87fbf1a8681c134d7dcb996d&amp;oe=57753A5B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930581" y="8503980"/>
                <a:ext cx="960030" cy="640020"/>
              </a:xfrm>
              <a:prstGeom prst="rect">
                <a:avLst/>
              </a:prstGeom>
              <a:noFill/>
            </p:spPr>
          </p:pic>
          <p:pic>
            <p:nvPicPr>
              <p:cNvPr id="18" name="Picture 25" descr="https://scontent-lax3-1.xx.fbcdn.net/hphotos-xfp1/v/t1.0-9/11018809_1006172172748986_699453135775427776_n.jpg?oh=425d4c7d00a17ddb9161df1c83af3342&amp;oe=57753412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1937804" y="8505350"/>
                <a:ext cx="957973" cy="638649"/>
              </a:xfrm>
              <a:prstGeom prst="rect">
                <a:avLst/>
              </a:prstGeom>
              <a:noFill/>
            </p:spPr>
          </p:pic>
          <p:pic>
            <p:nvPicPr>
              <p:cNvPr id="19" name="Picture 13" descr="https://scontent-lax3-1.xx.fbcdn.net/hphotos-xpf1/v/t1.0-9/10985322_1006176936081843_7946739568283928705_n.jpg?oh=b7bd3f8ef6554284e3c78352317e9312&amp;oe=57AA18D9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43259" y="8505645"/>
                <a:ext cx="957533" cy="638355"/>
              </a:xfrm>
              <a:prstGeom prst="rect">
                <a:avLst/>
              </a:prstGeom>
              <a:noFill/>
            </p:spPr>
          </p:pic>
          <p:pic>
            <p:nvPicPr>
              <p:cNvPr id="20" name="Picture 23" descr="https://scontent-lax3-1.xx.fbcdn.net/hphotos-xlf1/v/t1.0-9/10428076_1006169686082568_1606504413782528745_n.jpg?oh=1bc1b5de45cc4337ed94774c9e002300&amp;oe=57AE89BD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4927802" y="8505645"/>
                <a:ext cx="957533" cy="638355"/>
              </a:xfrm>
              <a:prstGeom prst="rect">
                <a:avLst/>
              </a:prstGeom>
              <a:noFill/>
            </p:spPr>
          </p:pic>
          <p:pic>
            <p:nvPicPr>
              <p:cNvPr id="21" name="Picture 19" descr="https://scontent-lax3-1.xx.fbcdn.net/hphotos-xap1/v/t1.0-9/10479157_1006169956082541_8342624090312607814_n.jpg?oh=eb142c1f9a9950ec0fc51dddd47c9ee5&amp;oe=5779D0C5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5913912" y="8514614"/>
                <a:ext cx="944081" cy="629387"/>
              </a:xfrm>
              <a:prstGeom prst="rect">
                <a:avLst/>
              </a:prstGeom>
              <a:noFill/>
            </p:spPr>
          </p:pic>
          <p:pic>
            <p:nvPicPr>
              <p:cNvPr id="22" name="Picture 27" descr="https://scontent-lax3-1.xx.fbcdn.net/hphotos-xpf1/t31.0-8/11128325_1006172579415612_996051533335823319_o.jpg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0" y="8488654"/>
                <a:ext cx="908084" cy="655346"/>
              </a:xfrm>
              <a:prstGeom prst="rect">
                <a:avLst/>
              </a:prstGeom>
              <a:noFill/>
            </p:spPr>
          </p:pic>
        </p:grp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990799"/>
              </p:ext>
            </p:extLst>
          </p:nvPr>
        </p:nvGraphicFramePr>
        <p:xfrm>
          <a:off x="98988" y="4702424"/>
          <a:ext cx="6572154" cy="3596857"/>
        </p:xfrm>
        <a:graphic>
          <a:graphicData uri="http://schemas.openxmlformats.org/drawingml/2006/table">
            <a:tbl>
              <a:tblPr/>
              <a:tblGrid>
                <a:gridCol w="444675">
                  <a:extLst>
                    <a:ext uri="{9D8B030D-6E8A-4147-A177-3AD203B41FA5}">
                      <a16:colId xmlns:a16="http://schemas.microsoft.com/office/drawing/2014/main" val="3616976093"/>
                    </a:ext>
                  </a:extLst>
                </a:gridCol>
                <a:gridCol w="2004809">
                  <a:extLst>
                    <a:ext uri="{9D8B030D-6E8A-4147-A177-3AD203B41FA5}">
                      <a16:colId xmlns:a16="http://schemas.microsoft.com/office/drawing/2014/main" val="3401194783"/>
                    </a:ext>
                  </a:extLst>
                </a:gridCol>
                <a:gridCol w="881815">
                  <a:extLst>
                    <a:ext uri="{9D8B030D-6E8A-4147-A177-3AD203B41FA5}">
                      <a16:colId xmlns:a16="http://schemas.microsoft.com/office/drawing/2014/main" val="2352429661"/>
                    </a:ext>
                  </a:extLst>
                </a:gridCol>
                <a:gridCol w="580339">
                  <a:extLst>
                    <a:ext uri="{9D8B030D-6E8A-4147-A177-3AD203B41FA5}">
                      <a16:colId xmlns:a16="http://schemas.microsoft.com/office/drawing/2014/main" val="1448959109"/>
                    </a:ext>
                  </a:extLst>
                </a:gridCol>
                <a:gridCol w="1838997">
                  <a:extLst>
                    <a:ext uri="{9D8B030D-6E8A-4147-A177-3AD203B41FA5}">
                      <a16:colId xmlns:a16="http://schemas.microsoft.com/office/drawing/2014/main" val="4078432901"/>
                    </a:ext>
                  </a:extLst>
                </a:gridCol>
                <a:gridCol w="821519">
                  <a:extLst>
                    <a:ext uri="{9D8B030D-6E8A-4147-A177-3AD203B41FA5}">
                      <a16:colId xmlns:a16="http://schemas.microsoft.com/office/drawing/2014/main" val="318618579"/>
                    </a:ext>
                  </a:extLst>
                </a:gridCol>
              </a:tblGrid>
              <a:tr h="27885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Science Expo Presentations </a:t>
                      </a:r>
                      <a:b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Student Union</a:t>
                      </a:r>
                    </a:p>
                  </a:txBody>
                  <a:tcPr marL="4077" marR="4077" marT="407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037193"/>
                  </a:ext>
                </a:extLst>
              </a:tr>
              <a:tr h="1602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Session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Sponsor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Session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Sponsor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778529"/>
                  </a:ext>
                </a:extLst>
              </a:tr>
              <a:tr h="17447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(Alhambra)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Location-based Intelligent Forwarding Strategy for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NDNWiFi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Fujitsu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(Los Angeles B)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Diabetic Patients Monitoring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Medtronic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656729"/>
                  </a:ext>
                </a:extLst>
              </a:tr>
              <a:tr h="174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Network Simulator for Evaluating Resource Allocation Strategies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Faculty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Capital Project Development Map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City Data Science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192322"/>
                  </a:ext>
                </a:extLst>
              </a:tr>
              <a:tr h="174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 the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WiFi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Coverage and Quality in Cal State LA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ITS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County Library Automated Registration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County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54946"/>
                  </a:ext>
                </a:extLst>
              </a:tr>
              <a:tr h="307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 Review Information System Management (PRISM)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Grad. Studies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 Board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County Hall of Admin.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619648"/>
                  </a:ext>
                </a:extLst>
              </a:tr>
              <a:tr h="174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Aquila: Process Management System for Univesity Auxiliary Services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UAS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Visualization Tool for Composition of Cloud Computing Services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NASA Project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020999"/>
                  </a:ext>
                </a:extLst>
              </a:tr>
              <a:tr h="1602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Swarmathon Competition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NASA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65832"/>
                  </a:ext>
                </a:extLst>
              </a:tr>
              <a:tr h="2332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073477"/>
                  </a:ext>
                </a:extLst>
              </a:tr>
              <a:tr h="233218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(Los Angeles A)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Augmented Reality for Hydrology (JPL Project)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JPL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(Los Angeles C)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 Captioning QA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AT&amp;T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395717"/>
                  </a:ext>
                </a:extLst>
              </a:tr>
              <a:tr h="233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Generation (Game Development)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A&amp;L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 Remote-Control Vehicle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Aerospace Corp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976920"/>
                  </a:ext>
                </a:extLst>
              </a:tr>
              <a:tr h="307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Layer Analyzing 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JPL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Landfill e-Forms Application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City,Dept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of Sanitation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305373"/>
                  </a:ext>
                </a:extLst>
              </a:tr>
              <a:tr h="233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Referral ERRA Trending Analysis Tool (RE-TAT)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QTC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Kastle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Kipp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755703"/>
                  </a:ext>
                </a:extLst>
              </a:tr>
              <a:tr h="1569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Science Scheduler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 Department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Fleet Management System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County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3518"/>
                  </a:ext>
                </a:extLst>
              </a:tr>
              <a:tr h="233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RoboSub Competition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RoboSub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Sidewalk Repair Photo Archive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City BoE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097175"/>
                  </a:ext>
                </a:extLst>
              </a:tr>
              <a:tr h="233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77" marR="4077" marT="4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36707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287</Words>
  <Application>Microsoft Office PowerPoint</Application>
  <PresentationFormat>On-screen Show (4:3)</PresentationFormat>
  <Paragraphs>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Ted</dc:creator>
  <cp:lastModifiedBy>Administrator</cp:lastModifiedBy>
  <cp:revision>30</cp:revision>
  <dcterms:created xsi:type="dcterms:W3CDTF">2016-04-17T14:33:54Z</dcterms:created>
  <dcterms:modified xsi:type="dcterms:W3CDTF">2018-04-05T19:03:38Z</dcterms:modified>
</cp:coreProperties>
</file>