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56" r:id="rId2"/>
    <p:sldId id="586" r:id="rId3"/>
    <p:sldId id="594" r:id="rId4"/>
    <p:sldId id="583" r:id="rId5"/>
    <p:sldId id="590" r:id="rId6"/>
    <p:sldId id="596" r:id="rId7"/>
    <p:sldId id="591" r:id="rId8"/>
    <p:sldId id="598" r:id="rId9"/>
    <p:sldId id="599" r:id="rId10"/>
    <p:sldId id="561" r:id="rId11"/>
    <p:sldId id="597" r:id="rId1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85" d="100"/>
          <a:sy n="85" d="100"/>
        </p:scale>
        <p:origin x="68" y="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mQhKtSy18fQcGJ-_h5dalojchtbKIbVYjsPHVjF0N78/edit#gid=0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November 13th, 2020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Updates on Curriculum </a:t>
            </a:r>
            <a:r>
              <a:rPr lang="en-US" altLang="en-US" dirty="0" smtClean="0"/>
              <a:t>Changes and New Program Development</a:t>
            </a:r>
            <a:endParaRPr lang="en-US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c</a:t>
            </a:r>
            <a:r>
              <a:rPr lang="en-US" altLang="en-US" sz="1800" dirty="0" smtClean="0"/>
              <a:t>alstatela.curriculog.com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MS </a:t>
            </a:r>
            <a:r>
              <a:rPr lang="en-US" altLang="en-US" sz="1800" dirty="0" smtClean="0"/>
              <a:t>CS </a:t>
            </a:r>
          </a:p>
          <a:p>
            <a:pPr marL="971550" lvl="1" indent="-285750"/>
            <a:r>
              <a:rPr lang="en-US" altLang="en-US" sz="1800" dirty="0" smtClean="0"/>
              <a:t>Courses </a:t>
            </a:r>
            <a:r>
              <a:rPr lang="en-US" altLang="en-US" sz="1800" dirty="0" smtClean="0"/>
              <a:t>are approved at all levels. Waiting for implementation</a:t>
            </a:r>
          </a:p>
          <a:p>
            <a:pPr marL="971550" lvl="1" indent="-285750"/>
            <a:r>
              <a:rPr lang="en-US" altLang="en-US" sz="1800" dirty="0" smtClean="0"/>
              <a:t>MS </a:t>
            </a:r>
            <a:r>
              <a:rPr lang="en-US" altLang="en-US" sz="1800" dirty="0" smtClean="0"/>
              <a:t>CS program – under review by the GS </a:t>
            </a:r>
            <a:r>
              <a:rPr lang="en-US" altLang="en-US" sz="1800" dirty="0" smtClean="0"/>
              <a:t>committee</a:t>
            </a:r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BS CS </a:t>
            </a:r>
            <a:r>
              <a:rPr lang="en-US" altLang="en-US" sz="1800" dirty="0" smtClean="0"/>
              <a:t>and course mods – under review by the UGS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CS </a:t>
            </a:r>
            <a:r>
              <a:rPr lang="en-US" altLang="en-US" sz="1800" dirty="0" smtClean="0"/>
              <a:t>Minor </a:t>
            </a:r>
            <a:r>
              <a:rPr lang="en-US" altLang="en-US" sz="1800" dirty="0" smtClean="0"/>
              <a:t>– approved by EPC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Certificate </a:t>
            </a:r>
            <a:r>
              <a:rPr lang="en-US" altLang="en-US" sz="1800" dirty="0" smtClean="0"/>
              <a:t>programs </a:t>
            </a:r>
            <a:endParaRPr lang="en-US" altLang="en-US" sz="1800" dirty="0"/>
          </a:p>
          <a:p>
            <a:pPr marL="971550" lvl="1" indent="-285750"/>
            <a:r>
              <a:rPr lang="en-US" altLang="en-US" sz="1800" dirty="0" smtClean="0"/>
              <a:t>CSSA (being implemented)</a:t>
            </a:r>
          </a:p>
          <a:p>
            <a:pPr marL="971550" lvl="1" indent="-285750"/>
            <a:r>
              <a:rPr lang="en-US" altLang="en-US" sz="1800" dirty="0" smtClean="0"/>
              <a:t>Cybersecurity certification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GE course development – for Fall 2023</a:t>
            </a:r>
            <a:endParaRPr lang="en-US" altLang="en-US" sz="2000" dirty="0" smtClean="0"/>
          </a:p>
          <a:p>
            <a:endParaRPr lang="en-US" alt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472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Updates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New transfer student admission (~58)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New grad student admission (~30)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CS faculty social and sharing meeting</a:t>
            </a:r>
          </a:p>
          <a:p>
            <a:pPr marL="971550" lvl="1" indent="-285750"/>
            <a:r>
              <a:rPr lang="en-US" sz="1600" dirty="0" smtClean="0"/>
              <a:t>Postpone to Spring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Anything to share?</a:t>
            </a:r>
          </a:p>
          <a:p>
            <a:pPr marL="971550" lvl="1" indent="-285750"/>
            <a:r>
              <a:rPr lang="en-US" sz="1600" dirty="0" smtClean="0"/>
              <a:t>Grants, research proposal efforts, publications, recognitions, student engagements, courses, etc.</a:t>
            </a:r>
          </a:p>
        </p:txBody>
      </p:sp>
    </p:spTree>
    <p:extLst>
      <p:ext uri="{BB962C8B-B14F-4D97-AF65-F5344CB8AC3E}">
        <p14:creationId xmlns:p14="http://schemas.microsoft.com/office/powerpoint/2010/main" val="35636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IAB Debrief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Important Dates &amp; Upcoming Events</a:t>
            </a:r>
          </a:p>
          <a:p>
            <a:pPr marL="971550" lvl="1" indent="-285750"/>
            <a:r>
              <a:rPr lang="en-US" sz="1800" dirty="0" smtClean="0"/>
              <a:t>MSCS program review – remote site visit</a:t>
            </a:r>
          </a:p>
          <a:p>
            <a:pPr marL="971550" lvl="1" indent="-285750"/>
            <a:r>
              <a:rPr lang="en-US" sz="1800" dirty="0" smtClean="0"/>
              <a:t>Senior design presentations</a:t>
            </a:r>
          </a:p>
          <a:p>
            <a:pPr marL="971550" lvl="1" indent="-285750"/>
            <a:r>
              <a:rPr lang="en-US" sz="1800" dirty="0" smtClean="0"/>
              <a:t>Provost visit</a:t>
            </a:r>
          </a:p>
          <a:p>
            <a:pPr marL="971550" lvl="1" indent="-285750"/>
            <a:r>
              <a:rPr lang="en-US" sz="1800" dirty="0" smtClean="0"/>
              <a:t>Comp Exam / Thesis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Updates on MSCS and BSCS curriculum </a:t>
            </a:r>
            <a:r>
              <a:rPr lang="en-US" sz="2000" dirty="0"/>
              <a:t>m</a:t>
            </a:r>
            <a:r>
              <a:rPr lang="en-US" sz="2000" dirty="0" smtClean="0"/>
              <a:t>odification proposals, </a:t>
            </a:r>
            <a:r>
              <a:rPr lang="en-US" sz="2000" dirty="0" err="1" smtClean="0"/>
              <a:t>PaGE</a:t>
            </a:r>
            <a:r>
              <a:rPr lang="en-US" sz="2000" dirty="0" smtClean="0"/>
              <a:t> certificate programs, and development of GE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Q&amp;A</a:t>
            </a:r>
          </a:p>
          <a:p>
            <a:pPr marL="971550" lvl="1" indent="-28575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IAB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Discussion and feedback</a:t>
            </a:r>
          </a:p>
          <a:p>
            <a:pPr marL="971550" lvl="1" indent="-285750"/>
            <a:r>
              <a:rPr lang="en-US" sz="1800" dirty="0"/>
              <a:t>Attention to detail. Need to incorporate unit-test into courses</a:t>
            </a:r>
          </a:p>
          <a:p>
            <a:pPr marL="971550" lvl="1" indent="-285750"/>
            <a:r>
              <a:rPr lang="en-US" sz="1800" dirty="0" smtClean="0"/>
              <a:t>Increased </a:t>
            </a:r>
            <a:r>
              <a:rPr lang="en-US" sz="1800" dirty="0"/>
              <a:t>need in data science</a:t>
            </a:r>
          </a:p>
          <a:p>
            <a:pPr marL="971550" lvl="1" indent="-285750"/>
            <a:r>
              <a:rPr lang="en-US" sz="1800" dirty="0" smtClean="0"/>
              <a:t>Curriculum/course revision or departmental activity  to add community engagement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Suggestions</a:t>
            </a:r>
          </a:p>
          <a:p>
            <a:pPr marL="971550" lvl="1" indent="-285750"/>
            <a:r>
              <a:rPr lang="en-US" sz="1800" dirty="0" smtClean="0"/>
              <a:t>Make a video explaining our curricular and ABET to distribute to the IAB members and run the actual meeting efficiently</a:t>
            </a:r>
          </a:p>
          <a:p>
            <a:pPr marL="971550" lvl="1" indent="-285750"/>
            <a:r>
              <a:rPr lang="en-US" sz="1800" dirty="0" smtClean="0"/>
              <a:t>More interactive – discussion topics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416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Department Meetings</a:t>
            </a:r>
          </a:p>
          <a:p>
            <a:pPr marL="1028700" lvl="1" fontAlgn="base"/>
            <a:r>
              <a:rPr lang="en-US" sz="1800" dirty="0" smtClean="0"/>
              <a:t>On </a:t>
            </a:r>
            <a:r>
              <a:rPr lang="en-US" sz="1800" dirty="0"/>
              <a:t>every 2nd and 4th Fridays of the </a:t>
            </a:r>
            <a:r>
              <a:rPr lang="en-US" sz="1800" dirty="0" smtClean="0"/>
              <a:t>month</a:t>
            </a:r>
            <a:endParaRPr lang="en-US" sz="1800" dirty="0"/>
          </a:p>
          <a:p>
            <a:pPr marL="1028700" lvl="1" fontAlgn="base"/>
            <a:r>
              <a:rPr lang="en-US" sz="1600" dirty="0" smtClean="0"/>
              <a:t>Fall </a:t>
            </a:r>
            <a:r>
              <a:rPr lang="en-US" sz="1600" dirty="0"/>
              <a:t>- </a:t>
            </a:r>
            <a:r>
              <a:rPr lang="en-US" sz="1600" strike="sngStrike" dirty="0"/>
              <a:t>9/11, 9/25, 10/9, </a:t>
            </a:r>
            <a:r>
              <a:rPr lang="en-US" sz="1600" b="1" strike="sngStrike" dirty="0" smtClean="0"/>
              <a:t>10/23 (IAB)</a:t>
            </a:r>
            <a:r>
              <a:rPr lang="en-US" sz="1600" strike="sngStrike" dirty="0" smtClean="0"/>
              <a:t>, </a:t>
            </a:r>
            <a:r>
              <a:rPr lang="en-US" sz="1600" strike="sngStrike" dirty="0"/>
              <a:t>11/13, </a:t>
            </a:r>
            <a:r>
              <a:rPr lang="en-US" sz="1600" b="1" dirty="0" smtClean="0"/>
              <a:t>12/4 (Provost visit)</a:t>
            </a:r>
            <a:r>
              <a:rPr lang="en-US" sz="1600" b="1" dirty="0"/>
              <a:t> 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MS CS program review – external reviewers’ remote visit on 11/17 and 11/20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Provost, José </a:t>
            </a:r>
            <a:r>
              <a:rPr lang="en-US" sz="1800" dirty="0"/>
              <a:t>Luis </a:t>
            </a:r>
            <a:r>
              <a:rPr lang="en-US" sz="1800" dirty="0" smtClean="0"/>
              <a:t>Alvarado, visit </a:t>
            </a:r>
            <a:r>
              <a:rPr lang="en-US" sz="1800" dirty="0"/>
              <a:t>– </a:t>
            </a:r>
            <a:r>
              <a:rPr lang="en-US" sz="1800" dirty="0" smtClean="0"/>
              <a:t>12/4, 11-12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CS 4961 Senior Design Presentations – 12/4, 8:30-10:30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CS 5960 Comp Exam – 12/2 Wed,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CS 5990 Thesis presentations – 12/11 Friday, 9:30-11:45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 CS Program </a:t>
            </a:r>
            <a:r>
              <a:rPr lang="en-US" altLang="en-US" dirty="0" smtClean="0"/>
              <a:t>Review by External Evaluators</a:t>
            </a:r>
            <a:endParaRPr lang="en-US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Two </a:t>
            </a:r>
            <a:r>
              <a:rPr lang="en-US" altLang="en-US" dirty="0" smtClean="0"/>
              <a:t>external </a:t>
            </a:r>
            <a:r>
              <a:rPr lang="en-US" altLang="en-US" dirty="0" smtClean="0"/>
              <a:t>evaluators</a:t>
            </a:r>
            <a:endParaRPr lang="en-US" altLang="en-US" dirty="0" smtClean="0"/>
          </a:p>
          <a:p>
            <a:pPr marL="971550" lvl="1" indent="-285750"/>
            <a:r>
              <a:rPr lang="en-US" altLang="en-US" dirty="0"/>
              <a:t>Christopher </a:t>
            </a:r>
            <a:r>
              <a:rPr lang="en-US" altLang="en-US" dirty="0" err="1" smtClean="0"/>
              <a:t>Ryu</a:t>
            </a:r>
            <a:r>
              <a:rPr lang="en-US" altLang="en-US" dirty="0" smtClean="0"/>
              <a:t> (Chair </a:t>
            </a:r>
            <a:r>
              <a:rPr lang="en-US" altLang="en-US" dirty="0"/>
              <a:t>and </a:t>
            </a:r>
            <a:r>
              <a:rPr lang="en-US" altLang="en-US" dirty="0" smtClean="0"/>
              <a:t>Professor, Department </a:t>
            </a:r>
            <a:r>
              <a:rPr lang="en-US" altLang="en-US" dirty="0"/>
              <a:t>of Computer </a:t>
            </a:r>
            <a:r>
              <a:rPr lang="en-US" altLang="en-US" dirty="0" smtClean="0"/>
              <a:t>Science, California </a:t>
            </a:r>
            <a:r>
              <a:rPr lang="en-US" altLang="en-US" dirty="0"/>
              <a:t>State University, </a:t>
            </a:r>
            <a:r>
              <a:rPr lang="en-US" altLang="en-US" dirty="0" smtClean="0"/>
              <a:t>Fullerton)</a:t>
            </a:r>
          </a:p>
          <a:p>
            <a:pPr marL="971550" lvl="1" indent="-285750"/>
            <a:r>
              <a:rPr lang="en-US" altLang="en-US" dirty="0"/>
              <a:t>Christopher H. </a:t>
            </a:r>
            <a:r>
              <a:rPr lang="en-US" altLang="en-US" dirty="0" smtClean="0"/>
              <a:t>Brooks (Professor, Computer </a:t>
            </a:r>
            <a:r>
              <a:rPr lang="en-US" altLang="en-US" dirty="0"/>
              <a:t>Science and </a:t>
            </a:r>
            <a:r>
              <a:rPr lang="en-US" altLang="en-US" dirty="0" smtClean="0"/>
              <a:t>Engineering, University </a:t>
            </a:r>
            <a:r>
              <a:rPr lang="en-US" altLang="en-US" dirty="0"/>
              <a:t>of San </a:t>
            </a:r>
            <a:r>
              <a:rPr lang="en-US" altLang="en-US" dirty="0" smtClean="0"/>
              <a:t>Francisco)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Remote Visit Itinerary</a:t>
            </a:r>
            <a:endParaRPr lang="en-US" alt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71550" lvl="1" indent="-285750"/>
            <a:r>
              <a:rPr lang="en-US" altLang="en-US" dirty="0" smtClean="0"/>
              <a:t>Nov.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9-1:30</a:t>
            </a:r>
          </a:p>
          <a:p>
            <a:pPr marL="971550" lvl="1" indent="-285750"/>
            <a:r>
              <a:rPr lang="en-US" altLang="en-US" dirty="0" smtClean="0"/>
              <a:t>Nov. 20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12:30-5</a:t>
            </a:r>
            <a:endParaRPr lang="en-US" altLang="en-US" dirty="0" smtClean="0"/>
          </a:p>
          <a:p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59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Provost Visit </a:t>
            </a:r>
            <a:r>
              <a:rPr lang="en-US" sz="2400" dirty="0"/>
              <a:t>– 12/4, </a:t>
            </a:r>
            <a:r>
              <a:rPr lang="en-US" sz="2400" dirty="0" smtClean="0"/>
              <a:t>11AM-12PM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José Luis </a:t>
            </a:r>
            <a:r>
              <a:rPr lang="en-US" sz="1800" dirty="0" smtClean="0"/>
              <a:t>Alvarado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Meeting format (?)</a:t>
            </a:r>
          </a:p>
          <a:p>
            <a:pPr marL="971550" lvl="1" indent="-285750"/>
            <a:r>
              <a:rPr lang="en-US" dirty="0" smtClean="0"/>
              <a:t>11:00-11:20 	Department presentation</a:t>
            </a:r>
          </a:p>
          <a:p>
            <a:pPr marL="1257300" lvl="2"/>
            <a:r>
              <a:rPr lang="en-US" dirty="0" smtClean="0"/>
              <a:t>Vision, Mission, </a:t>
            </a:r>
          </a:p>
          <a:p>
            <a:pPr marL="1257300" lvl="2"/>
            <a:r>
              <a:rPr lang="en-US" dirty="0" smtClean="0"/>
              <a:t>Faculty (1 min introduction), students, staff</a:t>
            </a:r>
          </a:p>
          <a:p>
            <a:pPr marL="1257300" lvl="2"/>
            <a:r>
              <a:rPr lang="en-US" dirty="0"/>
              <a:t>R</a:t>
            </a:r>
            <a:r>
              <a:rPr lang="en-US" dirty="0" smtClean="0"/>
              <a:t>esearch, courses, and events </a:t>
            </a:r>
          </a:p>
          <a:p>
            <a:pPr marL="971550" lvl="1"/>
            <a:r>
              <a:rPr lang="en-US" dirty="0" smtClean="0"/>
              <a:t>11:20-11:30 	Provost presentation</a:t>
            </a:r>
          </a:p>
          <a:p>
            <a:pPr marL="971550" lvl="1" indent="-285750"/>
            <a:r>
              <a:rPr lang="en-US" dirty="0" smtClean="0"/>
              <a:t>11:30-12:00	Q&amp;A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4961 Senior Design Presentations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Date</a:t>
            </a:r>
            <a:r>
              <a:rPr lang="en-US" sz="1800" dirty="0" smtClean="0"/>
              <a:t>: 12/4, 8-10:30AM </a:t>
            </a:r>
            <a:endParaRPr lang="en-US" sz="18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Format</a:t>
            </a:r>
            <a:r>
              <a:rPr lang="en-US" sz="1800" dirty="0"/>
              <a:t>: </a:t>
            </a:r>
            <a:r>
              <a:rPr lang="en-US" sz="1800" dirty="0" smtClean="0"/>
              <a:t>4 </a:t>
            </a:r>
            <a:r>
              <a:rPr lang="en-US" sz="1800" dirty="0"/>
              <a:t>parallel virtual </a:t>
            </a:r>
            <a:r>
              <a:rPr lang="en-US" sz="1800" dirty="0" smtClean="0"/>
              <a:t>sessions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hlinkClick r:id="rId2"/>
              </a:rPr>
              <a:t>https://docs.google.com/spreadsheets/d/1mQhKtSy18fQcGJ-_</a:t>
            </a:r>
            <a:r>
              <a:rPr lang="en-US" sz="1800" dirty="0" smtClean="0">
                <a:hlinkClick r:id="rId2"/>
              </a:rPr>
              <a:t>h5dalojchtbKIbVYjsPHVjF0N78/edit#gid=0</a:t>
            </a:r>
            <a:endParaRPr lang="en-US" sz="18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4961 Senior Design </a:t>
            </a:r>
            <a:r>
              <a:rPr lang="en-US" dirty="0" smtClean="0"/>
              <a:t>Presentations </a:t>
            </a:r>
            <a:r>
              <a:rPr lang="en-US" dirty="0" smtClean="0"/>
              <a:t>on 12/4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1505"/>
              </p:ext>
            </p:extLst>
          </p:nvPr>
        </p:nvGraphicFramePr>
        <p:xfrm>
          <a:off x="536408" y="960096"/>
          <a:ext cx="7988755" cy="3639025"/>
        </p:xfrm>
        <a:graphic>
          <a:graphicData uri="http://schemas.openxmlformats.org/drawingml/2006/table">
            <a:tbl>
              <a:tblPr/>
              <a:tblGrid>
                <a:gridCol w="1075568">
                  <a:extLst>
                    <a:ext uri="{9D8B030D-6E8A-4147-A177-3AD203B41FA5}">
                      <a16:colId xmlns:a16="http://schemas.microsoft.com/office/drawing/2014/main" val="2925588652"/>
                    </a:ext>
                  </a:extLst>
                </a:gridCol>
                <a:gridCol w="1724191">
                  <a:extLst>
                    <a:ext uri="{9D8B030D-6E8A-4147-A177-3AD203B41FA5}">
                      <a16:colId xmlns:a16="http://schemas.microsoft.com/office/drawing/2014/main" val="1566549846"/>
                    </a:ext>
                  </a:extLst>
                </a:gridCol>
                <a:gridCol w="1683140">
                  <a:extLst>
                    <a:ext uri="{9D8B030D-6E8A-4147-A177-3AD203B41FA5}">
                      <a16:colId xmlns:a16="http://schemas.microsoft.com/office/drawing/2014/main" val="2953166157"/>
                    </a:ext>
                  </a:extLst>
                </a:gridCol>
                <a:gridCol w="1732402">
                  <a:extLst>
                    <a:ext uri="{9D8B030D-6E8A-4147-A177-3AD203B41FA5}">
                      <a16:colId xmlns:a16="http://schemas.microsoft.com/office/drawing/2014/main" val="3553435633"/>
                    </a:ext>
                  </a:extLst>
                </a:gridCol>
                <a:gridCol w="1773454">
                  <a:extLst>
                    <a:ext uri="{9D8B030D-6E8A-4147-A177-3AD203B41FA5}">
                      <a16:colId xmlns:a16="http://schemas.microsoft.com/office/drawing/2014/main" val="3442745329"/>
                    </a:ext>
                  </a:extLst>
                </a:gridCol>
              </a:tblGrid>
              <a:tr h="206596">
                <a:tc>
                  <a:txBody>
                    <a:bodyPr/>
                    <a:lstStyle/>
                    <a:p>
                      <a:pPr rtl="0" fontAlgn="t"/>
                      <a:endParaRPr lang="en-US" sz="1200" dirty="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</a:rPr>
                        <a:t>Session 1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</a:rPr>
                        <a:t>Sesson 2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</a:rPr>
                        <a:t>Session 3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</a:rPr>
                        <a:t>Session 4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268583"/>
                  </a:ext>
                </a:extLst>
              </a:tr>
              <a:tr h="206596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</a:rPr>
                        <a:t>Zoom Link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200" dirty="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20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200" dirty="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20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475533"/>
                  </a:ext>
                </a:extLst>
              </a:tr>
              <a:tr h="771897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</a:rPr>
                        <a:t>8:30-9:00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</a:rPr>
                        <a:t>Artificial Intelligence and Data Science for Air Pollution Prediction and Visualization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  <a:latin typeface="+mn-lt"/>
                        </a:rPr>
                        <a:t>COVID-19 Data Visualization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</a:rPr>
                        <a:t>AWS Project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Provider Credential Web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Portal (new title)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554957"/>
                  </a:ext>
                </a:extLst>
              </a:tr>
              <a:tr h="472219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</a:rPr>
                        <a:t>9:00-9:30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</a:rPr>
                        <a:t>Artificial Intelligence for Smart Cities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+mn-lt"/>
                        </a:rPr>
                        <a:t>Collaborative Visualization for Solar System Treks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</a:rPr>
                        <a:t>Modernizing PD Legacy Repositories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</a:rPr>
                        <a:t>RoboSub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655771"/>
                  </a:ext>
                </a:extLst>
              </a:tr>
              <a:tr h="472219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</a:rPr>
                        <a:t>9:30-10:00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</a:rPr>
                        <a:t>Satellite Anomaly Injection &amp; Detection Testbed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  <a:latin typeface="+mn-lt"/>
                        </a:rPr>
                        <a:t>INART VR Project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</a:rPr>
                        <a:t>Online Application for Street and Highway Pavements Design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</a:rPr>
                        <a:t>The ArQive Mobile App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887962"/>
                  </a:ext>
                </a:extLst>
              </a:tr>
              <a:tr h="322380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</a:rPr>
                        <a:t>10:00-10:30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</a:rPr>
                        <a:t>Telescope Moon Trek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  <a:latin typeface="+mn-lt"/>
                        </a:rPr>
                        <a:t>Sidewalk Slope Monitoring System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</a:rPr>
                        <a:t>Open Source Real-Time Video Player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</a:rPr>
                        <a:t>Want2Remember App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098152"/>
                  </a:ext>
                </a:extLst>
              </a:tr>
              <a:tr h="402125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</a:rPr>
                        <a:t>Time Keeper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</a:rPr>
                        <a:t>Mohammad </a:t>
                      </a:r>
                      <a:r>
                        <a:rPr lang="en-US" sz="1200" b="1" dirty="0" err="1">
                          <a:effectLst/>
                        </a:rPr>
                        <a:t>Pourhomayoun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 err="1">
                          <a:effectLst/>
                          <a:latin typeface="+mn-lt"/>
                        </a:rPr>
                        <a:t>Navid</a:t>
                      </a:r>
                      <a:r>
                        <a:rPr lang="en-US" sz="12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+mn-lt"/>
                        </a:rPr>
                        <a:t>Amini</a:t>
                      </a:r>
                      <a:endParaRPr lang="en-US" sz="1200" b="1" dirty="0">
                        <a:effectLst/>
                        <a:latin typeface="+mn-lt"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 err="1">
                          <a:effectLst/>
                        </a:rPr>
                        <a:t>Chengyu</a:t>
                      </a:r>
                      <a:r>
                        <a:rPr lang="en-US" sz="1200" b="1" dirty="0">
                          <a:effectLst/>
                        </a:rPr>
                        <a:t> Sun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</a:rPr>
                        <a:t>Keenan </a:t>
                      </a:r>
                      <a:r>
                        <a:rPr lang="en-US" sz="1200" b="1" dirty="0" err="1">
                          <a:effectLst/>
                        </a:rPr>
                        <a:t>Knaur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432548"/>
                  </a:ext>
                </a:extLst>
              </a:tr>
              <a:tr h="206596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</a:rPr>
                        <a:t>Other Faculty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</a:rPr>
                        <a:t>Russ Abbott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David Krum</a:t>
                      </a:r>
                    </a:p>
                  </a:txBody>
                  <a:tcPr marL="17027" marR="17027" marT="11351" marB="11351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</a:rPr>
                        <a:t>Jiang </a:t>
                      </a:r>
                      <a:r>
                        <a:rPr lang="en-US" sz="1200" dirty="0" err="1">
                          <a:effectLst/>
                        </a:rPr>
                        <a:t>Guo</a:t>
                      </a:r>
                      <a:endParaRPr lang="en-US" sz="1200" dirty="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effectLst/>
                        </a:rPr>
                        <a:t>Richard Cross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890025"/>
                  </a:ext>
                </a:extLst>
              </a:tr>
              <a:tr h="206596">
                <a:tc>
                  <a:txBody>
                    <a:bodyPr/>
                    <a:lstStyle/>
                    <a:p>
                      <a:pPr rtl="0" fontAlgn="t"/>
                      <a:endParaRPr lang="en-US" sz="120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 err="1">
                          <a:effectLst/>
                        </a:rPr>
                        <a:t>Weronika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Cwir</a:t>
                      </a:r>
                      <a:endParaRPr lang="en-US" sz="1200" dirty="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 err="1">
                          <a:effectLst/>
                          <a:latin typeface="+mn-lt"/>
                        </a:rPr>
                        <a:t>Jungsoo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(Soo) Lim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 err="1">
                          <a:effectLst/>
                        </a:rPr>
                        <a:t>Negin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Forouzesh</a:t>
                      </a:r>
                      <a:endParaRPr lang="en-US" sz="1200" dirty="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effectLst/>
                        </a:rPr>
                        <a:t>John Hurley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73773"/>
                  </a:ext>
                </a:extLst>
              </a:tr>
              <a:tr h="206596">
                <a:tc>
                  <a:txBody>
                    <a:bodyPr/>
                    <a:lstStyle/>
                    <a:p>
                      <a:pPr rtl="0" fontAlgn="t"/>
                      <a:endParaRPr lang="en-US" sz="120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200" dirty="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200" dirty="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200" dirty="0">
                        <a:effectLst/>
                      </a:endParaRP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 err="1">
                          <a:effectLst/>
                        </a:rPr>
                        <a:t>Zilong</a:t>
                      </a:r>
                      <a:r>
                        <a:rPr lang="en-US" sz="1200" dirty="0">
                          <a:effectLst/>
                        </a:rPr>
                        <a:t> Ye</a:t>
                      </a:r>
                    </a:p>
                  </a:txBody>
                  <a:tcPr marL="17027" marR="17027" marT="11351" marB="1135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19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4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 Exam and Thesis Presentations (Fall 2020)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6408" y="1177748"/>
            <a:ext cx="2326865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CS 5960 Comp Exam </a:t>
            </a:r>
            <a:r>
              <a:rPr lang="en-US" sz="1600" dirty="0" smtClean="0"/>
              <a:t>–Wednesday, </a:t>
            </a:r>
            <a:r>
              <a:rPr lang="en-US" sz="1600" dirty="0"/>
              <a:t>12/2</a:t>
            </a:r>
            <a:r>
              <a:rPr lang="en-US" sz="1600" dirty="0" smtClean="0"/>
              <a:t>, 9-10AM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CS 5990 Thesis presentations – </a:t>
            </a:r>
            <a:r>
              <a:rPr lang="en-US" sz="1600" dirty="0" smtClean="0"/>
              <a:t>Friday, 12/11, 9:30-11:45</a:t>
            </a:r>
          </a:p>
          <a:p>
            <a:pPr marL="971550" lvl="1" indent="-285750"/>
            <a:r>
              <a:rPr lang="en-US" sz="1400" dirty="0" smtClean="0"/>
              <a:t>Contact Prof. Y. Zhu for scheduling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26001"/>
              </p:ext>
            </p:extLst>
          </p:nvPr>
        </p:nvGraphicFramePr>
        <p:xfrm>
          <a:off x="2964873" y="873442"/>
          <a:ext cx="5809672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453">
                  <a:extLst>
                    <a:ext uri="{9D8B030D-6E8A-4147-A177-3AD203B41FA5}">
                      <a16:colId xmlns:a16="http://schemas.microsoft.com/office/drawing/2014/main" val="2813006734"/>
                    </a:ext>
                  </a:extLst>
                </a:gridCol>
                <a:gridCol w="1272453">
                  <a:extLst>
                    <a:ext uri="{9D8B030D-6E8A-4147-A177-3AD203B41FA5}">
                      <a16:colId xmlns:a16="http://schemas.microsoft.com/office/drawing/2014/main" val="3807274006"/>
                    </a:ext>
                  </a:extLst>
                </a:gridCol>
                <a:gridCol w="1387277">
                  <a:extLst>
                    <a:ext uri="{9D8B030D-6E8A-4147-A177-3AD203B41FA5}">
                      <a16:colId xmlns:a16="http://schemas.microsoft.com/office/drawing/2014/main" val="2727998964"/>
                    </a:ext>
                  </a:extLst>
                </a:gridCol>
                <a:gridCol w="1387277">
                  <a:extLst>
                    <a:ext uri="{9D8B030D-6E8A-4147-A177-3AD203B41FA5}">
                      <a16:colId xmlns:a16="http://schemas.microsoft.com/office/drawing/2014/main" val="4183805020"/>
                    </a:ext>
                  </a:extLst>
                </a:gridCol>
                <a:gridCol w="490212">
                  <a:extLst>
                    <a:ext uri="{9D8B030D-6E8A-4147-A177-3AD203B41FA5}">
                      <a16:colId xmlns:a16="http://schemas.microsoft.com/office/drawing/2014/main" val="289010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Student 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Advisor 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Committee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Length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28736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9:30-9:50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Justine West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Pourhomayoun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5min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36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Ambujan Nair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Pourhomayoun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1073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Erika Estrada Medina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Pourhomayoun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41277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Nikita Aggarwal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Pourhomayoun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994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9:50-10:10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Carlos Estebes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Pourhomayoun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4532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10:10-10:30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Kevin Marlis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Pourhomayoun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739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00FF00"/>
                          </a:highlight>
                        </a:rPr>
                        <a:t>10:30-10:40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00FF00"/>
                          </a:highlight>
                        </a:rPr>
                        <a:t>Break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00FF00"/>
                          </a:highlight>
                        </a:rPr>
                        <a:t>Break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00FF00"/>
                          </a:highlight>
                        </a:rPr>
                        <a:t>Break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384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7776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10:40-11:00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Tracy Lan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Sun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696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10:00-11:05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Kevin Ngo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Sun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828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70235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11:05-11:20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Veronica Toriz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Amini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241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Bingnan Zhou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Amini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3352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Tae Hong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Amini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741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11:20-11:40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Kevin Delao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Amini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29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641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11:40-11:45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Hasanain Al Sabonchi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Dr. Jiang Guo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83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15546</TotalTime>
  <Words>726</Words>
  <Application>Microsoft Office PowerPoint</Application>
  <PresentationFormat>On-screen Show (16:9)</PresentationFormat>
  <Paragraphs>204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DengXian</vt:lpstr>
      <vt:lpstr>Arial</vt:lpstr>
      <vt:lpstr>Calibri</vt:lpstr>
      <vt:lpstr>Courier New</vt:lpstr>
      <vt:lpstr>Times New Roman</vt:lpstr>
      <vt:lpstr>Office Theme</vt:lpstr>
      <vt:lpstr>Department Meeting</vt:lpstr>
      <vt:lpstr>Agenda</vt:lpstr>
      <vt:lpstr>IAB Debrief</vt:lpstr>
      <vt:lpstr>Important Dates</vt:lpstr>
      <vt:lpstr>MS CS Program Review by External Evaluators</vt:lpstr>
      <vt:lpstr>Provost Visit – 12/4, 11AM-12PM</vt:lpstr>
      <vt:lpstr>CS 4961 Senior Design Presentations</vt:lpstr>
      <vt:lpstr>CS 4961 Senior Design Presentations on 12/4</vt:lpstr>
      <vt:lpstr>Comp Exam and Thesis Presentations (Fall 2020)</vt:lpstr>
      <vt:lpstr>Updates on Curriculum Changes and New Program Development</vt:lpstr>
      <vt:lpstr>Other Updates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303</cp:revision>
  <dcterms:created xsi:type="dcterms:W3CDTF">2020-04-22T18:12:43Z</dcterms:created>
  <dcterms:modified xsi:type="dcterms:W3CDTF">2020-11-14T00:35:48Z</dcterms:modified>
</cp:coreProperties>
</file>