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556" r:id="rId2"/>
    <p:sldId id="586" r:id="rId3"/>
    <p:sldId id="594" r:id="rId4"/>
    <p:sldId id="583" r:id="rId5"/>
    <p:sldId id="590" r:id="rId6"/>
    <p:sldId id="596" r:id="rId7"/>
    <p:sldId id="591" r:id="rId8"/>
    <p:sldId id="598" r:id="rId9"/>
    <p:sldId id="599" r:id="rId10"/>
    <p:sldId id="561" r:id="rId11"/>
    <p:sldId id="597" r:id="rId12"/>
  </p:sldIdLst>
  <p:sldSz cx="9144000" cy="5143500" type="screen16x9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h Cherniss" initials="MC" lastIdx="9" clrIdx="0"/>
  <p:cmAuthor id="2" name="Mara Mintz" initials="MM" lastIdx="6" clrIdx="1">
    <p:extLst>
      <p:ext uri="{19B8F6BF-5375-455C-9EA6-DF929625EA0E}">
        <p15:presenceInfo xmlns:p15="http://schemas.microsoft.com/office/powerpoint/2012/main" userId="25ea2eff5ac3ceb0" providerId="Windows Live"/>
      </p:ext>
    </p:extLst>
  </p:cmAuthor>
  <p:cmAuthor id="3" name="Jonathan Rutchik" initials="JR" lastIdx="1" clrIdx="2"/>
  <p:cmAuthor id="4" name="Pamula, Raj" initials="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CC90A"/>
    <a:srgbClr val="4A4F55"/>
    <a:srgbClr val="272324"/>
    <a:srgbClr val="A58628"/>
    <a:srgbClr val="898989"/>
    <a:srgbClr val="3E5C94"/>
    <a:srgbClr val="3F5B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761" autoAdjust="0"/>
    <p:restoredTop sz="84256" autoAdjust="0"/>
  </p:normalViewPr>
  <p:slideViewPr>
    <p:cSldViewPr snapToGrid="0" snapToObjects="1">
      <p:cViewPr varScale="1">
        <p:scale>
          <a:sx n="85" d="100"/>
          <a:sy n="85" d="100"/>
        </p:scale>
        <p:origin x="68" y="7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47" d="100"/>
          <a:sy n="147" d="100"/>
        </p:scale>
        <p:origin x="131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FECECE4-DAC3-184B-ACA5-FE13628ADD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25E505-AACC-A441-A0A2-862C839087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7F553-0B52-9542-A9FE-C4F2764AF8D6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4C9671-94C8-3642-890C-0ACE75469B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B7DE89-E275-1E4D-940A-CDC79AFEA87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2F86C5-3458-7741-98E4-0944E3634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818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07840-2B3D-544B-89F3-FB0965DC6458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FFD51F-2C2B-9E40-86B6-19E5372E5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21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398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195" y="2318983"/>
            <a:ext cx="5654749" cy="55238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6195" y="2894946"/>
            <a:ext cx="565474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D24B268C-D757-234C-A337-CFEB3D4199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12620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A395EF-4307-9C45-A995-09970D74C4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299504" y="184149"/>
            <a:ext cx="1819687" cy="1937259"/>
          </a:xfrm>
          <a:prstGeom prst="rect">
            <a:avLst/>
          </a:prstGeom>
        </p:spPr>
      </p:pic>
      <p:pic>
        <p:nvPicPr>
          <p:cNvPr id="20" name="Picture 19" descr="A close up of a logo&#10;&#10;Description automatically generated">
            <a:extLst>
              <a:ext uri="{FF2B5EF4-FFF2-40B4-BE49-F238E27FC236}">
                <a16:creationId xmlns:a16="http://schemas.microsoft.com/office/drawing/2014/main" id="{998402E4-6B09-6C46-9E46-BA6D15131A3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096677" y="934104"/>
            <a:ext cx="6928451" cy="53852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E9183DE-11EC-A147-BC99-6165131F50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alphaModFix am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52" t="1941" r="-4752" b="51083"/>
          <a:stretch/>
        </p:blipFill>
        <p:spPr>
          <a:xfrm>
            <a:off x="6864096" y="1829521"/>
            <a:ext cx="1924301" cy="331397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40873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64EBAC9A-3243-7948-A0A3-A3D1B55301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9563"/>
            <a:ext cx="5387332" cy="516199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953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alking down a street&#10;&#10;Description automatically generated">
            <a:extLst>
              <a:ext uri="{FF2B5EF4-FFF2-40B4-BE49-F238E27FC236}">
                <a16:creationId xmlns:a16="http://schemas.microsoft.com/office/drawing/2014/main" id="{4C3BCBD3-1B37-C444-A54B-35A2627DAF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2" b="-176"/>
          <a:stretch/>
        </p:blipFill>
        <p:spPr>
          <a:xfrm>
            <a:off x="3369971" y="-17293"/>
            <a:ext cx="5774029" cy="5160793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7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walking down a street next to a building&#10;&#10;Description automatically generated">
            <a:extLst>
              <a:ext uri="{FF2B5EF4-FFF2-40B4-BE49-F238E27FC236}">
                <a16:creationId xmlns:a16="http://schemas.microsoft.com/office/drawing/2014/main" id="{4EF181C8-10ED-D64D-8EDB-E368145339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7449" y="0"/>
            <a:ext cx="4536551" cy="51253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001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001" y="1666059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flipH="1">
            <a:off x="4607449" y="729324"/>
            <a:ext cx="147431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878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116547D-614F-E549-97A4-850E8651FC57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EB6B52A0-3685-A54B-B54D-60133004576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7433753-A008-7742-B793-CE86E61CD2B1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70515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A4B992-B89F-1746-AFCC-EC7631249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408" y="1146189"/>
            <a:ext cx="8140628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AF38B7F-7A6E-D741-A5F1-754C88A627F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CA90C820-AC80-524A-B30C-0F492D7CA18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AAD71DB-6346-2144-85C6-F4CEF58B34C5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817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521E6B9-4F77-584D-BA4E-D0E7EA0B28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C712D0E-A2E0-5842-B6AA-14AF1C23D9B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53215066-D693-314A-9B0D-E690BD56D5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D841E4F-2415-0A4F-8ECD-001D43698B78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1697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842687B-E34E-4B47-BB16-2DB39BC066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2718" y="0"/>
            <a:ext cx="876601" cy="79629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07CFB3C-9636-0A4F-8178-A1ABF0298AF8}"/>
              </a:ext>
            </a:extLst>
          </p:cNvPr>
          <p:cNvGrpSpPr/>
          <p:nvPr userDrawn="1"/>
        </p:nvGrpSpPr>
        <p:grpSpPr>
          <a:xfrm>
            <a:off x="198023" y="147081"/>
            <a:ext cx="8503920" cy="543191"/>
            <a:chOff x="198023" y="147081"/>
            <a:chExt cx="8700480" cy="543191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29D15242-825A-344E-9167-CF27804226C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8023" y="151749"/>
              <a:ext cx="492246" cy="538523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E1567C5-D584-7341-917B-F0C864D6E96C}"/>
                </a:ext>
              </a:extLst>
            </p:cNvPr>
            <p:cNvSpPr/>
            <p:nvPr userDrawn="1"/>
          </p:nvSpPr>
          <p:spPr>
            <a:xfrm>
              <a:off x="690269" y="147081"/>
              <a:ext cx="8208234" cy="64008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57BD343E-BB60-1846-957C-EF5784C571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29323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6F385B3-52AD-1F49-A990-25AE7ABF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08" y="1169435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23538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7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F3610E8-A726-8449-8F78-DA2F7ACC9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418BBB7-7D3A-EF42-ADCA-F5DFC970C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6BB865F-C183-4546-9810-D99750BE1204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C1326A71-8846-1644-B377-66996DE3D09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45CE7F6-2C34-3740-9B4C-56FD5B3EA2FC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770887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408" y="1151335"/>
            <a:ext cx="3960980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408" y="1631156"/>
            <a:ext cx="3960980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265" y="1151335"/>
            <a:ext cx="3962536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265" y="1631156"/>
            <a:ext cx="3962536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4E2CA30-05C0-3D47-841D-BC4D8B15AD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E0435E06-3DC2-2841-B93E-196B9DC38B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ECD72CA-61EB-4A4C-8093-436A3464D051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5" name="Picture 14" descr="A close up of a logo&#10;&#10;Description automatically generated">
              <a:extLst>
                <a:ext uri="{FF2B5EF4-FFF2-40B4-BE49-F238E27FC236}">
                  <a16:creationId xmlns:a16="http://schemas.microsoft.com/office/drawing/2014/main" id="{F88AF9A5-C125-F347-97C5-E074CF5BD09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C3EEEA6-D6CD-7F4A-89B6-5F1C74A362F6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896956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50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6603" y="556528"/>
            <a:ext cx="4167397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4840586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606209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48168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C00E29-2A61-4600-9C43-DA1329B274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7221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5332353" y="9004"/>
            <a:ext cx="3788497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16119"/>
          <a:stretch/>
        </p:blipFill>
        <p:spPr>
          <a:xfrm>
            <a:off x="5625197" y="556528"/>
            <a:ext cx="3495654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5489179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254802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5360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 descr="A tree lined street&#10;&#10;Description automatically generated">
            <a:extLst>
              <a:ext uri="{FF2B5EF4-FFF2-40B4-BE49-F238E27FC236}">
                <a16:creationId xmlns:a16="http://schemas.microsoft.com/office/drawing/2014/main" id="{43FCBB59-884B-D241-A30C-1EB82F8BEC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3760" y="702216"/>
            <a:ext cx="3865880" cy="4450287"/>
          </a:xfrm>
          <a:prstGeom prst="rect">
            <a:avLst/>
          </a:prstGeom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id="{2330FA8F-24E2-1046-8F3F-5CEA52CA6025}"/>
              </a:ext>
            </a:extLst>
          </p:cNvPr>
          <p:cNvSpPr/>
          <p:nvPr userDrawn="1"/>
        </p:nvSpPr>
        <p:spPr>
          <a:xfrm flipH="1">
            <a:off x="4683073" y="720320"/>
            <a:ext cx="19949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36668" y="9004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89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tree lined street&#10;&#10;Description automatically generated">
            <a:extLst>
              <a:ext uri="{FF2B5EF4-FFF2-40B4-BE49-F238E27FC236}">
                <a16:creationId xmlns:a16="http://schemas.microsoft.com/office/drawing/2014/main" id="{A20A685D-D3DD-1E41-9703-9693AA53E8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36" y="0"/>
            <a:ext cx="4536037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1393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1393" y="1666059"/>
            <a:ext cx="3592512" cy="344090"/>
          </a:xfrm>
        </p:spPr>
        <p:txBody>
          <a:bodyPr anchor="b">
            <a:noAutofit/>
          </a:bodyPr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>
            <a:off x="4427668" y="729324"/>
            <a:ext cx="14320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377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8E7532AB-4B30-E042-8D7B-78C8B9D48D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4677507" y="914401"/>
            <a:ext cx="4466494" cy="42291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 rot="12748497">
            <a:off x="5255191" y="465522"/>
            <a:ext cx="930293" cy="24227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3ABF1A3-412D-2E41-A382-E44849C8EAE8}"/>
              </a:ext>
            </a:extLst>
          </p:cNvPr>
          <p:cNvSpPr/>
          <p:nvPr userDrawn="1"/>
        </p:nvSpPr>
        <p:spPr>
          <a:xfrm>
            <a:off x="4677505" y="0"/>
            <a:ext cx="4466495" cy="914400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29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AB08A533-6574-A540-92FF-907EE5DBE4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058" y="2670664"/>
            <a:ext cx="804339" cy="8107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0905" y="295171"/>
            <a:ext cx="2249504" cy="55126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CONTENTS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CF59A3BB-7934-8E4E-90BB-53AADD295E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642359"/>
            <a:ext cx="804339" cy="810773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C534658D-14AC-8C43-A3A9-7A2B3642AD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1660176"/>
            <a:ext cx="804339" cy="8107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5A705A7-C575-794C-AE0C-A8B106BB2FC8}"/>
              </a:ext>
            </a:extLst>
          </p:cNvPr>
          <p:cNvSpPr txBox="1"/>
          <p:nvPr userDrawn="1"/>
        </p:nvSpPr>
        <p:spPr>
          <a:xfrm>
            <a:off x="3163311" y="665781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61812-6D7B-FB4E-926E-525E53ACD10E}"/>
              </a:ext>
            </a:extLst>
          </p:cNvPr>
          <p:cNvSpPr txBox="1"/>
          <p:nvPr userDrawn="1"/>
        </p:nvSpPr>
        <p:spPr>
          <a:xfrm>
            <a:off x="3186250" y="170068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257B0D-51C9-A749-8EBE-5E43EA58581E}"/>
              </a:ext>
            </a:extLst>
          </p:cNvPr>
          <p:cNvSpPr txBox="1"/>
          <p:nvPr userDrawn="1"/>
        </p:nvSpPr>
        <p:spPr>
          <a:xfrm>
            <a:off x="3194563" y="270652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57BAB96F-2F85-204B-B203-D0A9157E7B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3746" y="3663543"/>
            <a:ext cx="804339" cy="81077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74C7958-7000-3C4E-A7F1-AFD335A05DA4}"/>
              </a:ext>
            </a:extLst>
          </p:cNvPr>
          <p:cNvSpPr txBox="1"/>
          <p:nvPr userDrawn="1"/>
        </p:nvSpPr>
        <p:spPr>
          <a:xfrm>
            <a:off x="3186250" y="3704055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39843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7127EAD5-8285-D940-8CC3-E78991F22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-26057" y="-9562"/>
            <a:ext cx="5432223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32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arge white building&#10;&#10;Description automatically generated">
            <a:extLst>
              <a:ext uri="{FF2B5EF4-FFF2-40B4-BE49-F238E27FC236}">
                <a16:creationId xmlns:a16="http://schemas.microsoft.com/office/drawing/2014/main" id="{DF064E63-0BE7-CC46-8B5A-DB42D6CACF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3" t="295" r="2532" b="-295"/>
          <a:stretch/>
        </p:blipFill>
        <p:spPr>
          <a:xfrm>
            <a:off x="1793311" y="0"/>
            <a:ext cx="7350689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574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70261"/>
            <a:ext cx="8769096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26999"/>
            <a:ext cx="8769096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5564" y="4826111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1F7AE-D849-6747-AC2F-07C188C11FA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EC4FA4-4568-9343-B71F-2B1283623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509" y="4720046"/>
            <a:ext cx="320286" cy="3409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0223E0-54EE-634F-BECA-9B4238B46D6E}"/>
              </a:ext>
            </a:extLst>
          </p:cNvPr>
          <p:cNvSpPr txBox="1"/>
          <p:nvPr userDrawn="1"/>
        </p:nvSpPr>
        <p:spPr>
          <a:xfrm>
            <a:off x="357250" y="4806164"/>
            <a:ext cx="267333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CAL STATE LA </a:t>
            </a:r>
            <a:r>
              <a:rPr lang="en-US" sz="600" spc="100" baseline="0" dirty="0">
                <a:solidFill>
                  <a:srgbClr val="FCC9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  </a:t>
            </a:r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3677370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69" r:id="rId3"/>
    <p:sldLayoutId id="2147483668" r:id="rId4"/>
    <p:sldLayoutId id="2147483651" r:id="rId5"/>
    <p:sldLayoutId id="2147483667" r:id="rId6"/>
    <p:sldLayoutId id="2147483658" r:id="rId7"/>
    <p:sldLayoutId id="2147483660" r:id="rId8"/>
    <p:sldLayoutId id="2147483659" r:id="rId9"/>
    <p:sldLayoutId id="2147483665" r:id="rId10"/>
    <p:sldLayoutId id="2147483664" r:id="rId11"/>
    <p:sldLayoutId id="2147483663" r:id="rId12"/>
    <p:sldLayoutId id="2147483654" r:id="rId13"/>
    <p:sldLayoutId id="2147483662" r:id="rId14"/>
    <p:sldLayoutId id="2147483661" r:id="rId15"/>
    <p:sldLayoutId id="2147483650" r:id="rId16"/>
    <p:sldLayoutId id="2147483652" r:id="rId17"/>
    <p:sldLayoutId id="2147483653" r:id="rId18"/>
    <p:sldLayoutId id="2147483655" r:id="rId19"/>
    <p:sldLayoutId id="2147483670" r:id="rId20"/>
  </p:sldLayoutIdLst>
  <p:hf hdr="0" ftr="0" dt="0"/>
  <p:txStyles>
    <p:titleStyle>
      <a:lvl1pPr algn="l" defTabSz="342900" rtl="0" eaLnBrk="1" latinLnBrk="0" hangingPunct="1">
        <a:spcBef>
          <a:spcPct val="0"/>
        </a:spcBef>
        <a:buNone/>
        <a:defRPr sz="22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 typeface="Arial"/>
        <a:buNone/>
        <a:defRPr sz="1700" kern="1200">
          <a:solidFill>
            <a:schemeClr val="tx1"/>
          </a:solidFill>
          <a:latin typeface="Arial"/>
          <a:ea typeface="+mn-ea"/>
          <a:cs typeface="Arial"/>
        </a:defRPr>
      </a:lvl1pPr>
      <a:lvl2pPr marL="685800" indent="-342900" algn="l" defTabSz="3429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/>
          <a:ea typeface="+mn-ea"/>
          <a:cs typeface="Arial"/>
        </a:defRPr>
      </a:lvl2pPr>
      <a:lvl3pPr marL="971550" indent="-285750" algn="l" defTabSz="3429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0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google.com/spreadsheets/d/1mQhKtSy18fQcGJ-_h5dalojchtbKIbVYjsPHVjF0N78/edit#gid=0" TargetMode="Externa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sz="3600"/>
              <a:t>Department Meeting</a:t>
            </a:r>
          </a:p>
        </p:txBody>
      </p:sp>
      <p:sp>
        <p:nvSpPr>
          <p:cNvPr id="4099" name="Subtitle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dirty="0" smtClean="0"/>
              <a:t>Friday, November 13th, 2020</a:t>
            </a:r>
          </a:p>
        </p:txBody>
      </p:sp>
    </p:spTree>
    <p:extLst>
      <p:ext uri="{BB962C8B-B14F-4D97-AF65-F5344CB8AC3E}">
        <p14:creationId xmlns:p14="http://schemas.microsoft.com/office/powerpoint/2010/main" val="80368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Updates on Curriculum </a:t>
            </a:r>
            <a:r>
              <a:rPr lang="en-US" altLang="en-US" dirty="0" smtClean="0"/>
              <a:t>Changes and New Program Development</a:t>
            </a:r>
            <a:endParaRPr lang="en-US" altLang="en-US" dirty="0" smtClean="0"/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800" dirty="0"/>
              <a:t>c</a:t>
            </a:r>
            <a:r>
              <a:rPr lang="en-US" altLang="en-US" sz="1800" dirty="0" smtClean="0"/>
              <a:t>alstatela.curriculog.com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800" dirty="0" smtClean="0"/>
              <a:t>MS </a:t>
            </a:r>
            <a:r>
              <a:rPr lang="en-US" altLang="en-US" sz="1800" dirty="0" smtClean="0"/>
              <a:t>CS </a:t>
            </a:r>
          </a:p>
          <a:p>
            <a:pPr marL="971550" lvl="1" indent="-285750"/>
            <a:r>
              <a:rPr lang="en-US" altLang="en-US" sz="1800" dirty="0" smtClean="0"/>
              <a:t>Courses </a:t>
            </a:r>
            <a:r>
              <a:rPr lang="en-US" altLang="en-US" sz="1800" dirty="0" smtClean="0"/>
              <a:t>are approved at all levels. Waiting for implementation</a:t>
            </a:r>
          </a:p>
          <a:p>
            <a:pPr marL="971550" lvl="1" indent="-285750"/>
            <a:r>
              <a:rPr lang="en-US" altLang="en-US" sz="1800" dirty="0" smtClean="0"/>
              <a:t>MS </a:t>
            </a:r>
            <a:r>
              <a:rPr lang="en-US" altLang="en-US" sz="1800" dirty="0" smtClean="0"/>
              <a:t>CS program – under review by the GS </a:t>
            </a:r>
            <a:r>
              <a:rPr lang="en-US" altLang="en-US" sz="1800" dirty="0" smtClean="0"/>
              <a:t>committee</a:t>
            </a:r>
            <a:endParaRPr lang="en-US" alt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800" dirty="0" smtClean="0"/>
              <a:t>BS CS </a:t>
            </a:r>
            <a:r>
              <a:rPr lang="en-US" altLang="en-US" sz="1800" dirty="0" smtClean="0"/>
              <a:t>and course mods – under review by the UGS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800" dirty="0" smtClean="0"/>
              <a:t>CS </a:t>
            </a:r>
            <a:r>
              <a:rPr lang="en-US" altLang="en-US" sz="1800" dirty="0" smtClean="0"/>
              <a:t>Minor </a:t>
            </a:r>
            <a:r>
              <a:rPr lang="en-US" altLang="en-US" sz="1800" dirty="0" smtClean="0"/>
              <a:t>– approved by EPC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800" dirty="0" smtClean="0"/>
              <a:t>Certificate </a:t>
            </a:r>
            <a:r>
              <a:rPr lang="en-US" altLang="en-US" sz="1800" dirty="0" smtClean="0"/>
              <a:t>programs </a:t>
            </a:r>
            <a:endParaRPr lang="en-US" altLang="en-US" sz="1800" dirty="0"/>
          </a:p>
          <a:p>
            <a:pPr marL="971550" lvl="1" indent="-285750"/>
            <a:r>
              <a:rPr lang="en-US" altLang="en-US" sz="1800" dirty="0" smtClean="0"/>
              <a:t>CSSA (being implemented)</a:t>
            </a:r>
          </a:p>
          <a:p>
            <a:pPr marL="971550" lvl="1" indent="-285750"/>
            <a:r>
              <a:rPr lang="en-US" altLang="en-US" sz="1800" dirty="0" smtClean="0"/>
              <a:t>Cybersecurity certification program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GE course development – for Fall 2023</a:t>
            </a:r>
            <a:endParaRPr lang="en-US" altLang="en-US" sz="2000" dirty="0" smtClean="0"/>
          </a:p>
          <a:p>
            <a:endParaRPr lang="en-US" altLang="en-US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val="4147287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Updates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New transfer student admission (~58)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New grad student admission (~30)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CS faculty social and sharing meeting</a:t>
            </a:r>
          </a:p>
          <a:p>
            <a:pPr marL="971550" lvl="1" indent="-285750"/>
            <a:r>
              <a:rPr lang="en-US" sz="1600" dirty="0" smtClean="0"/>
              <a:t>Postpone to Spring 2021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Anything to share?</a:t>
            </a:r>
          </a:p>
          <a:p>
            <a:pPr marL="971550" lvl="1" indent="-285750"/>
            <a:r>
              <a:rPr lang="en-US" sz="1600" dirty="0" smtClean="0"/>
              <a:t>Grants, research proposal efforts, publications, recognitions, student engagements, courses, etc.</a:t>
            </a:r>
          </a:p>
        </p:txBody>
      </p:sp>
    </p:spTree>
    <p:extLst>
      <p:ext uri="{BB962C8B-B14F-4D97-AF65-F5344CB8AC3E}">
        <p14:creationId xmlns:p14="http://schemas.microsoft.com/office/powerpoint/2010/main" val="3563605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IAB Debrief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Important Dates &amp; Upcoming Events</a:t>
            </a:r>
          </a:p>
          <a:p>
            <a:pPr marL="971550" lvl="1" indent="-285750"/>
            <a:r>
              <a:rPr lang="en-US" sz="1800" dirty="0" smtClean="0"/>
              <a:t>MSCS program review – remote site visit</a:t>
            </a:r>
          </a:p>
          <a:p>
            <a:pPr marL="971550" lvl="1" indent="-285750"/>
            <a:r>
              <a:rPr lang="en-US" sz="1800" dirty="0" smtClean="0"/>
              <a:t>Senior design presentations</a:t>
            </a:r>
          </a:p>
          <a:p>
            <a:pPr marL="971550" lvl="1" indent="-285750"/>
            <a:r>
              <a:rPr lang="en-US" sz="1800" dirty="0" smtClean="0"/>
              <a:t>Provost visit</a:t>
            </a:r>
          </a:p>
          <a:p>
            <a:pPr marL="971550" lvl="1" indent="-285750"/>
            <a:r>
              <a:rPr lang="en-US" sz="1800" dirty="0" smtClean="0"/>
              <a:t>Comp Exam / Thesis presentations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Updates on MSCS and BSCS curriculum </a:t>
            </a:r>
            <a:r>
              <a:rPr lang="en-US" sz="2000" dirty="0"/>
              <a:t>m</a:t>
            </a:r>
            <a:r>
              <a:rPr lang="en-US" sz="2000" dirty="0" smtClean="0"/>
              <a:t>odification proposals, </a:t>
            </a:r>
            <a:r>
              <a:rPr lang="en-US" sz="2000" dirty="0" err="1" smtClean="0"/>
              <a:t>PaGE</a:t>
            </a:r>
            <a:r>
              <a:rPr lang="en-US" sz="2000" dirty="0" smtClean="0"/>
              <a:t> certificate programs, and development of GE courses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Q&amp;A</a:t>
            </a:r>
          </a:p>
          <a:p>
            <a:pPr marL="971550" lvl="1" indent="-285750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010400" y="4868863"/>
            <a:ext cx="2133600" cy="274637"/>
          </a:xfrm>
        </p:spPr>
        <p:txBody>
          <a:bodyPr/>
          <a:lstStyle/>
          <a:p>
            <a:fld id="{BB220BBC-8879-E844-B35B-0F806738ECB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902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IAB Debrief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Discussion and feedback</a:t>
            </a:r>
          </a:p>
          <a:p>
            <a:pPr marL="971550" lvl="1" indent="-285750"/>
            <a:r>
              <a:rPr lang="en-US" sz="1800" dirty="0"/>
              <a:t>Attention to detail. Need to incorporate unit-test into courses</a:t>
            </a:r>
          </a:p>
          <a:p>
            <a:pPr marL="971550" lvl="1" indent="-285750"/>
            <a:r>
              <a:rPr lang="en-US" sz="1800" dirty="0" smtClean="0"/>
              <a:t>Increased </a:t>
            </a:r>
            <a:r>
              <a:rPr lang="en-US" sz="1800" dirty="0"/>
              <a:t>need in data science</a:t>
            </a:r>
          </a:p>
          <a:p>
            <a:pPr marL="971550" lvl="1" indent="-285750"/>
            <a:r>
              <a:rPr lang="en-US" sz="1800" dirty="0" smtClean="0"/>
              <a:t>Curriculum/course revision or departmental activity  to add community engagement</a:t>
            </a: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Suggestions</a:t>
            </a:r>
          </a:p>
          <a:p>
            <a:pPr marL="971550" lvl="1" indent="-285750"/>
            <a:r>
              <a:rPr lang="en-US" sz="1800" dirty="0" smtClean="0"/>
              <a:t>Make a video explaining our curricular and ABET to distribute to the IAB members and run the actual meeting efficiently</a:t>
            </a:r>
          </a:p>
          <a:p>
            <a:pPr marL="971550" lvl="1" indent="-285750"/>
            <a:r>
              <a:rPr lang="en-US" sz="1800" dirty="0" smtClean="0"/>
              <a:t>More interactive – discussion topics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2841691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Important Dates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000" dirty="0" smtClean="0"/>
              <a:t>Department Meetings</a:t>
            </a:r>
          </a:p>
          <a:p>
            <a:pPr marL="1028700" lvl="1" fontAlgn="base"/>
            <a:r>
              <a:rPr lang="en-US" sz="1800" dirty="0" smtClean="0"/>
              <a:t>On </a:t>
            </a:r>
            <a:r>
              <a:rPr lang="en-US" sz="1800" dirty="0"/>
              <a:t>every 2nd and 4th Fridays of the </a:t>
            </a:r>
            <a:r>
              <a:rPr lang="en-US" sz="1800" dirty="0" smtClean="0"/>
              <a:t>month</a:t>
            </a:r>
            <a:endParaRPr lang="en-US" sz="1800" dirty="0"/>
          </a:p>
          <a:p>
            <a:pPr marL="1028700" lvl="1" fontAlgn="base"/>
            <a:r>
              <a:rPr lang="en-US" sz="1600" dirty="0" smtClean="0"/>
              <a:t>Fall </a:t>
            </a:r>
            <a:r>
              <a:rPr lang="en-US" sz="1600" dirty="0"/>
              <a:t>- </a:t>
            </a:r>
            <a:r>
              <a:rPr lang="en-US" sz="1600" strike="sngStrike" dirty="0"/>
              <a:t>9/11, 9/25, 10/9, </a:t>
            </a:r>
            <a:r>
              <a:rPr lang="en-US" sz="1600" b="1" strike="sngStrike" dirty="0" smtClean="0"/>
              <a:t>10/23 (IAB)</a:t>
            </a:r>
            <a:r>
              <a:rPr lang="en-US" sz="1600" strike="sngStrike" dirty="0" smtClean="0"/>
              <a:t>, </a:t>
            </a:r>
            <a:r>
              <a:rPr lang="en-US" sz="1600" strike="sngStrike" dirty="0"/>
              <a:t>11/13, </a:t>
            </a:r>
            <a:r>
              <a:rPr lang="en-US" sz="1600" b="1" dirty="0" smtClean="0"/>
              <a:t>12/4 (Provost visit)</a:t>
            </a:r>
            <a:r>
              <a:rPr lang="en-US" sz="1600" b="1" dirty="0"/>
              <a:t> </a:t>
            </a:r>
            <a:endParaRPr lang="en-US" sz="16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MS CS program review – external reviewers’ remote visit on 11/17 and 11/20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Provost, José </a:t>
            </a:r>
            <a:r>
              <a:rPr lang="en-US" sz="1800" dirty="0"/>
              <a:t>Luis </a:t>
            </a:r>
            <a:r>
              <a:rPr lang="en-US" sz="1800" dirty="0" smtClean="0"/>
              <a:t>Alvarado, visit </a:t>
            </a:r>
            <a:r>
              <a:rPr lang="en-US" sz="1800" dirty="0"/>
              <a:t>– </a:t>
            </a:r>
            <a:r>
              <a:rPr lang="en-US" sz="1800" dirty="0" smtClean="0"/>
              <a:t>12/4, 11-12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CS 4961 Senior Design Presentations – 12/4, 8:30-10:30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CS 5960 Comp Exam – 12/2 Wed,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CS 5990 Thesis presentations – 12/11 Friday, 9:30-11:45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010400" y="4826000"/>
            <a:ext cx="2133600" cy="274638"/>
          </a:xfrm>
        </p:spPr>
        <p:txBody>
          <a:bodyPr/>
          <a:lstStyle/>
          <a:p>
            <a:fld id="{BB220BBC-8879-E844-B35B-0F806738ECB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096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MS CS Program </a:t>
            </a:r>
            <a:r>
              <a:rPr lang="en-US" altLang="en-US" dirty="0" smtClean="0"/>
              <a:t>Review by External Evaluators</a:t>
            </a:r>
            <a:endParaRPr lang="en-US" altLang="en-US" dirty="0" smtClean="0"/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 smtClean="0"/>
              <a:t>Two </a:t>
            </a:r>
            <a:r>
              <a:rPr lang="en-US" altLang="en-US" dirty="0" smtClean="0"/>
              <a:t>external </a:t>
            </a:r>
            <a:r>
              <a:rPr lang="en-US" altLang="en-US" dirty="0" smtClean="0"/>
              <a:t>evaluators</a:t>
            </a:r>
            <a:endParaRPr lang="en-US" altLang="en-US" dirty="0" smtClean="0"/>
          </a:p>
          <a:p>
            <a:pPr marL="971550" lvl="1" indent="-285750"/>
            <a:r>
              <a:rPr lang="en-US" altLang="en-US" dirty="0"/>
              <a:t>Christopher </a:t>
            </a:r>
            <a:r>
              <a:rPr lang="en-US" altLang="en-US" dirty="0" err="1" smtClean="0"/>
              <a:t>Ryu</a:t>
            </a:r>
            <a:r>
              <a:rPr lang="en-US" altLang="en-US" dirty="0" smtClean="0"/>
              <a:t> (Chair </a:t>
            </a:r>
            <a:r>
              <a:rPr lang="en-US" altLang="en-US" dirty="0"/>
              <a:t>and </a:t>
            </a:r>
            <a:r>
              <a:rPr lang="en-US" altLang="en-US" dirty="0" smtClean="0"/>
              <a:t>Professor, Department </a:t>
            </a:r>
            <a:r>
              <a:rPr lang="en-US" altLang="en-US" dirty="0"/>
              <a:t>of Computer </a:t>
            </a:r>
            <a:r>
              <a:rPr lang="en-US" altLang="en-US" dirty="0" smtClean="0"/>
              <a:t>Science, California </a:t>
            </a:r>
            <a:r>
              <a:rPr lang="en-US" altLang="en-US" dirty="0"/>
              <a:t>State University, </a:t>
            </a:r>
            <a:r>
              <a:rPr lang="en-US" altLang="en-US" dirty="0" smtClean="0"/>
              <a:t>Fullerton)</a:t>
            </a:r>
          </a:p>
          <a:p>
            <a:pPr marL="971550" lvl="1" indent="-285750"/>
            <a:r>
              <a:rPr lang="en-US" altLang="en-US" dirty="0"/>
              <a:t>Christopher H. </a:t>
            </a:r>
            <a:r>
              <a:rPr lang="en-US" altLang="en-US" dirty="0" smtClean="0"/>
              <a:t>Brooks (Professor, Computer </a:t>
            </a:r>
            <a:r>
              <a:rPr lang="en-US" altLang="en-US" dirty="0"/>
              <a:t>Science and </a:t>
            </a:r>
            <a:r>
              <a:rPr lang="en-US" altLang="en-US" dirty="0" smtClean="0"/>
              <a:t>Engineering, University </a:t>
            </a:r>
            <a:r>
              <a:rPr lang="en-US" altLang="en-US" dirty="0"/>
              <a:t>of San </a:t>
            </a:r>
            <a:r>
              <a:rPr lang="en-US" altLang="en-US" dirty="0" smtClean="0"/>
              <a:t>Francisco)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 smtClean="0"/>
              <a:t>Remote Visit Itinerary</a:t>
            </a:r>
            <a:endParaRPr lang="en-US" altLang="en-US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971550" lvl="1" indent="-285750"/>
            <a:r>
              <a:rPr lang="en-US" altLang="en-US" dirty="0" smtClean="0"/>
              <a:t>Nov. 17</a:t>
            </a:r>
            <a:r>
              <a:rPr lang="en-US" altLang="en-US" baseline="30000" dirty="0" smtClean="0"/>
              <a:t>th</a:t>
            </a:r>
            <a:r>
              <a:rPr lang="en-US" altLang="en-US" dirty="0" smtClean="0"/>
              <a:t>, 9-1:30</a:t>
            </a:r>
          </a:p>
          <a:p>
            <a:pPr marL="971550" lvl="1" indent="-285750"/>
            <a:r>
              <a:rPr lang="en-US" altLang="en-US" dirty="0" smtClean="0"/>
              <a:t>Nov. 20</a:t>
            </a:r>
            <a:r>
              <a:rPr lang="en-US" altLang="en-US" baseline="30000" dirty="0" smtClean="0"/>
              <a:t>th</a:t>
            </a:r>
            <a:r>
              <a:rPr lang="en-US" altLang="en-US" dirty="0" smtClean="0"/>
              <a:t>, 12:30-5</a:t>
            </a:r>
            <a:endParaRPr lang="en-US" altLang="en-US" dirty="0" smtClean="0"/>
          </a:p>
          <a:p>
            <a:endParaRPr lang="en-US" alt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775908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Provost Visit </a:t>
            </a:r>
            <a:r>
              <a:rPr lang="en-US" sz="2400" dirty="0"/>
              <a:t>– 12/4, </a:t>
            </a:r>
            <a:r>
              <a:rPr lang="en-US" sz="2400" dirty="0" smtClean="0"/>
              <a:t>11AM-12PM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José Luis </a:t>
            </a:r>
            <a:r>
              <a:rPr lang="en-US" sz="1800" dirty="0" smtClean="0"/>
              <a:t>Alvarado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Meeting format (?)</a:t>
            </a:r>
          </a:p>
          <a:p>
            <a:pPr marL="971550" lvl="1" indent="-285750"/>
            <a:r>
              <a:rPr lang="en-US" dirty="0" smtClean="0"/>
              <a:t>11:00-11:20 	Department presentation</a:t>
            </a:r>
          </a:p>
          <a:p>
            <a:pPr marL="1257300" lvl="2"/>
            <a:r>
              <a:rPr lang="en-US" dirty="0" smtClean="0"/>
              <a:t>Vision, Mission, </a:t>
            </a:r>
          </a:p>
          <a:p>
            <a:pPr marL="1257300" lvl="2"/>
            <a:r>
              <a:rPr lang="en-US" dirty="0" smtClean="0"/>
              <a:t>Faculty (1 min introduction), students, staff</a:t>
            </a:r>
          </a:p>
          <a:p>
            <a:pPr marL="1257300" lvl="2"/>
            <a:r>
              <a:rPr lang="en-US" dirty="0"/>
              <a:t>R</a:t>
            </a:r>
            <a:r>
              <a:rPr lang="en-US" dirty="0" smtClean="0"/>
              <a:t>esearch, courses, and events </a:t>
            </a:r>
          </a:p>
          <a:p>
            <a:pPr marL="971550" lvl="1"/>
            <a:r>
              <a:rPr lang="en-US" dirty="0" smtClean="0"/>
              <a:t>11:20-11:30 	Provost presentation</a:t>
            </a:r>
          </a:p>
          <a:p>
            <a:pPr marL="971550" lvl="1" indent="-285750"/>
            <a:r>
              <a:rPr lang="en-US" dirty="0" smtClean="0"/>
              <a:t>11:30-12:00	Q&amp;A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7923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CS 4961 Senior Design Presentations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 smtClean="0"/>
              <a:t>Date</a:t>
            </a:r>
            <a:r>
              <a:rPr lang="en-US" sz="1800" dirty="0" smtClean="0"/>
              <a:t>: 12/4, 8-10:30AM </a:t>
            </a:r>
            <a:endParaRPr lang="en-US" sz="1800" dirty="0" smtClean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 smtClean="0"/>
              <a:t>Format</a:t>
            </a:r>
            <a:r>
              <a:rPr lang="en-US" sz="1800" dirty="0"/>
              <a:t>: </a:t>
            </a:r>
            <a:r>
              <a:rPr lang="en-US" sz="1800" dirty="0" smtClean="0"/>
              <a:t>4 </a:t>
            </a:r>
            <a:r>
              <a:rPr lang="en-US" sz="1800" dirty="0"/>
              <a:t>parallel virtual </a:t>
            </a:r>
            <a:r>
              <a:rPr lang="en-US" sz="1800" dirty="0" smtClean="0"/>
              <a:t>sessions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>
                <a:hlinkClick r:id="rId2"/>
              </a:rPr>
              <a:t>https://docs.google.com/spreadsheets/d/1mQhKtSy18fQcGJ-_</a:t>
            </a:r>
            <a:r>
              <a:rPr lang="en-US" sz="1800" dirty="0" smtClean="0">
                <a:hlinkClick r:id="rId2"/>
              </a:rPr>
              <a:t>h5dalojchtbKIbVYjsPHVjF0N78/edit#gid=0</a:t>
            </a:r>
            <a:endParaRPr lang="en-US" sz="1800" dirty="0" smtClean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FF0000"/>
              </a:solidFill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010400" y="4826000"/>
            <a:ext cx="2133600" cy="274638"/>
          </a:xfrm>
        </p:spPr>
        <p:txBody>
          <a:bodyPr/>
          <a:lstStyle/>
          <a:p>
            <a:fld id="{BB220BBC-8879-E844-B35B-0F806738ECB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407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8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CS 4961 Senior Design </a:t>
            </a:r>
            <a:r>
              <a:rPr lang="en-US" dirty="0" smtClean="0"/>
              <a:t>Presentations </a:t>
            </a:r>
            <a:r>
              <a:rPr lang="en-US" dirty="0" smtClean="0"/>
              <a:t>on 12/4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181505"/>
              </p:ext>
            </p:extLst>
          </p:nvPr>
        </p:nvGraphicFramePr>
        <p:xfrm>
          <a:off x="536408" y="960096"/>
          <a:ext cx="7988755" cy="3639025"/>
        </p:xfrm>
        <a:graphic>
          <a:graphicData uri="http://schemas.openxmlformats.org/drawingml/2006/table">
            <a:tbl>
              <a:tblPr/>
              <a:tblGrid>
                <a:gridCol w="1075568">
                  <a:extLst>
                    <a:ext uri="{9D8B030D-6E8A-4147-A177-3AD203B41FA5}">
                      <a16:colId xmlns:a16="http://schemas.microsoft.com/office/drawing/2014/main" val="2925588652"/>
                    </a:ext>
                  </a:extLst>
                </a:gridCol>
                <a:gridCol w="1724191">
                  <a:extLst>
                    <a:ext uri="{9D8B030D-6E8A-4147-A177-3AD203B41FA5}">
                      <a16:colId xmlns:a16="http://schemas.microsoft.com/office/drawing/2014/main" val="1566549846"/>
                    </a:ext>
                  </a:extLst>
                </a:gridCol>
                <a:gridCol w="1683140">
                  <a:extLst>
                    <a:ext uri="{9D8B030D-6E8A-4147-A177-3AD203B41FA5}">
                      <a16:colId xmlns:a16="http://schemas.microsoft.com/office/drawing/2014/main" val="2953166157"/>
                    </a:ext>
                  </a:extLst>
                </a:gridCol>
                <a:gridCol w="1732402">
                  <a:extLst>
                    <a:ext uri="{9D8B030D-6E8A-4147-A177-3AD203B41FA5}">
                      <a16:colId xmlns:a16="http://schemas.microsoft.com/office/drawing/2014/main" val="3553435633"/>
                    </a:ext>
                  </a:extLst>
                </a:gridCol>
                <a:gridCol w="1773454">
                  <a:extLst>
                    <a:ext uri="{9D8B030D-6E8A-4147-A177-3AD203B41FA5}">
                      <a16:colId xmlns:a16="http://schemas.microsoft.com/office/drawing/2014/main" val="3442745329"/>
                    </a:ext>
                  </a:extLst>
                </a:gridCol>
              </a:tblGrid>
              <a:tr h="206596">
                <a:tc>
                  <a:txBody>
                    <a:bodyPr/>
                    <a:lstStyle/>
                    <a:p>
                      <a:pPr rtl="0" fontAlgn="t"/>
                      <a:endParaRPr lang="en-US" sz="1200" dirty="0">
                        <a:effectLst/>
                      </a:endParaRPr>
                    </a:p>
                  </a:txBody>
                  <a:tcPr marL="17027" marR="17027" marT="11351" marB="11351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200" b="1" dirty="0">
                          <a:effectLst/>
                        </a:rPr>
                        <a:t>Session 1</a:t>
                      </a:r>
                    </a:p>
                  </a:txBody>
                  <a:tcPr marL="17027" marR="17027" marT="11351" marB="11351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200" b="1">
                          <a:effectLst/>
                        </a:rPr>
                        <a:t>Sesson 2</a:t>
                      </a:r>
                    </a:p>
                  </a:txBody>
                  <a:tcPr marL="17027" marR="17027" marT="11351" marB="11351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200" b="1" dirty="0">
                          <a:effectLst/>
                        </a:rPr>
                        <a:t>Session 3</a:t>
                      </a:r>
                    </a:p>
                  </a:txBody>
                  <a:tcPr marL="17027" marR="17027" marT="11351" marB="11351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200" b="1">
                          <a:effectLst/>
                        </a:rPr>
                        <a:t>Session 4</a:t>
                      </a:r>
                    </a:p>
                  </a:txBody>
                  <a:tcPr marL="17027" marR="17027" marT="11351" marB="11351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7268583"/>
                  </a:ext>
                </a:extLst>
              </a:tr>
              <a:tr h="206596">
                <a:tc>
                  <a:txBody>
                    <a:bodyPr/>
                    <a:lstStyle/>
                    <a:p>
                      <a:pPr rtl="0" fontAlgn="t"/>
                      <a:r>
                        <a:rPr lang="en-US" sz="1200" b="1">
                          <a:effectLst/>
                        </a:rPr>
                        <a:t>Zoom Link</a:t>
                      </a:r>
                    </a:p>
                  </a:txBody>
                  <a:tcPr marL="17027" marR="17027" marT="11351" marB="11351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endParaRPr lang="en-US" sz="1200" dirty="0">
                        <a:effectLst/>
                      </a:endParaRPr>
                    </a:p>
                  </a:txBody>
                  <a:tcPr marL="17027" marR="17027" marT="11351" marB="11351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endParaRPr lang="en-US" sz="1200">
                        <a:effectLst/>
                      </a:endParaRPr>
                    </a:p>
                  </a:txBody>
                  <a:tcPr marL="17027" marR="17027" marT="11351" marB="11351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endParaRPr lang="en-US" sz="1200" dirty="0">
                        <a:effectLst/>
                      </a:endParaRPr>
                    </a:p>
                  </a:txBody>
                  <a:tcPr marL="17027" marR="17027" marT="11351" marB="11351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endParaRPr lang="en-US" sz="1200">
                        <a:effectLst/>
                      </a:endParaRPr>
                    </a:p>
                  </a:txBody>
                  <a:tcPr marL="17027" marR="17027" marT="11351" marB="11351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2475533"/>
                  </a:ext>
                </a:extLst>
              </a:tr>
              <a:tr h="771897">
                <a:tc>
                  <a:txBody>
                    <a:bodyPr/>
                    <a:lstStyle/>
                    <a:p>
                      <a:pPr rtl="0" fontAlgn="t"/>
                      <a:r>
                        <a:rPr lang="en-US" sz="1200" b="1">
                          <a:effectLst/>
                        </a:rPr>
                        <a:t>8:30-9:00</a:t>
                      </a:r>
                    </a:p>
                  </a:txBody>
                  <a:tcPr marL="17027" marR="17027" marT="11351" marB="11351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200" dirty="0">
                          <a:effectLst/>
                        </a:rPr>
                        <a:t>Artificial Intelligence and Data Science for Air Pollution Prediction and Visualization</a:t>
                      </a:r>
                    </a:p>
                  </a:txBody>
                  <a:tcPr marL="17027" marR="17027" marT="11351" marB="11351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200" dirty="0">
                          <a:effectLst/>
                          <a:latin typeface="+mn-lt"/>
                        </a:rPr>
                        <a:t>COVID-19 Data Visualization</a:t>
                      </a:r>
                    </a:p>
                  </a:txBody>
                  <a:tcPr marL="17027" marR="17027" marT="11351" marB="11351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200" dirty="0">
                          <a:effectLst/>
                        </a:rPr>
                        <a:t>AWS Project</a:t>
                      </a:r>
                    </a:p>
                  </a:txBody>
                  <a:tcPr marL="17027" marR="17027" marT="11351" marB="11351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</a:rPr>
                        <a:t>Provider Credential Web </a:t>
                      </a:r>
                      <a:r>
                        <a:rPr lang="en-US" sz="1200" dirty="0" smtClean="0">
                          <a:solidFill>
                            <a:srgbClr val="FF0000"/>
                          </a:solidFill>
                          <a:effectLst/>
                        </a:rPr>
                        <a:t>Portal (new title)</a:t>
                      </a:r>
                      <a:endParaRPr lang="en-US" sz="12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17027" marR="17027" marT="11351" marB="11351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1554957"/>
                  </a:ext>
                </a:extLst>
              </a:tr>
              <a:tr h="472219">
                <a:tc>
                  <a:txBody>
                    <a:bodyPr/>
                    <a:lstStyle/>
                    <a:p>
                      <a:pPr rtl="0" fontAlgn="t"/>
                      <a:r>
                        <a:rPr lang="en-US" sz="1200" b="1" dirty="0">
                          <a:effectLst/>
                        </a:rPr>
                        <a:t>9:00-9:30</a:t>
                      </a:r>
                    </a:p>
                  </a:txBody>
                  <a:tcPr marL="17027" marR="17027" marT="11351" marB="11351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200" dirty="0">
                          <a:effectLst/>
                        </a:rPr>
                        <a:t>Artificial Intelligence for Smart Cities</a:t>
                      </a:r>
                    </a:p>
                  </a:txBody>
                  <a:tcPr marL="17027" marR="17027" marT="11351" marB="11351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200">
                          <a:effectLst/>
                          <a:latin typeface="+mn-lt"/>
                        </a:rPr>
                        <a:t>Collaborative Visualization for Solar System Treks</a:t>
                      </a:r>
                    </a:p>
                  </a:txBody>
                  <a:tcPr marL="17027" marR="17027" marT="11351" marB="11351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200" dirty="0">
                          <a:effectLst/>
                        </a:rPr>
                        <a:t>Modernizing PD Legacy Repositories</a:t>
                      </a:r>
                    </a:p>
                  </a:txBody>
                  <a:tcPr marL="17027" marR="17027" marT="11351" marB="11351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200">
                          <a:effectLst/>
                        </a:rPr>
                        <a:t>RoboSub</a:t>
                      </a:r>
                    </a:p>
                  </a:txBody>
                  <a:tcPr marL="17027" marR="17027" marT="11351" marB="11351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5655771"/>
                  </a:ext>
                </a:extLst>
              </a:tr>
              <a:tr h="472219">
                <a:tc>
                  <a:txBody>
                    <a:bodyPr/>
                    <a:lstStyle/>
                    <a:p>
                      <a:pPr rtl="0" fontAlgn="t"/>
                      <a:r>
                        <a:rPr lang="en-US" sz="1200" b="1">
                          <a:effectLst/>
                        </a:rPr>
                        <a:t>9:30-10:00</a:t>
                      </a:r>
                    </a:p>
                  </a:txBody>
                  <a:tcPr marL="17027" marR="17027" marT="11351" marB="11351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200" dirty="0">
                          <a:effectLst/>
                        </a:rPr>
                        <a:t>Satellite Anomaly Injection &amp; Detection Testbed</a:t>
                      </a:r>
                    </a:p>
                  </a:txBody>
                  <a:tcPr marL="17027" marR="17027" marT="11351" marB="11351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200" dirty="0">
                          <a:effectLst/>
                          <a:latin typeface="+mn-lt"/>
                        </a:rPr>
                        <a:t>INART VR Project</a:t>
                      </a:r>
                    </a:p>
                  </a:txBody>
                  <a:tcPr marL="17027" marR="17027" marT="11351" marB="11351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200" dirty="0">
                          <a:effectLst/>
                        </a:rPr>
                        <a:t>Online Application for Street and Highway Pavements Design</a:t>
                      </a:r>
                    </a:p>
                  </a:txBody>
                  <a:tcPr marL="17027" marR="17027" marT="11351" marB="11351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200">
                          <a:effectLst/>
                        </a:rPr>
                        <a:t>The ArQive Mobile App</a:t>
                      </a:r>
                    </a:p>
                  </a:txBody>
                  <a:tcPr marL="17027" marR="17027" marT="11351" marB="11351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8887962"/>
                  </a:ext>
                </a:extLst>
              </a:tr>
              <a:tr h="322380">
                <a:tc>
                  <a:txBody>
                    <a:bodyPr/>
                    <a:lstStyle/>
                    <a:p>
                      <a:pPr rtl="0" fontAlgn="t"/>
                      <a:r>
                        <a:rPr lang="en-US" sz="1200" b="1">
                          <a:effectLst/>
                        </a:rPr>
                        <a:t>10:00-10:30</a:t>
                      </a:r>
                    </a:p>
                  </a:txBody>
                  <a:tcPr marL="17027" marR="17027" marT="11351" marB="11351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200" dirty="0">
                          <a:effectLst/>
                        </a:rPr>
                        <a:t>Telescope Moon Trek</a:t>
                      </a:r>
                    </a:p>
                  </a:txBody>
                  <a:tcPr marL="17027" marR="17027" marT="11351" marB="11351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200">
                          <a:effectLst/>
                          <a:latin typeface="+mn-lt"/>
                        </a:rPr>
                        <a:t>Sidewalk Slope Monitoring System</a:t>
                      </a:r>
                    </a:p>
                  </a:txBody>
                  <a:tcPr marL="17027" marR="17027" marT="11351" marB="11351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200" dirty="0">
                          <a:effectLst/>
                        </a:rPr>
                        <a:t>Open Source Real-Time Video Player</a:t>
                      </a:r>
                    </a:p>
                  </a:txBody>
                  <a:tcPr marL="17027" marR="17027" marT="11351" marB="11351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200">
                          <a:effectLst/>
                        </a:rPr>
                        <a:t>Want2Remember App</a:t>
                      </a:r>
                    </a:p>
                  </a:txBody>
                  <a:tcPr marL="17027" marR="17027" marT="11351" marB="11351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3098152"/>
                  </a:ext>
                </a:extLst>
              </a:tr>
              <a:tr h="402125">
                <a:tc>
                  <a:txBody>
                    <a:bodyPr/>
                    <a:lstStyle/>
                    <a:p>
                      <a:pPr rtl="0" fontAlgn="t"/>
                      <a:r>
                        <a:rPr lang="en-US" sz="1200" b="1" dirty="0">
                          <a:effectLst/>
                        </a:rPr>
                        <a:t>Time Keeper</a:t>
                      </a:r>
                    </a:p>
                  </a:txBody>
                  <a:tcPr marL="17027" marR="17027" marT="11351" marB="11351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200" b="1" dirty="0">
                          <a:effectLst/>
                        </a:rPr>
                        <a:t>Mohammad </a:t>
                      </a:r>
                      <a:r>
                        <a:rPr lang="en-US" sz="1200" b="1" dirty="0" err="1">
                          <a:effectLst/>
                        </a:rPr>
                        <a:t>Pourhomayoun</a:t>
                      </a:r>
                      <a:endParaRPr lang="en-US" sz="1200" b="1" dirty="0">
                        <a:effectLst/>
                      </a:endParaRPr>
                    </a:p>
                  </a:txBody>
                  <a:tcPr marL="17027" marR="17027" marT="11351" marB="11351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200" b="1" dirty="0" err="1">
                          <a:effectLst/>
                          <a:latin typeface="+mn-lt"/>
                        </a:rPr>
                        <a:t>Navid</a:t>
                      </a:r>
                      <a:r>
                        <a:rPr lang="en-US" sz="1200" b="1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+mn-lt"/>
                        </a:rPr>
                        <a:t>Amini</a:t>
                      </a:r>
                      <a:endParaRPr lang="en-US" sz="1200" b="1" dirty="0">
                        <a:effectLst/>
                        <a:latin typeface="+mn-lt"/>
                      </a:endParaRPr>
                    </a:p>
                  </a:txBody>
                  <a:tcPr marL="17027" marR="17027" marT="11351" marB="11351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200" b="1" dirty="0" err="1">
                          <a:effectLst/>
                        </a:rPr>
                        <a:t>Chengyu</a:t>
                      </a:r>
                      <a:r>
                        <a:rPr lang="en-US" sz="1200" b="1" dirty="0">
                          <a:effectLst/>
                        </a:rPr>
                        <a:t> Sun</a:t>
                      </a:r>
                    </a:p>
                  </a:txBody>
                  <a:tcPr marL="17027" marR="17027" marT="11351" marB="11351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200" b="1" dirty="0">
                          <a:effectLst/>
                        </a:rPr>
                        <a:t>Keenan </a:t>
                      </a:r>
                      <a:r>
                        <a:rPr lang="en-US" sz="1200" b="1" dirty="0" err="1">
                          <a:effectLst/>
                        </a:rPr>
                        <a:t>Knaur</a:t>
                      </a:r>
                      <a:endParaRPr lang="en-US" sz="1200" b="1" dirty="0">
                        <a:effectLst/>
                      </a:endParaRPr>
                    </a:p>
                  </a:txBody>
                  <a:tcPr marL="17027" marR="17027" marT="11351" marB="11351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1432548"/>
                  </a:ext>
                </a:extLst>
              </a:tr>
              <a:tr h="206596">
                <a:tc>
                  <a:txBody>
                    <a:bodyPr/>
                    <a:lstStyle/>
                    <a:p>
                      <a:pPr rtl="0" fontAlgn="t"/>
                      <a:r>
                        <a:rPr lang="en-US" sz="1200" b="1">
                          <a:effectLst/>
                        </a:rPr>
                        <a:t>Other Faculty</a:t>
                      </a:r>
                    </a:p>
                  </a:txBody>
                  <a:tcPr marL="17027" marR="17027" marT="11351" marB="11351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200" dirty="0">
                          <a:effectLst/>
                        </a:rPr>
                        <a:t>Russ Abbott</a:t>
                      </a:r>
                    </a:p>
                  </a:txBody>
                  <a:tcPr marL="17027" marR="17027" marT="11351" marB="11351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 b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David Krum</a:t>
                      </a:r>
                    </a:p>
                  </a:txBody>
                  <a:tcPr marL="17027" marR="17027" marT="11351" marB="11351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200" dirty="0">
                          <a:effectLst/>
                        </a:rPr>
                        <a:t>Jiang </a:t>
                      </a:r>
                      <a:r>
                        <a:rPr lang="en-US" sz="1200" dirty="0" err="1">
                          <a:effectLst/>
                        </a:rPr>
                        <a:t>Guo</a:t>
                      </a:r>
                      <a:endParaRPr lang="en-US" sz="1200" dirty="0">
                        <a:effectLst/>
                      </a:endParaRPr>
                    </a:p>
                  </a:txBody>
                  <a:tcPr marL="17027" marR="17027" marT="11351" marB="11351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200" dirty="0">
                          <a:effectLst/>
                        </a:rPr>
                        <a:t>Richard Cross</a:t>
                      </a:r>
                    </a:p>
                  </a:txBody>
                  <a:tcPr marL="17027" marR="17027" marT="11351" marB="11351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6890025"/>
                  </a:ext>
                </a:extLst>
              </a:tr>
              <a:tr h="206596">
                <a:tc>
                  <a:txBody>
                    <a:bodyPr/>
                    <a:lstStyle/>
                    <a:p>
                      <a:pPr rtl="0" fontAlgn="t"/>
                      <a:endParaRPr lang="en-US" sz="1200">
                        <a:effectLst/>
                      </a:endParaRPr>
                    </a:p>
                  </a:txBody>
                  <a:tcPr marL="17027" marR="17027" marT="11351" marB="11351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200" dirty="0" err="1">
                          <a:effectLst/>
                        </a:rPr>
                        <a:t>Weronika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Cwir</a:t>
                      </a:r>
                      <a:endParaRPr lang="en-US" sz="1200" dirty="0">
                        <a:effectLst/>
                      </a:endParaRPr>
                    </a:p>
                  </a:txBody>
                  <a:tcPr marL="17027" marR="17027" marT="11351" marB="11351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200" dirty="0" err="1">
                          <a:effectLst/>
                          <a:latin typeface="+mn-lt"/>
                        </a:rPr>
                        <a:t>Jungsoo</a:t>
                      </a:r>
                      <a:r>
                        <a:rPr lang="en-US" sz="1200" dirty="0">
                          <a:effectLst/>
                          <a:latin typeface="+mn-lt"/>
                        </a:rPr>
                        <a:t> (Soo) Lim</a:t>
                      </a:r>
                    </a:p>
                  </a:txBody>
                  <a:tcPr marL="17027" marR="17027" marT="11351" marB="11351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200" dirty="0" err="1">
                          <a:effectLst/>
                        </a:rPr>
                        <a:t>Negin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Forouzesh</a:t>
                      </a:r>
                      <a:endParaRPr lang="en-US" sz="1200" dirty="0">
                        <a:effectLst/>
                      </a:endParaRPr>
                    </a:p>
                  </a:txBody>
                  <a:tcPr marL="17027" marR="17027" marT="11351" marB="11351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200">
                          <a:effectLst/>
                        </a:rPr>
                        <a:t>John Hurley</a:t>
                      </a:r>
                    </a:p>
                  </a:txBody>
                  <a:tcPr marL="17027" marR="17027" marT="11351" marB="11351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2073773"/>
                  </a:ext>
                </a:extLst>
              </a:tr>
              <a:tr h="206596">
                <a:tc>
                  <a:txBody>
                    <a:bodyPr/>
                    <a:lstStyle/>
                    <a:p>
                      <a:pPr rtl="0" fontAlgn="t"/>
                      <a:endParaRPr lang="en-US" sz="1200">
                        <a:effectLst/>
                      </a:endParaRPr>
                    </a:p>
                  </a:txBody>
                  <a:tcPr marL="17027" marR="17027" marT="11351" marB="11351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endParaRPr lang="en-US" sz="1200" dirty="0">
                        <a:effectLst/>
                      </a:endParaRPr>
                    </a:p>
                  </a:txBody>
                  <a:tcPr marL="17027" marR="17027" marT="11351" marB="11351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endParaRPr lang="en-US" sz="1200" dirty="0">
                        <a:effectLst/>
                      </a:endParaRPr>
                    </a:p>
                  </a:txBody>
                  <a:tcPr marL="17027" marR="17027" marT="11351" marB="11351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endParaRPr lang="en-US" sz="1200" dirty="0">
                        <a:effectLst/>
                      </a:endParaRPr>
                    </a:p>
                  </a:txBody>
                  <a:tcPr marL="17027" marR="17027" marT="11351" marB="11351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200" dirty="0" err="1">
                          <a:effectLst/>
                        </a:rPr>
                        <a:t>Zilong</a:t>
                      </a:r>
                      <a:r>
                        <a:rPr lang="en-US" sz="1200" dirty="0">
                          <a:effectLst/>
                        </a:rPr>
                        <a:t> Ye</a:t>
                      </a:r>
                    </a:p>
                  </a:txBody>
                  <a:tcPr marL="17027" marR="17027" marT="11351" marB="11351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71999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7473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 Exam and Thesis Presentations (Fall 2020)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36408" y="1177748"/>
            <a:ext cx="2326865" cy="339447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CS 5960 Comp Exam </a:t>
            </a:r>
            <a:r>
              <a:rPr lang="en-US" sz="1600" dirty="0" smtClean="0"/>
              <a:t>–Wednesday, </a:t>
            </a:r>
            <a:r>
              <a:rPr lang="en-US" sz="1600" dirty="0"/>
              <a:t>12/2</a:t>
            </a:r>
            <a:r>
              <a:rPr lang="en-US" sz="1600" dirty="0" smtClean="0"/>
              <a:t>, 9-10AM</a:t>
            </a:r>
          </a:p>
          <a:p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CS 5990 Thesis presentations – </a:t>
            </a:r>
            <a:r>
              <a:rPr lang="en-US" sz="1600" dirty="0" smtClean="0"/>
              <a:t>Friday, 12/11, 9:30-11:45</a:t>
            </a:r>
          </a:p>
          <a:p>
            <a:pPr marL="971550" lvl="1" indent="-285750"/>
            <a:r>
              <a:rPr lang="en-US" sz="1400" dirty="0" smtClean="0"/>
              <a:t>Contact Prof. Y. Zhu for scheduling</a:t>
            </a:r>
            <a:endParaRPr lang="en-US" sz="1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010400" y="4826000"/>
            <a:ext cx="2133600" cy="274638"/>
          </a:xfrm>
        </p:spPr>
        <p:txBody>
          <a:bodyPr/>
          <a:lstStyle/>
          <a:p>
            <a:fld id="{BB220BBC-8879-E844-B35B-0F806738ECBE}" type="slidenum">
              <a:rPr lang="en-US" smtClean="0"/>
              <a:t>9</a:t>
            </a:fld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0426001"/>
              </p:ext>
            </p:extLst>
          </p:nvPr>
        </p:nvGraphicFramePr>
        <p:xfrm>
          <a:off x="2964873" y="873442"/>
          <a:ext cx="5809672" cy="38404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72453">
                  <a:extLst>
                    <a:ext uri="{9D8B030D-6E8A-4147-A177-3AD203B41FA5}">
                      <a16:colId xmlns:a16="http://schemas.microsoft.com/office/drawing/2014/main" val="2813006734"/>
                    </a:ext>
                  </a:extLst>
                </a:gridCol>
                <a:gridCol w="1272453">
                  <a:extLst>
                    <a:ext uri="{9D8B030D-6E8A-4147-A177-3AD203B41FA5}">
                      <a16:colId xmlns:a16="http://schemas.microsoft.com/office/drawing/2014/main" val="3807274006"/>
                    </a:ext>
                  </a:extLst>
                </a:gridCol>
                <a:gridCol w="1387277">
                  <a:extLst>
                    <a:ext uri="{9D8B030D-6E8A-4147-A177-3AD203B41FA5}">
                      <a16:colId xmlns:a16="http://schemas.microsoft.com/office/drawing/2014/main" val="2727998964"/>
                    </a:ext>
                  </a:extLst>
                </a:gridCol>
                <a:gridCol w="1387277">
                  <a:extLst>
                    <a:ext uri="{9D8B030D-6E8A-4147-A177-3AD203B41FA5}">
                      <a16:colId xmlns:a16="http://schemas.microsoft.com/office/drawing/2014/main" val="4183805020"/>
                    </a:ext>
                  </a:extLst>
                </a:gridCol>
                <a:gridCol w="490212">
                  <a:extLst>
                    <a:ext uri="{9D8B030D-6E8A-4147-A177-3AD203B41FA5}">
                      <a16:colId xmlns:a16="http://schemas.microsoft.com/office/drawing/2014/main" val="28901071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Time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Student Name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Advisor Name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Committee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Length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56287368"/>
                  </a:ext>
                </a:extLst>
              </a:tr>
              <a:tr h="0">
                <a:tc rowSpan="4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9:30-9:50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Justine West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Dr. Pourhomayoun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5min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713608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Ambujan Nair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Dr. Pourhomayoun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1510737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Erika Estrada Medina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Dr. Pourhomayoun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6412771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Nikita Aggarwal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Dr. Pourhomayoun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079944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9:50-10:10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Carlos Estebes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Dr. Pourhomayoun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245326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10:10-10:30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Kevin Marlis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Dr. Pourhomayoun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807397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highlight>
                            <a:srgbClr val="00FF00"/>
                          </a:highlight>
                        </a:rPr>
                        <a:t>10:30-10:40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highlight>
                            <a:srgbClr val="00FF00"/>
                          </a:highlight>
                        </a:rPr>
                        <a:t>Break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highlight>
                            <a:srgbClr val="00FF00"/>
                          </a:highlight>
                        </a:rPr>
                        <a:t>Break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highlight>
                            <a:srgbClr val="00FF00"/>
                          </a:highlight>
                        </a:rPr>
                        <a:t>Break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793849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177767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10:40-11:00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Tracy Lan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Dr. Sun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256969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10:00-11:05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Kevin Ngo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Dr. Sun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578282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4702356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11:05-11:20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Veronica Toriz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Dr. Amini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3324101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Bingnan Zhou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Dr. Amini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6033529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Tae Hong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Dr. Amini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837419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11:20-11:40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Kevin Delao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Dr. Amini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91291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636415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11:40-11:45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Hasanain Al Sabonchi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Dr. Jiang Guo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5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498399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3439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15546</TotalTime>
  <Words>726</Words>
  <Application>Microsoft Office PowerPoint</Application>
  <PresentationFormat>On-screen Show (16:9)</PresentationFormat>
  <Paragraphs>204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DengXian</vt:lpstr>
      <vt:lpstr>Arial</vt:lpstr>
      <vt:lpstr>Calibri</vt:lpstr>
      <vt:lpstr>Courier New</vt:lpstr>
      <vt:lpstr>Times New Roman</vt:lpstr>
      <vt:lpstr>Office Theme</vt:lpstr>
      <vt:lpstr>Department Meeting</vt:lpstr>
      <vt:lpstr>Agenda</vt:lpstr>
      <vt:lpstr>IAB Debrief</vt:lpstr>
      <vt:lpstr>Important Dates</vt:lpstr>
      <vt:lpstr>MS CS Program Review by External Evaluators</vt:lpstr>
      <vt:lpstr>Provost Visit – 12/4, 11AM-12PM</vt:lpstr>
      <vt:lpstr>CS 4961 Senior Design Presentations</vt:lpstr>
      <vt:lpstr>CS 4961 Senior Design Presentations on 12/4</vt:lpstr>
      <vt:lpstr>Comp Exam and Thesis Presentations (Fall 2020)</vt:lpstr>
      <vt:lpstr>Updates on Curriculum Changes and New Program Development</vt:lpstr>
      <vt:lpstr>Other Updates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Lim, Jung S</dc:creator>
  <cp:lastModifiedBy>Cal State L.A.</cp:lastModifiedBy>
  <cp:revision>303</cp:revision>
  <dcterms:created xsi:type="dcterms:W3CDTF">2020-04-22T18:12:43Z</dcterms:created>
  <dcterms:modified xsi:type="dcterms:W3CDTF">2020-11-14T00:35:48Z</dcterms:modified>
</cp:coreProperties>
</file>