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56" r:id="rId2"/>
    <p:sldId id="586" r:id="rId3"/>
    <p:sldId id="634" r:id="rId4"/>
    <p:sldId id="635" r:id="rId5"/>
    <p:sldId id="627" r:id="rId6"/>
    <p:sldId id="629" r:id="rId7"/>
    <p:sldId id="636" r:id="rId8"/>
    <p:sldId id="630" r:id="rId9"/>
    <p:sldId id="631" r:id="rId10"/>
    <p:sldId id="632" r:id="rId11"/>
    <p:sldId id="633" r:id="rId12"/>
    <p:sldId id="626" r:id="rId13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2" autoAdjust="0"/>
    <p:restoredTop sz="86412" autoAdjust="0"/>
  </p:normalViewPr>
  <p:slideViewPr>
    <p:cSldViewPr snapToGrid="0" snapToObjects="1">
      <p:cViewPr varScale="1">
        <p:scale>
          <a:sx n="121" d="100"/>
          <a:sy n="121" d="100"/>
        </p:scale>
        <p:origin x="102" y="2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statela.edu/commencement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Department Meeting</a:t>
            </a:r>
          </a:p>
        </p:txBody>
      </p:sp>
      <p:sp>
        <p:nvSpPr>
          <p:cNvPr id="409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Friday, Mar. 25, 2022</a:t>
            </a:r>
          </a:p>
        </p:txBody>
      </p:sp>
    </p:spTree>
    <p:extLst>
      <p:ext uri="{BB962C8B-B14F-4D97-AF65-F5344CB8AC3E}">
        <p14:creationId xmlns:p14="http://schemas.microsoft.com/office/powerpoint/2010/main" val="803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2022: Thesis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Friday, May 6th, 2022, 9-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Keep the current format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Virtual</a:t>
            </a:r>
          </a:p>
        </p:txBody>
      </p:sp>
    </p:spTree>
    <p:extLst>
      <p:ext uri="{BB962C8B-B14F-4D97-AF65-F5344CB8AC3E}">
        <p14:creationId xmlns:p14="http://schemas.microsoft.com/office/powerpoint/2010/main" val="8061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</a:t>
            </a:r>
            <a:r>
              <a:rPr lang="en-US" dirty="0" smtClean="0"/>
              <a:t>2022: Grad Advisement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Friday, April 15</a:t>
            </a:r>
            <a:r>
              <a:rPr lang="en-US" baseline="30000" dirty="0" smtClean="0"/>
              <a:t>th</a:t>
            </a:r>
            <a:r>
              <a:rPr lang="en-US" dirty="0" smtClean="0"/>
              <a:t>, 2022, 11AM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 grad advisement</a:t>
            </a:r>
          </a:p>
        </p:txBody>
      </p:sp>
    </p:spTree>
    <p:extLst>
      <p:ext uri="{BB962C8B-B14F-4D97-AF65-F5344CB8AC3E}">
        <p14:creationId xmlns:p14="http://schemas.microsoft.com/office/powerpoint/2010/main" val="167928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great Spring break!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Announcements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CS 2011 - CS2013 performance data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Senior </a:t>
            </a:r>
            <a:r>
              <a:rPr lang="en-US" sz="1800" dirty="0"/>
              <a:t>design </a:t>
            </a:r>
            <a:r>
              <a:rPr lang="en-US" sz="1800" dirty="0" smtClean="0"/>
              <a:t>expo</a:t>
            </a:r>
            <a:endParaRPr lang="en-US" sz="1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Comp exam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Thesis presentations</a:t>
            </a:r>
          </a:p>
          <a:p>
            <a:pPr fontAlgn="base"/>
            <a:endParaRPr lang="en-US" sz="1800" dirty="0" smtClean="0"/>
          </a:p>
          <a:p>
            <a:pPr fontAlgn="base"/>
            <a:r>
              <a:rPr lang="en-US" sz="1800" dirty="0" smtClean="0"/>
              <a:t>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Department meeting dates: April 8, April 22, May 13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Search update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GE proposal update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ECST Honors Convocation (in-person)</a:t>
            </a:r>
          </a:p>
          <a:p>
            <a:pPr marL="971550" lvl="1" indent="-285750" fontAlgn="base"/>
            <a:r>
              <a:rPr lang="en-US" sz="1600" dirty="0" smtClean="0"/>
              <a:t>Thursday, April 14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, 2022, at 6PM</a:t>
            </a:r>
          </a:p>
          <a:p>
            <a:pPr marL="971550" lvl="1" indent="-285750" fontAlgn="base"/>
            <a:r>
              <a:rPr lang="en-US" sz="1600" dirty="0" smtClean="0"/>
              <a:t>D. Krum (reader), N. </a:t>
            </a:r>
            <a:r>
              <a:rPr lang="en-US" sz="1600" dirty="0" err="1" smtClean="0"/>
              <a:t>Forouzesh</a:t>
            </a:r>
            <a:r>
              <a:rPr lang="en-US" sz="1600" dirty="0" smtClean="0"/>
              <a:t> (line leader), C. Sun (grad student guider)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Commencement </a:t>
            </a:r>
            <a:r>
              <a:rPr lang="en-US" sz="1800" dirty="0"/>
              <a:t>(in-person):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www.calstatela.edu/commencement</a:t>
            </a:r>
            <a:endParaRPr lang="en-US" sz="1800" dirty="0" smtClean="0"/>
          </a:p>
          <a:p>
            <a:pPr marL="971550" lvl="1" indent="-285750" fontAlgn="base"/>
            <a:r>
              <a:rPr lang="en-US" sz="1600" dirty="0" smtClean="0"/>
              <a:t>ECST: May 23, 2022, 9AM</a:t>
            </a:r>
          </a:p>
          <a:p>
            <a:pPr marL="971550" lvl="1" indent="-285750" fontAlgn="base"/>
            <a:r>
              <a:rPr lang="en-US" sz="1600" dirty="0" smtClean="0"/>
              <a:t>Faculty marshals: D. Krum, S. Lim, C. Sun</a:t>
            </a: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Any other?</a:t>
            </a:r>
            <a:endParaRPr lang="en-US" sz="1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2011-CS2013 </a:t>
            </a:r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Presentations by Drs. Lim and Sun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7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Design Expo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Thursday</a:t>
            </a:r>
            <a:r>
              <a:rPr lang="en-US" dirty="0" smtClean="0"/>
              <a:t>, May 5</a:t>
            </a:r>
            <a:r>
              <a:rPr lang="en-US" baseline="30000" dirty="0" smtClean="0"/>
              <a:t>th</a:t>
            </a:r>
            <a:r>
              <a:rPr lang="en-US" dirty="0" smtClean="0"/>
              <a:t>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you teach any classes on Thu, </a:t>
            </a:r>
            <a:r>
              <a:rPr lang="en-US" dirty="0"/>
              <a:t>o</a:t>
            </a:r>
            <a:r>
              <a:rPr lang="en-US" dirty="0" smtClean="0"/>
              <a:t>ffer asynchronous online session on that day. Invite your students to the expo.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xpo will be done in-person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Format to be discussed</a:t>
            </a:r>
          </a:p>
          <a:p>
            <a:pPr marL="971550" lvl="1" indent="-285750"/>
            <a:r>
              <a:rPr lang="en-US" dirty="0" smtClean="0"/>
              <a:t>Pre-record presentations (last practice session) and post it on the website for archival and promotional purposes -&gt; do not record the EXPO live</a:t>
            </a:r>
          </a:p>
          <a:p>
            <a:pPr marL="971550" lvl="1" indent="-285750"/>
            <a:r>
              <a:rPr lang="en-US" dirty="0" smtClean="0"/>
              <a:t>How many parallel sessions: 4 (4 teams per session)</a:t>
            </a:r>
          </a:p>
          <a:p>
            <a:pPr marL="971550" lvl="1" indent="-285750"/>
            <a:r>
              <a:rPr lang="en-US" dirty="0" smtClean="0"/>
              <a:t>Audience – faculty advisors</a:t>
            </a:r>
            <a:r>
              <a:rPr lang="en-US" dirty="0"/>
              <a:t> </a:t>
            </a:r>
            <a:r>
              <a:rPr lang="en-US" dirty="0" smtClean="0"/>
              <a:t>and sponsors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03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Senior Design 2022-2023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Expected number of students?</a:t>
            </a:r>
          </a:p>
          <a:p>
            <a:pPr marL="971550" lvl="1" indent="-285750"/>
            <a:r>
              <a:rPr lang="en-US" dirty="0" smtClean="0"/>
              <a:t>160 or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 for new sponsors</a:t>
            </a:r>
          </a:p>
          <a:p>
            <a:pPr marL="971550" lvl="1" indent="-285750"/>
            <a:r>
              <a:rPr lang="en-US" dirty="0" smtClean="0"/>
              <a:t>Mozilla</a:t>
            </a:r>
          </a:p>
          <a:p>
            <a:pPr marL="971550" lvl="1" indent="-285750"/>
            <a:r>
              <a:rPr lang="en-US" dirty="0" err="1" smtClean="0"/>
              <a:t>Townmore</a:t>
            </a:r>
            <a:endParaRPr lang="en-US" dirty="0" smtClean="0"/>
          </a:p>
          <a:p>
            <a:pPr marL="971550" lvl="1" indent="-285750"/>
            <a:r>
              <a:rPr lang="en-US" dirty="0" smtClean="0"/>
              <a:t>Others?</a:t>
            </a:r>
            <a:endParaRPr lang="en-US" dirty="0" smtClean="0"/>
          </a:p>
          <a:p>
            <a:pPr marL="285750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974420"/>
              </p:ext>
            </p:extLst>
          </p:nvPr>
        </p:nvGraphicFramePr>
        <p:xfrm>
          <a:off x="2290322" y="964062"/>
          <a:ext cx="493343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122">
                  <a:extLst>
                    <a:ext uri="{9D8B030D-6E8A-4147-A177-3AD203B41FA5}">
                      <a16:colId xmlns:a16="http://schemas.microsoft.com/office/drawing/2014/main" val="4180206797"/>
                    </a:ext>
                  </a:extLst>
                </a:gridCol>
                <a:gridCol w="2427317">
                  <a:extLst>
                    <a:ext uri="{9D8B030D-6E8A-4147-A177-3AD203B41FA5}">
                      <a16:colId xmlns:a16="http://schemas.microsoft.com/office/drawing/2014/main" val="1833084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94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April 8, Friday, 11-12:30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Dept</a:t>
                      </a:r>
                      <a:r>
                        <a:rPr lang="en-US" dirty="0" smtClean="0"/>
                        <a:t> meeting (virtual)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464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April 14, Thursday, 6PM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Honors Convocation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April 22, Friday,</a:t>
                      </a:r>
                      <a:r>
                        <a:rPr lang="en-US" baseline="0" dirty="0" smtClean="0"/>
                        <a:t> 11-12:30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Dept</a:t>
                      </a:r>
                      <a:r>
                        <a:rPr lang="en-US" dirty="0" smtClean="0"/>
                        <a:t> meeting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978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, Thursday, 9-3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Senior Design Expo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745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, Friday, 9-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Thesis Presentations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165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</a:t>
                      </a:r>
                      <a:r>
                        <a:rPr lang="en-US" baseline="0" dirty="0" smtClean="0"/>
                        <a:t>9 – May 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 Exam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430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13, Friday, 11-12:30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Dept</a:t>
                      </a:r>
                      <a:r>
                        <a:rPr lang="en-US" dirty="0" smtClean="0"/>
                        <a:t> meeting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119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23, Monday, 9AM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Commencement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711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</a:t>
            </a:r>
            <a:r>
              <a:rPr lang="en-US" dirty="0" smtClean="0"/>
              <a:t>2022: Comp </a:t>
            </a:r>
            <a:r>
              <a:rPr lang="en-US" dirty="0"/>
              <a:t>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Date/Time</a:t>
            </a:r>
            <a:r>
              <a:rPr lang="en-US" dirty="0"/>
              <a:t>: The week of May 9th,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exam will be an </a:t>
            </a:r>
            <a:r>
              <a:rPr lang="en-US" b="1" dirty="0"/>
              <a:t>individual oral exam </a:t>
            </a:r>
            <a:r>
              <a:rPr lang="en-US" dirty="0"/>
              <a:t>and will take place during the week of May 9th, 2022.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test date/time will be emailed individually by April 29th, 2022.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Your exam is either on Zoom or in-person. When you receive your individualized schedule, detailed information about your exam will be provided.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</a:t>
            </a:r>
            <a:r>
              <a:rPr lang="en-US" dirty="0" smtClean="0"/>
              <a:t>2022: Comp Exam Subject Selection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570038"/>
              </p:ext>
            </p:extLst>
          </p:nvPr>
        </p:nvGraphicFramePr>
        <p:xfrm>
          <a:off x="1521753" y="1255937"/>
          <a:ext cx="4369014" cy="2935146"/>
        </p:xfrm>
        <a:graphic>
          <a:graphicData uri="http://schemas.openxmlformats.org/drawingml/2006/table">
            <a:tbl>
              <a:tblPr/>
              <a:tblGrid>
                <a:gridCol w="728169">
                  <a:extLst>
                    <a:ext uri="{9D8B030D-6E8A-4147-A177-3AD203B41FA5}">
                      <a16:colId xmlns:a16="http://schemas.microsoft.com/office/drawing/2014/main" val="1754244595"/>
                    </a:ext>
                  </a:extLst>
                </a:gridCol>
                <a:gridCol w="728169">
                  <a:extLst>
                    <a:ext uri="{9D8B030D-6E8A-4147-A177-3AD203B41FA5}">
                      <a16:colId xmlns:a16="http://schemas.microsoft.com/office/drawing/2014/main" val="3157576160"/>
                    </a:ext>
                  </a:extLst>
                </a:gridCol>
                <a:gridCol w="728169">
                  <a:extLst>
                    <a:ext uri="{9D8B030D-6E8A-4147-A177-3AD203B41FA5}">
                      <a16:colId xmlns:a16="http://schemas.microsoft.com/office/drawing/2014/main" val="2593373570"/>
                    </a:ext>
                  </a:extLst>
                </a:gridCol>
                <a:gridCol w="728169">
                  <a:extLst>
                    <a:ext uri="{9D8B030D-6E8A-4147-A177-3AD203B41FA5}">
                      <a16:colId xmlns:a16="http://schemas.microsoft.com/office/drawing/2014/main" val="3440424243"/>
                    </a:ext>
                  </a:extLst>
                </a:gridCol>
                <a:gridCol w="728169">
                  <a:extLst>
                    <a:ext uri="{9D8B030D-6E8A-4147-A177-3AD203B41FA5}">
                      <a16:colId xmlns:a16="http://schemas.microsoft.com/office/drawing/2014/main" val="3690991902"/>
                    </a:ext>
                  </a:extLst>
                </a:gridCol>
                <a:gridCol w="728169">
                  <a:extLst>
                    <a:ext uri="{9D8B030D-6E8A-4147-A177-3AD203B41FA5}">
                      <a16:colId xmlns:a16="http://schemas.microsoft.com/office/drawing/2014/main" val="3141600405"/>
                    </a:ext>
                  </a:extLst>
                </a:gridCol>
              </a:tblGrid>
              <a:tr h="2735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CS5035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CS5112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CS5220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CS5337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CS5780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CS5440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797774"/>
                  </a:ext>
                </a:extLst>
              </a:tr>
              <a:tr h="266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044443"/>
                  </a:ext>
                </a:extLst>
              </a:tr>
              <a:tr h="26616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976105"/>
                  </a:ext>
                </a:extLst>
              </a:tr>
              <a:tr h="266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046500"/>
                  </a:ext>
                </a:extLst>
              </a:tr>
              <a:tr h="26616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933020"/>
                  </a:ext>
                </a:extLst>
              </a:tr>
              <a:tr h="26616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364140"/>
                  </a:ext>
                </a:extLst>
              </a:tr>
              <a:tr h="266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55848"/>
                  </a:ext>
                </a:extLst>
              </a:tr>
              <a:tr h="26616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656114"/>
                  </a:ext>
                </a:extLst>
              </a:tr>
              <a:tr h="266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51486"/>
                  </a:ext>
                </a:extLst>
              </a:tr>
              <a:tr h="26616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962055"/>
                  </a:ext>
                </a:extLst>
              </a:tr>
              <a:tr h="266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19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25922</TotalTime>
  <Words>458</Words>
  <Application>Microsoft Office PowerPoint</Application>
  <PresentationFormat>On-screen Show (16:9)</PresentationFormat>
  <Paragraphs>111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Courier New</vt:lpstr>
      <vt:lpstr>Office Theme</vt:lpstr>
      <vt:lpstr>Department Meeting</vt:lpstr>
      <vt:lpstr>Agenda</vt:lpstr>
      <vt:lpstr>Announcements</vt:lpstr>
      <vt:lpstr>CS 2011-CS2013 Data Analysis</vt:lpstr>
      <vt:lpstr>Senior Design Expo</vt:lpstr>
      <vt:lpstr>Planning Senior Design 2022-2023</vt:lpstr>
      <vt:lpstr>Upcoming Events</vt:lpstr>
      <vt:lpstr>Spring 2022: Comp Exam</vt:lpstr>
      <vt:lpstr>Spring 2022: Comp Exam Subject Selection</vt:lpstr>
      <vt:lpstr>Spring 2022: Thesis Presentations</vt:lpstr>
      <vt:lpstr>Spring 2022: Grad Advisement</vt:lpstr>
      <vt:lpstr>Have a great Spring break!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Kang, EunYoung</cp:lastModifiedBy>
  <cp:revision>1061</cp:revision>
  <dcterms:created xsi:type="dcterms:W3CDTF">2020-04-22T18:12:43Z</dcterms:created>
  <dcterms:modified xsi:type="dcterms:W3CDTF">2022-04-11T17:47:55Z</dcterms:modified>
</cp:coreProperties>
</file>