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556" r:id="rId2"/>
    <p:sldId id="586" r:id="rId3"/>
    <p:sldId id="627" r:id="rId4"/>
    <p:sldId id="633" r:id="rId5"/>
    <p:sldId id="634" r:id="rId6"/>
    <p:sldId id="628" r:id="rId7"/>
    <p:sldId id="637" r:id="rId8"/>
    <p:sldId id="638" r:id="rId9"/>
    <p:sldId id="639" r:id="rId10"/>
    <p:sldId id="630" r:id="rId11"/>
    <p:sldId id="641" r:id="rId12"/>
    <p:sldId id="642" r:id="rId13"/>
    <p:sldId id="643" r:id="rId14"/>
    <p:sldId id="644" r:id="rId15"/>
    <p:sldId id="629" r:id="rId16"/>
    <p:sldId id="645" r:id="rId17"/>
    <p:sldId id="646" r:id="rId18"/>
    <p:sldId id="647" r:id="rId19"/>
    <p:sldId id="631" r:id="rId20"/>
    <p:sldId id="632" r:id="rId21"/>
    <p:sldId id="635" r:id="rId22"/>
    <p:sldId id="636" r:id="rId23"/>
    <p:sldId id="626" r:id="rId24"/>
    <p:sldId id="659" r:id="rId25"/>
    <p:sldId id="660" r:id="rId26"/>
    <p:sldId id="661" r:id="rId27"/>
    <p:sldId id="662" r:id="rId28"/>
    <p:sldId id="663" r:id="rId29"/>
    <p:sldId id="664" r:id="rId30"/>
    <p:sldId id="665" r:id="rId31"/>
    <p:sldId id="666" r:id="rId32"/>
    <p:sldId id="656" r:id="rId33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2" autoAdjust="0"/>
    <p:restoredTop sz="86412" autoAdjust="0"/>
  </p:normalViewPr>
  <p:slideViewPr>
    <p:cSldViewPr snapToGrid="0" snapToObjects="1">
      <p:cViewPr varScale="1">
        <p:scale>
          <a:sx n="105" d="100"/>
          <a:sy n="105" d="100"/>
        </p:scale>
        <p:origin x="114" y="4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48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59608-4E0F-4C99-B848-68631779E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49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  <p:sldLayoutId id="2147483671" r:id="rId21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sns.cysun.org/department/cs/courses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statela.edu/page/computer-science-supplementary-authorization-program" TargetMode="Externa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7360533" cy="552380"/>
          </a:xfrm>
        </p:spPr>
        <p:txBody>
          <a:bodyPr/>
          <a:lstStyle/>
          <a:p>
            <a:r>
              <a:rPr lang="en-US" altLang="en-US" sz="3200" dirty="0"/>
              <a:t>Department </a:t>
            </a:r>
            <a:r>
              <a:rPr lang="en-US" altLang="en-US" sz="3200" dirty="0" smtClean="0"/>
              <a:t>Retreat (Spring 2022)</a:t>
            </a:r>
            <a:endParaRPr lang="en-US" altLang="en-US" sz="3200" dirty="0"/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Friday, Mar. 4, 2022</a:t>
            </a:r>
          </a:p>
          <a:p>
            <a:r>
              <a:rPr lang="en-US" altLang="en-US" dirty="0" smtClean="0"/>
              <a:t>9AM-1PM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Strategic planning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8575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Review of March 2020 notes</a:t>
            </a:r>
          </a:p>
          <a:p>
            <a:pPr marL="274320" indent="-28575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2022-2023 </a:t>
            </a:r>
            <a:r>
              <a:rPr lang="en-US" sz="2000" dirty="0"/>
              <a:t>Committee / Course coordinator</a:t>
            </a:r>
          </a:p>
          <a:p>
            <a:pPr marL="274320" indent="-28575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Resources </a:t>
            </a:r>
            <a:r>
              <a:rPr lang="en-US" sz="2000" dirty="0"/>
              <a:t>for </a:t>
            </a:r>
            <a:r>
              <a:rPr lang="en-US" sz="2000" dirty="0" smtClean="0"/>
              <a:t>research</a:t>
            </a:r>
          </a:p>
          <a:p>
            <a:pPr marL="960120" lvl="1" indent="-285750" fontAlgn="base">
              <a:spcBef>
                <a:spcPts val="0"/>
              </a:spcBef>
            </a:pPr>
            <a:r>
              <a:rPr lang="en-US" sz="2000" dirty="0"/>
              <a:t>Funding (Abbott-</a:t>
            </a:r>
            <a:r>
              <a:rPr lang="en-US" sz="2000" dirty="0" err="1"/>
              <a:t>Shuger</a:t>
            </a:r>
            <a:r>
              <a:rPr lang="en-US" sz="2000" dirty="0"/>
              <a:t> Endowment)</a:t>
            </a:r>
          </a:p>
          <a:p>
            <a:pPr marL="571500" indent="-285750" fontAlgn="base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84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Strengths and Challenges</a:t>
            </a:r>
            <a:br>
              <a:rPr lang="en-US" altLang="en-US" dirty="0" smtClean="0"/>
            </a:br>
            <a:r>
              <a:rPr lang="en-US" altLang="en-US" sz="1800" dirty="0"/>
              <a:t>(summarized in March 2020)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59D6E8-D7A5-4055-A232-099E2EA84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FCC90A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/>
              <a:t>STRENGTHS</a:t>
            </a:r>
            <a:endParaRPr lang="en-US" sz="1800" b="1" dirty="0"/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Senior Design Project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CS is a growing discipline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Strong curriculum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Students graduate in timely fashion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Strong/cohesive faculty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Strong lecturers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Small class size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Department is keeping up w/technology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Ample programming options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Productive balance of lecture/lab time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Lack of entitlement within student body</a:t>
            </a:r>
          </a:p>
          <a:p>
            <a:pPr>
              <a:spcBef>
                <a:spcPts val="600"/>
              </a:spcBef>
              <a:defRPr/>
            </a:pPr>
            <a:endParaRPr lang="en-US" sz="105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ln>
            <a:solidFill>
              <a:srgbClr val="FFC000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/>
              <a:t>CHALLENGES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Teaching load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Lack of people resources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Old equipment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Lack of office/lab space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Students failing to prioritize work outside of the classroom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Student lack of computer literacy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Need to scale Senior Design Project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Increase enrollment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Graduate program applicants are decreasing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Access to internships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en-US" sz="1200" dirty="0"/>
              <a:t>Faculty hiring</a:t>
            </a:r>
          </a:p>
          <a:p>
            <a:pPr>
              <a:defRPr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8484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Suggested Priorities From Pre-Meeting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73F90-D91C-4A85-9ECB-53F0E1B9C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1219201"/>
            <a:ext cx="8026796" cy="3142670"/>
          </a:xfrm>
          <a:extLst/>
        </p:spPr>
        <p:txBody>
          <a:bodyPr numCol="2"/>
          <a:lstStyle/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Faculty Recruitment &amp; Support</a:t>
            </a:r>
          </a:p>
          <a:p>
            <a:pPr marL="728663" lvl="1">
              <a:defRPr/>
            </a:pPr>
            <a:r>
              <a:rPr lang="en-US" sz="1100" dirty="0"/>
              <a:t>Recruit faculty who care about CS as an academic discipline</a:t>
            </a:r>
          </a:p>
          <a:p>
            <a:pPr marL="728663" lvl="1">
              <a:defRPr/>
            </a:pPr>
            <a:r>
              <a:rPr lang="en-US" sz="1100" dirty="0"/>
              <a:t>Decrease teaching load for FT staff</a:t>
            </a:r>
          </a:p>
          <a:p>
            <a:pPr marL="728663" lvl="1">
              <a:defRPr/>
            </a:pPr>
            <a:r>
              <a:rPr lang="en-US" sz="1100" dirty="0"/>
              <a:t>Prioritize research activities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Support the graduate program and increase course offerings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Recruitment strategies for graduate students, (resident and international) and females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Update 2000-3000-level courses with new programming language and more balanced workloads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Improve retention in the beginning programming sequence (CS2011-CS2013)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Pursue external sponsorship for Senior Design Projects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Develop the CS strategic plan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Reduce class size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Strengthen curriculum and improve teaching quality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Propose a GE course on CS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Divert undergraduates unlikely to succeed in CS earlier in the process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Provide more practical knowledge in software engineering</a:t>
            </a:r>
          </a:p>
        </p:txBody>
      </p:sp>
    </p:spTree>
    <p:extLst>
      <p:ext uri="{BB962C8B-B14F-4D97-AF65-F5344CB8AC3E}">
        <p14:creationId xmlns:p14="http://schemas.microsoft.com/office/powerpoint/2010/main" val="248007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B2B2B2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itchFamily="18" charset="-120"/>
              </a:defRPr>
            </a:lvl1pPr>
            <a:lvl2pPr marL="557213" indent="-214313">
              <a:spcBef>
                <a:spcPct val="2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PMingLiU" pitchFamily="18" charset="-120"/>
              </a:defRPr>
            </a:lvl2pPr>
            <a:lvl3pPr marL="857250" indent="-171450">
              <a:spcBef>
                <a:spcPct val="2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PMingLiU" pitchFamily="18" charset="-120"/>
              </a:defRPr>
            </a:lvl3pPr>
            <a:lvl4pPr marL="1200150" indent="-171450">
              <a:spcBef>
                <a:spcPct val="2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PMingLiU" pitchFamily="18" charset="-120"/>
              </a:defRPr>
            </a:lvl4pPr>
            <a:lvl5pPr marL="1543050" indent="-171450">
              <a:spcBef>
                <a:spcPct val="2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PMingLiU" pitchFamily="18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PMingLiU" pitchFamily="18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PMingLiU" pitchFamily="18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PMingLiU" pitchFamily="18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PMingLiU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DF6324-FEBC-441A-A61D-A567DFF11D65}" type="slidenum">
              <a:rPr lang="en-US" altLang="en-US" sz="105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050">
              <a:latin typeface="Arial" panose="020B0604020202020204" pitchFamily="34" charset="0"/>
            </a:endParaRPr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822961" y="238125"/>
            <a:ext cx="6827996" cy="857250"/>
          </a:xfrm>
        </p:spPr>
        <p:txBody>
          <a:bodyPr>
            <a:normAutofit fontScale="90000"/>
          </a:bodyPr>
          <a:lstStyle/>
          <a:p>
            <a:r>
              <a:rPr lang="en-US" altLang="en-US" sz="2700" dirty="0"/>
              <a:t>Department Goals and Success Measures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D9C12F9-C5CE-431E-BEC2-C1B30D061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88257"/>
              </p:ext>
            </p:extLst>
          </p:nvPr>
        </p:nvGraphicFramePr>
        <p:xfrm>
          <a:off x="833120" y="1095375"/>
          <a:ext cx="7721600" cy="34671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946439">
                  <a:extLst>
                    <a:ext uri="{9D8B030D-6E8A-4147-A177-3AD203B41FA5}">
                      <a16:colId xmlns:a16="http://schemas.microsoft.com/office/drawing/2014/main" val="3732126397"/>
                    </a:ext>
                  </a:extLst>
                </a:gridCol>
                <a:gridCol w="4775161">
                  <a:extLst>
                    <a:ext uri="{9D8B030D-6E8A-4147-A177-3AD203B41FA5}">
                      <a16:colId xmlns:a16="http://schemas.microsoft.com/office/drawing/2014/main" val="180686447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GOAL</a:t>
                      </a:r>
                    </a:p>
                  </a:txBody>
                  <a:tcPr marL="68587" marR="685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SUCCESS MEASURES </a:t>
                      </a:r>
                    </a:p>
                    <a:p>
                      <a:pPr algn="ctr"/>
                      <a:r>
                        <a:rPr lang="en-US" sz="1050" dirty="0"/>
                        <a:t>(how will you measure progress?)</a:t>
                      </a:r>
                    </a:p>
                  </a:txBody>
                  <a:tcPr marL="68587" marR="68587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1347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teaching and learning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 that is student-centered and practically-focused</a:t>
                      </a:r>
                      <a:endParaRPr lang="en-US" sz="1600" dirty="0"/>
                    </a:p>
                  </a:txBody>
                  <a:tcPr marL="68587" marR="6858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 smtClean="0"/>
                        <a:t>Positive climate survey results </a:t>
                      </a:r>
                    </a:p>
                  </a:txBody>
                  <a:tcPr marL="68587" marR="6858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51819"/>
                  </a:ext>
                </a:extLst>
              </a:tr>
              <a:tr h="1440180"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tx1"/>
                          </a:solidFill>
                        </a:rPr>
                        <a:t>Improve quality of the programs (CS BS, CS BXG, CS MS) </a:t>
                      </a:r>
                      <a:endParaRPr lang="en-US" sz="1600" dirty="0"/>
                    </a:p>
                  </a:txBody>
                  <a:tcPr marL="68587" marR="6858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aseline="0" dirty="0" smtClean="0"/>
                        <a:t>Critical course redesign completion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dirty="0" smtClean="0"/>
                        <a:t>Retention rate increased by 5%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aseline="0" dirty="0" smtClean="0"/>
                        <a:t>Graduation rate increased by 10%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aseline="0" dirty="0" smtClean="0"/>
                        <a:t>Student-faculty ratio decreased by 5%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dirty="0" smtClean="0"/>
                        <a:t>Increased number of </a:t>
                      </a:r>
                      <a:r>
                        <a:rPr lang="en-US" sz="1050" baseline="0" dirty="0" smtClean="0"/>
                        <a:t>full time and part time faculties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number of students</a:t>
                      </a:r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job placement (internships,</a:t>
                      </a: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job</a:t>
                      </a:r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offers,</a:t>
                      </a: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Ph.D. programs)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number of MS thesis students’ publications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number and types of student support</a:t>
                      </a:r>
                      <a:r>
                        <a:rPr lang="en-US" sz="105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TA/RA/scholarships and research involvement) </a:t>
                      </a:r>
                    </a:p>
                  </a:txBody>
                  <a:tcPr marL="68587" marR="6858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5012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 the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visibility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size of the CS department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7" marR="6858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Undergraduate program enrollment increased by 10%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Graduate </a:t>
                      </a:r>
                      <a:r>
                        <a:rPr lang="en-US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enrollment </a:t>
                      </a: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increased by 5% annually</a:t>
                      </a:r>
                      <a:endParaRPr lang="en-US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7" marR="68587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313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5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B2B2B2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PMingLiU" pitchFamily="18" charset="-120"/>
              </a:defRPr>
            </a:lvl1pPr>
            <a:lvl2pPr marL="557213" indent="-214313">
              <a:spcBef>
                <a:spcPct val="2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PMingLiU" pitchFamily="18" charset="-120"/>
              </a:defRPr>
            </a:lvl2pPr>
            <a:lvl3pPr marL="857250" indent="-171450">
              <a:spcBef>
                <a:spcPct val="2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PMingLiU" pitchFamily="18" charset="-120"/>
              </a:defRPr>
            </a:lvl3pPr>
            <a:lvl4pPr marL="1200150" indent="-171450">
              <a:spcBef>
                <a:spcPct val="2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PMingLiU" pitchFamily="18" charset="-120"/>
              </a:defRPr>
            </a:lvl4pPr>
            <a:lvl5pPr marL="1543050" indent="-171450">
              <a:spcBef>
                <a:spcPct val="20000"/>
              </a:spcBef>
              <a:buClr>
                <a:srgbClr val="B2B2B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PMingLiU" pitchFamily="18" charset="-12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PMingLiU" pitchFamily="18" charset="-12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PMingLiU" pitchFamily="18" charset="-12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PMingLiU" pitchFamily="18" charset="-12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PMingLiU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B7891D-E1D4-44E3-8701-6EA3BF40F4C0}" type="slidenum">
              <a:rPr lang="en-US" altLang="en-US" sz="105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050">
              <a:latin typeface="Arial" panose="020B0604020202020204" pitchFamily="34" charset="0"/>
            </a:endParaRP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812800" y="238125"/>
            <a:ext cx="7762239" cy="857250"/>
          </a:xfrm>
        </p:spPr>
        <p:txBody>
          <a:bodyPr>
            <a:normAutofit/>
          </a:bodyPr>
          <a:lstStyle/>
          <a:p>
            <a:r>
              <a:rPr lang="en-US" altLang="en-US" sz="2700" dirty="0"/>
              <a:t>Department Goals and Success Measures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D9C12F9-C5CE-431E-BEC2-C1B30D061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224176"/>
              </p:ext>
            </p:extLst>
          </p:nvPr>
        </p:nvGraphicFramePr>
        <p:xfrm>
          <a:off x="914400" y="1095375"/>
          <a:ext cx="7183120" cy="308604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40964">
                  <a:extLst>
                    <a:ext uri="{9D8B030D-6E8A-4147-A177-3AD203B41FA5}">
                      <a16:colId xmlns:a16="http://schemas.microsoft.com/office/drawing/2014/main" val="3732126397"/>
                    </a:ext>
                  </a:extLst>
                </a:gridCol>
                <a:gridCol w="4442156">
                  <a:extLst>
                    <a:ext uri="{9D8B030D-6E8A-4147-A177-3AD203B41FA5}">
                      <a16:colId xmlns:a16="http://schemas.microsoft.com/office/drawing/2014/main" val="1806864477"/>
                    </a:ext>
                  </a:extLst>
                </a:gridCol>
              </a:tblGrid>
              <a:tr h="3657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GOAL</a:t>
                      </a:r>
                    </a:p>
                  </a:txBody>
                  <a:tcPr marL="68587" marR="68587" marT="34281" marB="34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SUCCESS MEASURES </a:t>
                      </a:r>
                    </a:p>
                    <a:p>
                      <a:pPr algn="ctr"/>
                      <a:r>
                        <a:rPr lang="en-US" sz="1100" dirty="0"/>
                        <a:t>(how will you measure progress?)</a:t>
                      </a:r>
                    </a:p>
                  </a:txBody>
                  <a:tcPr marL="68587" marR="68587" marT="34281" marB="34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13470"/>
                  </a:ext>
                </a:extLst>
              </a:tr>
              <a:tr h="6172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Establish supportive, successful,</a:t>
                      </a:r>
                      <a:r>
                        <a:rPr lang="en-US" sz="1800" baseline="0" dirty="0" smtClean="0"/>
                        <a:t> and professional </a:t>
                      </a:r>
                      <a:r>
                        <a:rPr lang="en-US" sz="1800" dirty="0" smtClean="0"/>
                        <a:t>environment for faculty (full-time and part-time) and staff</a:t>
                      </a:r>
                      <a:endParaRPr lang="en-US" sz="1800" dirty="0"/>
                    </a:p>
                  </a:txBody>
                  <a:tcPr marL="68587" marR="68587" marT="34281" marB="342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Decreased</a:t>
                      </a:r>
                      <a:r>
                        <a:rPr lang="en-US" sz="1100" baseline="0" dirty="0" smtClean="0"/>
                        <a:t> average faculty teaching load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Increased number of publications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Increased number of external/internal grants per faculty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Upgraded research environment (space, equipment)</a:t>
                      </a:r>
                    </a:p>
                  </a:txBody>
                  <a:tcPr marL="68587" marR="68587" marT="34281" marB="342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950595"/>
                  </a:ext>
                </a:extLst>
              </a:tr>
              <a:tr h="891522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Strengthen the relationship and collaboration with industry partners and alumni</a:t>
                      </a:r>
                      <a:endParaRPr lang="en-US" sz="1800" dirty="0"/>
                    </a:p>
                  </a:txBody>
                  <a:tcPr marL="68587" marR="68587" marT="34281" marB="342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Establishment of an active and trackable</a:t>
                      </a:r>
                      <a:r>
                        <a:rPr lang="en-US" sz="1100" baseline="0" dirty="0" smtClean="0"/>
                        <a:t> alumni network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Increased number of alumni guest speakers for classes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Increased number of alumni participants in the alumni events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Increased number of outreach activities for industry and alumni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Increased number of collaborations with industry and alumni for senior design projects/thesis projects</a:t>
                      </a:r>
                    </a:p>
                  </a:txBody>
                  <a:tcPr marL="68587" marR="68587" marT="34281" marB="342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107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8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Research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Abbott-</a:t>
            </a:r>
            <a:r>
              <a:rPr lang="en-US" dirty="0" err="1"/>
              <a:t>Shuger</a:t>
            </a:r>
            <a:r>
              <a:rPr lang="en-US" dirty="0"/>
              <a:t> Endowment for Software Abstractions</a:t>
            </a:r>
            <a:endParaRPr lang="en-US" dirty="0" smtClean="0"/>
          </a:p>
          <a:p>
            <a:pPr marL="971550" lvl="1" indent="-285750"/>
            <a:r>
              <a:rPr lang="en-US" dirty="0" smtClean="0"/>
              <a:t>To support the outstanding non-scholarship work in the theory and practice of software abstractions in the CS department, which will be identified by the Chair of the Department.</a:t>
            </a:r>
          </a:p>
          <a:p>
            <a:pPr marL="971550" lvl="1" indent="-285750"/>
            <a:r>
              <a:rPr lang="en-US" dirty="0" smtClean="0"/>
              <a:t>Process/Ideas?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Wishlist</a:t>
            </a:r>
            <a:endParaRPr lang="en-US" dirty="0" smtClean="0"/>
          </a:p>
          <a:p>
            <a:pPr marL="971550" lvl="1" indent="-285750"/>
            <a:r>
              <a:rPr lang="en-US" dirty="0" smtClean="0"/>
              <a:t>Space</a:t>
            </a:r>
          </a:p>
          <a:p>
            <a:pPr marL="971550" lvl="1" indent="-285750"/>
            <a:r>
              <a:rPr lang="en-US" dirty="0" smtClean="0"/>
              <a:t>Equipment</a:t>
            </a:r>
          </a:p>
          <a:p>
            <a:pPr lvl="1" indent="0">
              <a:buNone/>
            </a:pPr>
            <a:endParaRPr lang="en-US" dirty="0" smtClean="0"/>
          </a:p>
          <a:p>
            <a:pPr marL="971550" lvl="1" indent="-28575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College Committee/Taskforce Representatives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490473" y="1371600"/>
          <a:ext cx="5881878" cy="2885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9230">
                  <a:extLst>
                    <a:ext uri="{9D8B030D-6E8A-4147-A177-3AD203B41FA5}">
                      <a16:colId xmlns:a16="http://schemas.microsoft.com/office/drawing/2014/main" val="2894130999"/>
                    </a:ext>
                  </a:extLst>
                </a:gridCol>
                <a:gridCol w="1066547">
                  <a:extLst>
                    <a:ext uri="{9D8B030D-6E8A-4147-A177-3AD203B41FA5}">
                      <a16:colId xmlns:a16="http://schemas.microsoft.com/office/drawing/2014/main" val="327087789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4571509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1128754254"/>
                    </a:ext>
                  </a:extLst>
                </a:gridCol>
                <a:gridCol w="1085851">
                  <a:extLst>
                    <a:ext uri="{9D8B030D-6E8A-4147-A177-3AD203B41FA5}">
                      <a16:colId xmlns:a16="http://schemas.microsoft.com/office/drawing/2014/main" val="3598314452"/>
                    </a:ext>
                  </a:extLst>
                </a:gridCol>
              </a:tblGrid>
              <a:tr h="187621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Committee/Taskforce Name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2021-2022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>
                          <a:effectLst/>
                        </a:rPr>
                        <a:t>2022-2023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258474"/>
                  </a:ext>
                </a:extLst>
              </a:tr>
              <a:tr h="293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Dept</a:t>
                      </a:r>
                      <a:r>
                        <a:rPr lang="en-US" sz="1200" b="1" u="none" strike="noStrike" dirty="0">
                          <a:effectLst/>
                        </a:rPr>
                        <a:t> Rep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Alternate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Dept</a:t>
                      </a:r>
                      <a:r>
                        <a:rPr lang="en-US" sz="1200" b="1" u="none" strike="noStrike" dirty="0">
                          <a:effectLst/>
                        </a:rPr>
                        <a:t> Rep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Alternate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560850"/>
                  </a:ext>
                </a:extLst>
              </a:tr>
              <a:tr h="32478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FAC (Faculty Affairs Committee)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J. </a:t>
                      </a:r>
                      <a:r>
                        <a:rPr lang="en-US" sz="1100" u="none" strike="noStrike" dirty="0" err="1">
                          <a:effectLst/>
                        </a:rPr>
                        <a:t>Guo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R. </a:t>
                      </a:r>
                      <a:r>
                        <a:rPr lang="en-US" sz="1100" u="none" strike="noStrike" dirty="0" err="1">
                          <a:effectLst/>
                        </a:rPr>
                        <a:t>Pamula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extLst>
                  <a:ext uri="{0D108BD9-81ED-4DB2-BD59-A6C34878D82A}">
                    <a16:rowId xmlns:a16="http://schemas.microsoft.com/office/drawing/2014/main" val="1395447755"/>
                  </a:ext>
                </a:extLst>
              </a:tr>
              <a:tr h="1647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RTP Committee (elected)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R. Pamula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947635"/>
                  </a:ext>
                </a:extLst>
              </a:tr>
              <a:tr h="1647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IAC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M. </a:t>
                      </a:r>
                      <a:r>
                        <a:rPr lang="en-US" sz="1100" u="none" strike="noStrike" dirty="0" err="1">
                          <a:effectLst/>
                        </a:rPr>
                        <a:t>Pourhomayoun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extLst>
                  <a:ext uri="{0D108BD9-81ED-4DB2-BD59-A6C34878D82A}">
                    <a16:rowId xmlns:a16="http://schemas.microsoft.com/office/drawing/2014/main" val="850305491"/>
                  </a:ext>
                </a:extLst>
              </a:tr>
              <a:tr h="17066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SAC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N. Amini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D. Krum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extLst>
                  <a:ext uri="{0D108BD9-81ED-4DB2-BD59-A6C34878D82A}">
                    <a16:rowId xmlns:a16="http://schemas.microsoft.com/office/drawing/2014/main" val="1128178396"/>
                  </a:ext>
                </a:extLst>
              </a:tr>
              <a:tr h="1647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Assessment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C. Sun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extLst>
                  <a:ext uri="{0D108BD9-81ED-4DB2-BD59-A6C34878D82A}">
                    <a16:rowId xmlns:a16="http://schemas.microsoft.com/office/drawing/2014/main" val="414049710"/>
                  </a:ext>
                </a:extLst>
              </a:tr>
              <a:tr h="1647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Budget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</a:rPr>
                        <a:t>R. </a:t>
                      </a:r>
                      <a:r>
                        <a:rPr lang="en-US" sz="1100" u="none" strike="noStrike" dirty="0" err="1">
                          <a:effectLst/>
                        </a:rPr>
                        <a:t>Parviz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extLst>
                  <a:ext uri="{0D108BD9-81ED-4DB2-BD59-A6C34878D82A}">
                    <a16:rowId xmlns:a16="http://schemas.microsoft.com/office/drawing/2014/main" val="4128989658"/>
                  </a:ext>
                </a:extLst>
              </a:tr>
              <a:tr h="1647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Grad Studies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H. Guo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extLst>
                  <a:ext uri="{0D108BD9-81ED-4DB2-BD59-A6C34878D82A}">
                    <a16:rowId xmlns:a16="http://schemas.microsoft.com/office/drawing/2014/main" val="1106813731"/>
                  </a:ext>
                </a:extLst>
              </a:tr>
              <a:tr h="1647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Research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N. Forouzesh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extLst>
                  <a:ext uri="{0D108BD9-81ED-4DB2-BD59-A6C34878D82A}">
                    <a16:rowId xmlns:a16="http://schemas.microsoft.com/office/drawing/2014/main" val="3266251078"/>
                  </a:ext>
                </a:extLst>
              </a:tr>
              <a:tr h="1647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Safety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Y. Zhu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extLst>
                  <a:ext uri="{0D108BD9-81ED-4DB2-BD59-A6C34878D82A}">
                    <a16:rowId xmlns:a16="http://schemas.microsoft.com/office/drawing/2014/main" val="1476711784"/>
                  </a:ext>
                </a:extLst>
              </a:tr>
              <a:tr h="1647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Senior Design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J. Lim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extLst>
                  <a:ext uri="{0D108BD9-81ED-4DB2-BD59-A6C34878D82A}">
                    <a16:rowId xmlns:a16="http://schemas.microsoft.com/office/drawing/2014/main" val="2711477377"/>
                  </a:ext>
                </a:extLst>
              </a:tr>
              <a:tr h="1647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IRA Review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Z. Ye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extLst>
                  <a:ext uri="{0D108BD9-81ED-4DB2-BD59-A6C34878D82A}">
                    <a16:rowId xmlns:a16="http://schemas.microsoft.com/office/drawing/2014/main" val="602621401"/>
                  </a:ext>
                </a:extLst>
              </a:tr>
              <a:tr h="164761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Advisory council EDI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effectLst/>
                        </a:rPr>
                        <a:t>D. Krum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41" marR="4741" marT="4741" marB="0"/>
                </a:tc>
                <a:extLst>
                  <a:ext uri="{0D108BD9-81ED-4DB2-BD59-A6C34878D82A}">
                    <a16:rowId xmlns:a16="http://schemas.microsoft.com/office/drawing/2014/main" val="1002051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485900" y="205978"/>
            <a:ext cx="6172200" cy="651272"/>
          </a:xfrm>
        </p:spPr>
        <p:txBody>
          <a:bodyPr/>
          <a:lstStyle/>
          <a:p>
            <a:r>
              <a:rPr lang="en-US" altLang="en-US" sz="3000" dirty="0"/>
              <a:t>Department</a:t>
            </a:r>
            <a:r>
              <a:rPr lang="en-US" altLang="en-US" dirty="0" smtClean="0"/>
              <a:t> Committees/Taskforces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71600" y="1085850"/>
          <a:ext cx="6400801" cy="3999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1651">
                  <a:extLst>
                    <a:ext uri="{9D8B030D-6E8A-4147-A177-3AD203B41FA5}">
                      <a16:colId xmlns:a16="http://schemas.microsoft.com/office/drawing/2014/main" val="1585766480"/>
                    </a:ext>
                  </a:extLst>
                </a:gridCol>
                <a:gridCol w="1657351">
                  <a:extLst>
                    <a:ext uri="{9D8B030D-6E8A-4147-A177-3AD203B41FA5}">
                      <a16:colId xmlns:a16="http://schemas.microsoft.com/office/drawing/2014/main" val="28540923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2326264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43980168"/>
                    </a:ext>
                  </a:extLst>
                </a:gridCol>
                <a:gridCol w="742949">
                  <a:extLst>
                    <a:ext uri="{9D8B030D-6E8A-4147-A177-3AD203B41FA5}">
                      <a16:colId xmlns:a16="http://schemas.microsoft.com/office/drawing/2014/main" val="3978601182"/>
                    </a:ext>
                  </a:extLst>
                </a:gridCol>
              </a:tblGrid>
              <a:tr h="164358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effectLst/>
                        </a:rPr>
                        <a:t>Committee/Taskforce Name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>
                          <a:effectLst/>
                        </a:rPr>
                        <a:t>2021-2022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>
                          <a:effectLst/>
                        </a:rPr>
                        <a:t>2021-2022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063549"/>
                  </a:ext>
                </a:extLst>
              </a:tr>
              <a:tr h="3420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effectLst/>
                        </a:rPr>
                        <a:t>Committee Member (Chair*)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effectLst/>
                        </a:rPr>
                        <a:t>Alternate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effectLst/>
                        </a:rPr>
                        <a:t>Committee Member (Chair*)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u="none" strike="noStrike" dirty="0">
                          <a:effectLst/>
                        </a:rPr>
                        <a:t>Alternate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058027"/>
                  </a:ext>
                </a:extLst>
              </a:tr>
              <a:tr h="34045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u="none" strike="noStrike" dirty="0">
                          <a:effectLst/>
                        </a:rPr>
                        <a:t>RTP Committee (elected)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u="none" strike="noStrike" dirty="0">
                          <a:effectLst/>
                        </a:rPr>
                        <a:t>H. </a:t>
                      </a:r>
                      <a:r>
                        <a:rPr lang="en-US" sz="800" b="0" u="none" strike="noStrike" dirty="0" err="1">
                          <a:effectLst/>
                        </a:rPr>
                        <a:t>Guo</a:t>
                      </a:r>
                      <a:r>
                        <a:rPr lang="en-US" sz="800" b="0" u="none" strike="noStrike" dirty="0">
                          <a:effectLst/>
                        </a:rPr>
                        <a:t>, Z. Ye, Y. Zhu*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u="none" strike="noStrike" dirty="0">
                          <a:effectLst/>
                        </a:rPr>
                        <a:t>B. </a:t>
                      </a:r>
                      <a:r>
                        <a:rPr lang="en-US" sz="800" b="0" u="none" strike="noStrike" dirty="0" err="1">
                          <a:effectLst/>
                        </a:rPr>
                        <a:t>Parviz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993032"/>
                  </a:ext>
                </a:extLst>
              </a:tr>
              <a:tr h="22697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u="none" strike="noStrike" dirty="0">
                          <a:effectLst/>
                        </a:rPr>
                        <a:t>Post-tenure </a:t>
                      </a:r>
                      <a:r>
                        <a:rPr lang="en-US" sz="800" b="1" u="none" strike="noStrike" dirty="0" err="1">
                          <a:effectLst/>
                        </a:rPr>
                        <a:t>eval</a:t>
                      </a:r>
                      <a:r>
                        <a:rPr lang="en-US" sz="800" b="1" u="none" strike="noStrike" dirty="0">
                          <a:effectLst/>
                        </a:rPr>
                        <a:t> (elected)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800" b="0" u="none" strike="noStrike" dirty="0">
                          <a:effectLst/>
                        </a:rPr>
                        <a:t>E. Kang*, C. Sun, H. Guo</a:t>
                      </a:r>
                      <a:endParaRPr lang="da-D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330816"/>
                  </a:ext>
                </a:extLst>
              </a:tr>
              <a:tr h="22697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u="none" strike="noStrike" dirty="0">
                          <a:effectLst/>
                        </a:rPr>
                        <a:t>Faculty Search (elected)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800" b="0" u="none" strike="noStrike" dirty="0">
                          <a:effectLst/>
                        </a:rPr>
                        <a:t>N. Amini, B. Parviz, H. Guo*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482908"/>
                  </a:ext>
                </a:extLst>
              </a:tr>
              <a:tr h="313845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u="none" strike="noStrike">
                          <a:effectLst/>
                        </a:rPr>
                        <a:t>Lecturer Review (elected)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0" u="none" strike="noStrike" dirty="0">
                          <a:effectLst/>
                        </a:rPr>
                        <a:t>M. Pourhomayoun, C. Sun*, Z. Ye </a:t>
                      </a:r>
                      <a:endParaRPr lang="fi-FI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u="none" strike="noStrike" dirty="0">
                          <a:effectLst/>
                        </a:rPr>
                        <a:t>Y. Zhu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05872"/>
                  </a:ext>
                </a:extLst>
              </a:tr>
              <a:tr h="254998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u="none" strike="noStrike">
                          <a:effectLst/>
                        </a:rPr>
                        <a:t>Lecturer Eval Taskforce (class visitations)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u="none" strike="noStrike" dirty="0" err="1">
                          <a:effectLst/>
                        </a:rPr>
                        <a:t>Amini</a:t>
                      </a:r>
                      <a:r>
                        <a:rPr lang="en-US" sz="800" b="0" u="none" strike="noStrike" dirty="0">
                          <a:effectLst/>
                        </a:rPr>
                        <a:t>, Krum*, </a:t>
                      </a:r>
                      <a:r>
                        <a:rPr lang="en-US" sz="800" b="0" u="none" strike="noStrike" dirty="0" err="1">
                          <a:effectLst/>
                        </a:rPr>
                        <a:t>Forouzesh</a:t>
                      </a:r>
                      <a:r>
                        <a:rPr lang="en-US" sz="800" b="0" u="none" strike="noStrike" dirty="0">
                          <a:effectLst/>
                        </a:rPr>
                        <a:t>, Lim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extLst>
                  <a:ext uri="{0D108BD9-81ED-4DB2-BD59-A6C34878D82A}">
                    <a16:rowId xmlns:a16="http://schemas.microsoft.com/office/drawing/2014/main" val="909257682"/>
                  </a:ext>
                </a:extLst>
              </a:tr>
              <a:tr h="402134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u="none" strike="noStrike" dirty="0">
                          <a:effectLst/>
                        </a:rPr>
                        <a:t>IAC </a:t>
                      </a:r>
                      <a:r>
                        <a:rPr lang="en-US" sz="800" b="1" u="none" strike="noStrike" dirty="0" smtClean="0">
                          <a:effectLst/>
                        </a:rPr>
                        <a:t>(course </a:t>
                      </a:r>
                      <a:r>
                        <a:rPr lang="en-US" sz="800" b="1" u="none" strike="noStrike" dirty="0">
                          <a:effectLst/>
                        </a:rPr>
                        <a:t>proposals, course redesign, program mods, certificate </a:t>
                      </a:r>
                      <a:r>
                        <a:rPr lang="en-US" sz="800" b="1" u="none" strike="noStrike" dirty="0" smtClean="0">
                          <a:effectLst/>
                        </a:rPr>
                        <a:t>programs)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u="none" strike="noStrike" dirty="0" err="1">
                          <a:effectLst/>
                        </a:rPr>
                        <a:t>Pourhomayoun</a:t>
                      </a:r>
                      <a:r>
                        <a:rPr lang="en-US" sz="800" b="0" u="none" strike="noStrike" dirty="0">
                          <a:effectLst/>
                        </a:rPr>
                        <a:t>*, C. Sun, R. </a:t>
                      </a:r>
                      <a:r>
                        <a:rPr lang="en-US" sz="800" b="0" u="none" strike="noStrike" dirty="0" err="1">
                          <a:effectLst/>
                        </a:rPr>
                        <a:t>Pamula</a:t>
                      </a:r>
                      <a:r>
                        <a:rPr lang="en-US" sz="800" b="0" u="none" strike="noStrike" dirty="0">
                          <a:effectLst/>
                        </a:rPr>
                        <a:t>, N. </a:t>
                      </a:r>
                      <a:r>
                        <a:rPr lang="en-US" sz="800" b="0" u="none" strike="noStrike" dirty="0" err="1">
                          <a:effectLst/>
                        </a:rPr>
                        <a:t>Amini</a:t>
                      </a:r>
                      <a:r>
                        <a:rPr lang="en-US" sz="800" b="0" u="none" strike="noStrike" dirty="0">
                          <a:effectLst/>
                        </a:rPr>
                        <a:t>, J. Lim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extLst>
                  <a:ext uri="{0D108BD9-81ED-4DB2-BD59-A6C34878D82A}">
                    <a16:rowId xmlns:a16="http://schemas.microsoft.com/office/drawing/2014/main" val="3833385135"/>
                  </a:ext>
                </a:extLst>
              </a:tr>
              <a:tr h="269394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u="none" strike="noStrike" dirty="0">
                          <a:effectLst/>
                        </a:rPr>
                        <a:t>SAC (orientations, </a:t>
                      </a:r>
                      <a:r>
                        <a:rPr lang="en-US" sz="800" b="1" u="none" strike="noStrike" dirty="0" smtClean="0">
                          <a:effectLst/>
                        </a:rPr>
                        <a:t>scholarships, </a:t>
                      </a:r>
                      <a:r>
                        <a:rPr lang="en-US" sz="800" b="1" u="none" strike="noStrike" dirty="0">
                          <a:effectLst/>
                        </a:rPr>
                        <a:t>advisement, events)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u="none" strike="noStrike" dirty="0" err="1">
                          <a:effectLst/>
                        </a:rPr>
                        <a:t>Amini</a:t>
                      </a:r>
                      <a:r>
                        <a:rPr lang="en-US" sz="800" b="0" u="none" strike="noStrike" dirty="0">
                          <a:effectLst/>
                        </a:rPr>
                        <a:t>, </a:t>
                      </a:r>
                      <a:r>
                        <a:rPr lang="en-US" sz="800" b="0" u="none" strike="noStrike" dirty="0" err="1">
                          <a:effectLst/>
                        </a:rPr>
                        <a:t>Forouzesh</a:t>
                      </a:r>
                      <a:r>
                        <a:rPr lang="en-US" sz="800" b="0" u="none" strike="noStrike" dirty="0">
                          <a:effectLst/>
                        </a:rPr>
                        <a:t>*, </a:t>
                      </a:r>
                      <a:r>
                        <a:rPr lang="en-US" sz="800" b="0" u="none" strike="noStrike" dirty="0" smtClean="0">
                          <a:effectLst/>
                        </a:rPr>
                        <a:t>Krum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extLst>
                  <a:ext uri="{0D108BD9-81ED-4DB2-BD59-A6C34878D82A}">
                    <a16:rowId xmlns:a16="http://schemas.microsoft.com/office/drawing/2014/main" val="3163336167"/>
                  </a:ext>
                </a:extLst>
              </a:tr>
              <a:tr h="136654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u="none" strike="noStrike">
                          <a:effectLst/>
                        </a:rPr>
                        <a:t>Senior Design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u="none" strike="noStrike">
                          <a:effectLst/>
                        </a:rPr>
                        <a:t>J. Lim, C. Sun*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extLst>
                  <a:ext uri="{0D108BD9-81ED-4DB2-BD59-A6C34878D82A}">
                    <a16:rowId xmlns:a16="http://schemas.microsoft.com/office/drawing/2014/main" val="2735253306"/>
                  </a:ext>
                </a:extLst>
              </a:tr>
              <a:tr h="402134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u="none" strike="noStrike">
                          <a:effectLst/>
                        </a:rPr>
                        <a:t>Graduate Program (orientations, admission, Comp. Exam, Thesis scheduling, academic standing)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u="none" strike="noStrike">
                          <a:effectLst/>
                        </a:rPr>
                        <a:t>B. Parviz*, R. Pamula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extLst>
                  <a:ext uri="{0D108BD9-81ED-4DB2-BD59-A6C34878D82A}">
                    <a16:rowId xmlns:a16="http://schemas.microsoft.com/office/drawing/2014/main" val="2975104993"/>
                  </a:ext>
                </a:extLst>
              </a:tr>
              <a:tr h="45394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u="none" strike="noStrike" dirty="0">
                          <a:effectLst/>
                        </a:rPr>
                        <a:t>IAB </a:t>
                      </a:r>
                      <a:r>
                        <a:rPr lang="en-US" sz="800" b="1" u="none" strike="noStrike" dirty="0" smtClean="0">
                          <a:effectLst/>
                        </a:rPr>
                        <a:t>(IAB </a:t>
                      </a:r>
                      <a:r>
                        <a:rPr lang="en-US" sz="800" b="1" u="none" strike="noStrike" dirty="0">
                          <a:effectLst/>
                        </a:rPr>
                        <a:t>meetings, internships, professional development)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u="none" strike="noStrike" dirty="0">
                          <a:effectLst/>
                        </a:rPr>
                        <a:t>Krum*, </a:t>
                      </a:r>
                      <a:r>
                        <a:rPr lang="en-US" sz="800" b="0" u="none" strike="noStrike" dirty="0" err="1">
                          <a:effectLst/>
                        </a:rPr>
                        <a:t>Pourhomayoun</a:t>
                      </a:r>
                      <a:r>
                        <a:rPr lang="en-US" sz="800" b="0" u="none" strike="noStrike" dirty="0">
                          <a:effectLst/>
                        </a:rPr>
                        <a:t>, </a:t>
                      </a:r>
                      <a:r>
                        <a:rPr lang="en-US" sz="800" b="0" u="none" strike="noStrike" dirty="0" err="1">
                          <a:effectLst/>
                        </a:rPr>
                        <a:t>Forouzesh</a:t>
                      </a:r>
                      <a:r>
                        <a:rPr lang="en-US" sz="800" b="0" u="none" strike="noStrike" dirty="0">
                          <a:effectLst/>
                        </a:rPr>
                        <a:t>, J. </a:t>
                      </a:r>
                      <a:r>
                        <a:rPr lang="en-US" sz="800" b="0" u="none" strike="noStrike" dirty="0" err="1">
                          <a:effectLst/>
                        </a:rPr>
                        <a:t>Guo</a:t>
                      </a:r>
                      <a:r>
                        <a:rPr lang="en-US" sz="800" b="0" u="none" strike="noStrike" dirty="0">
                          <a:effectLst/>
                        </a:rPr>
                        <a:t>, N. </a:t>
                      </a:r>
                      <a:r>
                        <a:rPr lang="en-US" sz="800" b="0" u="none" strike="noStrike" dirty="0" err="1">
                          <a:effectLst/>
                        </a:rPr>
                        <a:t>Amini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extLst>
                  <a:ext uri="{0D108BD9-81ED-4DB2-BD59-A6C34878D82A}">
                    <a16:rowId xmlns:a16="http://schemas.microsoft.com/office/drawing/2014/main" val="3006290524"/>
                  </a:ext>
                </a:extLst>
              </a:tr>
              <a:tr h="254998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u="none" strike="noStrike" dirty="0">
                          <a:effectLst/>
                        </a:rPr>
                        <a:t>Research (program promotion, grants, …)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u="none" strike="noStrike">
                          <a:effectLst/>
                        </a:rPr>
                        <a:t>Pourhomayoun*, J. Guo, Y. Zhu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extLst>
                  <a:ext uri="{0D108BD9-81ED-4DB2-BD59-A6C34878D82A}">
                    <a16:rowId xmlns:a16="http://schemas.microsoft.com/office/drawing/2014/main" val="3731023086"/>
                  </a:ext>
                </a:extLst>
              </a:tr>
              <a:tr h="210534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u="none" strike="noStrike" dirty="0">
                          <a:effectLst/>
                        </a:rPr>
                        <a:t>Assessment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u="none" strike="noStrike">
                          <a:effectLst/>
                        </a:rPr>
                        <a:t>C. Sun*, R. Pamula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38" marR="3538" marT="3538" marB="0"/>
                </a:tc>
                <a:extLst>
                  <a:ext uri="{0D108BD9-81ED-4DB2-BD59-A6C34878D82A}">
                    <a16:rowId xmlns:a16="http://schemas.microsoft.com/office/drawing/2014/main" val="268236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6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Coordinator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Approval of Syllabus</a:t>
            </a:r>
          </a:p>
          <a:p>
            <a:r>
              <a:rPr lang="en-US" dirty="0" smtClean="0"/>
              <a:t>Textbook selection</a:t>
            </a:r>
          </a:p>
          <a:p>
            <a:r>
              <a:rPr lang="en-US" dirty="0" smtClean="0">
                <a:hlinkClick r:id="rId2"/>
              </a:rPr>
              <a:t>https://csns.cysun.org/department/cs/courses</a:t>
            </a:r>
            <a:endParaRPr lang="en-US" dirty="0" smtClean="0"/>
          </a:p>
          <a:p>
            <a:pPr lvl="1"/>
            <a:r>
              <a:rPr lang="en-US" dirty="0" smtClean="0"/>
              <a:t>Any missing courses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408" y="965200"/>
            <a:ext cx="8140628" cy="3607020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09-11AM (full-time faculty only)</a:t>
            </a:r>
          </a:p>
          <a:p>
            <a:pPr marL="971550" lvl="1" indent="-285750" fontAlgn="base"/>
            <a:r>
              <a:rPr lang="en-US" sz="1400" dirty="0" smtClean="0"/>
              <a:t>Announcements</a:t>
            </a:r>
          </a:p>
          <a:p>
            <a:pPr marL="971550" lvl="1" indent="-285750" fontAlgn="base"/>
            <a:r>
              <a:rPr lang="en-US" sz="1400" dirty="0" smtClean="0"/>
              <a:t>Assessment &amp; PEO led by </a:t>
            </a:r>
            <a:r>
              <a:rPr lang="en-US" sz="1400" dirty="0" err="1" smtClean="0"/>
              <a:t>Chengyu</a:t>
            </a:r>
            <a:endParaRPr lang="en-US" sz="1400" dirty="0" smtClean="0"/>
          </a:p>
          <a:p>
            <a:pPr marL="971550" lvl="1" indent="-285750" fontAlgn="base"/>
            <a:r>
              <a:rPr lang="en-US" sz="1400" dirty="0" smtClean="0"/>
              <a:t>Hybrid/Online </a:t>
            </a:r>
          </a:p>
          <a:p>
            <a:pPr marL="971550" lvl="1" indent="-285750" fontAlgn="base"/>
            <a:r>
              <a:rPr lang="en-US" sz="1400" dirty="0" smtClean="0"/>
              <a:t>Strategic planning </a:t>
            </a:r>
          </a:p>
          <a:p>
            <a:pPr marL="1257300" lvl="2" fontAlgn="base"/>
            <a:r>
              <a:rPr lang="en-US" sz="1200" dirty="0" smtClean="0"/>
              <a:t>Resources for research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11-12: Faculty support</a:t>
            </a:r>
          </a:p>
          <a:p>
            <a:pPr marL="971550" lvl="1" indent="-285750" fontAlgn="base"/>
            <a:r>
              <a:rPr lang="en-US" sz="1400" dirty="0" smtClean="0"/>
              <a:t>Resources for teaching</a:t>
            </a:r>
          </a:p>
          <a:p>
            <a:pPr marL="971550" lvl="1" indent="-285750" fontAlgn="base"/>
            <a:r>
              <a:rPr lang="en-US" sz="1400" dirty="0" smtClean="0"/>
              <a:t>ITC </a:t>
            </a:r>
            <a:r>
              <a:rPr lang="en-US" sz="1400" dirty="0"/>
              <a:t>presentation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12-1: Working lunch</a:t>
            </a:r>
          </a:p>
          <a:p>
            <a:pPr marL="971550" lvl="1" indent="-285750" fontAlgn="base"/>
            <a:r>
              <a:rPr lang="en-US" sz="1400" dirty="0" smtClean="0"/>
              <a:t>UV club outdoor dining</a:t>
            </a:r>
          </a:p>
          <a:p>
            <a:pPr marL="971550" lvl="1" indent="-285750" fontAlgn="base"/>
            <a:r>
              <a:rPr lang="en-US" sz="1400" dirty="0" smtClean="0"/>
              <a:t>Share your experiences in in-person teaching with your table mates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fontAlgn="base"/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408" y="965200"/>
            <a:ext cx="8140628" cy="3607020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09-11AM (full-time faculty only)</a:t>
            </a:r>
          </a:p>
          <a:p>
            <a:pPr marL="971550" lvl="1" indent="-285750" fontAlgn="base"/>
            <a:r>
              <a:rPr lang="en-US" sz="1400" dirty="0" smtClean="0"/>
              <a:t>Announcements</a:t>
            </a:r>
          </a:p>
          <a:p>
            <a:pPr marL="971550" lvl="1" indent="-285750" fontAlgn="base"/>
            <a:r>
              <a:rPr lang="en-US" sz="1400" dirty="0" smtClean="0"/>
              <a:t>Assessment &amp; PEO (led by </a:t>
            </a:r>
            <a:r>
              <a:rPr lang="en-US" sz="1400" dirty="0" err="1" smtClean="0"/>
              <a:t>Chengyu</a:t>
            </a:r>
            <a:r>
              <a:rPr lang="en-US" sz="1400" dirty="0" smtClean="0"/>
              <a:t>)</a:t>
            </a:r>
          </a:p>
          <a:p>
            <a:pPr marL="971550" lvl="1" indent="-285750" fontAlgn="base"/>
            <a:r>
              <a:rPr lang="en-US" sz="1400" dirty="0" smtClean="0"/>
              <a:t>Hybrid/Online courses</a:t>
            </a:r>
          </a:p>
          <a:p>
            <a:pPr marL="971550" lvl="1" indent="-285750" fontAlgn="base"/>
            <a:r>
              <a:rPr lang="en-US" sz="1400" dirty="0" smtClean="0"/>
              <a:t>Strategic planning </a:t>
            </a:r>
          </a:p>
          <a:p>
            <a:pPr marL="1257300" lvl="2" fontAlgn="base"/>
            <a:r>
              <a:rPr lang="en-US" sz="1200" dirty="0" smtClean="0"/>
              <a:t>Resources for research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11-12: Faculty support</a:t>
            </a:r>
          </a:p>
          <a:p>
            <a:pPr marL="971550" lvl="1" indent="-285750" fontAlgn="base"/>
            <a:r>
              <a:rPr lang="en-US" sz="1400" dirty="0" smtClean="0"/>
              <a:t>Resources for teaching</a:t>
            </a:r>
          </a:p>
          <a:p>
            <a:pPr marL="971550" lvl="1" indent="-285750" fontAlgn="base"/>
            <a:r>
              <a:rPr lang="en-US" sz="1400" dirty="0" smtClean="0"/>
              <a:t>ITC </a:t>
            </a:r>
            <a:r>
              <a:rPr lang="en-US" sz="1400" dirty="0"/>
              <a:t>presentation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12-1: Working lunch</a:t>
            </a:r>
          </a:p>
          <a:p>
            <a:pPr marL="971550" lvl="1" indent="-285750" fontAlgn="base"/>
            <a:r>
              <a:rPr lang="en-US" sz="1400" dirty="0" smtClean="0"/>
              <a:t>UV club outdoor dining</a:t>
            </a:r>
          </a:p>
          <a:p>
            <a:pPr marL="971550" lvl="1" indent="-285750" fontAlgn="base"/>
            <a:r>
              <a:rPr lang="en-US" sz="1400" dirty="0" smtClean="0"/>
              <a:t>Share your experiences in in-person teaching with your table mates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fontAlgn="base"/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Resources for T</a:t>
            </a:r>
            <a:r>
              <a:rPr lang="en-US" sz="2400" dirty="0" smtClean="0"/>
              <a:t>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you need to improve your 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Wishlist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ITC Presentation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Working </a:t>
            </a:r>
            <a:r>
              <a:rPr lang="en-US" dirty="0" smtClean="0"/>
              <a:t>lunch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286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UV club outdoor dining</a:t>
            </a:r>
          </a:p>
          <a:p>
            <a:pPr marL="6286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Share your experiences in in-person teaching with your table mates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great Weekend!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 Rates (FTF)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418" y="857250"/>
            <a:ext cx="6304360" cy="38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87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 Rates (TR)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00151"/>
            <a:ext cx="5786438" cy="351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7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Retention Rates (MSCS)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028700"/>
            <a:ext cx="5943600" cy="359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6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 Rates (FTF)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1" y="914400"/>
            <a:ext cx="6061472" cy="369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5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 Rates (TR)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00150"/>
            <a:ext cx="5700713" cy="344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44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 Rates (MSCS)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306" y="1110889"/>
            <a:ext cx="5911454" cy="361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5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CSSA certificate </a:t>
            </a:r>
            <a:r>
              <a:rPr lang="en-US" sz="1800" dirty="0" smtClean="0"/>
              <a:t>program</a:t>
            </a:r>
          </a:p>
          <a:p>
            <a:pPr marL="971550" lvl="1" indent="-285750"/>
            <a:r>
              <a:rPr lang="en-US" sz="1600" dirty="0"/>
              <a:t>Link: 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www.calstatela.edu/page/computer-science-supplementary-authorization-program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Hiring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Any news to share?</a:t>
            </a:r>
          </a:p>
          <a:p>
            <a:pPr lvl="1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Rates (BSCS)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441" y="971550"/>
            <a:ext cx="5123201" cy="37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Rates (BSCS)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1" y="1094886"/>
            <a:ext cx="50000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DFW </a:t>
            </a:r>
            <a:r>
              <a:rPr lang="en-US" dirty="0" smtClean="0"/>
              <a:t>Rates and GPA Gaps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Viewable by request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83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Assessment &amp; </a:t>
            </a:r>
            <a:r>
              <a:rPr lang="en-US" dirty="0" smtClean="0"/>
              <a:t>PEO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Chengyu</a:t>
            </a:r>
            <a:r>
              <a:rPr lang="en-US" dirty="0" smtClean="0"/>
              <a:t> Sun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Hybrid / Online Delivery Mode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Hybrid / Online Delivery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Review of the college IAC review guidelines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Online Course Development training </a:t>
            </a:r>
          </a:p>
        </p:txBody>
      </p:sp>
    </p:spTree>
    <p:extLst>
      <p:ext uri="{BB962C8B-B14F-4D97-AF65-F5344CB8AC3E}">
        <p14:creationId xmlns:p14="http://schemas.microsoft.com/office/powerpoint/2010/main" val="26089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with Training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192596"/>
              </p:ext>
            </p:extLst>
          </p:nvPr>
        </p:nvGraphicFramePr>
        <p:xfrm>
          <a:off x="536408" y="957671"/>
          <a:ext cx="8313302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982">
                  <a:extLst>
                    <a:ext uri="{9D8B030D-6E8A-4147-A177-3AD203B41FA5}">
                      <a16:colId xmlns:a16="http://schemas.microsoft.com/office/drawing/2014/main" val="1620612375"/>
                    </a:ext>
                  </a:extLst>
                </a:gridCol>
                <a:gridCol w="840930">
                  <a:extLst>
                    <a:ext uri="{9D8B030D-6E8A-4147-A177-3AD203B41FA5}">
                      <a16:colId xmlns:a16="http://schemas.microsoft.com/office/drawing/2014/main" val="4282570118"/>
                    </a:ext>
                  </a:extLst>
                </a:gridCol>
                <a:gridCol w="1087120">
                  <a:extLst>
                    <a:ext uri="{9D8B030D-6E8A-4147-A177-3AD203B41FA5}">
                      <a16:colId xmlns:a16="http://schemas.microsoft.com/office/drawing/2014/main" val="3929588939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973804342"/>
                    </a:ext>
                  </a:extLst>
                </a:gridCol>
                <a:gridCol w="904240">
                  <a:extLst>
                    <a:ext uri="{9D8B030D-6E8A-4147-A177-3AD203B41FA5}">
                      <a16:colId xmlns:a16="http://schemas.microsoft.com/office/drawing/2014/main" val="229934511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346761099"/>
                    </a:ext>
                  </a:extLst>
                </a:gridCol>
                <a:gridCol w="934720">
                  <a:extLst>
                    <a:ext uri="{9D8B030D-6E8A-4147-A177-3AD203B41FA5}">
                      <a16:colId xmlns:a16="http://schemas.microsoft.com/office/drawing/2014/main" val="254156012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863134851"/>
                    </a:ext>
                  </a:extLst>
                </a:gridCol>
                <a:gridCol w="752190">
                  <a:extLst>
                    <a:ext uri="{9D8B030D-6E8A-4147-A177-3AD203B41FA5}">
                      <a16:colId xmlns:a16="http://schemas.microsoft.com/office/drawing/2014/main" val="3813856769"/>
                    </a:ext>
                  </a:extLst>
                </a:gridCol>
              </a:tblGrid>
              <a:tr h="22358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/>
                        <a:t>Summer ’21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/>
                        <a:t>Fall’21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100" dirty="0" smtClean="0"/>
                        <a:t>Spring’22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340838"/>
                  </a:ext>
                </a:extLst>
              </a:tr>
              <a:tr h="22358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DOC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Option1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Option 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Option1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Option 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Option1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Option 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Option 3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696480"/>
                  </a:ext>
                </a:extLst>
              </a:tr>
              <a:tr h="368262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Amini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CS 4540</a:t>
                      </a:r>
                      <a:r>
                        <a:rPr lang="en-US" sz="1100" baseline="0" dirty="0" smtClean="0"/>
                        <a:t> (CS 4665)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CS 4550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649080"/>
                  </a:ext>
                </a:extLst>
              </a:tr>
              <a:tr h="22358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J. </a:t>
                      </a:r>
                      <a:r>
                        <a:rPr lang="en-US" sz="1100" dirty="0" err="1" smtClean="0"/>
                        <a:t>Guo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CS 4440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232612"/>
                  </a:ext>
                </a:extLst>
              </a:tr>
              <a:tr h="22358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H. </a:t>
                      </a:r>
                      <a:r>
                        <a:rPr lang="en-US" sz="1100" dirty="0" err="1" smtClean="0"/>
                        <a:t>Guo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CS 4780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CS 1222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353869"/>
                  </a:ext>
                </a:extLst>
              </a:tr>
              <a:tr h="22358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J. Hurley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CS 3801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CS 2012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441741"/>
                  </a:ext>
                </a:extLst>
              </a:tr>
              <a:tr h="22358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S. Lim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073778"/>
                  </a:ext>
                </a:extLst>
              </a:tr>
              <a:tr h="223587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Pamula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CS 3186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611498"/>
                  </a:ext>
                </a:extLst>
              </a:tr>
              <a:tr h="223587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Pourhomayoun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CS 4661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CS 4661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480452"/>
                  </a:ext>
                </a:extLst>
              </a:tr>
              <a:tr h="22358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Sun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CS 3220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707334"/>
                  </a:ext>
                </a:extLst>
              </a:tr>
              <a:tr h="223587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Forouzesh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CS 2148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801111"/>
                  </a:ext>
                </a:extLst>
              </a:tr>
              <a:tr h="22358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Zhu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CS 3186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292262"/>
                  </a:ext>
                </a:extLst>
              </a:tr>
              <a:tr h="22358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Thomas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CS 2148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843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6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Hybrid / Online Delivery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Official online courses: CS 3186, CS 4661, CS 4662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</a:t>
            </a:r>
            <a:r>
              <a:rPr lang="en-US" sz="2000" dirty="0" smtClean="0"/>
              <a:t>eneral guideline for the </a:t>
            </a:r>
            <a:r>
              <a:rPr lang="en-US" sz="2000" dirty="0" err="1" smtClean="0"/>
              <a:t>dept</a:t>
            </a:r>
            <a:r>
              <a:rPr lang="en-US" sz="2000" dirty="0" smtClean="0"/>
              <a:t> IAC</a:t>
            </a:r>
          </a:p>
          <a:p>
            <a:pPr marL="971550" lvl="1" indent="-285750"/>
            <a:r>
              <a:rPr lang="en-US" sz="1800" dirty="0" smtClean="0"/>
              <a:t>What type of courses? 3000-level and up</a:t>
            </a:r>
          </a:p>
          <a:p>
            <a:pPr marL="971550" lvl="1" indent="-285750"/>
            <a:r>
              <a:rPr lang="en-US" sz="1800" dirty="0" smtClean="0"/>
              <a:t>Hybrid </a:t>
            </a:r>
            <a:r>
              <a:rPr lang="en-US" sz="1800" dirty="0"/>
              <a:t>(50</a:t>
            </a:r>
            <a:r>
              <a:rPr lang="en-US" sz="1800" dirty="0" smtClean="0"/>
              <a:t>%)</a:t>
            </a:r>
          </a:p>
          <a:p>
            <a:pPr marL="971550" lvl="1" indent="-285750"/>
            <a:r>
              <a:rPr lang="en-US" sz="1800" dirty="0" smtClean="0"/>
              <a:t>How many courses?</a:t>
            </a:r>
          </a:p>
          <a:p>
            <a:pPr marL="971550" lvl="1" indent="-285750"/>
            <a:r>
              <a:rPr lang="en-US" sz="1800" dirty="0" smtClean="0"/>
              <a:t>Others?</a:t>
            </a:r>
          </a:p>
        </p:txBody>
      </p:sp>
    </p:spTree>
    <p:extLst>
      <p:ext uri="{BB962C8B-B14F-4D97-AF65-F5344CB8AC3E}">
        <p14:creationId xmlns:p14="http://schemas.microsoft.com/office/powerpoint/2010/main" val="6819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Hybrid / Online Delivery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Course mod proposal due: </a:t>
            </a:r>
          </a:p>
          <a:p>
            <a:pPr marL="971550" lvl="1" indent="-285750"/>
            <a:r>
              <a:rPr lang="en-US" sz="1600" dirty="0" smtClean="0"/>
              <a:t>April 25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is the last college IAC meeting</a:t>
            </a:r>
          </a:p>
          <a:p>
            <a:pPr marL="971550" lvl="1" indent="-285750"/>
            <a:r>
              <a:rPr lang="en-US" sz="1600" dirty="0" smtClean="0"/>
              <a:t>Target - April 11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and April 25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college IAC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Process: </a:t>
            </a:r>
          </a:p>
          <a:p>
            <a:pPr marL="971550" lvl="1" indent="-285750"/>
            <a:r>
              <a:rPr lang="en-US" sz="1600" dirty="0" smtClean="0"/>
              <a:t>Submit an informal proposal to the department chair by March 18</a:t>
            </a:r>
            <a:r>
              <a:rPr lang="en-US" sz="1600" baseline="30000" dirty="0" smtClean="0"/>
              <a:t>th</a:t>
            </a:r>
            <a:endParaRPr lang="en-US" sz="1600" dirty="0" smtClean="0"/>
          </a:p>
          <a:p>
            <a:pPr marL="971550" lvl="1" indent="-285750"/>
            <a:r>
              <a:rPr lang="en-US" sz="1600" dirty="0" smtClean="0"/>
              <a:t>The </a:t>
            </a:r>
            <a:r>
              <a:rPr lang="en-US" sz="1600" dirty="0" err="1" smtClean="0"/>
              <a:t>dept</a:t>
            </a:r>
            <a:r>
              <a:rPr lang="en-US" sz="1600" dirty="0" smtClean="0"/>
              <a:t> IAC’s review by March 25h </a:t>
            </a:r>
          </a:p>
          <a:p>
            <a:pPr marL="971550" lvl="1" indent="-285750"/>
            <a:r>
              <a:rPr lang="en-US" sz="1600" dirty="0" smtClean="0"/>
              <a:t>Invitation to submit a proposal to the </a:t>
            </a:r>
            <a:r>
              <a:rPr lang="en-US" sz="1600" dirty="0" err="1" smtClean="0"/>
              <a:t>Curriculog</a:t>
            </a:r>
            <a:endParaRPr lang="en-US" dirty="0"/>
          </a:p>
          <a:p>
            <a:pPr marL="1257300" lvl="2"/>
            <a:r>
              <a:rPr lang="en-US" sz="1500" dirty="0" smtClean="0"/>
              <a:t>Review and approval by April 6</a:t>
            </a:r>
            <a:r>
              <a:rPr lang="en-US" sz="1500" baseline="30000" dirty="0" smtClean="0"/>
              <a:t>th</a:t>
            </a:r>
            <a:r>
              <a:rPr lang="en-US" sz="1500" dirty="0" smtClean="0"/>
              <a:t> and April 20th</a:t>
            </a:r>
          </a:p>
        </p:txBody>
      </p:sp>
    </p:spTree>
    <p:extLst>
      <p:ext uri="{BB962C8B-B14F-4D97-AF65-F5344CB8AC3E}">
        <p14:creationId xmlns:p14="http://schemas.microsoft.com/office/powerpoint/2010/main" val="20210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26049</TotalTime>
  <Words>1281</Words>
  <Application>Microsoft Office PowerPoint</Application>
  <PresentationFormat>On-screen Show (16:9)</PresentationFormat>
  <Paragraphs>282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PMingLiU</vt:lpstr>
      <vt:lpstr>Arial</vt:lpstr>
      <vt:lpstr>Calibri</vt:lpstr>
      <vt:lpstr>Courier New</vt:lpstr>
      <vt:lpstr>Office Theme</vt:lpstr>
      <vt:lpstr>Department Retreat (Spring 2022)</vt:lpstr>
      <vt:lpstr>Agenda</vt:lpstr>
      <vt:lpstr>Announcements</vt:lpstr>
      <vt:lpstr>Assessment &amp; PEO</vt:lpstr>
      <vt:lpstr>Hybrid / Online Delivery Mode</vt:lpstr>
      <vt:lpstr>Adding Hybrid / Online Delivery Mode</vt:lpstr>
      <vt:lpstr>Faculty with Training</vt:lpstr>
      <vt:lpstr>Adding Hybrid / Online Delivery Mode</vt:lpstr>
      <vt:lpstr>Adding Hybrid / Online Delivery Mode</vt:lpstr>
      <vt:lpstr>Strategic planning </vt:lpstr>
      <vt:lpstr>Strengths and Challenges (summarized in March 2020)</vt:lpstr>
      <vt:lpstr>Suggested Priorities From Pre-Meeting Survey</vt:lpstr>
      <vt:lpstr>Department Goals and Success Measures</vt:lpstr>
      <vt:lpstr>Department Goals and Success Measures</vt:lpstr>
      <vt:lpstr>Faculty Research Support</vt:lpstr>
      <vt:lpstr>College Committee/Taskforce Representatives</vt:lpstr>
      <vt:lpstr>Department Committees/Taskforces</vt:lpstr>
      <vt:lpstr>Course Coordinator</vt:lpstr>
      <vt:lpstr>Agenda</vt:lpstr>
      <vt:lpstr>Resources for Teaching</vt:lpstr>
      <vt:lpstr>ITC Presentation</vt:lpstr>
      <vt:lpstr>Working lunch</vt:lpstr>
      <vt:lpstr>Have a great Weekend!</vt:lpstr>
      <vt:lpstr>Retention Rates (FTF)</vt:lpstr>
      <vt:lpstr>Retention Rates (TR)</vt:lpstr>
      <vt:lpstr>Retention Rates (MSCS)</vt:lpstr>
      <vt:lpstr>Graduation Rates (FTF)</vt:lpstr>
      <vt:lpstr>Graduation Rates (TR)</vt:lpstr>
      <vt:lpstr>Graduation Rates (MSCS)</vt:lpstr>
      <vt:lpstr>Enrollment Rates (BSCS)</vt:lpstr>
      <vt:lpstr>Enrollment Rates (BSCS)</vt:lpstr>
      <vt:lpstr>DFW Rates and GPA Gaps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Kang, EunYoung</cp:lastModifiedBy>
  <cp:revision>1083</cp:revision>
  <dcterms:created xsi:type="dcterms:W3CDTF">2020-04-22T18:12:43Z</dcterms:created>
  <dcterms:modified xsi:type="dcterms:W3CDTF">2022-04-11T17:50:07Z</dcterms:modified>
</cp:coreProperties>
</file>