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5" r:id="rId2"/>
    <p:sldId id="462" r:id="rId3"/>
    <p:sldId id="485" r:id="rId4"/>
    <p:sldId id="486" r:id="rId5"/>
    <p:sldId id="464" r:id="rId6"/>
    <p:sldId id="478" r:id="rId7"/>
    <p:sldId id="511" r:id="rId8"/>
    <p:sldId id="465" r:id="rId9"/>
    <p:sldId id="500" r:id="rId10"/>
    <p:sldId id="466" r:id="rId11"/>
    <p:sldId id="499" r:id="rId12"/>
    <p:sldId id="501" r:id="rId13"/>
    <p:sldId id="502" r:id="rId14"/>
    <p:sldId id="467" r:id="rId15"/>
    <p:sldId id="468" r:id="rId16"/>
    <p:sldId id="487" r:id="rId17"/>
    <p:sldId id="469" r:id="rId18"/>
    <p:sldId id="494" r:id="rId19"/>
    <p:sldId id="474" r:id="rId20"/>
    <p:sldId id="503" r:id="rId21"/>
    <p:sldId id="497" r:id="rId22"/>
    <p:sldId id="496" r:id="rId23"/>
    <p:sldId id="484" r:id="rId24"/>
    <p:sldId id="504" r:id="rId25"/>
    <p:sldId id="505" r:id="rId26"/>
    <p:sldId id="506" r:id="rId27"/>
    <p:sldId id="507" r:id="rId28"/>
    <p:sldId id="508" r:id="rId29"/>
    <p:sldId id="509" r:id="rId30"/>
    <p:sldId id="510" r:id="rId3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h Cherniss" initials="MC" lastIdx="9" clrIdx="0"/>
  <p:cmAuthor id="2" name="Mara Mintz" initials="MM" lastIdx="6" clrIdx="1">
    <p:extLst>
      <p:ext uri="{19B8F6BF-5375-455C-9EA6-DF929625EA0E}">
        <p15:presenceInfo xmlns:p15="http://schemas.microsoft.com/office/powerpoint/2012/main" userId="25ea2eff5ac3ceb0" providerId="Windows Live"/>
      </p:ext>
    </p:extLst>
  </p:cmAuthor>
  <p:cmAuthor id="3" name="Jonathan Rutchik" initials="JR" lastIdx="1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FCC90A"/>
    <a:srgbClr val="4A4F55"/>
    <a:srgbClr val="272324"/>
    <a:srgbClr val="A58628"/>
    <a:srgbClr val="898989"/>
    <a:srgbClr val="3E5C94"/>
    <a:srgbClr val="3F5B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66" autoAdjust="0"/>
    <p:restoredTop sz="91355" autoAdjust="0"/>
  </p:normalViewPr>
  <p:slideViewPr>
    <p:cSldViewPr snapToGrid="0" snapToObjects="1">
      <p:cViewPr varScale="1">
        <p:scale>
          <a:sx n="82" d="100"/>
          <a:sy n="82" d="100"/>
        </p:scale>
        <p:origin x="6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07840-2B3D-544B-89F3-FB0965DC6458}" type="datetimeFigureOut">
              <a:rPr lang="en-US" smtClean="0"/>
              <a:t>10/23/2020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FD51F-2C2B-9E40-86B6-19E5372E5C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36216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Navid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6369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49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3338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7910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404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36108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1658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Raj (and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Behzad</a:t>
            </a:r>
            <a:r>
              <a:rPr lang="en-US" baseline="0" dirty="0" smtClean="0"/>
              <a:t>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023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Raj (and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Behzad</a:t>
            </a:r>
            <a:r>
              <a:rPr lang="en-US" baseline="0" dirty="0" smtClean="0"/>
              <a:t>?)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2039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Raj (and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Behzad</a:t>
            </a:r>
            <a:r>
              <a:rPr lang="en-US" baseline="0" dirty="0" smtClean="0"/>
              <a:t>?)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778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Raj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1220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Navid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78220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404133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9629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3998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6005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1566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3099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Navid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76580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06321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361807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Navid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350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Elaine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12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Chengyu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9423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Chengyu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317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Chengyu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2761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  <a:r>
              <a:rPr lang="en-US" baseline="0" dirty="0"/>
              <a:t> &amp; Raj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9842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4182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Elaine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FFD51F-2C2B-9E40-86B6-19E5372E5CE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195" y="2318983"/>
            <a:ext cx="5654749" cy="55238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6195" y="2894946"/>
            <a:ext cx="565474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D24B268C-D757-234C-A337-CFEB3D4199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12620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3A395EF-4307-9C45-A995-09970D74C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299504" y="184149"/>
            <a:ext cx="1819687" cy="1937259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998402E4-6B09-6C46-9E46-BA6D15131A3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96677" y="934104"/>
            <a:ext cx="6928451" cy="53852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9E9183DE-11EC-A147-BC99-6165131F50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alphaModFix amt="1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752" t="1941" r="-4752" b="51083"/>
          <a:stretch/>
        </p:blipFill>
        <p:spPr>
          <a:xfrm>
            <a:off x="6864096" y="1829521"/>
            <a:ext cx="1924301" cy="3313979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4087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A group of people posing for the camera&#10;&#10;Description automatically generated">
            <a:extLst>
              <a:ext uri="{FF2B5EF4-FFF2-40B4-BE49-F238E27FC236}">
                <a16:creationId xmlns:a16="http://schemas.microsoft.com/office/drawing/2014/main" id="{64EBAC9A-3243-7948-A0A3-A3D1B5530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563"/>
            <a:ext cx="5387332" cy="5161997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395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walking down a street&#10;&#10;Description automatically generated">
            <a:extLst>
              <a:ext uri="{FF2B5EF4-FFF2-40B4-BE49-F238E27FC236}">
                <a16:creationId xmlns:a16="http://schemas.microsoft.com/office/drawing/2014/main" id="{4C3BCBD3-1B37-C444-A54B-35A2627DAF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62" b="-176"/>
          <a:stretch/>
        </p:blipFill>
        <p:spPr>
          <a:xfrm>
            <a:off x="3369971" y="-17293"/>
            <a:ext cx="5774029" cy="516079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479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6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walking down a street next to a building&#10;&#10;Description automatically generated">
            <a:extLst>
              <a:ext uri="{FF2B5EF4-FFF2-40B4-BE49-F238E27FC236}">
                <a16:creationId xmlns:a16="http://schemas.microsoft.com/office/drawing/2014/main" id="{4EF181C8-10ED-D64D-8EDB-E368145339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07449" y="0"/>
            <a:ext cx="4536551" cy="51253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001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flipH="1">
            <a:off x="4607449" y="729324"/>
            <a:ext cx="147431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8781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4116547D-614F-E549-97A4-850E8651FC57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EB6B52A0-3685-A54B-B54D-60133004576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7433753-A008-7742-B793-CE86E61CD2B1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705158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2C5591F-849C-3B41-A257-FEA33CB57F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E5C5502B-A01D-CB4E-9D8E-B5505FD4FEC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A6A4B992-B89F-1746-AFCC-EC76312497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36408" y="1146189"/>
            <a:ext cx="8140628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AF38B7F-7A6E-D741-A5F1-754C88A627F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CA90C820-AC80-524A-B30C-0F492D7CA18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AAD71DB-6346-2144-85C6-F4CEF58B34C5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018173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8521E6B9-4F77-584D-BA4E-D0E7EA0B28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9C712D0E-A2E0-5842-B6AA-14AF1C23D9BC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9" name="Picture 8" descr="A close up of a logo&#10;&#10;Description automatically generated">
              <a:extLst>
                <a:ext uri="{FF2B5EF4-FFF2-40B4-BE49-F238E27FC236}">
                  <a16:creationId xmlns:a16="http://schemas.microsoft.com/office/drawing/2014/main" id="{53215066-D693-314A-9B0D-E690BD56D50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D841E4F-2415-0A4F-8ECD-001D43698B78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16975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842687B-E34E-4B47-BB16-2DB39BC0662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2718" y="0"/>
            <a:ext cx="876601" cy="796293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07CFB3C-9636-0A4F-8178-A1ABF0298AF8}"/>
              </a:ext>
            </a:extLst>
          </p:cNvPr>
          <p:cNvGrpSpPr/>
          <p:nvPr userDrawn="1"/>
        </p:nvGrpSpPr>
        <p:grpSpPr>
          <a:xfrm>
            <a:off x="198023" y="147081"/>
            <a:ext cx="8503920" cy="543191"/>
            <a:chOff x="198023" y="147081"/>
            <a:chExt cx="8700480" cy="543191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29D15242-825A-344E-9167-CF27804226C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98023" y="151749"/>
              <a:ext cx="492246" cy="538523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E1567C5-D584-7341-917B-F0C864D6E96C}"/>
                </a:ext>
              </a:extLst>
            </p:cNvPr>
            <p:cNvSpPr/>
            <p:nvPr userDrawn="1"/>
          </p:nvSpPr>
          <p:spPr>
            <a:xfrm>
              <a:off x="690269" y="147081"/>
              <a:ext cx="8208234" cy="64008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Title 1">
            <a:extLst>
              <a:ext uri="{FF2B5EF4-FFF2-40B4-BE49-F238E27FC236}">
                <a16:creationId xmlns:a16="http://schemas.microsoft.com/office/drawing/2014/main" id="{57BD343E-BB60-1846-957C-EF5784C571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29323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6F385B3-52AD-1F49-A990-25AE7ABF3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" y="1169435"/>
            <a:ext cx="8140628" cy="3394472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23538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6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7408" y="1200151"/>
            <a:ext cx="3959392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F3610E8-A726-8449-8F78-DA2F7ACC98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4418BBB7-7D3A-EF42-ADCA-F5DFC970C2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C6BB865F-C183-4546-9810-D99750BE1204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3" name="Picture 12" descr="A close up of a logo&#10;&#10;Description automatically generated">
              <a:extLst>
                <a:ext uri="{FF2B5EF4-FFF2-40B4-BE49-F238E27FC236}">
                  <a16:creationId xmlns:a16="http://schemas.microsoft.com/office/drawing/2014/main" id="{C1326A71-8846-1644-B377-66996DE3D09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C45CE7F6-2C34-3740-9B4C-56FD5B3EA2FC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770887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408" y="1151335"/>
            <a:ext cx="3960980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408" y="1631156"/>
            <a:ext cx="3960980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4265" y="1151335"/>
            <a:ext cx="3962536" cy="479822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FCC90A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265" y="1631156"/>
            <a:ext cx="3962536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E2CA30-05C0-3D47-841D-BC4D8B15AD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6408" y="237636"/>
            <a:ext cx="8140628" cy="85725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E0435E06-3DC2-2841-B93E-196B9DC38B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4198"/>
          <a:stretch/>
        </p:blipFill>
        <p:spPr>
          <a:xfrm>
            <a:off x="0" y="0"/>
            <a:ext cx="876601" cy="79629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1ECD72CA-61EB-4A4C-8093-436A3464D051}"/>
              </a:ext>
            </a:extLst>
          </p:cNvPr>
          <p:cNvGrpSpPr/>
          <p:nvPr userDrawn="1"/>
        </p:nvGrpSpPr>
        <p:grpSpPr>
          <a:xfrm>
            <a:off x="182346" y="104249"/>
            <a:ext cx="570006" cy="4473696"/>
            <a:chOff x="182346" y="104249"/>
            <a:chExt cx="570006" cy="4473696"/>
          </a:xfrm>
        </p:grpSpPr>
        <p:pic>
          <p:nvPicPr>
            <p:cNvPr id="15" name="Picture 14" descr="A close up of a logo&#10;&#10;Description automatically generated">
              <a:extLst>
                <a:ext uri="{FF2B5EF4-FFF2-40B4-BE49-F238E27FC236}">
                  <a16:creationId xmlns:a16="http://schemas.microsoft.com/office/drawing/2014/main" id="{F88AF9A5-C125-F347-97C5-E074CF5BD0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82346" y="104249"/>
              <a:ext cx="570006" cy="538523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C3EEEA6-D6CD-7F4A-89B6-5F1C74A362F6}"/>
                </a:ext>
              </a:extLst>
            </p:cNvPr>
            <p:cNvSpPr/>
            <p:nvPr userDrawn="1"/>
          </p:nvSpPr>
          <p:spPr>
            <a:xfrm rot="5400000">
              <a:off x="-1801902" y="2538833"/>
              <a:ext cx="4023360" cy="54864"/>
            </a:xfrm>
            <a:prstGeom prst="rect">
              <a:avLst/>
            </a:prstGeom>
            <a:solidFill>
              <a:srgbClr val="FCC90A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896956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45058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76603" y="556528"/>
            <a:ext cx="4167397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4840586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6606209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048168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5332353" y="9004"/>
            <a:ext cx="3788497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large white building&#10;&#10;Description automatically generated">
            <a:extLst>
              <a:ext uri="{FF2B5EF4-FFF2-40B4-BE49-F238E27FC236}">
                <a16:creationId xmlns:a16="http://schemas.microsoft.com/office/drawing/2014/main" id="{1CD372BA-776F-414E-A75F-E041CFEFFF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7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16119"/>
          <a:stretch/>
        </p:blipFill>
        <p:spPr>
          <a:xfrm>
            <a:off x="5625197" y="556528"/>
            <a:ext cx="3495654" cy="4586971"/>
          </a:xfrm>
          <a:prstGeom prst="rect">
            <a:avLst/>
          </a:prstGeom>
          <a:effectLst>
            <a:outerShdw dir="5400000" algn="ctr" rotWithShape="0">
              <a:srgbClr val="000000">
                <a:alpha val="43137"/>
              </a:srgbClr>
            </a:outerShdw>
            <a:softEdge rad="12700"/>
          </a:effectLst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>
            <a:off x="5489179" y="2791962"/>
            <a:ext cx="818534" cy="2200843"/>
          </a:xfrm>
          <a:prstGeom prst="rect">
            <a:avLst/>
          </a:prstGeom>
        </p:spPr>
      </p:pic>
      <p:pic>
        <p:nvPicPr>
          <p:cNvPr id="21" name="Picture 20" descr="A picture containing baseball&#10;&#10;Description automatically generated">
            <a:extLst>
              <a:ext uri="{FF2B5EF4-FFF2-40B4-BE49-F238E27FC236}">
                <a16:creationId xmlns:a16="http://schemas.microsoft.com/office/drawing/2014/main" id="{1BF39851-6DA6-7841-BDB1-EA22069EECE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254802" y="1407073"/>
            <a:ext cx="1332108" cy="87780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45360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A tree lined street&#10;&#10;Description automatically generated">
            <a:extLst>
              <a:ext uri="{FF2B5EF4-FFF2-40B4-BE49-F238E27FC236}">
                <a16:creationId xmlns:a16="http://schemas.microsoft.com/office/drawing/2014/main" id="{43FCBB59-884B-D241-A30C-1EB82F8BEC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83760" y="702216"/>
            <a:ext cx="3865880" cy="4450287"/>
          </a:xfrm>
          <a:prstGeom prst="rect">
            <a:avLst/>
          </a:prstGeom>
        </p:spPr>
      </p:pic>
      <p:sp>
        <p:nvSpPr>
          <p:cNvPr id="11" name="Freeform 10">
            <a:extLst>
              <a:ext uri="{FF2B5EF4-FFF2-40B4-BE49-F238E27FC236}">
                <a16:creationId xmlns:a16="http://schemas.microsoft.com/office/drawing/2014/main" id="{2330FA8F-24E2-1046-8F3F-5CEA52CA6025}"/>
              </a:ext>
            </a:extLst>
          </p:cNvPr>
          <p:cNvSpPr/>
          <p:nvPr userDrawn="1"/>
        </p:nvSpPr>
        <p:spPr>
          <a:xfrm flipH="1">
            <a:off x="4683073" y="720320"/>
            <a:ext cx="19949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36668" y="9004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9899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A tree lined street&#10;&#10;Description automatically generated">
            <a:extLst>
              <a:ext uri="{FF2B5EF4-FFF2-40B4-BE49-F238E27FC236}">
                <a16:creationId xmlns:a16="http://schemas.microsoft.com/office/drawing/2014/main" id="{A20A685D-D3DD-1E41-9703-9693AA53E89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836" y="0"/>
            <a:ext cx="4536037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1393" y="644503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1393" y="1666059"/>
            <a:ext cx="3592512" cy="344090"/>
          </a:xfrm>
        </p:spPr>
        <p:txBody>
          <a:bodyPr anchor="b">
            <a:noAutofit/>
          </a:bodyPr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>
            <a:off x="4427668" y="729324"/>
            <a:ext cx="143205" cy="4414176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9792" h="4414176">
                <a:moveTo>
                  <a:pt x="9454" y="129575"/>
                </a:moveTo>
                <a:lnTo>
                  <a:pt x="79792" y="0"/>
                </a:lnTo>
                <a:lnTo>
                  <a:pt x="79792" y="4414176"/>
                </a:lnTo>
                <a:lnTo>
                  <a:pt x="0" y="4414176"/>
                </a:lnTo>
                <a:cubicBezTo>
                  <a:pt x="3151" y="2985976"/>
                  <a:pt x="6303" y="1557775"/>
                  <a:pt x="9454" y="12957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37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AC806285-BEFA-E540-AFFA-C98F20B26B71}"/>
              </a:ext>
            </a:extLst>
          </p:cNvPr>
          <p:cNvSpPr/>
          <p:nvPr userDrawn="1"/>
        </p:nvSpPr>
        <p:spPr>
          <a:xfrm>
            <a:off x="4683760" y="9004"/>
            <a:ext cx="4460240" cy="5134496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8E7532AB-4B30-E042-8D7B-78C8B9D48D8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4677507" y="914401"/>
            <a:ext cx="4466494" cy="4229100"/>
          </a:xfrm>
          <a:prstGeom prst="rect">
            <a:avLst/>
          </a:prstGeom>
        </p:spPr>
      </p:pic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47B07CA2-EE15-8740-9ADD-4D7F85AF94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18901" y="1224321"/>
            <a:ext cx="4009259" cy="1314450"/>
          </a:xfrm>
        </p:spPr>
        <p:txBody>
          <a:bodyPr/>
          <a:lstStyle>
            <a:lvl1pPr marL="0" indent="0" algn="l">
              <a:buNone/>
              <a:defRPr>
                <a:solidFill>
                  <a:srgbClr val="4A4F55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CDC26C18-1799-5F49-909E-3517C5CB130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9854"/>
          <a:stretch/>
        </p:blipFill>
        <p:spPr>
          <a:xfrm rot="12748497">
            <a:off x="5255191" y="465522"/>
            <a:ext cx="930293" cy="24227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D10C44-ACE2-7D45-9357-DE79BED9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3ABF1A3-412D-2E41-A382-E44849C8EAE8}"/>
              </a:ext>
            </a:extLst>
          </p:cNvPr>
          <p:cNvSpPr/>
          <p:nvPr userDrawn="1"/>
        </p:nvSpPr>
        <p:spPr>
          <a:xfrm>
            <a:off x="4677505" y="0"/>
            <a:ext cx="4466495" cy="914400"/>
          </a:xfrm>
          <a:prstGeom prst="rect">
            <a:avLst/>
          </a:prstGeom>
          <a:solidFill>
            <a:srgbClr val="272324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CF87C07-9D91-4E45-921A-44018CE19B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6847"/>
          <a:stretch/>
        </p:blipFill>
        <p:spPr>
          <a:xfrm>
            <a:off x="7713518" y="2762"/>
            <a:ext cx="1407332" cy="1498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90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A close up of a logo&#10;&#10;Description automatically generated">
            <a:extLst>
              <a:ext uri="{FF2B5EF4-FFF2-40B4-BE49-F238E27FC236}">
                <a16:creationId xmlns:a16="http://schemas.microsoft.com/office/drawing/2014/main" id="{AB08A533-6574-A540-92FF-907EE5DBE47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2058" y="2670664"/>
            <a:ext cx="804339" cy="8107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0905" y="295171"/>
            <a:ext cx="2249504" cy="551260"/>
          </a:xfrm>
        </p:spPr>
        <p:txBody>
          <a:bodyPr>
            <a:noAutofit/>
          </a:bodyPr>
          <a:lstStyle>
            <a:lvl1pPr>
              <a:defRPr sz="2400"/>
            </a:lvl1pPr>
          </a:lstStyle>
          <a:p>
            <a:r>
              <a:rPr lang="en-US" dirty="0"/>
              <a:t>CONTENTS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9B27D2D-0F67-9248-99B8-833E5FAA00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010400" y="4869656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CF59A3BB-7934-8E4E-90BB-53AADD295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642359"/>
            <a:ext cx="804339" cy="810773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C534658D-14AC-8C43-A3A9-7A2B3642ADB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5433" y="1660176"/>
            <a:ext cx="804339" cy="8107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A705A7-C575-794C-AE0C-A8B106BB2FC8}"/>
              </a:ext>
            </a:extLst>
          </p:cNvPr>
          <p:cNvSpPr txBox="1"/>
          <p:nvPr userDrawn="1"/>
        </p:nvSpPr>
        <p:spPr>
          <a:xfrm>
            <a:off x="3163311" y="665781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BA61812-6D7B-FB4E-926E-525E53ACD10E}"/>
              </a:ext>
            </a:extLst>
          </p:cNvPr>
          <p:cNvSpPr txBox="1"/>
          <p:nvPr userDrawn="1"/>
        </p:nvSpPr>
        <p:spPr>
          <a:xfrm>
            <a:off x="3186250" y="170068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257B0D-51C9-A749-8EBE-5E43EA58581E}"/>
              </a:ext>
            </a:extLst>
          </p:cNvPr>
          <p:cNvSpPr txBox="1"/>
          <p:nvPr userDrawn="1"/>
        </p:nvSpPr>
        <p:spPr>
          <a:xfrm>
            <a:off x="3194563" y="2706528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57BAB96F-2F85-204B-B203-D0A9157E7B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23746" y="3663543"/>
            <a:ext cx="804339" cy="81077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C7958-7000-3C4E-A7F1-AFD335A05DA4}"/>
              </a:ext>
            </a:extLst>
          </p:cNvPr>
          <p:cNvSpPr txBox="1"/>
          <p:nvPr userDrawn="1"/>
        </p:nvSpPr>
        <p:spPr>
          <a:xfrm>
            <a:off x="3186250" y="3704055"/>
            <a:ext cx="6733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89898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9843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group of palm trees on the side of a building&#10;&#10;Description automatically generated">
            <a:extLst>
              <a:ext uri="{FF2B5EF4-FFF2-40B4-BE49-F238E27FC236}">
                <a16:creationId xmlns:a16="http://schemas.microsoft.com/office/drawing/2014/main" id="{7127EAD5-8285-D940-8CC3-E78991F226C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86"/>
          <a:stretch/>
        </p:blipFill>
        <p:spPr>
          <a:xfrm>
            <a:off x="-26057" y="-9562"/>
            <a:ext cx="5432223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 rot="10800000">
            <a:off x="2071688" y="-10886"/>
            <a:ext cx="6399490" cy="5143501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 rot="10800000">
            <a:off x="2589184" y="-16820"/>
            <a:ext cx="6548803" cy="5169255"/>
            <a:chOff x="-34290" y="0"/>
            <a:chExt cx="654880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-34290" y="1"/>
              <a:ext cx="3231326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28040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2780000">
            <a:off x="4208375" y="-421296"/>
            <a:ext cx="153842" cy="4527614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  <a:gd name="connsiteX0" fmla="*/ 10903 w 81241"/>
              <a:gd name="connsiteY0" fmla="*/ 131585 h 4522221"/>
              <a:gd name="connsiteX1" fmla="*/ 76142 w 81241"/>
              <a:gd name="connsiteY1" fmla="*/ 0 h 4522221"/>
              <a:gd name="connsiteX2" fmla="*/ 81241 w 81241"/>
              <a:gd name="connsiteY2" fmla="*/ 4416186 h 4522221"/>
              <a:gd name="connsiteX3" fmla="*/ 0 w 81241"/>
              <a:gd name="connsiteY3" fmla="*/ 4522221 h 4522221"/>
              <a:gd name="connsiteX4" fmla="*/ 10903 w 81241"/>
              <a:gd name="connsiteY4" fmla="*/ 131585 h 45222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241" h="4522221">
                <a:moveTo>
                  <a:pt x="10903" y="131585"/>
                </a:moveTo>
                <a:lnTo>
                  <a:pt x="76142" y="0"/>
                </a:lnTo>
                <a:cubicBezTo>
                  <a:pt x="77842" y="1472062"/>
                  <a:pt x="79541" y="2944124"/>
                  <a:pt x="81241" y="4416186"/>
                </a:cubicBezTo>
                <a:cubicBezTo>
                  <a:pt x="14484" y="4497775"/>
                  <a:pt x="27080" y="4486876"/>
                  <a:pt x="0" y="4522221"/>
                </a:cubicBezTo>
                <a:cubicBezTo>
                  <a:pt x="3151" y="3094021"/>
                  <a:pt x="7752" y="1559785"/>
                  <a:pt x="10903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20564" y="2612014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20564" y="3633570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7320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large white building&#10;&#10;Description automatically generated">
            <a:extLst>
              <a:ext uri="{FF2B5EF4-FFF2-40B4-BE49-F238E27FC236}">
                <a16:creationId xmlns:a16="http://schemas.microsoft.com/office/drawing/2014/main" id="{DF064E63-0BE7-CC46-8B5A-DB42D6CACF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93" t="295" r="2532" b="-295"/>
          <a:stretch/>
        </p:blipFill>
        <p:spPr>
          <a:xfrm>
            <a:off x="1793311" y="0"/>
            <a:ext cx="7350689" cy="51435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DF169B2-7B51-4144-8AF2-5DE0B850423C}"/>
              </a:ext>
            </a:extLst>
          </p:cNvPr>
          <p:cNvGrpSpPr/>
          <p:nvPr userDrawn="1"/>
        </p:nvGrpSpPr>
        <p:grpSpPr>
          <a:xfrm>
            <a:off x="439200" y="0"/>
            <a:ext cx="6377353" cy="5154356"/>
            <a:chOff x="0" y="0"/>
            <a:chExt cx="6377353" cy="5150732"/>
          </a:xfrm>
          <a:solidFill>
            <a:schemeClr val="tx1"/>
          </a:solidFill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9BC1B275-68D3-B440-9C4E-E49028EA5B47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riangle 17">
              <a:extLst>
                <a:ext uri="{FF2B5EF4-FFF2-40B4-BE49-F238E27FC236}">
                  <a16:creationId xmlns:a16="http://schemas.microsoft.com/office/drawing/2014/main" id="{A0D5574A-6B61-024C-83F6-5D3E04686218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B325E83-2393-6746-A8B1-C032CE56DB65}"/>
              </a:ext>
            </a:extLst>
          </p:cNvPr>
          <p:cNvGrpSpPr/>
          <p:nvPr userDrawn="1"/>
        </p:nvGrpSpPr>
        <p:grpSpPr>
          <a:xfrm>
            <a:off x="-80647" y="-2"/>
            <a:ext cx="6377353" cy="5156081"/>
            <a:chOff x="0" y="0"/>
            <a:chExt cx="6377353" cy="5150732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245CAB9-C4E1-E242-9AC2-52D1BBFC520A}"/>
                </a:ext>
              </a:extLst>
            </p:cNvPr>
            <p:cNvSpPr/>
            <p:nvPr userDrawn="1"/>
          </p:nvSpPr>
          <p:spPr>
            <a:xfrm>
              <a:off x="0" y="0"/>
              <a:ext cx="3059877" cy="51435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riangle 12">
              <a:extLst>
                <a:ext uri="{FF2B5EF4-FFF2-40B4-BE49-F238E27FC236}">
                  <a16:creationId xmlns:a16="http://schemas.microsoft.com/office/drawing/2014/main" id="{6151C75D-E4E3-D84F-85A7-6B902D607B44}"/>
                </a:ext>
              </a:extLst>
            </p:cNvPr>
            <p:cNvSpPr/>
            <p:nvPr userDrawn="1"/>
          </p:nvSpPr>
          <p:spPr>
            <a:xfrm rot="5400000">
              <a:off x="2143249" y="916627"/>
              <a:ext cx="5150732" cy="3317477"/>
            </a:xfrm>
            <a:prstGeom prst="triangle">
              <a:avLst>
                <a:gd name="adj" fmla="val 0"/>
              </a:avLst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>
            <a:extLst>
              <a:ext uri="{FF2B5EF4-FFF2-40B4-BE49-F238E27FC236}">
                <a16:creationId xmlns:a16="http://schemas.microsoft.com/office/drawing/2014/main" id="{5D333F7C-268E-1F49-A2B8-CE0E6D7CB8C3}"/>
              </a:ext>
            </a:extLst>
          </p:cNvPr>
          <p:cNvSpPr/>
          <p:nvPr userDrawn="1"/>
        </p:nvSpPr>
        <p:spPr>
          <a:xfrm rot="1956373">
            <a:off x="4575729" y="1038850"/>
            <a:ext cx="133535" cy="4514253"/>
          </a:xfrm>
          <a:custGeom>
            <a:avLst/>
            <a:gdLst>
              <a:gd name="connsiteX0" fmla="*/ 9454 w 79792"/>
              <a:gd name="connsiteY0" fmla="*/ 66201 h 4350802"/>
              <a:gd name="connsiteX1" fmla="*/ 79792 w 79792"/>
              <a:gd name="connsiteY1" fmla="*/ 0 h 4350802"/>
              <a:gd name="connsiteX2" fmla="*/ 79792 w 79792"/>
              <a:gd name="connsiteY2" fmla="*/ 4350802 h 4350802"/>
              <a:gd name="connsiteX3" fmla="*/ 0 w 79792"/>
              <a:gd name="connsiteY3" fmla="*/ 4350802 h 4350802"/>
              <a:gd name="connsiteX4" fmla="*/ 9454 w 79792"/>
              <a:gd name="connsiteY4" fmla="*/ 66201 h 4350802"/>
              <a:gd name="connsiteX0" fmla="*/ 9454 w 79792"/>
              <a:gd name="connsiteY0" fmla="*/ 129575 h 4414176"/>
              <a:gd name="connsiteX1" fmla="*/ 79792 w 79792"/>
              <a:gd name="connsiteY1" fmla="*/ 0 h 4414176"/>
              <a:gd name="connsiteX2" fmla="*/ 79792 w 79792"/>
              <a:gd name="connsiteY2" fmla="*/ 4414176 h 4414176"/>
              <a:gd name="connsiteX3" fmla="*/ 0 w 79792"/>
              <a:gd name="connsiteY3" fmla="*/ 4414176 h 4414176"/>
              <a:gd name="connsiteX4" fmla="*/ 9454 w 79792"/>
              <a:gd name="connsiteY4" fmla="*/ 129575 h 4414176"/>
              <a:gd name="connsiteX0" fmla="*/ 9454 w 79792"/>
              <a:gd name="connsiteY0" fmla="*/ 131585 h 4416186"/>
              <a:gd name="connsiteX1" fmla="*/ 74693 w 79792"/>
              <a:gd name="connsiteY1" fmla="*/ 0 h 4416186"/>
              <a:gd name="connsiteX2" fmla="*/ 79792 w 79792"/>
              <a:gd name="connsiteY2" fmla="*/ 4416186 h 4416186"/>
              <a:gd name="connsiteX3" fmla="*/ 0 w 79792"/>
              <a:gd name="connsiteY3" fmla="*/ 4416186 h 4416186"/>
              <a:gd name="connsiteX4" fmla="*/ 9454 w 79792"/>
              <a:gd name="connsiteY4" fmla="*/ 131585 h 4416186"/>
              <a:gd name="connsiteX0" fmla="*/ 941 w 71279"/>
              <a:gd name="connsiteY0" fmla="*/ 131585 h 4515754"/>
              <a:gd name="connsiteX1" fmla="*/ 66180 w 71279"/>
              <a:gd name="connsiteY1" fmla="*/ 0 h 4515754"/>
              <a:gd name="connsiteX2" fmla="*/ 71279 w 71279"/>
              <a:gd name="connsiteY2" fmla="*/ 4416186 h 4515754"/>
              <a:gd name="connsiteX3" fmla="*/ 679 w 71279"/>
              <a:gd name="connsiteY3" fmla="*/ 4515754 h 4515754"/>
              <a:gd name="connsiteX4" fmla="*/ 941 w 71279"/>
              <a:gd name="connsiteY4" fmla="*/ 131585 h 4515754"/>
              <a:gd name="connsiteX0" fmla="*/ 4066 w 74404"/>
              <a:gd name="connsiteY0" fmla="*/ 131585 h 4514253"/>
              <a:gd name="connsiteX1" fmla="*/ 69305 w 74404"/>
              <a:gd name="connsiteY1" fmla="*/ 0 h 4514253"/>
              <a:gd name="connsiteX2" fmla="*/ 74404 w 74404"/>
              <a:gd name="connsiteY2" fmla="*/ 4416186 h 4514253"/>
              <a:gd name="connsiteX3" fmla="*/ 0 w 74404"/>
              <a:gd name="connsiteY3" fmla="*/ 4514253 h 4514253"/>
              <a:gd name="connsiteX4" fmla="*/ 4066 w 74404"/>
              <a:gd name="connsiteY4" fmla="*/ 131585 h 4514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404" h="4514253">
                <a:moveTo>
                  <a:pt x="4066" y="131585"/>
                </a:moveTo>
                <a:lnTo>
                  <a:pt x="69305" y="0"/>
                </a:lnTo>
                <a:cubicBezTo>
                  <a:pt x="71005" y="1472062"/>
                  <a:pt x="72704" y="2944124"/>
                  <a:pt x="74404" y="4416186"/>
                </a:cubicBezTo>
                <a:lnTo>
                  <a:pt x="0" y="4514253"/>
                </a:lnTo>
                <a:cubicBezTo>
                  <a:pt x="3151" y="3086053"/>
                  <a:pt x="915" y="1559785"/>
                  <a:pt x="4066" y="131585"/>
                </a:cubicBezTo>
                <a:close/>
              </a:path>
            </a:pathLst>
          </a:custGeom>
          <a:solidFill>
            <a:srgbClr val="FCC90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358" y="470882"/>
            <a:ext cx="3592512" cy="1021556"/>
          </a:xfrm>
        </p:spPr>
        <p:txBody>
          <a:bodyPr anchor="t">
            <a:normAutofit/>
          </a:bodyPr>
          <a:lstStyle>
            <a:lvl1pPr algn="l">
              <a:defRPr sz="24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1358" y="1492438"/>
            <a:ext cx="3592512" cy="344090"/>
          </a:xfrm>
        </p:spPr>
        <p:txBody>
          <a:bodyPr anchor="b"/>
          <a:lstStyle>
            <a:lvl1pPr marL="0" indent="0">
              <a:buNone/>
              <a:defRPr sz="1500">
                <a:solidFill>
                  <a:srgbClr val="4A4F55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574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0" y="170261"/>
            <a:ext cx="8769096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1126999"/>
            <a:ext cx="8769096" cy="339447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75564" y="4826111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C1F7AE-D849-6747-AC2F-07C188C11FA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BEC4FA4-4568-9343-B71F-2B1283623F2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509" y="4720046"/>
            <a:ext cx="320286" cy="34098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70223E0-54EE-634F-BECA-9B4238B46D6E}"/>
              </a:ext>
            </a:extLst>
          </p:cNvPr>
          <p:cNvSpPr txBox="1"/>
          <p:nvPr userDrawn="1"/>
        </p:nvSpPr>
        <p:spPr>
          <a:xfrm>
            <a:off x="357250" y="4806164"/>
            <a:ext cx="2673331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CAL STATE LA </a:t>
            </a:r>
            <a:r>
              <a:rPr lang="en-US" sz="600" spc="100" baseline="0" dirty="0">
                <a:solidFill>
                  <a:srgbClr val="FCC90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|   </a:t>
            </a:r>
            <a:r>
              <a:rPr lang="en-US" sz="600" spc="100" baseline="0" dirty="0">
                <a:latin typeface="Arial" panose="020B0604020202020204" pitchFamily="34" charset="0"/>
                <a:cs typeface="Arial" panose="020B0604020202020204" pitchFamily="34" charset="0"/>
              </a:rPr>
              <a:t>AASCU</a:t>
            </a:r>
          </a:p>
        </p:txBody>
      </p:sp>
    </p:spTree>
    <p:extLst>
      <p:ext uri="{BB962C8B-B14F-4D97-AF65-F5344CB8AC3E}">
        <p14:creationId xmlns:p14="http://schemas.microsoft.com/office/powerpoint/2010/main" val="367737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7" r:id="rId2"/>
    <p:sldLayoutId id="2147483669" r:id="rId3"/>
    <p:sldLayoutId id="2147483668" r:id="rId4"/>
    <p:sldLayoutId id="2147483651" r:id="rId5"/>
    <p:sldLayoutId id="2147483667" r:id="rId6"/>
    <p:sldLayoutId id="2147483658" r:id="rId7"/>
    <p:sldLayoutId id="2147483660" r:id="rId8"/>
    <p:sldLayoutId id="2147483659" r:id="rId9"/>
    <p:sldLayoutId id="2147483665" r:id="rId10"/>
    <p:sldLayoutId id="2147483664" r:id="rId11"/>
    <p:sldLayoutId id="2147483663" r:id="rId12"/>
    <p:sldLayoutId id="2147483654" r:id="rId13"/>
    <p:sldLayoutId id="2147483662" r:id="rId14"/>
    <p:sldLayoutId id="2147483661" r:id="rId15"/>
    <p:sldLayoutId id="2147483650" r:id="rId16"/>
    <p:sldLayoutId id="2147483652" r:id="rId17"/>
    <p:sldLayoutId id="2147483653" r:id="rId18"/>
    <p:sldLayoutId id="2147483655" r:id="rId19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2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0" indent="0" algn="l" defTabSz="342900" rtl="0" eaLnBrk="1" latinLnBrk="0" hangingPunct="1">
        <a:spcBef>
          <a:spcPct val="20000"/>
        </a:spcBef>
        <a:buFont typeface="Arial"/>
        <a:buNone/>
        <a:defRPr sz="1700" kern="1200">
          <a:solidFill>
            <a:schemeClr val="tx1"/>
          </a:solidFill>
          <a:latin typeface="Arial"/>
          <a:ea typeface="+mn-ea"/>
          <a:cs typeface="Arial"/>
        </a:defRPr>
      </a:lvl1pPr>
      <a:lvl2pPr marL="685800" indent="-342900" algn="l" defTabSz="3429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Arial"/>
          <a:ea typeface="+mn-ea"/>
          <a:cs typeface="Arial"/>
        </a:defRPr>
      </a:lvl2pPr>
      <a:lvl3pPr marL="971550" indent="-285750" algn="l" defTabSz="342900" rtl="0" eaLnBrk="1" latinLnBrk="0" hangingPunct="1">
        <a:spcBef>
          <a:spcPct val="20000"/>
        </a:spcBef>
        <a:buFont typeface="Courier New" panose="02070309020205020404" pitchFamily="49" charset="0"/>
        <a:buChar char="o"/>
        <a:defRPr sz="1400" kern="1200">
          <a:solidFill>
            <a:schemeClr val="tx1"/>
          </a:solidFill>
          <a:latin typeface="Arial"/>
          <a:ea typeface="+mn-ea"/>
          <a:cs typeface="Arial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2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000" kern="1200">
          <a:solidFill>
            <a:schemeClr val="tx1">
              <a:lumMod val="50000"/>
              <a:lumOff val="50000"/>
            </a:schemeClr>
          </a:solidFill>
          <a:latin typeface="Arial"/>
          <a:ea typeface="+mn-ea"/>
          <a:cs typeface="Arial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alstatela.edu/wiki/content/department/cs/assessment/iab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alstatela.edu/department/cs/projects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csns.calstatela.edu/department/cs/survey/current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63FB6-601A-4143-944E-0988C788B4C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6195" y="2435361"/>
            <a:ext cx="7608794" cy="552380"/>
          </a:xfrm>
        </p:spPr>
        <p:txBody>
          <a:bodyPr/>
          <a:lstStyle/>
          <a:p>
            <a:r>
              <a:rPr lang="en-US" dirty="0"/>
              <a:t>Computer Science Department </a:t>
            </a:r>
            <a:br>
              <a:rPr lang="en-US" dirty="0"/>
            </a:br>
            <a:r>
              <a:rPr lang="en-US" altLang="zh-TW" dirty="0">
                <a:effectLst>
                  <a:outerShdw blurRad="38100" dist="38100" dir="2700000" algn="tl">
                    <a:srgbClr val="C0C0C0"/>
                  </a:outerShdw>
                </a:effectLst>
                <a:ea typeface="PMingLiU" pitchFamily="18" charset="-120"/>
              </a:rPr>
              <a:t>Industry Advisory Board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9658BF-450A-4884-B594-EFDEED365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6195" y="3089631"/>
            <a:ext cx="6040460" cy="1216814"/>
          </a:xfrm>
        </p:spPr>
        <p:txBody>
          <a:bodyPr/>
          <a:lstStyle/>
          <a:p>
            <a:r>
              <a:rPr lang="en-US" altLang="en-US" dirty="0" smtClean="0">
                <a:solidFill>
                  <a:schemeClr val="tx2"/>
                </a:solidFill>
              </a:rPr>
              <a:t>October 23</a:t>
            </a:r>
            <a:r>
              <a:rPr lang="en-US" altLang="en-US" baseline="30000" dirty="0">
                <a:solidFill>
                  <a:schemeClr val="tx2"/>
                </a:solidFill>
              </a:rPr>
              <a:t>r</a:t>
            </a:r>
            <a:r>
              <a:rPr lang="en-US" altLang="en-US" baseline="30000" dirty="0" smtClean="0">
                <a:solidFill>
                  <a:schemeClr val="tx2"/>
                </a:solidFill>
              </a:rPr>
              <a:t>d</a:t>
            </a:r>
            <a:r>
              <a:rPr lang="en-US" altLang="en-US" dirty="0">
                <a:solidFill>
                  <a:schemeClr val="tx2"/>
                </a:solidFill>
              </a:rPr>
              <a:t>, </a:t>
            </a:r>
            <a:r>
              <a:rPr lang="en-US" altLang="en-US" dirty="0" smtClean="0">
                <a:solidFill>
                  <a:schemeClr val="tx2"/>
                </a:solidFill>
              </a:rPr>
              <a:t>2020</a:t>
            </a:r>
            <a:endParaRPr lang="en-US" altLang="en-US" dirty="0">
              <a:solidFill>
                <a:schemeClr val="tx2"/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altLang="en-US" sz="1400" dirty="0">
                <a:solidFill>
                  <a:schemeClr val="tx2"/>
                </a:solidFill>
                <a:hlinkClick r:id="rId3"/>
              </a:rPr>
              <a:t>https://csns.calstatela.edu/wiki/content/department/cs/assessment/iab/</a:t>
            </a:r>
            <a:r>
              <a:rPr lang="en-US" altLang="en-US" sz="1400" dirty="0">
                <a:solidFill>
                  <a:schemeClr val="tx2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59B718-7A98-43EB-9A36-DE3C7BCF9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69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536408" y="237636"/>
            <a:ext cx="8140628" cy="857250"/>
          </a:xfrm>
          <a:prstGeom prst="rect">
            <a:avLst/>
          </a:prstGeom>
        </p:spPr>
        <p:txBody>
          <a:bodyPr/>
          <a:lstStyle>
            <a:lvl1pPr algn="l" defTabSz="342900" rtl="0" eaLnBrk="1" latinLnBrk="0" hangingPunct="1">
              <a:spcBef>
                <a:spcPct val="0"/>
              </a:spcBef>
              <a:buNone/>
              <a:defRPr sz="2200" b="1" i="0" kern="1200">
                <a:solidFill>
                  <a:schemeClr val="tx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BS 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CS Curriculum </a:t>
            </a:r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(current)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6866" y="786233"/>
            <a:ext cx="6892426" cy="3956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985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CS </a:t>
            </a:r>
            <a:r>
              <a:rPr lang="en-US" sz="1200" dirty="0"/>
              <a:t>3034 - Widely-used Programming Languages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3660 - Complex Social and Economic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4075 - Concurrent and Distributed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4112 - Competitive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4188 - Compilers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4220 - Current Trends in Web Design and 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4222 - Principles of Data Base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4470 - Computer Networking Protocols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4471 - Computer Networks Configuration and </a:t>
            </a:r>
            <a:r>
              <a:rPr lang="en-US" sz="1200" dirty="0" smtClean="0"/>
              <a:t>Management</a:t>
            </a:r>
            <a:endParaRPr lang="en-US" sz="1200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4540 - Topics in Advanced Computer Science (Data Visualization, Mobile Computing, Cybersecurity, Robotics, Human Centered Computing)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4550 - Computer Graphics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4551 - Multimedia Software Systems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4555 - Introduction to 3D Computer Game Programming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4556 - Multiplayer Online Game Design and Development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4635 - Modeling and Simulation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4660 - Artificial Intelligence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4661 - Introduction to Data Science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4662 - Advanced Machine 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/>
              <a:t>CS 4780 - Cryptography and Information Security</a:t>
            </a:r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11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 Electives </a:t>
            </a:r>
            <a:r>
              <a:rPr lang="en-US" dirty="0"/>
              <a:t>- Wide range of courses </a:t>
            </a:r>
          </a:p>
        </p:txBody>
      </p:sp>
    </p:spTree>
    <p:extLst>
      <p:ext uri="{BB962C8B-B14F-4D97-AF65-F5344CB8AC3E}">
        <p14:creationId xmlns:p14="http://schemas.microsoft.com/office/powerpoint/2010/main" val="1207969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Curriculum Changes by New ABET Guidelines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Effective Fall 2021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Adding Cybersecurity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Increasing units for CS 2011~CS2013, CS 2148</a:t>
            </a:r>
            <a:endParaRPr lang="en-US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 smtClean="0"/>
              <a:t>Deleting Physics </a:t>
            </a:r>
            <a:r>
              <a:rPr lang="en-US" sz="2200" dirty="0"/>
              <a:t>II (Not required by </a:t>
            </a:r>
            <a:r>
              <a:rPr lang="en-US" sz="2200" dirty="0" smtClean="0"/>
              <a:t>ABET) and Math elective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28021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b="1" dirty="0"/>
              <a:t>Lower Division Required </a:t>
            </a:r>
            <a:r>
              <a:rPr lang="en-US" sz="1200" b="1" dirty="0" smtClean="0"/>
              <a:t>Courses</a:t>
            </a:r>
            <a:endParaRPr lang="en-US" sz="1200" b="1" dirty="0"/>
          </a:p>
          <a:p>
            <a:r>
              <a:rPr lang="en-US" sz="1200" dirty="0"/>
              <a:t>CS 1222 Introduction to Relational </a:t>
            </a:r>
            <a:r>
              <a:rPr lang="en-US" sz="1200" dirty="0" smtClean="0"/>
              <a:t>Databases</a:t>
            </a:r>
          </a:p>
          <a:p>
            <a:r>
              <a:rPr lang="en-US" sz="1200" dirty="0" smtClean="0">
                <a:solidFill>
                  <a:srgbClr val="000099"/>
                </a:solidFill>
              </a:rPr>
              <a:t>CS </a:t>
            </a:r>
            <a:r>
              <a:rPr lang="en-US" sz="1200" dirty="0">
                <a:solidFill>
                  <a:srgbClr val="000099"/>
                </a:solidFill>
              </a:rPr>
              <a:t>2011 Introduction to Programming I</a:t>
            </a:r>
          </a:p>
          <a:p>
            <a:r>
              <a:rPr lang="en-US" sz="1200" dirty="0" smtClean="0">
                <a:solidFill>
                  <a:srgbClr val="000099"/>
                </a:solidFill>
              </a:rPr>
              <a:t>CS </a:t>
            </a:r>
            <a:r>
              <a:rPr lang="en-US" sz="1200" dirty="0">
                <a:solidFill>
                  <a:srgbClr val="000099"/>
                </a:solidFill>
              </a:rPr>
              <a:t>2012 Introduction to Programming II</a:t>
            </a:r>
          </a:p>
          <a:p>
            <a:r>
              <a:rPr lang="en-US" sz="1200" dirty="0" smtClean="0">
                <a:solidFill>
                  <a:srgbClr val="000099"/>
                </a:solidFill>
              </a:rPr>
              <a:t>CS </a:t>
            </a:r>
            <a:r>
              <a:rPr lang="en-US" sz="1200" dirty="0">
                <a:solidFill>
                  <a:srgbClr val="000099"/>
                </a:solidFill>
              </a:rPr>
              <a:t>2013 Programming with Data Structures</a:t>
            </a:r>
          </a:p>
          <a:p>
            <a:r>
              <a:rPr lang="en-US" sz="1200" dirty="0" smtClean="0">
                <a:solidFill>
                  <a:srgbClr val="000099"/>
                </a:solidFill>
              </a:rPr>
              <a:t>CS </a:t>
            </a:r>
            <a:r>
              <a:rPr lang="en-US" sz="1200" dirty="0">
                <a:solidFill>
                  <a:srgbClr val="000099"/>
                </a:solidFill>
              </a:rPr>
              <a:t>2148 Discrete Structures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CS </a:t>
            </a:r>
            <a:r>
              <a:rPr lang="en-US" sz="1200" dirty="0">
                <a:solidFill>
                  <a:srgbClr val="FF0000"/>
                </a:solidFill>
              </a:rPr>
              <a:t>2445 Introduction to Computer Systems</a:t>
            </a:r>
          </a:p>
          <a:p>
            <a:r>
              <a:rPr lang="en-US" sz="1200" dirty="0" smtClean="0">
                <a:solidFill>
                  <a:srgbClr val="FF0000"/>
                </a:solidFill>
              </a:rPr>
              <a:t>CS </a:t>
            </a:r>
            <a:r>
              <a:rPr lang="en-US" sz="1200" dirty="0">
                <a:solidFill>
                  <a:srgbClr val="FF0000"/>
                </a:solidFill>
              </a:rPr>
              <a:t>2470 Fundamentals of Network Systems and Cybersecurity</a:t>
            </a:r>
          </a:p>
          <a:p>
            <a:r>
              <a:rPr lang="en-US" sz="1200" dirty="0"/>
              <a:t>ENGL 2030 Introduction to Technical Writing</a:t>
            </a:r>
          </a:p>
          <a:p>
            <a:r>
              <a:rPr lang="en-US" sz="1200" dirty="0" smtClean="0"/>
              <a:t>MATH </a:t>
            </a:r>
            <a:r>
              <a:rPr lang="en-US" sz="1200" dirty="0"/>
              <a:t>2110 Calculus I</a:t>
            </a:r>
          </a:p>
          <a:p>
            <a:r>
              <a:rPr lang="en-US" sz="1200" dirty="0" smtClean="0"/>
              <a:t>MATH </a:t>
            </a:r>
            <a:r>
              <a:rPr lang="en-US" sz="1200" dirty="0"/>
              <a:t>2120 Calculus II</a:t>
            </a:r>
          </a:p>
          <a:p>
            <a:r>
              <a:rPr lang="en-US" sz="1200" dirty="0" smtClean="0"/>
              <a:t>MATH </a:t>
            </a:r>
            <a:r>
              <a:rPr lang="en-US" sz="1200" dirty="0"/>
              <a:t>2550 Introduction to Linear Algebra</a:t>
            </a:r>
          </a:p>
          <a:p>
            <a:r>
              <a:rPr lang="en-US" sz="1200" dirty="0" smtClean="0"/>
              <a:t>PHYS </a:t>
            </a:r>
            <a:r>
              <a:rPr lang="en-US" sz="1200" dirty="0"/>
              <a:t>2100 General Physics I: Mechanics</a:t>
            </a:r>
          </a:p>
          <a:p>
            <a:endParaRPr lang="en-US" sz="12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200" b="1" dirty="0"/>
              <a:t>Upper Division Required </a:t>
            </a:r>
            <a:r>
              <a:rPr lang="en-US" sz="1200" b="1" dirty="0" smtClean="0"/>
              <a:t>Courses</a:t>
            </a:r>
            <a:endParaRPr lang="en-US" sz="1200" b="1" dirty="0"/>
          </a:p>
          <a:p>
            <a:r>
              <a:rPr lang="en-US" sz="1200" dirty="0"/>
              <a:t>CS 3035 Programming Language Paradigms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3112 Analysis of Algorithms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3186 Introduction to Automata Theory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3220 Web and Internet Programming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3337 Software Engineering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3801 Societal and Ethical Issues in Computing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4440 Introduction to Operating Systems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4961 Software Design Laboratory I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4962 Software Design Laboratory II</a:t>
            </a:r>
          </a:p>
          <a:p>
            <a:r>
              <a:rPr lang="en-US" sz="1200" dirty="0" smtClean="0"/>
              <a:t>CS </a:t>
            </a:r>
            <a:r>
              <a:rPr lang="en-US" sz="1200" dirty="0"/>
              <a:t>4963 Computer Science Recapitulation</a:t>
            </a:r>
          </a:p>
          <a:p>
            <a:endParaRPr lang="en-US" sz="1200" dirty="0"/>
          </a:p>
          <a:p>
            <a:r>
              <a:rPr lang="en-US" sz="1200" b="1" dirty="0"/>
              <a:t>Electives (18 units)</a:t>
            </a:r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BS Curriculum (new) – effective Fall 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2021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55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BS 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CS Curriculum </a:t>
            </a:r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: </a:t>
            </a:r>
            <a:r>
              <a:rPr lang="en-US" altLang="zh-TW" sz="2400" dirty="0">
                <a:ea typeface="PMingLiU" pitchFamily="18" charset="-120"/>
              </a:rPr>
              <a:t>CS4961-CS4962 Senior Design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zh-TW" sz="2000" dirty="0">
                <a:ea typeface="PMingLiU" pitchFamily="18" charset="-120"/>
              </a:rPr>
              <a:t>Projects sponsored by</a:t>
            </a:r>
          </a:p>
          <a:p>
            <a:pPr marL="631825" lvl="1">
              <a:defRPr/>
            </a:pPr>
            <a:r>
              <a:rPr lang="en-US" altLang="zh-TW" sz="1800" dirty="0">
                <a:ea typeface="PMingLiU" pitchFamily="18" charset="-120"/>
              </a:rPr>
              <a:t>Businesses: large and small, local and global </a:t>
            </a:r>
          </a:p>
          <a:p>
            <a:pPr marL="631825" lvl="1">
              <a:defRPr/>
            </a:pPr>
            <a:r>
              <a:rPr lang="en-US" altLang="zh-TW" sz="1800" dirty="0">
                <a:ea typeface="PMingLiU" pitchFamily="18" charset="-120"/>
              </a:rPr>
              <a:t>Government: city, county, state, federal (e.g., Govt. printing office, DoD)</a:t>
            </a:r>
          </a:p>
          <a:p>
            <a:pPr marL="631825" lvl="1">
              <a:defRPr/>
            </a:pPr>
            <a:r>
              <a:rPr lang="en-US" altLang="zh-TW" sz="1800" dirty="0">
                <a:ea typeface="PMingLiU" pitchFamily="18" charset="-120"/>
              </a:rPr>
              <a:t>The university: other departments, colleges, etc.</a:t>
            </a:r>
          </a:p>
          <a:p>
            <a:pPr marL="631825" lvl="1">
              <a:defRPr/>
            </a:pPr>
            <a:r>
              <a:rPr lang="en-US" altLang="zh-TW" sz="1800" dirty="0">
                <a:ea typeface="PMingLiU" pitchFamily="18" charset="-120"/>
              </a:rPr>
              <a:t>Public-service organizations: </a:t>
            </a:r>
            <a:r>
              <a:rPr lang="en-US" altLang="zh-TW" sz="1800" i="1" dirty="0">
                <a:ea typeface="PMingLiU" pitchFamily="18" charset="-120"/>
              </a:rPr>
              <a:t>Engagement, Service, and the Public good</a:t>
            </a:r>
            <a:r>
              <a:rPr lang="en-US" altLang="zh-TW" sz="1800" dirty="0">
                <a:ea typeface="PMingLiU" pitchFamily="18" charset="-120"/>
              </a:rPr>
              <a:t> (e.g., hospitals, libraries)</a:t>
            </a:r>
          </a:p>
          <a:p>
            <a:pPr>
              <a:spcAft>
                <a:spcPts val="1200"/>
              </a:spcAft>
              <a:defRPr/>
            </a:pPr>
            <a:r>
              <a:rPr lang="en-US" altLang="zh-TW" sz="2000" dirty="0">
                <a:ea typeface="PMingLiU" pitchFamily="18" charset="-120"/>
              </a:rPr>
              <a:t>Year long group projects:</a:t>
            </a:r>
            <a:r>
              <a:rPr lang="en-US" altLang="zh-TW" sz="1800" dirty="0">
                <a:ea typeface="PMingLiU" pitchFamily="18" charset="-120"/>
              </a:rPr>
              <a:t> </a:t>
            </a:r>
            <a:r>
              <a:rPr lang="en-US" altLang="zh-TW" sz="1800" dirty="0" smtClean="0">
                <a:ea typeface="PMingLiU" pitchFamily="18" charset="-120"/>
              </a:rPr>
              <a:t>a group of students working together under the supervision of a faculty advisor and industry liaisons</a:t>
            </a:r>
            <a:endParaRPr lang="en-US" altLang="zh-TW" sz="1800" dirty="0">
              <a:ea typeface="PMingLiU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7190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BS </a:t>
            </a:r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CS Curriculum </a:t>
            </a:r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: </a:t>
            </a:r>
            <a:r>
              <a:rPr lang="en-US" altLang="zh-TW" sz="2400" dirty="0">
                <a:ea typeface="PMingLiU" pitchFamily="18" charset="-120"/>
              </a:rPr>
              <a:t>CS4961-CS4962 Senior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Generate and strengthen connections between sponsors and faculty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Get to know potential employees over an extended period—like a hassle-free year-long internship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Enhance students’ appreciation of life-long learning by challenging them to become productive using unfamiliar technologies and areas of specialization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Improve students’ resumes and job </a:t>
            </a:r>
            <a:r>
              <a:rPr lang="en-US" sz="1800" dirty="0" smtClean="0"/>
              <a:t>prospects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US" sz="1800" dirty="0"/>
          </a:p>
          <a:p>
            <a:pPr>
              <a:lnSpc>
                <a:spcPct val="90000"/>
              </a:lnSpc>
              <a:defRPr/>
            </a:pPr>
            <a:r>
              <a:rPr lang="en-US" altLang="zh-TW" sz="1800" dirty="0">
                <a:ea typeface="PMingLiU" pitchFamily="18" charset="-120"/>
                <a:hlinkClick r:id="rId3"/>
              </a:rPr>
              <a:t>https://csns.calstatela.edu/department/cs/projects</a:t>
            </a:r>
            <a:r>
              <a:rPr lang="en-US" altLang="zh-TW" sz="1800" dirty="0">
                <a:ea typeface="PMingLiU" pitchFamily="18" charset="-120"/>
              </a:rPr>
              <a:t> 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93456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M</a:t>
            </a:r>
            <a:r>
              <a:rPr lang="en-US" dirty="0" smtClean="0"/>
              <a:t>S CS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lvl="1" algn="l">
              <a:defRPr/>
            </a:pPr>
            <a:r>
              <a:rPr lang="en-US" altLang="zh-TW" sz="1800" dirty="0" smtClean="0">
                <a:solidFill>
                  <a:srgbClr val="000000"/>
                </a:solidFill>
                <a:ea typeface="PMingLiU" pitchFamily="18" charset="-120"/>
              </a:rPr>
              <a:t>Being reviewed </a:t>
            </a:r>
            <a:r>
              <a:rPr lang="en-US" altLang="zh-TW" sz="1800" dirty="0">
                <a:solidFill>
                  <a:srgbClr val="000000"/>
                </a:solidFill>
                <a:ea typeface="PMingLiU" pitchFamily="18" charset="-120"/>
              </a:rPr>
              <a:t>in 2019-2020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27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MS </a:t>
            </a:r>
            <a:r>
              <a:rPr lang="en-US" dirty="0" smtClean="0"/>
              <a:t>CS Curriculum </a:t>
            </a:r>
            <a:r>
              <a:rPr lang="en-US" dirty="0"/>
              <a:t>(Current)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1600" b="1" dirty="0" smtClean="0"/>
              <a:t>Breadth </a:t>
            </a:r>
            <a:r>
              <a:rPr lang="en-US" sz="1600" b="1" dirty="0"/>
              <a:t>Requirement (9 units) </a:t>
            </a:r>
            <a:endParaRPr lang="en-US" sz="1600" b="1" dirty="0" smtClean="0"/>
          </a:p>
          <a:p>
            <a:pPr>
              <a:defRPr/>
            </a:pPr>
            <a:r>
              <a:rPr lang="en-US" sz="1600" dirty="0" smtClean="0"/>
              <a:t>Select </a:t>
            </a:r>
            <a:r>
              <a:rPr lang="en-US" sz="1600" dirty="0"/>
              <a:t>one course each from three of the following five areas of </a:t>
            </a:r>
            <a:r>
              <a:rPr lang="en-US" sz="1600" dirty="0" smtClean="0"/>
              <a:t>study: </a:t>
            </a:r>
            <a:r>
              <a:rPr lang="en-US" sz="1600" dirty="0" smtClean="0">
                <a:ea typeface="PMingLiU" pitchFamily="18" charset="-120"/>
              </a:rPr>
              <a:t>Algorithms, Network Systems, Web Systems, Advanced Programming and Software Engineering</a:t>
            </a:r>
          </a:p>
          <a:p>
            <a:pPr>
              <a:defRPr/>
            </a:pPr>
            <a:r>
              <a:rPr lang="en-US" sz="1600" b="1" dirty="0"/>
              <a:t>Thesis option </a:t>
            </a:r>
            <a:r>
              <a:rPr lang="en-US" sz="1600" b="1" dirty="0" smtClean="0"/>
              <a:t>(18 units)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/>
              <a:t>C</a:t>
            </a:r>
            <a:r>
              <a:rPr lang="en-US" sz="1600" dirty="0" smtClean="0"/>
              <a:t>hoose </a:t>
            </a:r>
            <a:r>
              <a:rPr lang="en-US" sz="1600" dirty="0"/>
              <a:t>18 units of 4000/5000 level courses with a minimum of 9 units from 5000 level courses 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600" dirty="0" smtClean="0"/>
              <a:t>CS </a:t>
            </a:r>
            <a:r>
              <a:rPr lang="en-US" sz="1600" dirty="0"/>
              <a:t>5990 </a:t>
            </a:r>
            <a:r>
              <a:rPr lang="en-US" sz="1600" dirty="0" smtClean="0"/>
              <a:t>-</a:t>
            </a:r>
            <a:r>
              <a:rPr lang="en-US" altLang="zh-TW" sz="1600" kern="0" dirty="0" smtClean="0">
                <a:solidFill>
                  <a:srgbClr val="000000"/>
                </a:solidFill>
                <a:ea typeface="PMingLiU" pitchFamily="18" charset="-120"/>
              </a:rPr>
              <a:t> 3 </a:t>
            </a:r>
            <a:r>
              <a:rPr lang="en-US" altLang="zh-TW" sz="1600" kern="0" dirty="0">
                <a:solidFill>
                  <a:srgbClr val="000000"/>
                </a:solidFill>
                <a:ea typeface="PMingLiU" pitchFamily="18" charset="-120"/>
              </a:rPr>
              <a:t>units over 2 semesters</a:t>
            </a:r>
          </a:p>
          <a:p>
            <a:pPr>
              <a:defRPr/>
            </a:pPr>
            <a:r>
              <a:rPr lang="en-US" sz="1600" b="1" dirty="0" smtClean="0"/>
              <a:t>Comp </a:t>
            </a:r>
            <a:r>
              <a:rPr lang="en-US" sz="1600" b="1" dirty="0"/>
              <a:t>Exam </a:t>
            </a:r>
            <a:r>
              <a:rPr lang="en-US" sz="1600" b="1" dirty="0" smtClean="0"/>
              <a:t>Option (24 </a:t>
            </a:r>
            <a:r>
              <a:rPr lang="en-US" sz="1600" b="1" dirty="0"/>
              <a:t>units)</a:t>
            </a:r>
          </a:p>
          <a:p>
            <a:pPr lvl="1">
              <a:defRPr/>
            </a:pPr>
            <a:r>
              <a:rPr lang="en-US" sz="1600" dirty="0" smtClean="0">
                <a:ea typeface="PMingLiU" pitchFamily="18" charset="-120"/>
              </a:rPr>
              <a:t>C</a:t>
            </a:r>
            <a:r>
              <a:rPr lang="en-US" sz="1600" dirty="0" smtClean="0"/>
              <a:t>hoose </a:t>
            </a:r>
            <a:r>
              <a:rPr lang="en-US" sz="1600" dirty="0"/>
              <a:t>24 units of 4000/5000 level courses with a minimum of 12 units from 5000 level </a:t>
            </a:r>
            <a:r>
              <a:rPr lang="en-US" sz="1600" dirty="0" smtClean="0"/>
              <a:t>courses</a:t>
            </a:r>
          </a:p>
          <a:p>
            <a:pPr lvl="1">
              <a:defRPr/>
            </a:pPr>
            <a:r>
              <a:rPr lang="en-US" sz="1600" dirty="0" smtClean="0"/>
              <a:t>CS </a:t>
            </a:r>
            <a:r>
              <a:rPr lang="en-US" sz="1600" dirty="0"/>
              <a:t>5960 (0 unit)</a:t>
            </a:r>
          </a:p>
          <a:p>
            <a:pPr marL="342900" lvl="1" indent="0">
              <a:buNone/>
              <a:defRPr/>
            </a:pPr>
            <a:endParaRPr lang="en-US" sz="1600" dirty="0">
              <a:ea typeface="PMingLiU" pitchFamily="18" charset="-120"/>
            </a:endParaRP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01105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MS CS Curriculum (New)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5951" y="717458"/>
            <a:ext cx="4827827" cy="4082646"/>
          </a:xfrm>
          <a:prstGeom prst="rect">
            <a:avLst/>
          </a:prstGeom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4199548" y="237636"/>
            <a:ext cx="3962536" cy="479822"/>
          </a:xfrm>
          <a:prstGeom prst="rect">
            <a:avLst/>
          </a:prstGeom>
        </p:spPr>
        <p:txBody>
          <a:bodyPr/>
          <a:lstStyle>
            <a:lvl1pPr marL="0" indent="0" algn="l" defTabSz="342900" rtl="0" eaLnBrk="1" latinLnBrk="0" hangingPunct="1">
              <a:spcBef>
                <a:spcPct val="20000"/>
              </a:spcBef>
              <a:buFont typeface="Arial"/>
              <a:buNone/>
              <a:defRPr sz="17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685800" indent="-342900" algn="l" defTabSz="3429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971550" indent="-285750" algn="l" defTabSz="342900" rtl="0" eaLnBrk="1" latinLnBrk="0" hangingPunct="1">
              <a:spcBef>
                <a:spcPct val="20000"/>
              </a:spcBef>
              <a:buFont typeface="Courier New" panose="02070309020205020404" pitchFamily="49" charset="0"/>
              <a:buChar char="o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200150" indent="-171450" algn="l" defTabSz="342900" rtl="0" eaLnBrk="1" latinLnBrk="0" hangingPunct="1">
              <a:spcBef>
                <a:spcPct val="20000"/>
              </a:spcBef>
              <a:buFont typeface="Arial"/>
              <a:buChar char="–"/>
              <a:defRPr sz="12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4pPr>
            <a:lvl5pPr marL="1543050" indent="-171450" algn="l" defTabSz="342900" rtl="0" eaLnBrk="1" latinLnBrk="0" hangingPunct="1">
              <a:spcBef>
                <a:spcPct val="20000"/>
              </a:spcBef>
              <a:buFont typeface="Arial"/>
              <a:buChar char="»"/>
              <a:defRPr sz="1000" kern="12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+mn-ea"/>
                <a:cs typeface="Arial"/>
              </a:defRPr>
            </a:lvl5pPr>
            <a:lvl6pPr marL="18859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342900" rtl="0" eaLnBrk="1" latinLnBrk="0" hangingPunct="1">
              <a:spcBef>
                <a:spcPct val="20000"/>
              </a:spcBef>
              <a:buFont typeface="Arial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Three Areas (Fall 2021):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3589543" cy="3394472"/>
          </a:xfrm>
        </p:spPr>
        <p:txBody>
          <a:bodyPr/>
          <a:lstStyle/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Required Core (18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Two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courses from each of the three areas </a:t>
            </a:r>
          </a:p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Thesis Option (12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2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additional electives (CS4000/CS5000) </a:t>
            </a:r>
            <a:endParaRPr lang="en-US" altLang="zh-TW" sz="1400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CS5990 - 6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units over 2 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semesters</a:t>
            </a:r>
            <a:endParaRPr lang="en-US" altLang="zh-TW" sz="1400" kern="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defRPr/>
            </a:pPr>
            <a:r>
              <a:rPr lang="en-US" altLang="zh-TW" sz="1600" b="1" kern="0" dirty="0">
                <a:solidFill>
                  <a:srgbClr val="000000"/>
                </a:solidFill>
                <a:ea typeface="PMingLiU" pitchFamily="18" charset="-120"/>
              </a:rPr>
              <a:t>Comp. Exam Option (12 units) </a:t>
            </a:r>
            <a:endParaRPr lang="en-US" altLang="zh-TW" sz="1600" b="1" kern="0" dirty="0" smtClean="0">
              <a:solidFill>
                <a:srgbClr val="000000"/>
              </a:solidFill>
              <a:ea typeface="PMingLiU" pitchFamily="18" charset="-120"/>
            </a:endParaRP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Take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4 additional electives (</a:t>
            </a: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CS4000/CS5000)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zh-TW" sz="1400" kern="0" dirty="0" smtClean="0">
                <a:solidFill>
                  <a:srgbClr val="000000"/>
                </a:solidFill>
                <a:ea typeface="PMingLiU" pitchFamily="18" charset="-120"/>
              </a:rPr>
              <a:t>Take </a:t>
            </a:r>
            <a:r>
              <a:rPr lang="en-US" altLang="zh-TW" sz="1400" kern="0" dirty="0">
                <a:solidFill>
                  <a:srgbClr val="000000"/>
                </a:solidFill>
                <a:ea typeface="PMingLiU" pitchFamily="18" charset="-120"/>
              </a:rPr>
              <a:t>CS5960 (0 units)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90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CS MS 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600" b="1" dirty="0"/>
              <a:t>Student Outcomes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ability to write and analyze sophisticated algorithms. 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ability to design, develop, and analyze software systems.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acquired advanced knowledge and skills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communicate effectively both orally and in writing.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sz="1600" b="1" dirty="0"/>
              <a:t>Assessment Process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Assessment in various CS5000 level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is represented on a 5 point scale that signifies various levels of attainment.  (1. Unsatisfactory 2. Poor 3. Satisfactory 4. Good 5. Excellent.) 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96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9.00AM </a:t>
            </a:r>
            <a:r>
              <a:rPr lang="en-US" altLang="en-US" sz="1800" dirty="0"/>
              <a:t>– </a:t>
            </a:r>
            <a:r>
              <a:rPr lang="en-US" altLang="en-US" sz="1800" dirty="0" smtClean="0"/>
              <a:t>09.30AM </a:t>
            </a:r>
            <a:r>
              <a:rPr lang="en-US" altLang="en-US" sz="1800" dirty="0"/>
              <a:t>: Welcome and Program Overview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 smtClean="0"/>
              <a:t>Undergraduate </a:t>
            </a:r>
            <a:r>
              <a:rPr lang="en-US" altLang="en-US" sz="1600" dirty="0"/>
              <a:t>Curriculum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altLang="en-US" sz="1600" dirty="0"/>
              <a:t>Graduate Curriculum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/>
              <a:t>9</a:t>
            </a:r>
            <a:r>
              <a:rPr lang="en-US" altLang="en-US" sz="1800" dirty="0" smtClean="0"/>
              <a:t>.30AM </a:t>
            </a:r>
            <a:r>
              <a:rPr lang="en-US" altLang="en-US" sz="1800" dirty="0"/>
              <a:t>– </a:t>
            </a:r>
            <a:r>
              <a:rPr lang="en-US" altLang="en-US" sz="1800" dirty="0" smtClean="0"/>
              <a:t>10.30AM </a:t>
            </a:r>
            <a:r>
              <a:rPr lang="en-US" altLang="en-US" sz="1800" dirty="0"/>
              <a:t>: IAB Input for Department </a:t>
            </a:r>
            <a:r>
              <a:rPr lang="en-US" altLang="en-US" sz="1800" dirty="0" smtClean="0"/>
              <a:t>Goals</a:t>
            </a:r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Discussion</a:t>
            </a:r>
            <a:endParaRPr lang="en-US" sz="1800" dirty="0"/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Feedback </a:t>
            </a:r>
            <a:r>
              <a:rPr lang="en-US" sz="1600" dirty="0"/>
              <a:t>about our </a:t>
            </a:r>
            <a:r>
              <a:rPr lang="en-US" sz="1600" dirty="0" smtClean="0"/>
              <a:t>programs</a:t>
            </a:r>
            <a:endParaRPr lang="en-US" sz="1800" dirty="0"/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Internship/full-time </a:t>
            </a:r>
            <a:r>
              <a:rPr lang="en-US" sz="1600" dirty="0"/>
              <a:t>opportunities for our BS and MS </a:t>
            </a:r>
            <a:r>
              <a:rPr lang="en-US" sz="1600" dirty="0" smtClean="0"/>
              <a:t>students</a:t>
            </a:r>
            <a:endParaRPr lang="en-US" sz="1800" dirty="0"/>
          </a:p>
          <a:p>
            <a:pPr marL="971550" lvl="1" indent="-285750">
              <a:spcBef>
                <a:spcPts val="0"/>
              </a:spcBef>
              <a:spcAft>
                <a:spcPts val="600"/>
              </a:spcAft>
            </a:pPr>
            <a:r>
              <a:rPr lang="en-US" sz="1600" dirty="0" smtClean="0"/>
              <a:t>Future </a:t>
            </a:r>
            <a:r>
              <a:rPr lang="en-US" sz="1600" dirty="0"/>
              <a:t>collaboration opportunities</a:t>
            </a:r>
            <a:endParaRPr lang="en-US" sz="1800" dirty="0"/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sz="1800" dirty="0" smtClean="0"/>
              <a:t>10:30AM: Adjourn</a:t>
            </a:r>
            <a:endParaRPr lang="en-US" altLang="en-US" sz="18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2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7010400" y="4868863"/>
            <a:ext cx="2133600" cy="274637"/>
          </a:xfrm>
        </p:spPr>
        <p:txBody>
          <a:bodyPr/>
          <a:lstStyle/>
          <a:p>
            <a:fld id="{BB220BBC-8879-E844-B35B-0F806738EC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297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Department </a:t>
            </a:r>
            <a:r>
              <a:rPr lang="en-US" dirty="0"/>
              <a:t>Highlights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914400"/>
            <a:ext cx="8140628" cy="3893270"/>
          </a:xfrm>
        </p:spPr>
        <p:txBody>
          <a:bodyPr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Department growth in size (faculty and undergrad program)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Increased 4-6 year graduation rates (aligned with Graduation Initiative 2025)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All </a:t>
            </a:r>
            <a:r>
              <a:rPr lang="en-US" sz="1800" dirty="0"/>
              <a:t>f</a:t>
            </a:r>
            <a:r>
              <a:rPr lang="en-US" sz="1800" dirty="0" smtClean="0"/>
              <a:t>aculty </a:t>
            </a:r>
            <a:r>
              <a:rPr lang="en-US" sz="1800" dirty="0"/>
              <a:t>are involved in curriculum development.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Many </a:t>
            </a:r>
            <a:r>
              <a:rPr lang="en-US" sz="1800" dirty="0"/>
              <a:t>faculty have received </a:t>
            </a:r>
            <a:r>
              <a:rPr lang="en-US" sz="1800" dirty="0" smtClean="0"/>
              <a:t>external or internal </a:t>
            </a:r>
            <a:r>
              <a:rPr lang="en-US" sz="1800" dirty="0"/>
              <a:t>grants </a:t>
            </a:r>
          </a:p>
          <a:p>
            <a:pPr lvl="1"/>
            <a:r>
              <a:rPr lang="en-US" sz="1400" dirty="0" smtClean="0"/>
              <a:t>Dr</a:t>
            </a:r>
            <a:r>
              <a:rPr lang="en-US" sz="1400" dirty="0"/>
              <a:t>. Abbott, Dr. Amini, Dr. H. Guo, Dr. J. Guo, Dr. Kang, </a:t>
            </a:r>
            <a:r>
              <a:rPr lang="en-US" sz="1400" dirty="0" smtClean="0"/>
              <a:t>Dr. Krum, Dr</a:t>
            </a:r>
            <a:r>
              <a:rPr lang="en-US" sz="1400" dirty="0"/>
              <a:t>. Pourhomayoun, Dr. Sun, Dr. Ye, and Dr. Zhu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 smtClean="0"/>
              <a:t>Many </a:t>
            </a:r>
            <a:r>
              <a:rPr lang="en-US" sz="1800" dirty="0"/>
              <a:t>faculty are involved in student capstone projects both at the undergraduate (senior design team projects)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800" dirty="0"/>
              <a:t>Many faculty are supervising graduate (individual) thesis.</a:t>
            </a:r>
          </a:p>
          <a:p>
            <a:pPr lvl="1"/>
            <a:r>
              <a:rPr lang="en-US" sz="1800" dirty="0"/>
              <a:t>60 thesis completions in the last five years</a:t>
            </a:r>
            <a:r>
              <a:rPr lang="en-US" sz="1800" dirty="0" smtClean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sz="1800" dirty="0"/>
          </a:p>
          <a:p>
            <a:endParaRPr lang="en-US" sz="1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81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Impact of COVID-19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47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Adjustments due to COVID-19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Most Computer Science instructors are very familiar with online teaching tools and quickly adapt to new technology. </a:t>
            </a:r>
            <a:endParaRPr lang="en-US" dirty="0" smtClean="0"/>
          </a:p>
          <a:p>
            <a:pPr marL="971550" lvl="1" indent="-285750"/>
            <a:r>
              <a:rPr lang="en-US" dirty="0" smtClean="0"/>
              <a:t>Spring 2020 - A </a:t>
            </a:r>
            <a:r>
              <a:rPr lang="en-US" dirty="0"/>
              <a:t>couple of faculty needed extra help to get familiar with Canvas and Zoom and they were provided additional resources.  </a:t>
            </a:r>
            <a:endParaRPr lang="en-US" dirty="0" smtClean="0"/>
          </a:p>
          <a:p>
            <a:pPr marL="971550" lvl="1" indent="-285750"/>
            <a:r>
              <a:rPr lang="en-US" dirty="0" smtClean="0"/>
              <a:t>Summer 2020 - Most </a:t>
            </a:r>
            <a:r>
              <a:rPr lang="en-US" dirty="0"/>
              <a:t>faculty attended CETL Alt Instruction Summer Institute to learn </a:t>
            </a:r>
            <a:r>
              <a:rPr lang="en-US" dirty="0" smtClean="0"/>
              <a:t>more about remote </a:t>
            </a:r>
            <a:r>
              <a:rPr lang="en-US" dirty="0"/>
              <a:t>teaching.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For remote teaching, instructors have been utilizing Canvas, CSNS (in-house Course Management System), Zoom, YouTube, and Camtasia highly. Some instructors also use Discord to facilitate communications among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</a:t>
            </a:r>
            <a:r>
              <a:rPr lang="en-US" dirty="0"/>
              <a:t>majority of instructors mainly started with synchronous remote teaching but now instructors are using both synchronous and asynchronous remote teaching.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7781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Adjustments due to </a:t>
            </a:r>
            <a:r>
              <a:rPr lang="en-US" dirty="0" smtClean="0"/>
              <a:t>COVID-19 (cont’d)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Traditional high-stakes face-to-face exams have been converted to more frequent low-stakes quizzes, programming projects and take-home exams.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Instruction-related </a:t>
            </a:r>
            <a:r>
              <a:rPr lang="en-US" dirty="0"/>
              <a:t>surveys were conducted more frequently to assess students' online readiness for different situations such as lectures, exams, presentations, and group projects</a:t>
            </a:r>
            <a:r>
              <a:rPr lang="en-U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Instruction-related equipment or services (laptop, camera, mic, Hotspot, remote desktop, and whiteboard) have been provided for instructors and students.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Online advisement (more frequent group advisement and individual zoom advisement)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429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 Feedback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512001" y="1666059"/>
            <a:ext cx="3592512" cy="1495595"/>
          </a:xfrm>
        </p:spPr>
        <p:txBody>
          <a:bodyPr/>
          <a:lstStyle/>
          <a:p>
            <a:r>
              <a:rPr lang="en-US" dirty="0" smtClean="0"/>
              <a:t>Discussion and feedback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Increased need in data science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Attention to detail. Need to incorporate unit-test into courses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i="1" dirty="0" smtClean="0"/>
              <a:t>Community outreach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41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E9C0C-4150-2048-905B-7AD3FB198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358" y="981660"/>
            <a:ext cx="4427843" cy="1021556"/>
          </a:xfrm>
        </p:spPr>
        <p:txBody>
          <a:bodyPr/>
          <a:lstStyle/>
          <a:p>
            <a:r>
              <a:rPr lang="en-US" dirty="0"/>
              <a:t>IAB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F8D0ED-9D7E-8C4B-8971-01B199012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32E477-7E0B-4AD4-87A9-6CE5EA723A8C}"/>
              </a:ext>
            </a:extLst>
          </p:cNvPr>
          <p:cNvSpPr txBox="1"/>
          <p:nvPr/>
        </p:nvSpPr>
        <p:spPr>
          <a:xfrm>
            <a:off x="601358" y="1526583"/>
            <a:ext cx="37764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Surveys - IAB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https://csns.calstatela.edu/department/cs/survey/current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194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IAB Support and collaborations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276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>
                <a:ea typeface="新細明體" charset="-120"/>
              </a:rPr>
              <a:t>IAB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charset="-120"/>
              </a:rPr>
              <a:t>Curricular feedback/guidance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charset="-120"/>
              </a:rPr>
              <a:t>Industry sponsorships</a:t>
            </a:r>
          </a:p>
          <a:p>
            <a:pPr lvl="1"/>
            <a:r>
              <a:rPr lang="en-US" altLang="zh-TW" dirty="0">
                <a:ea typeface="新細明體" charset="-120"/>
              </a:rPr>
              <a:t>Undergraduate &amp; Graduate projects</a:t>
            </a:r>
          </a:p>
          <a:p>
            <a:pPr lvl="1"/>
            <a:r>
              <a:rPr lang="en-US" altLang="zh-TW" dirty="0">
                <a:ea typeface="新細明體" charset="-120"/>
              </a:rPr>
              <a:t>Student internships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charset="-120"/>
              </a:rPr>
              <a:t>Industry experts as part-time faculty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ea typeface="新細明體" charset="-120"/>
              </a:rPr>
              <a:t>Outreach</a:t>
            </a:r>
          </a:p>
          <a:p>
            <a:pPr lvl="1"/>
            <a:r>
              <a:rPr lang="en-US" altLang="zh-TW" dirty="0">
                <a:ea typeface="新細明體" charset="-120"/>
              </a:rPr>
              <a:t>To elementary and middle school students</a:t>
            </a:r>
          </a:p>
          <a:p>
            <a:pPr lvl="1"/>
            <a:r>
              <a:rPr lang="en-US" altLang="zh-TW" dirty="0">
                <a:ea typeface="新細明體" charset="-120"/>
              </a:rPr>
              <a:t>To high school students</a:t>
            </a:r>
          </a:p>
          <a:p>
            <a:pPr lvl="1"/>
            <a:r>
              <a:rPr lang="en-US" altLang="zh-TW" dirty="0">
                <a:ea typeface="新細明體" charset="-120"/>
              </a:rPr>
              <a:t>To college students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4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ea typeface="PMingLiU" pitchFamily="18" charset="-120"/>
              </a:rPr>
              <a:t>Senior Design Capstone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1177748"/>
            <a:ext cx="7671421" cy="3394472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en-US" sz="1800" dirty="0"/>
              <a:t>Provide students with a capstone experience in which they apply their theoretical knowledge to real-world applications.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Get to know potential employees over an extended period—like a hassle-free year-long internship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Improve students’ soft skills</a:t>
            </a:r>
          </a:p>
          <a:p>
            <a:pPr marL="971550" lvl="1" indent="-285750">
              <a:defRPr/>
            </a:pPr>
            <a:r>
              <a:rPr lang="en-US" sz="1600" dirty="0"/>
              <a:t>Presentation skills</a:t>
            </a:r>
          </a:p>
          <a:p>
            <a:pPr marL="971550" lvl="1" indent="-285750">
              <a:defRPr/>
            </a:pPr>
            <a:r>
              <a:rPr lang="en-US" sz="1600" dirty="0"/>
              <a:t>Technical writing</a:t>
            </a:r>
          </a:p>
          <a:p>
            <a:pPr marL="971550" lvl="1" indent="-285750">
              <a:defRPr/>
            </a:pPr>
            <a:r>
              <a:rPr lang="en-US" sz="1600" dirty="0"/>
              <a:t>Time management, teamwork, and leadership skills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sz="1800" dirty="0"/>
              <a:t>Improve students’ resumes and job prospects</a:t>
            </a:r>
          </a:p>
          <a:p>
            <a:pPr>
              <a:defRPr/>
            </a:pPr>
            <a:endParaRPr lang="en-US" sz="1800" dirty="0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7296565-D5B6-5B47-BEC6-D089FDDA1035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6249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ea typeface="PMingLiU" pitchFamily="18" charset="-120"/>
              </a:rPr>
              <a:t>Senior Design Sponsors</a:t>
            </a:r>
            <a:endParaRPr lang="en-US" dirty="0"/>
          </a:p>
        </p:txBody>
      </p:sp>
      <p:sp>
        <p:nvSpPr>
          <p:cNvPr id="16" name="Slide Number Placeholder 1">
            <a:extLst>
              <a:ext uri="{FF2B5EF4-FFF2-40B4-BE49-F238E27FC236}">
                <a16:creationId xmlns:a16="http://schemas.microsoft.com/office/drawing/2014/main" id="{0321D511-5C97-B842-A204-F06F52716634}"/>
              </a:ext>
            </a:extLst>
          </p:cNvPr>
          <p:cNvSpPr txBox="1">
            <a:spLocks/>
          </p:cNvSpPr>
          <p:nvPr/>
        </p:nvSpPr>
        <p:spPr>
          <a:xfrm>
            <a:off x="7010400" y="48688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B220BBC-8879-E844-B35B-0F806738ECBE}" type="slidenum">
              <a:rPr lang="en-US" smtClean="0"/>
              <a:pPr/>
              <a:t>29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408" y="1006988"/>
            <a:ext cx="7972545" cy="3398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491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Tenure-track Faculty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584582" y="1033514"/>
            <a:ext cx="2231695" cy="24378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1444" y="3546610"/>
            <a:ext cx="244501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Negin</a:t>
            </a:r>
            <a:r>
              <a:rPr lang="en-US" b="1" dirty="0" smtClean="0"/>
              <a:t> </a:t>
            </a:r>
            <a:r>
              <a:rPr lang="en-US" b="1" dirty="0" err="1" smtClean="0"/>
              <a:t>Forouzesh</a:t>
            </a:r>
            <a:endParaRPr lang="en-US" b="1" dirty="0" smtClean="0"/>
          </a:p>
          <a:p>
            <a:pPr algn="ctr"/>
            <a:r>
              <a:rPr lang="en-US" sz="1600" dirty="0"/>
              <a:t>Computational Biology, Optimization, Computational Geometry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200400" y="3528782"/>
            <a:ext cx="2753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David Krum</a:t>
            </a:r>
          </a:p>
          <a:p>
            <a:pPr algn="ctr"/>
            <a:r>
              <a:rPr lang="en-US" sz="1600" dirty="0"/>
              <a:t>Human-computer interaction, 3D interaction, virtual and augmented reality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77449" y="3481991"/>
            <a:ext cx="27535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/>
              <a:t>Jungsoo</a:t>
            </a:r>
            <a:r>
              <a:rPr lang="en-US" b="1" dirty="0" smtClean="0"/>
              <a:t> Lim</a:t>
            </a:r>
          </a:p>
          <a:p>
            <a:pPr algn="ctr"/>
            <a:r>
              <a:rPr lang="en-US" sz="1600" dirty="0" err="1" smtClean="0"/>
              <a:t>IoT</a:t>
            </a:r>
            <a:r>
              <a:rPr lang="en-US" sz="1600" dirty="0" smtClean="0"/>
              <a:t>, </a:t>
            </a:r>
            <a:r>
              <a:rPr lang="en-US" sz="1600" dirty="0"/>
              <a:t>Cyber-Physical System, Wireless Networking, Wireless Sensor Network</a:t>
            </a:r>
            <a:endParaRPr lang="en-US" sz="1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27" y="1033514"/>
            <a:ext cx="2100446" cy="2449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2959" y="1033514"/>
            <a:ext cx="1789095" cy="24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300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220BBC-8879-E844-B35B-0F806738ECB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94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BS CS Overview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ABET accreditation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854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0000"/>
                </a:solidFill>
                <a:ea typeface="新細明體" charset="-120"/>
              </a:rPr>
              <a:t>Program Educational Objectives</a:t>
            </a:r>
          </a:p>
          <a:p>
            <a:pPr marL="1028700" lvl="1"/>
            <a:r>
              <a:rPr lang="en-US" sz="1800" dirty="0"/>
              <a:t>are long term goal statements that will describe what graduates are expected to attain within 3-5 years of graduation.</a:t>
            </a:r>
          </a:p>
          <a:p>
            <a:pPr marL="1314450" lvl="2"/>
            <a:r>
              <a:rPr lang="en-US" sz="1700" dirty="0"/>
              <a:t>Gainfully employed</a:t>
            </a:r>
          </a:p>
          <a:p>
            <a:pPr marL="1314450" lvl="2"/>
            <a:r>
              <a:rPr lang="en-US" sz="1700" dirty="0"/>
              <a:t>Attained advanced studies</a:t>
            </a:r>
          </a:p>
          <a:p>
            <a:pPr marL="1314450" lvl="2"/>
            <a:r>
              <a:rPr lang="en-US" sz="1700" dirty="0"/>
              <a:t>Adapted to lifelong learning</a:t>
            </a:r>
            <a:endParaRPr lang="en-US" altLang="zh-TW" sz="1800" dirty="0">
              <a:solidFill>
                <a:srgbClr val="000000"/>
              </a:solidFill>
              <a:ea typeface="新細明體" charset="-12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0000"/>
                </a:solidFill>
                <a:ea typeface="新細明體" charset="-120"/>
              </a:rPr>
              <a:t>Student Outcomes</a:t>
            </a:r>
          </a:p>
          <a:p>
            <a:pPr marL="1028700" lvl="1"/>
            <a:r>
              <a:rPr lang="en-US" sz="1800" dirty="0"/>
              <a:t>are specific skills that the students will possess at the end of the degree program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dirty="0">
                <a:solidFill>
                  <a:srgbClr val="000000"/>
                </a:solidFill>
                <a:ea typeface="新細明體" charset="-120"/>
              </a:rPr>
              <a:t>Student Outcomes (new)</a:t>
            </a:r>
            <a:br>
              <a:rPr lang="en-US" altLang="zh-TW" sz="2400" dirty="0">
                <a:solidFill>
                  <a:srgbClr val="000000"/>
                </a:solidFill>
                <a:ea typeface="新細明體" charset="-120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408" y="812800"/>
            <a:ext cx="8140628" cy="3759420"/>
          </a:xfrm>
        </p:spPr>
        <p:txBody>
          <a:bodyPr/>
          <a:lstStyle/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Analyze a complex computing problem and to apply principles of computing and other relevant disciplines to identify solutions.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Design, implement, and evaluate a computing-based solution to meet a given set of computing requirements in the context of the program’s discipline.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Communicate effectively in a variety of professional contexts.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Recognize professional responsibilities and make informed judgments in computing practice based on legal and ethical principles.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Function effectively as a member or leader of a team engaged in activities appropriate to the program’s discipline.</a:t>
            </a:r>
          </a:p>
          <a:p>
            <a:pPr marL="342900" lvl="0" indent="-342900">
              <a:buFont typeface="+mj-lt"/>
              <a:buAutoNum type="arabicPeriod"/>
            </a:pPr>
            <a:r>
              <a:rPr lang="en-US" sz="1800" dirty="0"/>
              <a:t>Apply computer science theory and software development fundamentals to produce computing-based solutions.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altLang="zh-TW" sz="2000" dirty="0">
              <a:solidFill>
                <a:srgbClr val="000000"/>
              </a:solidFill>
              <a:ea typeface="新細明體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22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ABET Changes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From "program characteristics" to required outcomes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Reduce minimum Math and Science units to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Coverage of principles and practice of secure computing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Exposure to computer architecture and organization, information management, networking and communication, operating systems, and parallel and distributed computing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4994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400" kern="0" dirty="0" smtClean="0">
                <a:solidFill>
                  <a:srgbClr val="000000"/>
                </a:solidFill>
                <a:ea typeface="PMingLiU" pitchFamily="18" charset="-120"/>
              </a:rPr>
              <a:t>BS CS </a:t>
            </a:r>
            <a:r>
              <a:rPr lang="en-US" altLang="zh-TW" sz="2400" kern="0" dirty="0">
                <a:solidFill>
                  <a:srgbClr val="000000"/>
                </a:solidFill>
                <a:ea typeface="PMingLiU" pitchFamily="18" charset="-120"/>
              </a:rPr>
              <a:t>Curriculum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General Education</a:t>
            </a:r>
          </a:p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CS 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(Core and Electives) </a:t>
            </a:r>
            <a:endParaRPr lang="en-US" altLang="zh-TW" sz="2000" kern="0" dirty="0">
              <a:solidFill>
                <a:srgbClr val="000000"/>
              </a:solidFill>
              <a:ea typeface="PMingLiU" pitchFamily="18" charset="-120"/>
            </a:endParaRPr>
          </a:p>
          <a:p>
            <a:pPr>
              <a:buClr>
                <a:srgbClr val="B2B2B2"/>
              </a:buClr>
              <a:defRPr/>
            </a:pPr>
            <a:endParaRPr lang="en-US" altLang="zh-TW" sz="1800" dirty="0">
              <a:solidFill>
                <a:srgbClr val="000000"/>
              </a:solidFill>
              <a:latin typeface="Arial" charset="0"/>
              <a:ea typeface="PMingLiU" pitchFamily="18" charset="-120"/>
            </a:endParaRPr>
          </a:p>
          <a:p>
            <a:pPr marL="57150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120 units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(39+9) + 72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= 120 units (Univ.)</a:t>
            </a:r>
          </a:p>
          <a:p>
            <a:pPr lvl="1">
              <a:lnSpc>
                <a:spcPct val="90000"/>
              </a:lnSpc>
              <a:defRPr/>
            </a:pP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(</a:t>
            </a:r>
            <a:r>
              <a:rPr lang="en-US" altLang="zh-TW" sz="2000" dirty="0" smtClean="0">
                <a:solidFill>
                  <a:srgbClr val="000000"/>
                </a:solidFill>
                <a:ea typeface="PMingLiU" pitchFamily="18" charset="-120"/>
              </a:rPr>
              <a:t>24+0) + 96 </a:t>
            </a:r>
            <a:r>
              <a:rPr lang="en-US" altLang="zh-TW" sz="2000" dirty="0">
                <a:solidFill>
                  <a:srgbClr val="000000"/>
                </a:solidFill>
                <a:ea typeface="PMingLiU" pitchFamily="18" charset="-120"/>
              </a:rPr>
              <a:t>= 120 units (CS)</a:t>
            </a:r>
          </a:p>
          <a:p>
            <a:pPr marL="742950" lvl="1" indent="-285750">
              <a:buClr>
                <a:srgbClr val="B2B2B2"/>
              </a:buClr>
              <a:buFont typeface="Wingdings" pitchFamily="2" charset="2"/>
              <a:buChar char="§"/>
              <a:defRPr/>
            </a:pPr>
            <a:endParaRPr lang="en-US" altLang="zh-TW" sz="2400" kern="0" dirty="0">
              <a:solidFill>
                <a:srgbClr val="000000"/>
              </a:solidFill>
              <a:ea typeface="PMingLiU" pitchFamily="18" charset="-12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7705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200" b="1" dirty="0"/>
              <a:t>Lower Division Required </a:t>
            </a:r>
            <a:r>
              <a:rPr lang="en-US" sz="1200" b="1" dirty="0" smtClean="0"/>
              <a:t>Courses</a:t>
            </a:r>
            <a:endParaRPr lang="en-US" sz="1200" b="1" dirty="0"/>
          </a:p>
          <a:p>
            <a:r>
              <a:rPr lang="en-US" sz="1200" dirty="0"/>
              <a:t>CS 1222 - Introduction to Relational Databases</a:t>
            </a:r>
          </a:p>
          <a:p>
            <a:r>
              <a:rPr lang="en-US" sz="1200" dirty="0"/>
              <a:t>CS 2011 - Introduction to Programming I</a:t>
            </a:r>
          </a:p>
          <a:p>
            <a:r>
              <a:rPr lang="en-US" sz="1200" dirty="0"/>
              <a:t>CS 2012 - Introduction to Programming II</a:t>
            </a:r>
          </a:p>
          <a:p>
            <a:r>
              <a:rPr lang="en-US" sz="1200" dirty="0"/>
              <a:t>CS 2013 - Programming with Data Structures</a:t>
            </a:r>
          </a:p>
          <a:p>
            <a:r>
              <a:rPr lang="en-US" sz="1200" dirty="0"/>
              <a:t>CS 2148 - Discrete Structures</a:t>
            </a:r>
          </a:p>
          <a:p>
            <a:r>
              <a:rPr lang="en-US" sz="1200" dirty="0"/>
              <a:t>ENGL 2030 - Introduction to Technical Writing</a:t>
            </a:r>
          </a:p>
          <a:p>
            <a:r>
              <a:rPr lang="en-US" sz="1200" dirty="0"/>
              <a:t>MATH 2110 - Calculus I</a:t>
            </a:r>
          </a:p>
          <a:p>
            <a:r>
              <a:rPr lang="en-US" sz="1200" dirty="0"/>
              <a:t>MATH 2120 - Calculus II</a:t>
            </a:r>
          </a:p>
          <a:p>
            <a:r>
              <a:rPr lang="en-US" sz="1200" dirty="0"/>
              <a:t>MATH 2550 - Introduction to Linear Algebra</a:t>
            </a:r>
          </a:p>
          <a:p>
            <a:r>
              <a:rPr lang="en-US" sz="1200" dirty="0"/>
              <a:t>PHYS 2100 - General Physics I: Mechanics</a:t>
            </a:r>
          </a:p>
          <a:p>
            <a:r>
              <a:rPr lang="en-US" sz="1200" dirty="0"/>
              <a:t>PHYS 2200 - General Physics II: Electromagnetism and Circuits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200" b="1" dirty="0"/>
              <a:t>Upper Division Required </a:t>
            </a:r>
            <a:r>
              <a:rPr lang="en-US" sz="1200" b="1" dirty="0" smtClean="0"/>
              <a:t>Courses</a:t>
            </a:r>
            <a:endParaRPr lang="en-US" sz="1200" b="1" dirty="0"/>
          </a:p>
          <a:p>
            <a:r>
              <a:rPr lang="en-US" sz="1200" dirty="0"/>
              <a:t>CS 3035 - Programming Language Paradigms</a:t>
            </a:r>
          </a:p>
          <a:p>
            <a:r>
              <a:rPr lang="en-US" sz="1200" dirty="0"/>
              <a:t>CS 3112 - Analysis of Algorithms</a:t>
            </a:r>
          </a:p>
          <a:p>
            <a:r>
              <a:rPr lang="en-US" sz="1200" dirty="0"/>
              <a:t>CS 3186 - Introduction to Automata Theory</a:t>
            </a:r>
          </a:p>
          <a:p>
            <a:r>
              <a:rPr lang="en-US" sz="1200" dirty="0"/>
              <a:t>CS 3220 - Web and Internet Programming</a:t>
            </a:r>
          </a:p>
          <a:p>
            <a:r>
              <a:rPr lang="en-US" sz="1200" dirty="0"/>
              <a:t>CS 3337 - Software Engineering</a:t>
            </a:r>
          </a:p>
          <a:p>
            <a:r>
              <a:rPr lang="en-US" sz="1200" dirty="0"/>
              <a:t>CS 3801 - Societal and Ethical Issues in Computing</a:t>
            </a:r>
          </a:p>
          <a:p>
            <a:r>
              <a:rPr lang="en-US" sz="1200" dirty="0"/>
              <a:t>CS 4440 - Introduction to Operating Systems</a:t>
            </a:r>
          </a:p>
          <a:p>
            <a:r>
              <a:rPr lang="en-US" sz="1200" dirty="0"/>
              <a:t>CS 4961 - Software Design Laboratory I</a:t>
            </a:r>
          </a:p>
          <a:p>
            <a:r>
              <a:rPr lang="en-US" sz="1200" dirty="0"/>
              <a:t>CS 4962 - Software Design Laboratory II</a:t>
            </a:r>
          </a:p>
          <a:p>
            <a:r>
              <a:rPr lang="en-US" sz="1200" dirty="0"/>
              <a:t>CS 4963 - Computer Science Recapitulation</a:t>
            </a:r>
          </a:p>
          <a:p>
            <a:r>
              <a:rPr lang="en-US" sz="1200" dirty="0"/>
              <a:t>EE 3445 - Computer </a:t>
            </a:r>
            <a:r>
              <a:rPr lang="en-US" sz="1200" dirty="0" smtClean="0"/>
              <a:t>Organization</a:t>
            </a:r>
          </a:p>
          <a:p>
            <a:endParaRPr lang="en-US" sz="1200" dirty="0"/>
          </a:p>
          <a:p>
            <a:r>
              <a:rPr lang="en-US" sz="1200" b="1" dirty="0" smtClean="0"/>
              <a:t>CS Electives </a:t>
            </a:r>
            <a:r>
              <a:rPr lang="en-US" sz="1200" b="1" dirty="0"/>
              <a:t>(18 units</a:t>
            </a:r>
            <a:r>
              <a:rPr lang="en-US" sz="1200" b="1" dirty="0" smtClean="0"/>
              <a:t>)</a:t>
            </a:r>
          </a:p>
          <a:p>
            <a:r>
              <a:rPr lang="en-US" sz="1200" b="1" dirty="0" smtClean="0"/>
              <a:t>Math Elective (3 units)</a:t>
            </a:r>
            <a:endParaRPr lang="en-US" sz="1200" b="1" dirty="0"/>
          </a:p>
          <a:p>
            <a:endParaRPr lang="en-US" sz="1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2000" kern="0" dirty="0">
                <a:solidFill>
                  <a:srgbClr val="000000"/>
                </a:solidFill>
                <a:ea typeface="PMingLiU" pitchFamily="18" charset="-120"/>
              </a:rPr>
              <a:t>BS Curriculum </a:t>
            </a:r>
            <a:r>
              <a:rPr lang="en-US" altLang="zh-TW" sz="2000" kern="0" dirty="0" smtClean="0">
                <a:solidFill>
                  <a:srgbClr val="000000"/>
                </a:solidFill>
                <a:ea typeface="PMingLiU" pitchFamily="18" charset="-120"/>
              </a:rPr>
              <a:t>(current)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03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8228</TotalTime>
  <Words>1797</Words>
  <Application>Microsoft Office PowerPoint</Application>
  <PresentationFormat>On-screen Show (16:9)</PresentationFormat>
  <Paragraphs>296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PMingLiU</vt:lpstr>
      <vt:lpstr>PMingLiU</vt:lpstr>
      <vt:lpstr>Arial</vt:lpstr>
      <vt:lpstr>Calibri</vt:lpstr>
      <vt:lpstr>Courier New</vt:lpstr>
      <vt:lpstr>Wingdings</vt:lpstr>
      <vt:lpstr>Office Theme</vt:lpstr>
      <vt:lpstr>Computer Science Department  Industry Advisory Board</vt:lpstr>
      <vt:lpstr>Agenda</vt:lpstr>
      <vt:lpstr>New Tenure-track Faculty</vt:lpstr>
      <vt:lpstr>BS CS Overview</vt:lpstr>
      <vt:lpstr>ABET</vt:lpstr>
      <vt:lpstr>Student Outcomes (new) </vt:lpstr>
      <vt:lpstr>ABET Changes</vt:lpstr>
      <vt:lpstr>BS CS Curriculum</vt:lpstr>
      <vt:lpstr>BS Curriculum (current)</vt:lpstr>
      <vt:lpstr>PowerPoint Presentation</vt:lpstr>
      <vt:lpstr>CS Electives - Wide range of courses </vt:lpstr>
      <vt:lpstr>Curriculum Changes by New ABET Guidelines</vt:lpstr>
      <vt:lpstr>BS Curriculum (new) – effective Fall 2021</vt:lpstr>
      <vt:lpstr>BS CS Curriculum : CS4961-CS4962 Senior Design</vt:lpstr>
      <vt:lpstr>BS CS Curriculum : CS4961-CS4962 Senior Design</vt:lpstr>
      <vt:lpstr>MS CS Overview</vt:lpstr>
      <vt:lpstr>MS CS Curriculum (Current)</vt:lpstr>
      <vt:lpstr>MS CS Curriculum (New)</vt:lpstr>
      <vt:lpstr>CS MS Program</vt:lpstr>
      <vt:lpstr>Department Highlights</vt:lpstr>
      <vt:lpstr>Impact of COVID-19</vt:lpstr>
      <vt:lpstr>Adjustments due to COVID-19</vt:lpstr>
      <vt:lpstr>Adjustments due to COVID-19 (cont’d)</vt:lpstr>
      <vt:lpstr>IAB Feedback</vt:lpstr>
      <vt:lpstr>IAB Feedback</vt:lpstr>
      <vt:lpstr>IAB Support and collaborations</vt:lpstr>
      <vt:lpstr>IAB</vt:lpstr>
      <vt:lpstr>Senior Design Capstone Project</vt:lpstr>
      <vt:lpstr>Senior Design Sponsors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Cal State L.A.</dc:creator>
  <cp:lastModifiedBy>Cal State L.A.</cp:lastModifiedBy>
  <cp:revision>470</cp:revision>
  <dcterms:created xsi:type="dcterms:W3CDTF">2014-07-24T23:15:50Z</dcterms:created>
  <dcterms:modified xsi:type="dcterms:W3CDTF">2020-10-23T18:40:35Z</dcterms:modified>
</cp:coreProperties>
</file>