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56" r:id="rId2"/>
    <p:sldId id="586" r:id="rId3"/>
    <p:sldId id="655" r:id="rId4"/>
    <p:sldId id="642" r:id="rId5"/>
    <p:sldId id="690" r:id="rId6"/>
    <p:sldId id="656" r:id="rId7"/>
    <p:sldId id="643" r:id="rId8"/>
    <p:sldId id="644" r:id="rId9"/>
    <p:sldId id="646" r:id="rId10"/>
    <p:sldId id="679" r:id="rId11"/>
    <p:sldId id="680" r:id="rId12"/>
    <p:sldId id="678" r:id="rId13"/>
    <p:sldId id="681" r:id="rId14"/>
    <p:sldId id="682" r:id="rId15"/>
    <p:sldId id="683" r:id="rId16"/>
    <p:sldId id="686" r:id="rId17"/>
    <p:sldId id="652" r:id="rId18"/>
    <p:sldId id="685" r:id="rId19"/>
    <p:sldId id="638" r:id="rId20"/>
    <p:sldId id="688" r:id="rId21"/>
    <p:sldId id="687" r:id="rId22"/>
    <p:sldId id="689" r:id="rId23"/>
    <p:sldId id="626" r:id="rId2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86412" autoAdjust="0"/>
  </p:normalViewPr>
  <p:slideViewPr>
    <p:cSldViewPr snapToGrid="0" snapToObjects="1">
      <p:cViewPr varScale="1">
        <p:scale>
          <a:sx n="109" d="100"/>
          <a:sy n="109" d="100"/>
        </p:scale>
        <p:origin x="114" y="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12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7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registrar/dates-deadlines" TargetMode="External"/><Relationship Id="rId2" Type="http://schemas.openxmlformats.org/officeDocument/2006/relationships/hyperlink" Target="https://www.calstatela.edu/academicresources/academic-calendar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ykang@calstatela.edu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its/classroom-technology-guides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sula-my.sharepoint.com/:x:/g/personal/eykang_calstatela_edu/EWtlfhHUtGFGtrUQp_czTJYBYt1oB5WhBp1PyceG0dTeOg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registrar/dates-deadlines" TargetMode="External"/><Relationship Id="rId2" Type="http://schemas.openxmlformats.org/officeDocument/2006/relationships/hyperlink" Target="https://www.calstatela.edu/academicresources/academic-calendar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calstatela.edu/sites/default/files/groups/Office%20of%20Faculty%20Affairs/rtp_re_calendar_2022-2023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sns.cysun.org/department/cs/projects?year=2023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ykang@calstatela.edu" TargetMode="External"/><Relationship Id="rId7" Type="http://schemas.openxmlformats.org/officeDocument/2006/relationships/hyperlink" Target="mailto:csun@calstatela.edu" TargetMode="External"/><Relationship Id="rId2" Type="http://schemas.openxmlformats.org/officeDocument/2006/relationships/hyperlink" Target="mailto:vovasapyan@cslanet.calstatela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calstatela.edu/ecst/cs/faculty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August </a:t>
            </a:r>
            <a:r>
              <a:rPr lang="en-US" altLang="en-US" dirty="0" smtClean="0"/>
              <a:t>19</a:t>
            </a:r>
            <a:r>
              <a:rPr lang="en-US" altLang="en-US" dirty="0" smtClean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the First </a:t>
            </a:r>
            <a:r>
              <a:rPr lang="en-US" dirty="0"/>
              <a:t>C</a:t>
            </a:r>
            <a:r>
              <a:rPr lang="en-US" dirty="0" smtClean="0"/>
              <a:t>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952501"/>
            <a:ext cx="6172200" cy="3642122"/>
          </a:xfrm>
        </p:spPr>
        <p:txBody>
          <a:bodyPr>
            <a:normAutofit/>
          </a:bodyPr>
          <a:lstStyle/>
          <a:p>
            <a:r>
              <a:rPr lang="en-US" sz="1800" dirty="0"/>
              <a:t>Publish class for students on Canvas</a:t>
            </a:r>
          </a:p>
          <a:p>
            <a:r>
              <a:rPr lang="en-US" sz="1800" dirty="0" smtClean="0"/>
              <a:t>Create </a:t>
            </a:r>
            <a:r>
              <a:rPr lang="en-US" sz="1800" dirty="0"/>
              <a:t>a General forum (for student discussions)</a:t>
            </a:r>
          </a:p>
          <a:p>
            <a:r>
              <a:rPr lang="en-US" sz="1800" dirty="0"/>
              <a:t>Post syllabus on Canvas </a:t>
            </a:r>
          </a:p>
          <a:p>
            <a:r>
              <a:rPr lang="en-US" sz="1800" dirty="0"/>
              <a:t>Review </a:t>
            </a:r>
            <a:r>
              <a:rPr lang="en-US" sz="1800" dirty="0"/>
              <a:t>class roster</a:t>
            </a:r>
          </a:p>
          <a:p>
            <a:r>
              <a:rPr lang="en-US" sz="1800" dirty="0"/>
              <a:t>Give access to me for the first 3 weeks. Your syllabus will be collected.</a:t>
            </a:r>
          </a:p>
          <a:p>
            <a:r>
              <a:rPr lang="en-US" sz="1800" dirty="0"/>
              <a:t>Send </a:t>
            </a:r>
            <a:r>
              <a:rPr lang="en-US" sz="1800" dirty="0" smtClean="0"/>
              <a:t>a welcome message to </a:t>
            </a:r>
            <a:r>
              <a:rPr lang="en-US" sz="1800" dirty="0"/>
              <a:t>students if </a:t>
            </a:r>
            <a:r>
              <a:rPr lang="en-US" sz="1800" dirty="0" smtClean="0"/>
              <a:t>want</a:t>
            </a:r>
            <a:endParaRPr lang="en-US" sz="1800" dirty="0"/>
          </a:p>
          <a:p>
            <a:r>
              <a:rPr lang="en-US" sz="1800" dirty="0" smtClean="0"/>
              <a:t>Send </a:t>
            </a:r>
            <a:r>
              <a:rPr lang="en-US" sz="1800" dirty="0"/>
              <a:t>an announcement to students if needed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3D2561-00AF-8A45-A570-C3BF3C5C7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Day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63229"/>
            <a:ext cx="6172200" cy="3531394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Roll call/enrollment management</a:t>
            </a:r>
          </a:p>
          <a:p>
            <a:r>
              <a:rPr lang="en-US" sz="1500" dirty="0"/>
              <a:t>Reminding </a:t>
            </a:r>
            <a:r>
              <a:rPr lang="en-US" sz="1500" dirty="0" smtClean="0"/>
              <a:t>prerequisites</a:t>
            </a:r>
          </a:p>
          <a:p>
            <a:pPr marL="1028700" lvl="1"/>
            <a:r>
              <a:rPr lang="en-US" sz="1400" dirty="0"/>
              <a:t>Most courses have prerequisites (should be mentioned in the syllabus)</a:t>
            </a:r>
          </a:p>
          <a:p>
            <a:pPr marL="1028700" lvl="1"/>
            <a:r>
              <a:rPr lang="en-US" sz="1400" dirty="0"/>
              <a:t>Instructor is supposed to remind </a:t>
            </a:r>
            <a:r>
              <a:rPr lang="en-US" sz="1400" dirty="0" err="1"/>
              <a:t>prereqs</a:t>
            </a:r>
            <a:r>
              <a:rPr lang="en-US" sz="1400" dirty="0"/>
              <a:t> and only allow students in the class who meet the </a:t>
            </a:r>
            <a:r>
              <a:rPr lang="en-US" sz="1400" dirty="0" err="1"/>
              <a:t>prereqs</a:t>
            </a:r>
            <a:r>
              <a:rPr lang="en-US" sz="1400" dirty="0" smtClean="0"/>
              <a:t>.</a:t>
            </a:r>
            <a:endParaRPr lang="en-US" sz="1500" dirty="0"/>
          </a:p>
          <a:p>
            <a:r>
              <a:rPr lang="en-US" sz="1500" dirty="0" smtClean="0"/>
              <a:t>Go </a:t>
            </a:r>
            <a:r>
              <a:rPr lang="en-US" sz="1500" dirty="0"/>
              <a:t>over posted syllabus, dates of important events </a:t>
            </a:r>
            <a:r>
              <a:rPr lang="en-US" sz="1500" dirty="0" err="1"/>
              <a:t>etc</a:t>
            </a:r>
            <a:endParaRPr lang="en-US" sz="1500" dirty="0"/>
          </a:p>
          <a:p>
            <a:pPr lvl="1"/>
            <a:r>
              <a:rPr lang="en-US" dirty="0"/>
              <a:t>Academic Calendar: </a:t>
            </a:r>
          </a:p>
          <a:p>
            <a:pPr marL="600075" lvl="2" indent="0">
              <a:buNone/>
            </a:pPr>
            <a:r>
              <a:rPr lang="en-US" sz="1500" dirty="0">
                <a:hlinkClick r:id="rId2"/>
              </a:rPr>
              <a:t>https</a:t>
            </a:r>
            <a:r>
              <a:rPr lang="en-US" sz="1500" dirty="0">
                <a:hlinkClick r:id="rId2"/>
              </a:rPr>
              <a:t>://</a:t>
            </a:r>
            <a:r>
              <a:rPr lang="en-US" sz="1500" dirty="0">
                <a:hlinkClick r:id="rId2"/>
              </a:rPr>
              <a:t>www.calstatela.edu/academicresources/academic-calendar</a:t>
            </a:r>
            <a:endParaRPr lang="en-US" sz="1500" dirty="0"/>
          </a:p>
          <a:p>
            <a:pPr lvl="1"/>
            <a:r>
              <a:rPr lang="en-US" dirty="0"/>
              <a:t>Dates and deadlines:</a:t>
            </a:r>
          </a:p>
          <a:p>
            <a:pPr marL="600075" lvl="2" indent="0">
              <a:buNone/>
            </a:pPr>
            <a:r>
              <a:rPr lang="en-US" sz="1500" dirty="0">
                <a:hlinkClick r:id="rId3"/>
              </a:rPr>
              <a:t>https://</a:t>
            </a:r>
            <a:r>
              <a:rPr lang="en-US" sz="1500" dirty="0">
                <a:hlinkClick r:id="rId3"/>
              </a:rPr>
              <a:t>www.calstatela.edu/registrar/dates-deadlines</a:t>
            </a:r>
            <a:endParaRPr lang="en-US" sz="1500" dirty="0"/>
          </a:p>
          <a:p>
            <a:r>
              <a:rPr lang="en-US" sz="1500" dirty="0"/>
              <a:t>Dealing with the </a:t>
            </a:r>
            <a:r>
              <a:rPr lang="en-US" sz="1500" dirty="0" smtClean="0"/>
              <a:t>waitlist/add/drop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See the next slide</a:t>
            </a:r>
            <a:endParaRPr lang="en-US" sz="1500" dirty="0"/>
          </a:p>
          <a:p>
            <a:endParaRPr lang="en-US" sz="135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3D2561-00AF-8A45-A570-C3BF3C5C7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Instructor can request to drop students:</a:t>
            </a:r>
          </a:p>
          <a:p>
            <a:pPr lvl="1"/>
            <a:r>
              <a:rPr lang="en-US" sz="1400" dirty="0"/>
              <a:t>Student does not meet </a:t>
            </a:r>
            <a:r>
              <a:rPr lang="en-US" sz="1400" dirty="0" err="1"/>
              <a:t>prepreqs</a:t>
            </a:r>
            <a:endParaRPr lang="en-US" sz="1400" dirty="0"/>
          </a:p>
          <a:p>
            <a:pPr lvl="1"/>
            <a:r>
              <a:rPr lang="en-US" sz="1400" dirty="0"/>
              <a:t>Student does not show up on first day and didn’t inform the instructor</a:t>
            </a:r>
          </a:p>
          <a:p>
            <a:r>
              <a:rPr lang="en-US" sz="1800" dirty="0"/>
              <a:t>Instructor can request to add students:</a:t>
            </a:r>
          </a:p>
          <a:p>
            <a:pPr lvl="1"/>
            <a:r>
              <a:rPr lang="en-US" sz="1400" dirty="0"/>
              <a:t>Student </a:t>
            </a:r>
            <a:r>
              <a:rPr lang="en-US" sz="1400" dirty="0"/>
              <a:t>should </a:t>
            </a:r>
            <a:r>
              <a:rPr lang="en-US" sz="1400" dirty="0"/>
              <a:t>meet </a:t>
            </a:r>
            <a:r>
              <a:rPr lang="en-US" sz="1400" dirty="0" err="1"/>
              <a:t>prepreqs</a:t>
            </a:r>
            <a:endParaRPr lang="en-US" sz="1400" dirty="0"/>
          </a:p>
          <a:p>
            <a:pPr lvl="1"/>
            <a:r>
              <a:rPr lang="en-US" sz="1400" dirty="0"/>
              <a:t>Contact the department with student CIN</a:t>
            </a:r>
          </a:p>
          <a:p>
            <a:pPr lvl="1"/>
            <a:r>
              <a:rPr lang="en-US" sz="1400" dirty="0"/>
              <a:t>Shouldn’t exceed the room capacity</a:t>
            </a:r>
          </a:p>
          <a:p>
            <a:r>
              <a:rPr lang="en-US" sz="1800" dirty="0"/>
              <a:t>Dropping and adding students can only be done after first day of </a:t>
            </a:r>
            <a:r>
              <a:rPr lang="en-US" sz="1800" dirty="0" smtClean="0"/>
              <a:t>instruction</a:t>
            </a:r>
          </a:p>
          <a:p>
            <a:endParaRPr lang="en-US" sz="1400" dirty="0" smtClean="0"/>
          </a:p>
          <a:p>
            <a:r>
              <a:rPr lang="en-US" sz="1800" dirty="0" smtClean="0"/>
              <a:t>Take </a:t>
            </a:r>
            <a:r>
              <a:rPr lang="en-US" sz="1800" dirty="0"/>
              <a:t>down name, CIN, email of students who need to be </a:t>
            </a:r>
            <a:r>
              <a:rPr lang="en-US" sz="1800" dirty="0" smtClean="0"/>
              <a:t>added</a:t>
            </a:r>
          </a:p>
          <a:p>
            <a:r>
              <a:rPr lang="en-US" sz="1800" dirty="0" smtClean="0"/>
              <a:t>Send </a:t>
            </a:r>
            <a:r>
              <a:rPr lang="en-US" sz="1800" dirty="0"/>
              <a:t>the list to the department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3D2561-00AF-8A45-A570-C3BF3C5C7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&amp; Assigning Letter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63228"/>
            <a:ext cx="6172200" cy="3531395"/>
          </a:xfrm>
        </p:spPr>
        <p:txBody>
          <a:bodyPr>
            <a:normAutofit/>
          </a:bodyPr>
          <a:lstStyle/>
          <a:p>
            <a:r>
              <a:rPr lang="en-US" sz="1800" dirty="0"/>
              <a:t>General: be </a:t>
            </a:r>
            <a:r>
              <a:rPr lang="en-US" sz="1800" i="1" dirty="0"/>
              <a:t>fair, </a:t>
            </a:r>
            <a:r>
              <a:rPr lang="en-US" sz="1800" i="1" u="sng" dirty="0"/>
              <a:t>consistent</a:t>
            </a:r>
            <a:r>
              <a:rPr lang="en-US" sz="1800" i="1" dirty="0"/>
              <a:t>, </a:t>
            </a:r>
            <a:r>
              <a:rPr lang="en-US" sz="1800" dirty="0"/>
              <a:t>and </a:t>
            </a:r>
            <a:r>
              <a:rPr lang="en-US" sz="1800" i="1" dirty="0"/>
              <a:t>transparent </a:t>
            </a:r>
          </a:p>
          <a:p>
            <a:r>
              <a:rPr lang="en-US" sz="1800" dirty="0"/>
              <a:t>Tangent: extra credit?</a:t>
            </a:r>
          </a:p>
          <a:p>
            <a:r>
              <a:rPr lang="en-US" sz="1800" dirty="0" smtClean="0"/>
              <a:t>If you use grading on a curve,</a:t>
            </a:r>
            <a:endParaRPr lang="is-IS" sz="1800" dirty="0"/>
          </a:p>
          <a:p>
            <a:pPr lvl="1"/>
            <a:r>
              <a:rPr lang="en-US" sz="1600" dirty="0"/>
              <a:t>S</a:t>
            </a:r>
            <a:r>
              <a:rPr lang="is-IS" sz="1600" dirty="0"/>
              <a:t>ort the scores</a:t>
            </a:r>
          </a:p>
          <a:p>
            <a:pPr lvl="1"/>
            <a:r>
              <a:rPr lang="en-US" sz="1600" dirty="0"/>
              <a:t>L</a:t>
            </a:r>
            <a:r>
              <a:rPr lang="is-IS" sz="1600" dirty="0"/>
              <a:t>ook for “natural” cutoffs with reasonable separation</a:t>
            </a:r>
            <a:br>
              <a:rPr lang="is-IS" sz="1600" dirty="0"/>
            </a:br>
            <a:r>
              <a:rPr lang="is-IS" sz="1600" dirty="0"/>
              <a:t>(if cutoffs are too close together, you </a:t>
            </a:r>
            <a:r>
              <a:rPr lang="is-IS" sz="1600" i="1" dirty="0"/>
              <a:t>will </a:t>
            </a:r>
            <a:r>
              <a:rPr lang="is-IS" sz="1600" dirty="0"/>
              <a:t>hear from students...)</a:t>
            </a:r>
          </a:p>
          <a:p>
            <a:endParaRPr lang="is-IS" sz="1800" dirty="0"/>
          </a:p>
          <a:p>
            <a:endParaRPr lang="en-US" sz="1800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3D2561-00AF-8A45-A570-C3BF3C5C75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&amp; Assigning Letter 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75" dirty="0"/>
              <a:t>L</a:t>
            </a:r>
            <a:r>
              <a:rPr lang="is-IS" sz="2475" dirty="0"/>
              <a:t>etter grades:</a:t>
            </a:r>
          </a:p>
          <a:p>
            <a:pPr lvl="1"/>
            <a:r>
              <a:rPr lang="is-IS" sz="1800" dirty="0"/>
              <a:t>ABC-/NC or ABCDF</a:t>
            </a:r>
          </a:p>
          <a:p>
            <a:pPr lvl="1"/>
            <a:r>
              <a:rPr lang="is-IS" sz="1800" dirty="0"/>
              <a:t>W (withdraw): must be requested before withdrawal deadline; does not affect student’s GPA</a:t>
            </a:r>
          </a:p>
          <a:p>
            <a:pPr lvl="1"/>
            <a:r>
              <a:rPr lang="is-IS" sz="1800" dirty="0"/>
              <a:t>WU: for students who miss major component of class without informing instructor; same as </a:t>
            </a:r>
            <a:r>
              <a:rPr lang="is-IS" sz="1800" dirty="0" smtClean="0"/>
              <a:t>F in terms of GPA</a:t>
            </a:r>
            <a:endParaRPr lang="is-IS" sz="1800" dirty="0"/>
          </a:p>
          <a:p>
            <a:pPr lvl="1"/>
            <a:r>
              <a:rPr lang="is-IS" sz="1800" dirty="0"/>
              <a:t>CR/NC: </a:t>
            </a:r>
            <a:r>
              <a:rPr lang="is-IS" sz="1800" dirty="0" smtClean="0"/>
              <a:t>only for CS 5960, CS 5990; students request before deadline for CS 3980, CS 4990</a:t>
            </a:r>
            <a:endParaRPr lang="is-IS" sz="1800" dirty="0"/>
          </a:p>
          <a:p>
            <a:pPr lvl="1"/>
            <a:r>
              <a:rPr lang="is-IS" sz="1800" dirty="0"/>
              <a:t>I(ncomplete): </a:t>
            </a:r>
          </a:p>
          <a:p>
            <a:pPr lvl="2"/>
            <a:r>
              <a:rPr lang="is-IS" sz="1500" dirty="0" smtClean="0"/>
              <a:t>student </a:t>
            </a:r>
            <a:r>
              <a:rPr lang="is-IS" sz="1500" dirty="0"/>
              <a:t>is not able to complete part of class by grading deadline</a:t>
            </a:r>
          </a:p>
          <a:p>
            <a:pPr lvl="2"/>
            <a:r>
              <a:rPr lang="en-US" sz="1500" dirty="0"/>
              <a:t>M</a:t>
            </a:r>
            <a:r>
              <a:rPr lang="is-IS" sz="1500" dirty="0"/>
              <a:t>ust be negotiated/requested ahead of time</a:t>
            </a:r>
          </a:p>
          <a:p>
            <a:pPr lvl="2"/>
            <a:r>
              <a:rPr lang="en-US" sz="1500" dirty="0"/>
              <a:t>Should have circumstances beyond student’s control</a:t>
            </a:r>
          </a:p>
          <a:p>
            <a:pPr lvl="2"/>
            <a:r>
              <a:rPr lang="en-US" sz="1500" dirty="0"/>
              <a:t>Please avoid giving Incompletes! (Check with me first</a:t>
            </a:r>
            <a:r>
              <a:rPr lang="en-US" sz="1500" dirty="0" smtClean="0"/>
              <a:t>.)</a:t>
            </a:r>
          </a:p>
          <a:p>
            <a:pPr lvl="2"/>
            <a:r>
              <a:rPr lang="en-US" sz="1500" dirty="0" smtClean="0"/>
              <a:t>It </a:t>
            </a:r>
            <a:r>
              <a:rPr lang="en-US" sz="1500" dirty="0"/>
              <a:t>is </a:t>
            </a:r>
            <a:r>
              <a:rPr lang="en-US" sz="1500" i="1" dirty="0"/>
              <a:t>essential </a:t>
            </a:r>
            <a:r>
              <a:rPr lang="en-US" sz="1500" dirty="0"/>
              <a:t>that you submit grades by the deadline</a:t>
            </a:r>
            <a:r>
              <a:rPr lang="en-US" sz="1500" dirty="0" smtClean="0"/>
              <a:t>.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sz="2325" dirty="0"/>
              <a:t>If </a:t>
            </a:r>
            <a:r>
              <a:rPr lang="en-US" sz="2325" dirty="0"/>
              <a:t>there are problems with submitting grades, please contact me </a:t>
            </a:r>
            <a:r>
              <a:rPr lang="en-US" sz="2325" dirty="0"/>
              <a:t>promptly</a:t>
            </a:r>
            <a:r>
              <a:rPr lang="en-US" sz="2325" dirty="0"/>
              <a:t>!</a:t>
            </a:r>
          </a:p>
          <a:p>
            <a:pPr lvl="1"/>
            <a:endParaRPr lang="is-I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3D2561-00AF-8A45-A570-C3BF3C5C75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Absence (Cancel Class</a:t>
            </a:r>
            <a:r>
              <a:rPr lang="en-US" dirty="0" smtClean="0"/>
              <a:t>) &amp; 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Absence: If </a:t>
            </a:r>
            <a:r>
              <a:rPr lang="en-US" sz="1800" dirty="0"/>
              <a:t>you have to miss class or office hours, </a:t>
            </a:r>
          </a:p>
          <a:p>
            <a:pPr lvl="1"/>
            <a:r>
              <a:rPr lang="en-US" sz="1800" dirty="0" smtClean="0"/>
              <a:t>Make </a:t>
            </a:r>
            <a:r>
              <a:rPr lang="en-US" sz="1800" dirty="0"/>
              <a:t>sure you inform Valentina (vovasapyan@calstatela.edu) and me (</a:t>
            </a:r>
            <a:r>
              <a:rPr lang="en-US" sz="1800" dirty="0">
                <a:hlinkClick r:id="rId2"/>
              </a:rPr>
              <a:t>eykang@calstatela.edu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smtClean="0"/>
              <a:t>Announce it to your students in advance and arrange make-up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Office hours: From </a:t>
            </a:r>
            <a:r>
              <a:rPr lang="en-US" sz="1800" dirty="0"/>
              <a:t>faculty handbook</a:t>
            </a:r>
          </a:p>
          <a:p>
            <a:pPr lvl="1"/>
            <a:r>
              <a:rPr lang="en-US" dirty="0"/>
              <a:t>The purpose of office hours is to provide reasonable opportunities and access for student-faculty interaction outside the classroom. </a:t>
            </a:r>
          </a:p>
          <a:p>
            <a:pPr lvl="1"/>
            <a:r>
              <a:rPr lang="en-US" dirty="0"/>
              <a:t>Faculty members who teach six units or fewer will schedule a minimum of one office hour per week.</a:t>
            </a:r>
          </a:p>
          <a:p>
            <a:pPr lvl="1"/>
            <a:r>
              <a:rPr lang="en-US" dirty="0"/>
              <a:t>Faculty members who teach more than six units will schedule a minimum of two office hours per week. </a:t>
            </a:r>
          </a:p>
          <a:p>
            <a:pPr lvl="1"/>
            <a:r>
              <a:rPr lang="en-US" dirty="0"/>
              <a:t>Faculty members shall schedule office hours consistent with the mode of instruction e.g., face-to-face, online, hybrid, or field-based modes</a:t>
            </a:r>
            <a:r>
              <a:rPr lang="en-US" dirty="0" smtClean="0"/>
              <a:t>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3D2561-00AF-8A45-A570-C3BF3C5C75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ITC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by Fernando </a:t>
            </a:r>
            <a:r>
              <a:rPr lang="en-US" dirty="0" err="1" smtClean="0"/>
              <a:t>Loza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instructor console equipment, monitors, and speakers, campus </a:t>
            </a:r>
            <a:r>
              <a:rPr lang="en-US" dirty="0" smtClean="0"/>
              <a:t>wide, are being installed.</a:t>
            </a:r>
          </a:p>
          <a:p>
            <a:pPr lvl="1"/>
            <a:r>
              <a:rPr lang="en-US" dirty="0" smtClean="0">
                <a:hlinkClick r:id="rId2"/>
              </a:rPr>
              <a:t>Classroom Technology </a:t>
            </a:r>
            <a:r>
              <a:rPr lang="en-US" dirty="0">
                <a:hlinkClick r:id="rId2"/>
              </a:rPr>
              <a:t>Guides | Cal State </a:t>
            </a:r>
            <a:r>
              <a:rPr lang="en-US" dirty="0" smtClean="0">
                <a:hlinkClick r:id="rId2"/>
              </a:rPr>
              <a:t>LA</a:t>
            </a:r>
            <a:r>
              <a:rPr lang="en-US" dirty="0" smtClean="0"/>
              <a:t>: review </a:t>
            </a:r>
            <a:r>
              <a:rPr lang="en-US" dirty="0"/>
              <a:t>the website, and try out the equipment before the start of the </a:t>
            </a:r>
            <a:r>
              <a:rPr lang="en-US" dirty="0" smtClean="0"/>
              <a:t>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Use your Cal State LA email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Mask requirement – same as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Assessment</a:t>
            </a:r>
          </a:p>
          <a:p>
            <a:pPr marL="971550" lvl="1" indent="-285750"/>
            <a:r>
              <a:rPr lang="en-US" sz="1600" dirty="0" smtClean="0"/>
              <a:t>Next </a:t>
            </a:r>
            <a:r>
              <a:rPr lang="en-US" sz="1600" dirty="0"/>
              <a:t>ABET visit in Fall 2024</a:t>
            </a:r>
          </a:p>
          <a:p>
            <a:pPr marL="971550" lvl="1" indent="-285750"/>
            <a:r>
              <a:rPr lang="en-US" sz="1600" b="1" dirty="0"/>
              <a:t>Collect course files</a:t>
            </a:r>
          </a:p>
          <a:p>
            <a:pPr marL="1257300" lvl="2"/>
            <a:r>
              <a:rPr lang="en-US" sz="1600" dirty="0"/>
              <a:t>Fall 2022 and Spring </a:t>
            </a:r>
            <a:r>
              <a:rPr lang="en-US" sz="1600" dirty="0" smtClean="0"/>
              <a:t>2023 (</a:t>
            </a:r>
            <a:r>
              <a:rPr lang="en-US" sz="1600" i="1" dirty="0" smtClean="0">
                <a:solidFill>
                  <a:srgbClr val="0000FF"/>
                </a:solidFill>
              </a:rPr>
              <a:t>Course </a:t>
            </a:r>
            <a:r>
              <a:rPr lang="en-US" sz="1600" i="1" dirty="0">
                <a:solidFill>
                  <a:srgbClr val="0000FF"/>
                </a:solidFill>
              </a:rPr>
              <a:t>materials and samples of student </a:t>
            </a:r>
            <a:r>
              <a:rPr lang="en-US" sz="1600" i="1" dirty="0" smtClean="0">
                <a:solidFill>
                  <a:srgbClr val="0000FF"/>
                </a:solidFill>
              </a:rPr>
              <a:t>submissions)</a:t>
            </a:r>
            <a:endParaRPr lang="en-US" sz="1600" i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Committee for AY 22-23</a:t>
            </a:r>
          </a:p>
          <a:p>
            <a:pPr marL="971550" lvl="1" indent="-285750"/>
            <a:r>
              <a:rPr lang="en-US" dirty="0">
                <a:hlinkClick r:id="rId2"/>
              </a:rPr>
              <a:t>CS-CommitteeMembers-2021-2023.xlsx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Calendars and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Academic Calendar: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://www.calstatela.edu/academicresources/academic-calendar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Dates and deadlines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www.calstatela.edu/registrar/dates-deadlines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RTP </a:t>
            </a:r>
            <a:r>
              <a:rPr lang="en-US" sz="1400" b="1" dirty="0"/>
              <a:t>calendar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www.calstatela.edu/sites/default/files/groups/Office%20of%20Faculty%20Affairs/rtp_re_calendar_2022-2023.pdf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Department meeting: Wednesdays 10AM-11:30AM</a:t>
            </a:r>
            <a:r>
              <a:rPr lang="en-US" sz="1400" dirty="0"/>
              <a:t> </a:t>
            </a:r>
            <a:r>
              <a:rPr lang="en-US" sz="1400" dirty="0" smtClean="0"/>
              <a:t>or Fridays 3-4:30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Senior Design First Day: KH LH1, Friday, 8/26, 9-10:30AM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Senior Design Launch/Kickoff Day: USU LA rooms, Friday, 9/2, 9AM-1PM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Open house with Boeing: Saturday, Oct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ECST BBQ: Saturday, Oct 8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69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Projection for </a:t>
            </a:r>
            <a:r>
              <a:rPr lang="en-US" dirty="0" smtClean="0"/>
              <a:t>AY 2022-2023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Enrollment projection for 2022-2023 </a:t>
            </a:r>
          </a:p>
          <a:p>
            <a:pPr marL="971550" lvl="1" indent="-285750" fontAlgn="base"/>
            <a:r>
              <a:rPr lang="en-US" sz="1400" dirty="0" smtClean="0"/>
              <a:t>Fall 2022 and Spring 2023 are similar.</a:t>
            </a:r>
          </a:p>
          <a:p>
            <a:pPr marL="1257300" lvl="2" fontAlgn="base"/>
            <a:r>
              <a:rPr lang="en-US" dirty="0" smtClean="0"/>
              <a:t>Lose Pre-CS students (15-25%) </a:t>
            </a:r>
          </a:p>
          <a:p>
            <a:pPr marL="1257300" lvl="2" fontAlgn="base"/>
            <a:r>
              <a:rPr lang="en-US" dirty="0" smtClean="0"/>
              <a:t>Gain transfer and MSCS students + exchange students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Strategic decisions</a:t>
            </a:r>
          </a:p>
          <a:p>
            <a:pPr marL="971550" lvl="1" indent="-285750" fontAlgn="base"/>
            <a:r>
              <a:rPr lang="en-US" sz="1400" dirty="0" smtClean="0"/>
              <a:t>Need more tenure-track faculty via successful hiring</a:t>
            </a:r>
            <a:endParaRPr lang="en-US" sz="1200" dirty="0" smtClean="0"/>
          </a:p>
          <a:p>
            <a:pPr marL="1257300" lvl="2"/>
            <a:r>
              <a:rPr lang="en-US" sz="1200" dirty="0" smtClean="0"/>
              <a:t>3 </a:t>
            </a:r>
            <a:r>
              <a:rPr lang="en-US" sz="1200" dirty="0"/>
              <a:t>positions requested</a:t>
            </a:r>
          </a:p>
          <a:p>
            <a:pPr marL="971550" lvl="1" indent="-285750" fontAlgn="base"/>
            <a:r>
              <a:rPr lang="en-US" sz="1400" dirty="0" smtClean="0"/>
              <a:t>Need </a:t>
            </a:r>
            <a:r>
              <a:rPr lang="en-US" sz="1400" dirty="0" smtClean="0"/>
              <a:t>more part-time </a:t>
            </a:r>
            <a:r>
              <a:rPr lang="en-US" sz="1400" dirty="0"/>
              <a:t>faculty with MS/PhD </a:t>
            </a:r>
            <a:r>
              <a:rPr lang="en-US" sz="1400" dirty="0" smtClean="0"/>
              <a:t>degrees</a:t>
            </a:r>
          </a:p>
          <a:p>
            <a:pPr marL="971550" lvl="1" indent="-285750" fontAlgn="base"/>
            <a:r>
              <a:rPr lang="en-US" sz="1400" dirty="0" smtClean="0"/>
              <a:t>Need more TAs/GAs/ISAs</a:t>
            </a:r>
            <a:endParaRPr lang="en-US" sz="1400" dirty="0" smtClean="0"/>
          </a:p>
          <a:p>
            <a:pPr marL="971550" lvl="1" fontAlgn="base"/>
            <a:r>
              <a:rPr lang="en-US" sz="1400" dirty="0" smtClean="0"/>
              <a:t>Large classes </a:t>
            </a:r>
            <a:r>
              <a:rPr lang="en-US" sz="1400" dirty="0" smtClean="0"/>
              <a:t>with </a:t>
            </a:r>
            <a:r>
              <a:rPr lang="en-US" sz="1400" dirty="0" smtClean="0"/>
              <a:t>GAs</a:t>
            </a:r>
            <a:r>
              <a:rPr lang="en-US" sz="1400" dirty="0" smtClean="0"/>
              <a:t> </a:t>
            </a:r>
            <a:r>
              <a:rPr lang="en-US" sz="1400" dirty="0" smtClean="0"/>
              <a:t>to meet demands</a:t>
            </a:r>
          </a:p>
          <a:p>
            <a:pPr marL="971550" lvl="1" fontAlgn="base"/>
            <a:r>
              <a:rPr lang="en-US" sz="1400" dirty="0" smtClean="0"/>
              <a:t>Need to offer more graduate level courses (in particular area 3)</a:t>
            </a:r>
          </a:p>
          <a:p>
            <a:pPr marL="971550" lvl="1" fontAlgn="base"/>
            <a:r>
              <a:rPr lang="en-US" sz="1400" dirty="0" smtClean="0"/>
              <a:t>Grad program size and admission criteria</a:t>
            </a:r>
            <a:endParaRPr lang="en-US" sz="1400" dirty="0"/>
          </a:p>
          <a:p>
            <a:pPr marL="971550" lvl="1" indent="-285750" fontAlgn="base"/>
            <a:endParaRPr lang="en-US" sz="1600" dirty="0" smtClean="0"/>
          </a:p>
          <a:p>
            <a:endParaRPr lang="en-US" sz="1600" dirty="0"/>
          </a:p>
          <a:p>
            <a:pPr marL="971550" lvl="1" indent="-285750" fontAlgn="base"/>
            <a:endParaRPr lang="en-US" sz="1600" dirty="0" smtClean="0"/>
          </a:p>
          <a:p>
            <a:pPr lvl="1" indent="0" fontAlgn="base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18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Announcements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Check readiness for Fall 2022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ITC presentation (4PM)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Other general reminders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Senior Design reminders</a:t>
            </a:r>
          </a:p>
          <a:p>
            <a:pPr lvl="1" indent="0" fontAlgn="base">
              <a:buNone/>
            </a:pPr>
            <a:endParaRPr lang="en-US" sz="1600" dirty="0" smtClean="0"/>
          </a:p>
          <a:p>
            <a:pPr fontAlgn="base"/>
            <a:endParaRPr lang="en-US" sz="1800" dirty="0" smtClean="0"/>
          </a:p>
          <a:p>
            <a:pPr fontAlgn="base"/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4961 Senior Design – Fall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Projects: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csns.cysun.org/department/cs/projects?year=2023</a:t>
            </a:r>
            <a:endParaRPr lang="en-US" sz="1600" dirty="0" smtClean="0"/>
          </a:p>
          <a:p>
            <a:pPr marL="971550" lvl="1" indent="-285750"/>
            <a:r>
              <a:rPr lang="en-US" sz="1400" dirty="0" smtClean="0"/>
              <a:t>Update your project page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Fridays, 8-10:30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First Day Meeting </a:t>
            </a:r>
          </a:p>
          <a:p>
            <a:pPr marL="971550" lvl="1" indent="-285750"/>
            <a:r>
              <a:rPr lang="en-US" sz="1400" dirty="0" smtClean="0"/>
              <a:t>KH LH1</a:t>
            </a:r>
          </a:p>
          <a:p>
            <a:pPr marL="971550" lvl="1" indent="-285750"/>
            <a:r>
              <a:rPr lang="en-US" sz="1400" dirty="0" smtClean="0"/>
              <a:t>Friday, 8/26, 9-10:30</a:t>
            </a:r>
          </a:p>
          <a:p>
            <a:pPr marL="1257300" lvl="2"/>
            <a:r>
              <a:rPr lang="en-US" sz="1200" dirty="0" smtClean="0"/>
              <a:t>9-9:45: Presentation by </a:t>
            </a:r>
            <a:r>
              <a:rPr lang="en-US" sz="1200" dirty="0" err="1" smtClean="0"/>
              <a:t>Chengyu</a:t>
            </a:r>
            <a:endParaRPr lang="en-US" sz="1200" dirty="0" smtClean="0"/>
          </a:p>
          <a:p>
            <a:pPr marL="1257300" lvl="2"/>
            <a:r>
              <a:rPr lang="en-US" sz="1200" dirty="0" smtClean="0"/>
              <a:t>9:45-10:30: Group meetings</a:t>
            </a:r>
          </a:p>
          <a:p>
            <a:pPr marL="284163" indent="-230188">
              <a:buFont typeface="Arial" panose="020B0604020202020204" pitchFamily="34" charset="0"/>
              <a:buChar char="•"/>
            </a:pPr>
            <a:r>
              <a:rPr lang="en-US" sz="1600" dirty="0" smtClean="0"/>
              <a:t>Launch Day </a:t>
            </a:r>
          </a:p>
          <a:p>
            <a:pPr marL="969963" lvl="1" indent="-230188"/>
            <a:r>
              <a:rPr lang="en-US" sz="1400" dirty="0" smtClean="0"/>
              <a:t>USU Los Angeles rooms (GE Ballrooms?)</a:t>
            </a:r>
          </a:p>
          <a:p>
            <a:pPr marL="969963" lvl="1" indent="-230188"/>
            <a:r>
              <a:rPr lang="en-US" sz="1400" dirty="0" smtClean="0"/>
              <a:t>Friday, 9/2, 9AM-1PM</a:t>
            </a:r>
          </a:p>
          <a:p>
            <a:pPr marL="969963" lvl="1" indent="-230188"/>
            <a:r>
              <a:rPr lang="en-US" sz="1400" dirty="0" smtClean="0"/>
              <a:t>Invite your industry liaisons</a:t>
            </a:r>
          </a:p>
          <a:p>
            <a:pPr marL="339725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Term presentation: TBA (last week of Fall 2022; 4 parallel sessions)</a:t>
            </a:r>
          </a:p>
          <a:p>
            <a:pPr marL="284163" indent="-230188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241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Design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3528446" cy="3394472"/>
          </a:xfrm>
        </p:spPr>
        <p:txBody>
          <a:bodyPr/>
          <a:lstStyle/>
          <a:p>
            <a:r>
              <a:rPr lang="en-US" sz="1400" dirty="0" smtClean="0"/>
              <a:t>Available Fridays 8-10:30</a:t>
            </a:r>
          </a:p>
          <a:p>
            <a:pPr marL="971550" lvl="1" indent="-285750"/>
            <a:r>
              <a:rPr lang="en-US" sz="1200" dirty="0" smtClean="0"/>
              <a:t>KH LH1 – large lecture room</a:t>
            </a:r>
          </a:p>
          <a:p>
            <a:pPr marL="971550" lvl="1" indent="-285750"/>
            <a:r>
              <a:rPr lang="en-US" sz="1200" dirty="0" smtClean="0"/>
              <a:t>ET A331 - </a:t>
            </a:r>
            <a:r>
              <a:rPr lang="en-US" sz="1200" dirty="0" err="1" smtClean="0"/>
              <a:t>Manveen</a:t>
            </a:r>
            <a:endParaRPr lang="en-US" sz="1200" dirty="0" smtClean="0"/>
          </a:p>
          <a:p>
            <a:pPr marL="971550" lvl="1" indent="-285750"/>
            <a:r>
              <a:rPr lang="en-US" sz="1200" dirty="0" smtClean="0"/>
              <a:t>ET A332 - </a:t>
            </a:r>
            <a:r>
              <a:rPr lang="en-US" sz="1200" dirty="0" err="1" smtClean="0"/>
              <a:t>Zilong</a:t>
            </a:r>
            <a:endParaRPr lang="en-US" sz="1200" dirty="0" smtClean="0"/>
          </a:p>
          <a:p>
            <a:pPr marL="971550" lvl="1" indent="-285750"/>
            <a:r>
              <a:rPr lang="en-US" sz="1200" dirty="0" smtClean="0"/>
              <a:t>ET A 309 - </a:t>
            </a:r>
            <a:r>
              <a:rPr lang="en-US" sz="1200" dirty="0" err="1" smtClean="0"/>
              <a:t>Jungsoo</a:t>
            </a:r>
            <a:endParaRPr lang="en-US" sz="1200" dirty="0" smtClean="0"/>
          </a:p>
          <a:p>
            <a:pPr marL="971550" lvl="1" indent="-285750"/>
            <a:r>
              <a:rPr lang="en-US" sz="1200" dirty="0" smtClean="0"/>
              <a:t>ET A220 - </a:t>
            </a:r>
            <a:r>
              <a:rPr lang="en-US" sz="1200" dirty="0" err="1" smtClean="0"/>
              <a:t>Chengyu</a:t>
            </a:r>
            <a:endParaRPr lang="en-US" sz="1200" dirty="0" smtClean="0"/>
          </a:p>
          <a:p>
            <a:pPr marL="971550" lvl="1" indent="-285750"/>
            <a:endParaRPr lang="en-US" sz="1200" dirty="0" smtClean="0"/>
          </a:p>
          <a:p>
            <a:r>
              <a:rPr lang="en-US" sz="1400" dirty="0" smtClean="0"/>
              <a:t>Available Fridays 9-10:30</a:t>
            </a:r>
          </a:p>
          <a:p>
            <a:pPr marL="971550" lvl="1" indent="-285750"/>
            <a:r>
              <a:rPr lang="en-US" sz="1200" dirty="0" smtClean="0"/>
              <a:t>E&amp;T</a:t>
            </a:r>
            <a:r>
              <a:rPr lang="en-US" sz="1200" dirty="0"/>
              <a:t> </a:t>
            </a:r>
            <a:r>
              <a:rPr lang="en-US" sz="1200" dirty="0" smtClean="0"/>
              <a:t>B108 - John</a:t>
            </a:r>
            <a:endParaRPr lang="en-US" sz="1200" dirty="0"/>
          </a:p>
          <a:p>
            <a:pPr marL="971550" lvl="1" indent="-285750"/>
            <a:r>
              <a:rPr lang="en-US" sz="1200" dirty="0"/>
              <a:t>E&amp;T </a:t>
            </a:r>
            <a:r>
              <a:rPr lang="en-US" sz="1200" dirty="0" smtClean="0"/>
              <a:t>C154 - </a:t>
            </a:r>
            <a:r>
              <a:rPr lang="en-US" sz="1200" dirty="0" err="1" smtClean="0"/>
              <a:t>Weronika</a:t>
            </a:r>
            <a:endParaRPr lang="en-US" sz="1200" dirty="0"/>
          </a:p>
          <a:p>
            <a:pPr marL="971550" lvl="1" indent="-285750"/>
            <a:r>
              <a:rPr lang="en-US" sz="1200" dirty="0"/>
              <a:t>E&amp;T </a:t>
            </a:r>
            <a:r>
              <a:rPr lang="en-US" sz="1200" dirty="0" smtClean="0"/>
              <a:t>C255D - </a:t>
            </a:r>
            <a:r>
              <a:rPr lang="en-US" sz="1200" dirty="0" err="1" smtClean="0"/>
              <a:t>Navid</a:t>
            </a:r>
            <a:endParaRPr lang="en-US" sz="1200" dirty="0"/>
          </a:p>
          <a:p>
            <a:pPr marL="971550" lvl="1" indent="-285750"/>
            <a:r>
              <a:rPr lang="en-US" sz="1200" dirty="0"/>
              <a:t>E&amp;T </a:t>
            </a:r>
            <a:r>
              <a:rPr lang="en-US" sz="1200" dirty="0" smtClean="0"/>
              <a:t>C255E - Richard</a:t>
            </a:r>
            <a:endParaRPr lang="en-US" sz="1200" dirty="0"/>
          </a:p>
          <a:p>
            <a:pPr marL="971550" lvl="1" indent="-285750"/>
            <a:r>
              <a:rPr lang="en-US" sz="1200" dirty="0"/>
              <a:t>E&amp;T </a:t>
            </a:r>
            <a:r>
              <a:rPr lang="en-US" sz="1200" dirty="0" smtClean="0"/>
              <a:t>C255G - David</a:t>
            </a:r>
            <a:endParaRPr lang="en-US" sz="1200" dirty="0"/>
          </a:p>
          <a:p>
            <a:pPr marL="971550" lvl="1" indent="-285750"/>
            <a:r>
              <a:rPr lang="en-US" sz="1200" dirty="0"/>
              <a:t>E&amp;T </a:t>
            </a:r>
            <a:r>
              <a:rPr lang="en-US" sz="1200" dirty="0" smtClean="0"/>
              <a:t>C256 - Ricky</a:t>
            </a:r>
            <a:endParaRPr lang="en-US" sz="1200" dirty="0"/>
          </a:p>
          <a:p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4397" y="1118748"/>
            <a:ext cx="352844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Senior Design Labs are also available.</a:t>
            </a:r>
          </a:p>
          <a:p>
            <a:r>
              <a:rPr lang="en-US" sz="1400" dirty="0" smtClean="0"/>
              <a:t>Reserve the space via Richard’s calendar 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ET B10 (group meetings)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ET B10-B (conference room for up to 10 people)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ET B10-C (</a:t>
            </a:r>
            <a:r>
              <a:rPr lang="en-US" sz="1400" dirty="0"/>
              <a:t>conference room for up </a:t>
            </a:r>
            <a:r>
              <a:rPr lang="en-US" sz="1400" dirty="0" smtClean="0"/>
              <a:t>to 10 </a:t>
            </a:r>
            <a:r>
              <a:rPr lang="en-US" sz="1400" dirty="0"/>
              <a:t>people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70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Design – Fall 2023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179 students for AY 22-23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or more students for AY 23-24</a:t>
            </a:r>
          </a:p>
          <a:p>
            <a:pPr marL="971550" lvl="1" indent="-285750"/>
            <a:r>
              <a:rPr lang="en-US" dirty="0" smtClean="0"/>
              <a:t>Serve as faculty advisors</a:t>
            </a:r>
          </a:p>
          <a:p>
            <a:pPr marL="971550" lvl="1" indent="-285750"/>
            <a:r>
              <a:rPr lang="en-US" dirty="0" smtClean="0"/>
              <a:t>Bring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 smtClean="0"/>
              <a:t>Successful Fall 2022 semester!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1466702"/>
            <a:ext cx="4800600" cy="536294"/>
          </a:xfrm>
        </p:spPr>
        <p:txBody>
          <a:bodyPr/>
          <a:lstStyle/>
          <a:p>
            <a:r>
              <a:rPr lang="en-US" dirty="0" smtClean="0"/>
              <a:t>Fall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3D2561-00AF-8A45-A570-C3BF3C5C7560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5118" y="3990660"/>
            <a:ext cx="213584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Valentina </a:t>
            </a:r>
            <a:r>
              <a:rPr lang="en-US" sz="1350" dirty="0" err="1"/>
              <a:t>Ovasapyan</a:t>
            </a:r>
            <a:endParaRPr lang="en-US" sz="1350" dirty="0"/>
          </a:p>
          <a:p>
            <a:pPr algn="ctr"/>
            <a:r>
              <a:rPr lang="en-US" sz="1050" dirty="0"/>
              <a:t>Department Coordinator</a:t>
            </a:r>
          </a:p>
          <a:p>
            <a:pPr algn="ctr"/>
            <a:r>
              <a:rPr lang="en-US" sz="1350" u="sng" dirty="0">
                <a:hlinkClick r:id="rId2"/>
              </a:rPr>
              <a:t>vovasapyan@calstatela.edu</a:t>
            </a:r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3598061" y="3990660"/>
            <a:ext cx="181318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Elaine Kang</a:t>
            </a:r>
          </a:p>
          <a:p>
            <a:pPr algn="ctr"/>
            <a:r>
              <a:rPr lang="en-US" sz="1050" dirty="0"/>
              <a:t>Chair</a:t>
            </a:r>
            <a:endParaRPr lang="en-US" sz="1350" dirty="0"/>
          </a:p>
          <a:p>
            <a:pPr algn="ctr"/>
            <a:r>
              <a:rPr lang="en-US" sz="1350" u="sng" dirty="0">
                <a:hlinkClick r:id="rId3"/>
              </a:rPr>
              <a:t>eykang@calstatela.edu</a:t>
            </a:r>
            <a:endParaRPr lang="en-US" sz="1350" dirty="0"/>
          </a:p>
        </p:txBody>
      </p:sp>
      <p:pic>
        <p:nvPicPr>
          <p:cNvPr id="4" name="Picture 2" descr="Eun-Young Elaine K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24" y="2114575"/>
            <a:ext cx="1414463" cy="17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lentina Ovasapy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88" y="2182813"/>
            <a:ext cx="1204386" cy="17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ngyu Su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96" y="2114575"/>
            <a:ext cx="1414463" cy="17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9402" y="3990660"/>
            <a:ext cx="164089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/>
              <a:t>Chengyu</a:t>
            </a:r>
            <a:r>
              <a:rPr lang="en-US" sz="1350" dirty="0"/>
              <a:t> Sun</a:t>
            </a:r>
          </a:p>
          <a:p>
            <a:pPr algn="ctr"/>
            <a:r>
              <a:rPr lang="en-US" sz="1050" dirty="0"/>
              <a:t>Associate Chair</a:t>
            </a:r>
            <a:endParaRPr lang="en-US" sz="1350" dirty="0"/>
          </a:p>
          <a:p>
            <a:pPr algn="ctr"/>
            <a:r>
              <a:rPr lang="en-US" sz="1350" u="sng" dirty="0">
                <a:hlinkClick r:id="rId7"/>
              </a:rPr>
              <a:t>csun@calstatela.edu</a:t>
            </a:r>
            <a:endParaRPr lang="en-US" sz="135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3969" y="360411"/>
            <a:ext cx="5654749" cy="55238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to Contact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faculty 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https://www.calstatela.edu/ecst/cs/faculty</a:t>
            </a: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college leadership team</a:t>
            </a:r>
          </a:p>
          <a:p>
            <a:pPr marL="1028700" lvl="1" fontAlgn="base"/>
            <a:r>
              <a:rPr lang="en-US" sz="1600" dirty="0"/>
              <a:t>Interim Dean : N. </a:t>
            </a:r>
            <a:r>
              <a:rPr lang="en-US" sz="1600" dirty="0" err="1"/>
              <a:t>Warter</a:t>
            </a:r>
            <a:r>
              <a:rPr lang="en-US" sz="1600" dirty="0"/>
              <a:t>-Perez (from 8/18)</a:t>
            </a:r>
          </a:p>
          <a:p>
            <a:pPr marL="1028700" lvl="1" fontAlgn="base"/>
            <a:r>
              <a:rPr lang="en-US" sz="1600" dirty="0"/>
              <a:t>Interim Associate Dean : M. </a:t>
            </a:r>
            <a:r>
              <a:rPr lang="en-US" sz="1600" dirty="0" err="1"/>
              <a:t>Tufenkjian</a:t>
            </a:r>
            <a:r>
              <a:rPr lang="en-US" sz="1600" dirty="0"/>
              <a:t> (from 7/1)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A female faculty headshot - black hair and brown 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44" y="1629005"/>
            <a:ext cx="1440022" cy="1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4448" y="2365478"/>
            <a:ext cx="2996855" cy="8925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Open Sans"/>
              </a:rPr>
              <a:t>Manveen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Open Sans"/>
              </a:rPr>
              <a:t> Kaur, Ph.D.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Open Sans"/>
              </a:rPr>
              <a:t>Office: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Open Sans"/>
              </a:rPr>
              <a:t> E&amp;T A-326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Open Sans"/>
              </a:rPr>
              <a:t>Phone: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Open Sans"/>
              </a:rPr>
              <a:t> TBA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Open Sans"/>
              </a:rPr>
              <a:t>Email: 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Open Sans"/>
              </a:rPr>
              <a:t>mkaur39@calstatela.edu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Open Sans"/>
              </a:rPr>
              <a:t>Specialization: 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Open Sans"/>
              </a:rPr>
              <a:t>IoT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good news?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2561-00AF-8A45-A570-C3BF3C5C756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05979"/>
            <a:ext cx="6383588" cy="45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Data – Fall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As of August </a:t>
            </a:r>
            <a:r>
              <a:rPr lang="en-US" i="1" dirty="0" smtClean="0"/>
              <a:t>19, 2022</a:t>
            </a:r>
          </a:p>
          <a:p>
            <a:endParaRPr lang="en-US" dirty="0"/>
          </a:p>
          <a:p>
            <a:r>
              <a:rPr lang="en-US" dirty="0" smtClean="0"/>
              <a:t>1107 enrolled students</a:t>
            </a:r>
          </a:p>
          <a:p>
            <a:r>
              <a:rPr lang="en-US" dirty="0"/>
              <a:t>	</a:t>
            </a:r>
            <a:r>
              <a:rPr lang="en-US" dirty="0" smtClean="0"/>
              <a:t>Undergrad : 975</a:t>
            </a:r>
          </a:p>
          <a:p>
            <a:r>
              <a:rPr lang="en-US" dirty="0"/>
              <a:t>	</a:t>
            </a:r>
            <a:r>
              <a:rPr lang="en-US" dirty="0" smtClean="0"/>
              <a:t>Grad</a:t>
            </a:r>
            <a:r>
              <a:rPr lang="en-US" dirty="0" smtClean="0"/>
              <a:t> : 132</a:t>
            </a:r>
          </a:p>
          <a:p>
            <a:r>
              <a:rPr lang="en-US" dirty="0"/>
              <a:t>	</a:t>
            </a:r>
            <a:r>
              <a:rPr lang="en-US" dirty="0" smtClean="0"/>
              <a:t>Senor design: 179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0" y="399010"/>
            <a:ext cx="4441606" cy="4245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40" y="399009"/>
            <a:ext cx="4362253" cy="4245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01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Readiness </a:t>
            </a:r>
            <a:r>
              <a:rPr lang="en-US" sz="2000" dirty="0" smtClean="0"/>
              <a:t>Check </a:t>
            </a:r>
            <a:r>
              <a:rPr lang="en-US" sz="2000" dirty="0"/>
              <a:t>for Fall </a:t>
            </a:r>
            <a:r>
              <a:rPr lang="en-US" sz="2000" dirty="0" smtClean="0"/>
              <a:t>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Office, </a:t>
            </a:r>
            <a:r>
              <a:rPr lang="en-US" sz="1800" dirty="0" smtClean="0"/>
              <a:t>computer, lecture rooms, mic, speaker</a:t>
            </a: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Syllabus, </a:t>
            </a:r>
            <a:r>
              <a:rPr lang="en-US" sz="1800" dirty="0" smtClean="0"/>
              <a:t>office </a:t>
            </a:r>
            <a:r>
              <a:rPr lang="en-US" sz="1800" dirty="0"/>
              <a:t>hours, TA/GA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Announcements (especially hybrid courses)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 Canvas fo</a:t>
            </a:r>
            <a:r>
              <a:rPr lang="en-US" sz="1800" dirty="0" smtClean="0"/>
              <a:t>r your course </a:t>
            </a:r>
            <a:r>
              <a:rPr lang="en-US" sz="1800" dirty="0" smtClean="0"/>
              <a:t>(except 4961) and post syllabus</a:t>
            </a:r>
            <a:endParaRPr lang="en-US" sz="1800" dirty="0" smtClean="0"/>
          </a:p>
          <a:p>
            <a:pPr marL="971550" lvl="1" indent="-285750"/>
            <a:r>
              <a:rPr lang="en-US" sz="1600" dirty="0" smtClean="0"/>
              <a:t>Meeting schedule</a:t>
            </a:r>
          </a:p>
          <a:p>
            <a:pPr marL="971550" lvl="1" indent="-285750"/>
            <a:r>
              <a:rPr lang="en-US" sz="1600" dirty="0" smtClean="0"/>
              <a:t>Weekly outline </a:t>
            </a:r>
            <a:endParaRPr lang="en-US" sz="1600" dirty="0" smtClean="0"/>
          </a:p>
          <a:p>
            <a:pPr marL="971550" lvl="1" indent="-285750"/>
            <a:r>
              <a:rPr lang="en-US" sz="1600" dirty="0"/>
              <a:t>Mask requirement and </a:t>
            </a:r>
            <a:r>
              <a:rPr lang="en-US" sz="1600" dirty="0" smtClean="0"/>
              <a:t>student support</a:t>
            </a:r>
          </a:p>
          <a:p>
            <a:pPr marL="971550" lvl="1" indent="-285750"/>
            <a:r>
              <a:rPr lang="en-US" sz="1600" dirty="0" smtClean="0"/>
              <a:t>IT </a:t>
            </a:r>
            <a:r>
              <a:rPr lang="en-US" sz="1600" dirty="0"/>
              <a:t>support contacts</a:t>
            </a:r>
          </a:p>
          <a:p>
            <a:pPr marL="971550" lvl="1" indent="-285750"/>
            <a:r>
              <a:rPr lang="en-US" sz="1600" dirty="0"/>
              <a:t>Students </a:t>
            </a:r>
            <a:r>
              <a:rPr lang="en-US" sz="1600" dirty="0" smtClean="0"/>
              <a:t>help</a:t>
            </a:r>
          </a:p>
          <a:p>
            <a:pPr marL="971550" lvl="1" indent="-285750"/>
            <a:r>
              <a:rPr lang="en-US" sz="1600" dirty="0"/>
              <a:t>Instructional policy </a:t>
            </a:r>
            <a:r>
              <a:rPr lang="en-US" sz="1600" dirty="0" smtClean="0"/>
              <a:t>including excused </a:t>
            </a:r>
            <a:r>
              <a:rPr lang="en-US" sz="1600" dirty="0" smtClean="0"/>
              <a:t>absence</a:t>
            </a:r>
            <a:endParaRPr 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75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29841</TotalTime>
  <Words>1180</Words>
  <Application>Microsoft Office PowerPoint</Application>
  <PresentationFormat>On-screen Show (16:9)</PresentationFormat>
  <Paragraphs>220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Open Sans</vt:lpstr>
      <vt:lpstr>Arial</vt:lpstr>
      <vt:lpstr>Calibri</vt:lpstr>
      <vt:lpstr>Courier New</vt:lpstr>
      <vt:lpstr>Office Theme</vt:lpstr>
      <vt:lpstr>Department Meeting</vt:lpstr>
      <vt:lpstr>Agenda</vt:lpstr>
      <vt:lpstr>Who to Contact</vt:lpstr>
      <vt:lpstr>Announcements</vt:lpstr>
      <vt:lpstr>Any good news?</vt:lpstr>
      <vt:lpstr>PowerPoint Presentation</vt:lpstr>
      <vt:lpstr>Enrollment Data – Fall 2022</vt:lpstr>
      <vt:lpstr>PowerPoint Presentation</vt:lpstr>
      <vt:lpstr>Readiness Check for Fall 2022</vt:lpstr>
      <vt:lpstr>Before the First Class</vt:lpstr>
      <vt:lpstr>First Day of Class</vt:lpstr>
      <vt:lpstr>Enrollment Management</vt:lpstr>
      <vt:lpstr>Grading &amp; Assigning Letter Grades</vt:lpstr>
      <vt:lpstr>Grading &amp; Assigning Letter Grades</vt:lpstr>
      <vt:lpstr>Instructor Absence (Cancel Class) &amp; Office Hours</vt:lpstr>
      <vt:lpstr>ITC Presentation</vt:lpstr>
      <vt:lpstr>Other Reminders</vt:lpstr>
      <vt:lpstr>Important Calendars and Dates</vt:lpstr>
      <vt:lpstr>Enrollment Projection for AY 2022-2023</vt:lpstr>
      <vt:lpstr>CS 4961 Senior Design – Fall 2022</vt:lpstr>
      <vt:lpstr>Senior Design Meetings</vt:lpstr>
      <vt:lpstr>Senior Design – Fall 2023 and Beyond</vt:lpstr>
      <vt:lpstr>Have Successful Fall 2022 semester!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Kang, EunYoung</cp:lastModifiedBy>
  <cp:revision>1243</cp:revision>
  <dcterms:created xsi:type="dcterms:W3CDTF">2020-04-22T18:12:43Z</dcterms:created>
  <dcterms:modified xsi:type="dcterms:W3CDTF">2022-08-20T00:07:03Z</dcterms:modified>
</cp:coreProperties>
</file>