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556" r:id="rId2"/>
    <p:sldId id="586" r:id="rId3"/>
    <p:sldId id="655" r:id="rId4"/>
    <p:sldId id="642" r:id="rId5"/>
    <p:sldId id="690" r:id="rId6"/>
    <p:sldId id="656" r:id="rId7"/>
    <p:sldId id="643" r:id="rId8"/>
    <p:sldId id="644" r:id="rId9"/>
    <p:sldId id="646" r:id="rId10"/>
    <p:sldId id="679" r:id="rId11"/>
    <p:sldId id="680" r:id="rId12"/>
    <p:sldId id="678" r:id="rId13"/>
    <p:sldId id="681" r:id="rId14"/>
    <p:sldId id="682" r:id="rId15"/>
    <p:sldId id="683" r:id="rId16"/>
    <p:sldId id="686" r:id="rId17"/>
    <p:sldId id="652" r:id="rId18"/>
    <p:sldId id="685" r:id="rId19"/>
    <p:sldId id="638" r:id="rId20"/>
    <p:sldId id="688" r:id="rId21"/>
    <p:sldId id="687" r:id="rId22"/>
    <p:sldId id="689" r:id="rId23"/>
    <p:sldId id="626" r:id="rId24"/>
  </p:sldIdLst>
  <p:sldSz cx="9144000" cy="5143500" type="screen16x9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h Cherniss" initials="MC" lastIdx="9" clrIdx="0"/>
  <p:cmAuthor id="2" name="Mara Mintz" initials="MM" lastIdx="6" clrIdx="1">
    <p:extLst>
      <p:ext uri="{19B8F6BF-5375-455C-9EA6-DF929625EA0E}">
        <p15:presenceInfo xmlns:p15="http://schemas.microsoft.com/office/powerpoint/2012/main" userId="25ea2eff5ac3ceb0" providerId="Windows Live"/>
      </p:ext>
    </p:extLst>
  </p:cmAuthor>
  <p:cmAuthor id="3" name="Jonathan Rutchik" initials="JR" lastIdx="1" clrIdx="2"/>
  <p:cmAuthor id="4" name="Pamula, Raj" initials="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CC90A"/>
    <a:srgbClr val="4A4F55"/>
    <a:srgbClr val="272324"/>
    <a:srgbClr val="A58628"/>
    <a:srgbClr val="898989"/>
    <a:srgbClr val="3E5C94"/>
    <a:srgbClr val="3F5B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52" autoAdjust="0"/>
    <p:restoredTop sz="86412" autoAdjust="0"/>
  </p:normalViewPr>
  <p:slideViewPr>
    <p:cSldViewPr snapToGrid="0" snapToObjects="1">
      <p:cViewPr varScale="1">
        <p:scale>
          <a:sx n="109" d="100"/>
          <a:sy n="109" d="100"/>
        </p:scale>
        <p:origin x="114" y="31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252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2112"/>
    </p:cViewPr>
  </p:sorterViewPr>
  <p:notesViewPr>
    <p:cSldViewPr snapToGrid="0" snapToObjects="1">
      <p:cViewPr varScale="1">
        <p:scale>
          <a:sx n="147" d="100"/>
          <a:sy n="147" d="100"/>
        </p:scale>
        <p:origin x="131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FECECE4-DAC3-184B-ACA5-FE13628ADDE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25E505-AACC-A441-A0A2-862C839087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07F553-0B52-9542-A9FE-C4F2764AF8D6}" type="datetimeFigureOut">
              <a:rPr lang="en-US" smtClean="0"/>
              <a:t>8/19/2022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4C9671-94C8-3642-890C-0ACE75469B9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B7DE89-E275-1E4D-940A-CDC79AFEA87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2F86C5-3458-7741-98E4-0944E3634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818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307840-2B3D-544B-89F3-FB0965DC6458}" type="datetimeFigureOut">
              <a:rPr lang="en-US" smtClean="0"/>
              <a:t>8/19/2022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FFD51F-2C2B-9E40-86B6-19E5372E5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21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570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195" y="2318983"/>
            <a:ext cx="5654749" cy="55238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6195" y="2894946"/>
            <a:ext cx="565474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D24B268C-D757-234C-A337-CFEB3D4199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12620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A395EF-4307-9C45-A995-09970D74C4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299504" y="184149"/>
            <a:ext cx="1819687" cy="1937259"/>
          </a:xfrm>
          <a:prstGeom prst="rect">
            <a:avLst/>
          </a:prstGeom>
        </p:spPr>
      </p:pic>
      <p:pic>
        <p:nvPicPr>
          <p:cNvPr id="20" name="Picture 19" descr="A close up of a logo&#10;&#10;Description automatically generated">
            <a:extLst>
              <a:ext uri="{FF2B5EF4-FFF2-40B4-BE49-F238E27FC236}">
                <a16:creationId xmlns:a16="http://schemas.microsoft.com/office/drawing/2014/main" id="{998402E4-6B09-6C46-9E46-BA6D15131A3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096677" y="934104"/>
            <a:ext cx="6928451" cy="53852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E9183DE-11EC-A147-BC99-6165131F50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alphaModFix am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52" t="1941" r="-4752" b="51083"/>
          <a:stretch/>
        </p:blipFill>
        <p:spPr>
          <a:xfrm>
            <a:off x="6864096" y="1829521"/>
            <a:ext cx="1924301" cy="331397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40873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64EBAC9A-3243-7948-A0A3-A3D1B55301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9563"/>
            <a:ext cx="5387332" cy="516199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953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walking down a street&#10;&#10;Description automatically generated">
            <a:extLst>
              <a:ext uri="{FF2B5EF4-FFF2-40B4-BE49-F238E27FC236}">
                <a16:creationId xmlns:a16="http://schemas.microsoft.com/office/drawing/2014/main" id="{4C3BCBD3-1B37-C444-A54B-35A2627DAF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2" b="-176"/>
          <a:stretch/>
        </p:blipFill>
        <p:spPr>
          <a:xfrm>
            <a:off x="3369971" y="-17293"/>
            <a:ext cx="5774029" cy="5160793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7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walking down a street next to a building&#10;&#10;Description automatically generated">
            <a:extLst>
              <a:ext uri="{FF2B5EF4-FFF2-40B4-BE49-F238E27FC236}">
                <a16:creationId xmlns:a16="http://schemas.microsoft.com/office/drawing/2014/main" id="{4EF181C8-10ED-D64D-8EDB-E368145339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7449" y="0"/>
            <a:ext cx="4536551" cy="51253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001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001" y="1666059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flipH="1">
            <a:off x="4607449" y="729324"/>
            <a:ext cx="147431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878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116547D-614F-E549-97A4-850E8651FC57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EB6B52A0-3685-A54B-B54D-60133004576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7433753-A008-7742-B793-CE86E61CD2B1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70515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er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A4B992-B89F-1746-AFCC-EC7631249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408" y="1146189"/>
            <a:ext cx="8140628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AF38B7F-7A6E-D741-A5F1-754C88A627F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CA90C820-AC80-524A-B30C-0F492D7CA18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AAD71DB-6346-2144-85C6-F4CEF58B34C5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817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8521E6B9-4F77-584D-BA4E-D0E7EA0B28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C712D0E-A2E0-5842-B6AA-14AF1C23D9B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53215066-D693-314A-9B0D-E690BD56D50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D841E4F-2415-0A4F-8ECD-001D43698B78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1697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842687B-E34E-4B47-BB16-2DB39BC066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2718" y="0"/>
            <a:ext cx="876601" cy="79629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07CFB3C-9636-0A4F-8178-A1ABF0298AF8}"/>
              </a:ext>
            </a:extLst>
          </p:cNvPr>
          <p:cNvGrpSpPr/>
          <p:nvPr userDrawn="1"/>
        </p:nvGrpSpPr>
        <p:grpSpPr>
          <a:xfrm>
            <a:off x="198023" y="147081"/>
            <a:ext cx="8503920" cy="543191"/>
            <a:chOff x="198023" y="147081"/>
            <a:chExt cx="8700480" cy="543191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29D15242-825A-344E-9167-CF27804226C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8023" y="151749"/>
              <a:ext cx="492246" cy="538523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E1567C5-D584-7341-917B-F0C864D6E96C}"/>
                </a:ext>
              </a:extLst>
            </p:cNvPr>
            <p:cNvSpPr/>
            <p:nvPr userDrawn="1"/>
          </p:nvSpPr>
          <p:spPr>
            <a:xfrm>
              <a:off x="690269" y="147081"/>
              <a:ext cx="8208234" cy="64008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57BD343E-BB60-1846-957C-EF5784C571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29323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6F385B3-52AD-1F49-A990-25AE7ABF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408" y="1169435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23538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7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F3610E8-A726-8449-8F78-DA2F7ACC9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418BBB7-7D3A-EF42-ADCA-F5DFC970C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6BB865F-C183-4546-9810-D99750BE1204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C1326A71-8846-1644-B377-66996DE3D09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45CE7F6-2C34-3740-9B4C-56FD5B3EA2FC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770887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408" y="1151335"/>
            <a:ext cx="3960980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408" y="1631156"/>
            <a:ext cx="3960980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265" y="1151335"/>
            <a:ext cx="3962536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265" y="1631156"/>
            <a:ext cx="3962536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4E2CA30-05C0-3D47-841D-BC4D8B15AD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E0435E06-3DC2-2841-B93E-196B9DC38B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1ECD72CA-61EB-4A4C-8093-436A3464D051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5" name="Picture 14" descr="A close up of a logo&#10;&#10;Description automatically generated">
              <a:extLst>
                <a:ext uri="{FF2B5EF4-FFF2-40B4-BE49-F238E27FC236}">
                  <a16:creationId xmlns:a16="http://schemas.microsoft.com/office/drawing/2014/main" id="{F88AF9A5-C125-F347-97C5-E074CF5BD09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C3EEEA6-D6CD-7F4A-89B6-5F1C74A362F6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896956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505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76603" y="556528"/>
            <a:ext cx="4167397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4840586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606209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48168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C00E29-2A61-4600-9C43-DA1329B274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7221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5332353" y="9004"/>
            <a:ext cx="3788497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16119"/>
          <a:stretch/>
        </p:blipFill>
        <p:spPr>
          <a:xfrm>
            <a:off x="5625197" y="556528"/>
            <a:ext cx="3495654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5489179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254802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5360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 descr="A tree lined street&#10;&#10;Description automatically generated">
            <a:extLst>
              <a:ext uri="{FF2B5EF4-FFF2-40B4-BE49-F238E27FC236}">
                <a16:creationId xmlns:a16="http://schemas.microsoft.com/office/drawing/2014/main" id="{43FCBB59-884B-D241-A30C-1EB82F8BEC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3760" y="702216"/>
            <a:ext cx="3865880" cy="4450287"/>
          </a:xfrm>
          <a:prstGeom prst="rect">
            <a:avLst/>
          </a:prstGeom>
        </p:spPr>
      </p:pic>
      <p:sp>
        <p:nvSpPr>
          <p:cNvPr id="11" name="Freeform 10">
            <a:extLst>
              <a:ext uri="{FF2B5EF4-FFF2-40B4-BE49-F238E27FC236}">
                <a16:creationId xmlns:a16="http://schemas.microsoft.com/office/drawing/2014/main" id="{2330FA8F-24E2-1046-8F3F-5CEA52CA6025}"/>
              </a:ext>
            </a:extLst>
          </p:cNvPr>
          <p:cNvSpPr/>
          <p:nvPr userDrawn="1"/>
        </p:nvSpPr>
        <p:spPr>
          <a:xfrm flipH="1">
            <a:off x="4683073" y="720320"/>
            <a:ext cx="19949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36668" y="9004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989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tree lined street&#10;&#10;Description automatically generated">
            <a:extLst>
              <a:ext uri="{FF2B5EF4-FFF2-40B4-BE49-F238E27FC236}">
                <a16:creationId xmlns:a16="http://schemas.microsoft.com/office/drawing/2014/main" id="{A20A685D-D3DD-1E41-9703-9693AA53E8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36" y="0"/>
            <a:ext cx="4536037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1393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1393" y="1666059"/>
            <a:ext cx="3592512" cy="344090"/>
          </a:xfrm>
        </p:spPr>
        <p:txBody>
          <a:bodyPr anchor="b">
            <a:noAutofit/>
          </a:bodyPr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>
            <a:off x="4427668" y="729324"/>
            <a:ext cx="14320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377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8E7532AB-4B30-E042-8D7B-78C8B9D48D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4677507" y="914401"/>
            <a:ext cx="4466494" cy="42291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 rot="12748497">
            <a:off x="5255191" y="465522"/>
            <a:ext cx="930293" cy="24227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3ABF1A3-412D-2E41-A382-E44849C8EAE8}"/>
              </a:ext>
            </a:extLst>
          </p:cNvPr>
          <p:cNvSpPr/>
          <p:nvPr userDrawn="1"/>
        </p:nvSpPr>
        <p:spPr>
          <a:xfrm>
            <a:off x="4677505" y="0"/>
            <a:ext cx="4466495" cy="914400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29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AB08A533-6574-A540-92FF-907EE5DBE4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058" y="2670664"/>
            <a:ext cx="804339" cy="8107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0905" y="295171"/>
            <a:ext cx="2249504" cy="55126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CONTENTS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CF59A3BB-7934-8E4E-90BB-53AADD295E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642359"/>
            <a:ext cx="804339" cy="810773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C534658D-14AC-8C43-A3A9-7A2B3642AD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1660176"/>
            <a:ext cx="804339" cy="8107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5A705A7-C575-794C-AE0C-A8B106BB2FC8}"/>
              </a:ext>
            </a:extLst>
          </p:cNvPr>
          <p:cNvSpPr txBox="1"/>
          <p:nvPr userDrawn="1"/>
        </p:nvSpPr>
        <p:spPr>
          <a:xfrm>
            <a:off x="3163311" y="665781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61812-6D7B-FB4E-926E-525E53ACD10E}"/>
              </a:ext>
            </a:extLst>
          </p:cNvPr>
          <p:cNvSpPr txBox="1"/>
          <p:nvPr userDrawn="1"/>
        </p:nvSpPr>
        <p:spPr>
          <a:xfrm>
            <a:off x="3186250" y="170068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257B0D-51C9-A749-8EBE-5E43EA58581E}"/>
              </a:ext>
            </a:extLst>
          </p:cNvPr>
          <p:cNvSpPr txBox="1"/>
          <p:nvPr userDrawn="1"/>
        </p:nvSpPr>
        <p:spPr>
          <a:xfrm>
            <a:off x="3194563" y="270652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57BAB96F-2F85-204B-B203-D0A9157E7B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3746" y="3663543"/>
            <a:ext cx="804339" cy="81077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74C7958-7000-3C4E-A7F1-AFD335A05DA4}"/>
              </a:ext>
            </a:extLst>
          </p:cNvPr>
          <p:cNvSpPr txBox="1"/>
          <p:nvPr userDrawn="1"/>
        </p:nvSpPr>
        <p:spPr>
          <a:xfrm>
            <a:off x="3186250" y="3704055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398437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7127EAD5-8285-D940-8CC3-E78991F22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-26057" y="-9562"/>
            <a:ext cx="5432223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732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arge white building&#10;&#10;Description automatically generated">
            <a:extLst>
              <a:ext uri="{FF2B5EF4-FFF2-40B4-BE49-F238E27FC236}">
                <a16:creationId xmlns:a16="http://schemas.microsoft.com/office/drawing/2014/main" id="{DF064E63-0BE7-CC46-8B5A-DB42D6CACF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3" t="295" r="2532" b="-295"/>
          <a:stretch/>
        </p:blipFill>
        <p:spPr>
          <a:xfrm>
            <a:off x="1793311" y="0"/>
            <a:ext cx="7350689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574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70261"/>
            <a:ext cx="8769096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126999"/>
            <a:ext cx="8769096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75564" y="4826111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1F7AE-D849-6747-AC2F-07C188C11FA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EC4FA4-4568-9343-B71F-2B1283623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509" y="4720046"/>
            <a:ext cx="320286" cy="3409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0223E0-54EE-634F-BECA-9B4238B46D6E}"/>
              </a:ext>
            </a:extLst>
          </p:cNvPr>
          <p:cNvSpPr txBox="1"/>
          <p:nvPr userDrawn="1"/>
        </p:nvSpPr>
        <p:spPr>
          <a:xfrm>
            <a:off x="357250" y="4806164"/>
            <a:ext cx="267333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CAL STATE LA </a:t>
            </a:r>
            <a:r>
              <a:rPr lang="en-US" sz="600" spc="100" baseline="0" dirty="0">
                <a:solidFill>
                  <a:srgbClr val="FCC9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  </a:t>
            </a:r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Department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3677370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69" r:id="rId3"/>
    <p:sldLayoutId id="2147483668" r:id="rId4"/>
    <p:sldLayoutId id="2147483651" r:id="rId5"/>
    <p:sldLayoutId id="2147483667" r:id="rId6"/>
    <p:sldLayoutId id="2147483658" r:id="rId7"/>
    <p:sldLayoutId id="2147483660" r:id="rId8"/>
    <p:sldLayoutId id="2147483659" r:id="rId9"/>
    <p:sldLayoutId id="2147483665" r:id="rId10"/>
    <p:sldLayoutId id="2147483664" r:id="rId11"/>
    <p:sldLayoutId id="2147483663" r:id="rId12"/>
    <p:sldLayoutId id="2147483654" r:id="rId13"/>
    <p:sldLayoutId id="2147483662" r:id="rId14"/>
    <p:sldLayoutId id="2147483661" r:id="rId15"/>
    <p:sldLayoutId id="2147483650" r:id="rId16"/>
    <p:sldLayoutId id="2147483652" r:id="rId17"/>
    <p:sldLayoutId id="2147483653" r:id="rId18"/>
    <p:sldLayoutId id="2147483655" r:id="rId19"/>
    <p:sldLayoutId id="2147483670" r:id="rId20"/>
  </p:sldLayoutIdLst>
  <p:hf hdr="0" ftr="0" dt="0"/>
  <p:txStyles>
    <p:titleStyle>
      <a:lvl1pPr algn="l" defTabSz="342900" rtl="0" eaLnBrk="1" latinLnBrk="0" hangingPunct="1">
        <a:spcBef>
          <a:spcPct val="0"/>
        </a:spcBef>
        <a:buNone/>
        <a:defRPr sz="2200" b="1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 typeface="Arial"/>
        <a:buNone/>
        <a:defRPr sz="1700" kern="1200">
          <a:solidFill>
            <a:schemeClr val="tx1"/>
          </a:solidFill>
          <a:latin typeface="Arial"/>
          <a:ea typeface="+mn-ea"/>
          <a:cs typeface="Arial"/>
        </a:defRPr>
      </a:lvl1pPr>
      <a:lvl2pPr marL="685800" indent="-342900" algn="l" defTabSz="3429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/>
          <a:ea typeface="+mn-ea"/>
          <a:cs typeface="Arial"/>
        </a:defRPr>
      </a:lvl2pPr>
      <a:lvl3pPr marL="971550" indent="-285750" algn="l" defTabSz="3429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2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0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lstatela.edu/registrar/dates-deadlines" TargetMode="External"/><Relationship Id="rId2" Type="http://schemas.openxmlformats.org/officeDocument/2006/relationships/hyperlink" Target="https://www.calstatela.edu/academicresources/academic-calendar" TargetMode="Externa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mailto:eykang@calstatela.edu" TargetMode="Externa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alstatela.edu/its/classroom-technology-guides" TargetMode="External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csula-my.sharepoint.com/:x:/g/personal/eykang_calstatela_edu/EWtlfhHUtGFGtrUQp_czTJYBYt1oB5WhBp1PyceG0dTeOg" TargetMode="External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lstatela.edu/registrar/dates-deadlines" TargetMode="External"/><Relationship Id="rId2" Type="http://schemas.openxmlformats.org/officeDocument/2006/relationships/hyperlink" Target="https://www.calstatela.edu/academicresources/academic-calendar" TargetMode="Externa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s://www.calstatela.edu/sites/default/files/groups/Office%20of%20Faculty%20Affairs/rtp_re_calendar_2022-2023.pdf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csns.cysun.org/department/cs/projects?year=2023" TargetMode="External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eykang@calstatela.edu" TargetMode="External"/><Relationship Id="rId7" Type="http://schemas.openxmlformats.org/officeDocument/2006/relationships/hyperlink" Target="mailto:csun@calstatela.edu" TargetMode="External"/><Relationship Id="rId2" Type="http://schemas.openxmlformats.org/officeDocument/2006/relationships/hyperlink" Target="mailto:vovasapyan@cslanet.calstatela.edu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s://www.calstatela.edu/ecst/cs/faculty" TargetMode="Externa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sz="3600" dirty="0"/>
              <a:t>Department Meeting</a:t>
            </a:r>
          </a:p>
        </p:txBody>
      </p:sp>
      <p:sp>
        <p:nvSpPr>
          <p:cNvPr id="4099" name="Subtitle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 dirty="0" smtClean="0"/>
              <a:t>Friday, August </a:t>
            </a:r>
            <a:r>
              <a:rPr lang="en-US" altLang="en-US" dirty="0" smtClean="0"/>
              <a:t>19</a:t>
            </a:r>
            <a:r>
              <a:rPr lang="en-US" altLang="en-US" dirty="0" smtClean="0"/>
              <a:t>, 2022</a:t>
            </a:r>
          </a:p>
        </p:txBody>
      </p:sp>
    </p:spTree>
    <p:extLst>
      <p:ext uri="{BB962C8B-B14F-4D97-AF65-F5344CB8AC3E}">
        <p14:creationId xmlns:p14="http://schemas.microsoft.com/office/powerpoint/2010/main" val="80368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Before the First </a:t>
            </a:r>
            <a:r>
              <a:rPr lang="en-US" dirty="0"/>
              <a:t>C</a:t>
            </a:r>
            <a:r>
              <a:rPr lang="en-US" dirty="0" smtClean="0"/>
              <a:t>lass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5900" y="952501"/>
            <a:ext cx="6172200" cy="3642122"/>
          </a:xfrm>
        </p:spPr>
        <p:txBody>
          <a:bodyPr>
            <a:normAutofit/>
          </a:bodyPr>
          <a:lstStyle/>
          <a:p>
            <a:r>
              <a:rPr lang="en-US" sz="1800" dirty="0"/>
              <a:t>Publish class for students on Canvas</a:t>
            </a:r>
          </a:p>
          <a:p>
            <a:r>
              <a:rPr lang="en-US" sz="1800" dirty="0" smtClean="0"/>
              <a:t>Create </a:t>
            </a:r>
            <a:r>
              <a:rPr lang="en-US" sz="1800" dirty="0"/>
              <a:t>a General forum (for student discussions)</a:t>
            </a:r>
          </a:p>
          <a:p>
            <a:r>
              <a:rPr lang="en-US" sz="1800" dirty="0"/>
              <a:t>Post syllabus on Canvas </a:t>
            </a:r>
          </a:p>
          <a:p>
            <a:r>
              <a:rPr lang="en-US" sz="1800" dirty="0"/>
              <a:t>Review </a:t>
            </a:r>
            <a:r>
              <a:rPr lang="en-US" sz="1800" dirty="0"/>
              <a:t>class roster</a:t>
            </a:r>
          </a:p>
          <a:p>
            <a:r>
              <a:rPr lang="en-US" sz="1800" dirty="0"/>
              <a:t>Give access to me for the first 3 weeks. Your syllabus will be collected.</a:t>
            </a:r>
          </a:p>
          <a:p>
            <a:r>
              <a:rPr lang="en-US" sz="1800" dirty="0"/>
              <a:t>Send </a:t>
            </a:r>
            <a:r>
              <a:rPr lang="en-US" sz="1800" dirty="0" smtClean="0"/>
              <a:t>a welcome message to </a:t>
            </a:r>
            <a:r>
              <a:rPr lang="en-US" sz="1800" dirty="0"/>
              <a:t>students if </a:t>
            </a:r>
            <a:r>
              <a:rPr lang="en-US" sz="1800" dirty="0" smtClean="0"/>
              <a:t>want</a:t>
            </a:r>
            <a:endParaRPr lang="en-US" sz="1800" dirty="0"/>
          </a:p>
          <a:p>
            <a:r>
              <a:rPr lang="en-US" sz="1800" dirty="0" smtClean="0"/>
              <a:t>Send </a:t>
            </a:r>
            <a:r>
              <a:rPr lang="en-US" sz="1800" dirty="0"/>
              <a:t>an announcement to students if needed</a:t>
            </a:r>
          </a:p>
          <a:p>
            <a:endParaRPr lang="en-US" sz="1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3B3D2561-00AF-8A45-A570-C3BF3C5C756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900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Day of Class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5900" y="1063229"/>
            <a:ext cx="6172200" cy="3531394"/>
          </a:xfrm>
        </p:spPr>
        <p:txBody>
          <a:bodyPr>
            <a:normAutofit lnSpcReduction="10000"/>
          </a:bodyPr>
          <a:lstStyle/>
          <a:p>
            <a:r>
              <a:rPr lang="en-US" sz="1500" dirty="0"/>
              <a:t>Roll call/enrollment management</a:t>
            </a:r>
          </a:p>
          <a:p>
            <a:r>
              <a:rPr lang="en-US" sz="1500" dirty="0"/>
              <a:t>Reminding </a:t>
            </a:r>
            <a:r>
              <a:rPr lang="en-US" sz="1500" dirty="0" smtClean="0"/>
              <a:t>prerequisites</a:t>
            </a:r>
          </a:p>
          <a:p>
            <a:pPr marL="1028700" lvl="1"/>
            <a:r>
              <a:rPr lang="en-US" sz="1400" dirty="0"/>
              <a:t>Most courses have prerequisites (should be mentioned in the syllabus)</a:t>
            </a:r>
          </a:p>
          <a:p>
            <a:pPr marL="1028700" lvl="1"/>
            <a:r>
              <a:rPr lang="en-US" sz="1400" dirty="0"/>
              <a:t>Instructor is supposed to remind </a:t>
            </a:r>
            <a:r>
              <a:rPr lang="en-US" sz="1400" dirty="0" err="1"/>
              <a:t>prereqs</a:t>
            </a:r>
            <a:r>
              <a:rPr lang="en-US" sz="1400" dirty="0"/>
              <a:t> and only allow students in the class who meet the </a:t>
            </a:r>
            <a:r>
              <a:rPr lang="en-US" sz="1400" dirty="0" err="1"/>
              <a:t>prereqs</a:t>
            </a:r>
            <a:r>
              <a:rPr lang="en-US" sz="1400" dirty="0" smtClean="0"/>
              <a:t>.</a:t>
            </a:r>
            <a:endParaRPr lang="en-US" sz="1500" dirty="0"/>
          </a:p>
          <a:p>
            <a:r>
              <a:rPr lang="en-US" sz="1500" dirty="0" smtClean="0"/>
              <a:t>Go </a:t>
            </a:r>
            <a:r>
              <a:rPr lang="en-US" sz="1500" dirty="0"/>
              <a:t>over posted syllabus, dates of important events </a:t>
            </a:r>
            <a:r>
              <a:rPr lang="en-US" sz="1500" dirty="0" err="1"/>
              <a:t>etc</a:t>
            </a:r>
            <a:endParaRPr lang="en-US" sz="1500" dirty="0"/>
          </a:p>
          <a:p>
            <a:pPr lvl="1"/>
            <a:r>
              <a:rPr lang="en-US" dirty="0"/>
              <a:t>Academic Calendar: </a:t>
            </a:r>
          </a:p>
          <a:p>
            <a:pPr marL="600075" lvl="2" indent="0">
              <a:buNone/>
            </a:pPr>
            <a:r>
              <a:rPr lang="en-US" sz="1500" dirty="0">
                <a:hlinkClick r:id="rId2"/>
              </a:rPr>
              <a:t>https</a:t>
            </a:r>
            <a:r>
              <a:rPr lang="en-US" sz="1500" dirty="0">
                <a:hlinkClick r:id="rId2"/>
              </a:rPr>
              <a:t>://</a:t>
            </a:r>
            <a:r>
              <a:rPr lang="en-US" sz="1500" dirty="0">
                <a:hlinkClick r:id="rId2"/>
              </a:rPr>
              <a:t>www.calstatela.edu/academicresources/academic-calendar</a:t>
            </a:r>
            <a:endParaRPr lang="en-US" sz="1500" dirty="0"/>
          </a:p>
          <a:p>
            <a:pPr lvl="1"/>
            <a:r>
              <a:rPr lang="en-US" dirty="0"/>
              <a:t>Dates and deadlines:</a:t>
            </a:r>
          </a:p>
          <a:p>
            <a:pPr marL="600075" lvl="2" indent="0">
              <a:buNone/>
            </a:pPr>
            <a:r>
              <a:rPr lang="en-US" sz="1500" dirty="0">
                <a:hlinkClick r:id="rId3"/>
              </a:rPr>
              <a:t>https://</a:t>
            </a:r>
            <a:r>
              <a:rPr lang="en-US" sz="1500" dirty="0">
                <a:hlinkClick r:id="rId3"/>
              </a:rPr>
              <a:t>www.calstatela.edu/registrar/dates-deadlines</a:t>
            </a:r>
            <a:endParaRPr lang="en-US" sz="1500" dirty="0"/>
          </a:p>
          <a:p>
            <a:r>
              <a:rPr lang="en-US" sz="1500" dirty="0"/>
              <a:t>Dealing with the </a:t>
            </a:r>
            <a:r>
              <a:rPr lang="en-US" sz="1500" dirty="0" smtClean="0"/>
              <a:t>waitlist/add/drop</a:t>
            </a:r>
          </a:p>
          <a:p>
            <a:r>
              <a:rPr lang="en-US" sz="1500" dirty="0"/>
              <a:t>	</a:t>
            </a:r>
            <a:r>
              <a:rPr lang="en-US" sz="1500" dirty="0" smtClean="0"/>
              <a:t>See the next slide</a:t>
            </a:r>
            <a:endParaRPr lang="en-US" sz="1500" dirty="0"/>
          </a:p>
          <a:p>
            <a:endParaRPr lang="en-US" sz="1350" dirty="0"/>
          </a:p>
          <a:p>
            <a:endParaRPr lang="en-US" sz="1800" dirty="0"/>
          </a:p>
          <a:p>
            <a:endParaRPr lang="en-US" sz="1800" dirty="0"/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3B3D2561-00AF-8A45-A570-C3BF3C5C756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216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Enrollment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1800" dirty="0"/>
              <a:t>Instructor can request to drop students:</a:t>
            </a:r>
          </a:p>
          <a:p>
            <a:pPr lvl="1"/>
            <a:r>
              <a:rPr lang="en-US" sz="1400" dirty="0"/>
              <a:t>Student does not meet </a:t>
            </a:r>
            <a:r>
              <a:rPr lang="en-US" sz="1400" dirty="0" err="1"/>
              <a:t>prepreqs</a:t>
            </a:r>
            <a:endParaRPr lang="en-US" sz="1400" dirty="0"/>
          </a:p>
          <a:p>
            <a:pPr lvl="1"/>
            <a:r>
              <a:rPr lang="en-US" sz="1400" dirty="0"/>
              <a:t>Student does not show up on first day and didn’t inform the instructor</a:t>
            </a:r>
          </a:p>
          <a:p>
            <a:r>
              <a:rPr lang="en-US" sz="1800" dirty="0"/>
              <a:t>Instructor can request to add students:</a:t>
            </a:r>
          </a:p>
          <a:p>
            <a:pPr lvl="1"/>
            <a:r>
              <a:rPr lang="en-US" sz="1400" dirty="0"/>
              <a:t>Student </a:t>
            </a:r>
            <a:r>
              <a:rPr lang="en-US" sz="1400" dirty="0"/>
              <a:t>should </a:t>
            </a:r>
            <a:r>
              <a:rPr lang="en-US" sz="1400" dirty="0"/>
              <a:t>meet </a:t>
            </a:r>
            <a:r>
              <a:rPr lang="en-US" sz="1400" dirty="0" err="1"/>
              <a:t>prepreqs</a:t>
            </a:r>
            <a:endParaRPr lang="en-US" sz="1400" dirty="0"/>
          </a:p>
          <a:p>
            <a:pPr lvl="1"/>
            <a:r>
              <a:rPr lang="en-US" sz="1400" dirty="0"/>
              <a:t>Contact the department with student CIN</a:t>
            </a:r>
          </a:p>
          <a:p>
            <a:pPr lvl="1"/>
            <a:r>
              <a:rPr lang="en-US" sz="1400" dirty="0"/>
              <a:t>Shouldn’t exceed the room capacity</a:t>
            </a:r>
          </a:p>
          <a:p>
            <a:r>
              <a:rPr lang="en-US" sz="1800" dirty="0"/>
              <a:t>Dropping and adding students can only be done after first day of </a:t>
            </a:r>
            <a:r>
              <a:rPr lang="en-US" sz="1800" dirty="0" smtClean="0"/>
              <a:t>instruction</a:t>
            </a:r>
          </a:p>
          <a:p>
            <a:endParaRPr lang="en-US" sz="1400" dirty="0" smtClean="0"/>
          </a:p>
          <a:p>
            <a:r>
              <a:rPr lang="en-US" sz="1800" dirty="0" smtClean="0"/>
              <a:t>Take </a:t>
            </a:r>
            <a:r>
              <a:rPr lang="en-US" sz="1800" dirty="0"/>
              <a:t>down name, CIN, email of students who need to be </a:t>
            </a:r>
            <a:r>
              <a:rPr lang="en-US" sz="1800" dirty="0" smtClean="0"/>
              <a:t>added</a:t>
            </a:r>
          </a:p>
          <a:p>
            <a:r>
              <a:rPr lang="en-US" sz="1800" dirty="0" smtClean="0"/>
              <a:t>Send </a:t>
            </a:r>
            <a:r>
              <a:rPr lang="en-US" sz="1800" dirty="0"/>
              <a:t>the list to the department</a:t>
            </a:r>
          </a:p>
          <a:p>
            <a:endParaRPr lang="en-US" sz="1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3B3D2561-00AF-8A45-A570-C3BF3C5C756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815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Grading &amp; Assigning Letter Grades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5900" y="1063228"/>
            <a:ext cx="6172200" cy="3531395"/>
          </a:xfrm>
        </p:spPr>
        <p:txBody>
          <a:bodyPr>
            <a:normAutofit/>
          </a:bodyPr>
          <a:lstStyle/>
          <a:p>
            <a:r>
              <a:rPr lang="en-US" sz="1800" dirty="0"/>
              <a:t>General: be </a:t>
            </a:r>
            <a:r>
              <a:rPr lang="en-US" sz="1800" i="1" dirty="0"/>
              <a:t>fair, </a:t>
            </a:r>
            <a:r>
              <a:rPr lang="en-US" sz="1800" i="1" u="sng" dirty="0"/>
              <a:t>consistent</a:t>
            </a:r>
            <a:r>
              <a:rPr lang="en-US" sz="1800" i="1" dirty="0"/>
              <a:t>, </a:t>
            </a:r>
            <a:r>
              <a:rPr lang="en-US" sz="1800" dirty="0"/>
              <a:t>and </a:t>
            </a:r>
            <a:r>
              <a:rPr lang="en-US" sz="1800" i="1" dirty="0"/>
              <a:t>transparent </a:t>
            </a:r>
          </a:p>
          <a:p>
            <a:r>
              <a:rPr lang="en-US" sz="1800" dirty="0"/>
              <a:t>Tangent: extra credit?</a:t>
            </a:r>
          </a:p>
          <a:p>
            <a:r>
              <a:rPr lang="en-US" sz="1800" dirty="0" smtClean="0"/>
              <a:t>If you use grading on a curve,</a:t>
            </a:r>
            <a:endParaRPr lang="is-IS" sz="1800" dirty="0"/>
          </a:p>
          <a:p>
            <a:pPr lvl="1"/>
            <a:r>
              <a:rPr lang="en-US" sz="1600" dirty="0"/>
              <a:t>S</a:t>
            </a:r>
            <a:r>
              <a:rPr lang="is-IS" sz="1600" dirty="0"/>
              <a:t>ort the scores</a:t>
            </a:r>
          </a:p>
          <a:p>
            <a:pPr lvl="1"/>
            <a:r>
              <a:rPr lang="en-US" sz="1600" dirty="0"/>
              <a:t>L</a:t>
            </a:r>
            <a:r>
              <a:rPr lang="is-IS" sz="1600" dirty="0"/>
              <a:t>ook for “natural” cutoffs with reasonable separation</a:t>
            </a:r>
            <a:br>
              <a:rPr lang="is-IS" sz="1600" dirty="0"/>
            </a:br>
            <a:r>
              <a:rPr lang="is-IS" sz="1600" dirty="0"/>
              <a:t>(if cutoffs are too close together, you </a:t>
            </a:r>
            <a:r>
              <a:rPr lang="is-IS" sz="1600" i="1" dirty="0"/>
              <a:t>will </a:t>
            </a:r>
            <a:r>
              <a:rPr lang="is-IS" sz="1600" dirty="0"/>
              <a:t>hear from students...)</a:t>
            </a:r>
          </a:p>
          <a:p>
            <a:endParaRPr lang="is-IS" sz="1800" dirty="0"/>
          </a:p>
          <a:p>
            <a:endParaRPr lang="en-US" sz="1800" dirty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3B3D2561-00AF-8A45-A570-C3BF3C5C756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774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Grading &amp; Assigning Letter Grades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2475" dirty="0"/>
              <a:t>L</a:t>
            </a:r>
            <a:r>
              <a:rPr lang="is-IS" sz="2475" dirty="0"/>
              <a:t>etter grades:</a:t>
            </a:r>
          </a:p>
          <a:p>
            <a:pPr lvl="1"/>
            <a:r>
              <a:rPr lang="is-IS" sz="1800" dirty="0"/>
              <a:t>ABC-/NC or ABCDF</a:t>
            </a:r>
          </a:p>
          <a:p>
            <a:pPr lvl="1"/>
            <a:r>
              <a:rPr lang="is-IS" sz="1800" dirty="0"/>
              <a:t>W (withdraw): must be requested before withdrawal deadline; does not affect student’s GPA</a:t>
            </a:r>
          </a:p>
          <a:p>
            <a:pPr lvl="1"/>
            <a:r>
              <a:rPr lang="is-IS" sz="1800" dirty="0"/>
              <a:t>WU: for students who miss major component of class without informing instructor; same as </a:t>
            </a:r>
            <a:r>
              <a:rPr lang="is-IS" sz="1800" dirty="0" smtClean="0"/>
              <a:t>F in terms of GPA</a:t>
            </a:r>
            <a:endParaRPr lang="is-IS" sz="1800" dirty="0"/>
          </a:p>
          <a:p>
            <a:pPr lvl="1"/>
            <a:r>
              <a:rPr lang="is-IS" sz="1800" dirty="0"/>
              <a:t>CR/NC: </a:t>
            </a:r>
            <a:r>
              <a:rPr lang="is-IS" sz="1800" dirty="0" smtClean="0"/>
              <a:t>only for CS 5960, CS 5990; students request before deadline for CS 3980, CS 4990</a:t>
            </a:r>
            <a:endParaRPr lang="is-IS" sz="1800" dirty="0"/>
          </a:p>
          <a:p>
            <a:pPr lvl="1"/>
            <a:r>
              <a:rPr lang="is-IS" sz="1800" dirty="0"/>
              <a:t>I(ncomplete): </a:t>
            </a:r>
          </a:p>
          <a:p>
            <a:pPr lvl="2"/>
            <a:r>
              <a:rPr lang="is-IS" sz="1500" dirty="0" smtClean="0"/>
              <a:t>student </a:t>
            </a:r>
            <a:r>
              <a:rPr lang="is-IS" sz="1500" dirty="0"/>
              <a:t>is not able to complete part of class by grading deadline</a:t>
            </a:r>
          </a:p>
          <a:p>
            <a:pPr lvl="2"/>
            <a:r>
              <a:rPr lang="en-US" sz="1500" dirty="0"/>
              <a:t>M</a:t>
            </a:r>
            <a:r>
              <a:rPr lang="is-IS" sz="1500" dirty="0"/>
              <a:t>ust be negotiated/requested ahead of time</a:t>
            </a:r>
          </a:p>
          <a:p>
            <a:pPr lvl="2"/>
            <a:r>
              <a:rPr lang="en-US" sz="1500" dirty="0"/>
              <a:t>Should have circumstances beyond student’s control</a:t>
            </a:r>
          </a:p>
          <a:p>
            <a:pPr lvl="2"/>
            <a:r>
              <a:rPr lang="en-US" sz="1500" dirty="0"/>
              <a:t>Please avoid giving Incompletes! (Check with me first</a:t>
            </a:r>
            <a:r>
              <a:rPr lang="en-US" sz="1500" dirty="0" smtClean="0"/>
              <a:t>.)</a:t>
            </a:r>
          </a:p>
          <a:p>
            <a:pPr lvl="2"/>
            <a:r>
              <a:rPr lang="en-US" sz="1500" dirty="0" smtClean="0"/>
              <a:t>It </a:t>
            </a:r>
            <a:r>
              <a:rPr lang="en-US" sz="1500" dirty="0"/>
              <a:t>is </a:t>
            </a:r>
            <a:r>
              <a:rPr lang="en-US" sz="1500" i="1" dirty="0"/>
              <a:t>essential </a:t>
            </a:r>
            <a:r>
              <a:rPr lang="en-US" sz="1500" dirty="0"/>
              <a:t>that you submit grades by the deadline</a:t>
            </a:r>
            <a:r>
              <a:rPr lang="en-US" sz="1500" dirty="0" smtClean="0"/>
              <a:t>.</a:t>
            </a:r>
          </a:p>
          <a:p>
            <a:pPr marL="685800" lvl="2" indent="0">
              <a:buNone/>
            </a:pPr>
            <a:endParaRPr lang="en-US" dirty="0"/>
          </a:p>
          <a:p>
            <a:r>
              <a:rPr lang="en-US" sz="2325" dirty="0"/>
              <a:t>If </a:t>
            </a:r>
            <a:r>
              <a:rPr lang="en-US" sz="2325" dirty="0"/>
              <a:t>there are problems with submitting grades, please contact me </a:t>
            </a:r>
            <a:r>
              <a:rPr lang="en-US" sz="2325" dirty="0"/>
              <a:t>promptly</a:t>
            </a:r>
            <a:r>
              <a:rPr lang="en-US" sz="2325" dirty="0"/>
              <a:t>!</a:t>
            </a:r>
          </a:p>
          <a:p>
            <a:pPr lvl="1"/>
            <a:endParaRPr lang="is-I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3B3D2561-00AF-8A45-A570-C3BF3C5C756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466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Instructor Absence (Cancel Class</a:t>
            </a:r>
            <a:r>
              <a:rPr lang="en-US" dirty="0" smtClean="0"/>
              <a:t>) &amp; Office Hours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Absence: If </a:t>
            </a:r>
            <a:r>
              <a:rPr lang="en-US" sz="1800" dirty="0"/>
              <a:t>you have to miss class or office hours, </a:t>
            </a:r>
          </a:p>
          <a:p>
            <a:pPr lvl="1"/>
            <a:r>
              <a:rPr lang="en-US" sz="1800" dirty="0" smtClean="0"/>
              <a:t>Make </a:t>
            </a:r>
            <a:r>
              <a:rPr lang="en-US" sz="1800" dirty="0"/>
              <a:t>sure you inform Valentina (vovasapyan@calstatela.edu) and me (</a:t>
            </a:r>
            <a:r>
              <a:rPr lang="en-US" sz="1800" dirty="0">
                <a:hlinkClick r:id="rId2"/>
              </a:rPr>
              <a:t>eykang@calstatela.edu</a:t>
            </a:r>
            <a:r>
              <a:rPr lang="en-US" sz="1800" dirty="0"/>
              <a:t>)</a:t>
            </a:r>
          </a:p>
          <a:p>
            <a:pPr lvl="1"/>
            <a:r>
              <a:rPr lang="en-US" sz="1800" dirty="0" smtClean="0"/>
              <a:t>Announce it to your students in advance and arrange make-up</a:t>
            </a: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Office hours: From </a:t>
            </a:r>
            <a:r>
              <a:rPr lang="en-US" sz="1800" dirty="0"/>
              <a:t>faculty handbook</a:t>
            </a:r>
          </a:p>
          <a:p>
            <a:pPr lvl="1"/>
            <a:r>
              <a:rPr lang="en-US" dirty="0"/>
              <a:t>The purpose of office hours is to provide reasonable opportunities and access for student-faculty interaction outside the classroom. </a:t>
            </a:r>
          </a:p>
          <a:p>
            <a:pPr lvl="1"/>
            <a:r>
              <a:rPr lang="en-US" dirty="0"/>
              <a:t>Faculty members who teach six units or fewer will schedule a minimum of one office hour per week.</a:t>
            </a:r>
          </a:p>
          <a:p>
            <a:pPr lvl="1"/>
            <a:r>
              <a:rPr lang="en-US" dirty="0"/>
              <a:t>Faculty members who teach more than six units will schedule a minimum of two office hours per week. </a:t>
            </a:r>
          </a:p>
          <a:p>
            <a:pPr lvl="1"/>
            <a:r>
              <a:rPr lang="en-US" dirty="0"/>
              <a:t>Faculty members shall schedule office hours consistent with the mode of instruction e.g., face-to-face, online, hybrid, or field-based modes</a:t>
            </a:r>
            <a:r>
              <a:rPr lang="en-US" dirty="0" smtClean="0"/>
              <a:t>.</a:t>
            </a:r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3B3D2561-00AF-8A45-A570-C3BF3C5C756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49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ITC Presentation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Presentation by Fernando </a:t>
            </a:r>
            <a:r>
              <a:rPr lang="en-US" dirty="0" err="1" smtClean="0"/>
              <a:t>Loza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New </a:t>
            </a:r>
            <a:r>
              <a:rPr lang="en-US" dirty="0"/>
              <a:t>instructor console equipment, monitors, and speakers, campus </a:t>
            </a:r>
            <a:r>
              <a:rPr lang="en-US" dirty="0" smtClean="0"/>
              <a:t>wide, are being installed.</a:t>
            </a:r>
          </a:p>
          <a:p>
            <a:pPr lvl="1"/>
            <a:r>
              <a:rPr lang="en-US" dirty="0" smtClean="0">
                <a:hlinkClick r:id="rId2"/>
              </a:rPr>
              <a:t>Classroom Technology </a:t>
            </a:r>
            <a:r>
              <a:rPr lang="en-US" dirty="0">
                <a:hlinkClick r:id="rId2"/>
              </a:rPr>
              <a:t>Guides | Cal State </a:t>
            </a:r>
            <a:r>
              <a:rPr lang="en-US" dirty="0" smtClean="0">
                <a:hlinkClick r:id="rId2"/>
              </a:rPr>
              <a:t>LA</a:t>
            </a:r>
            <a:r>
              <a:rPr lang="en-US" dirty="0" smtClean="0"/>
              <a:t>: review </a:t>
            </a:r>
            <a:r>
              <a:rPr lang="en-US" dirty="0"/>
              <a:t>the website, and try out the equipment before the start of the </a:t>
            </a:r>
            <a:r>
              <a:rPr lang="en-US" dirty="0" smtClean="0"/>
              <a:t>semester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745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Reminders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Use your Cal State LA email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Mask requirement – same as before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Assessment</a:t>
            </a:r>
          </a:p>
          <a:p>
            <a:pPr marL="971550" lvl="1" indent="-285750"/>
            <a:r>
              <a:rPr lang="en-US" sz="1600" dirty="0" smtClean="0"/>
              <a:t>Next </a:t>
            </a:r>
            <a:r>
              <a:rPr lang="en-US" sz="1600" dirty="0"/>
              <a:t>ABET visit in Fall 2024</a:t>
            </a:r>
          </a:p>
          <a:p>
            <a:pPr marL="971550" lvl="1" indent="-285750"/>
            <a:r>
              <a:rPr lang="en-US" sz="1600" b="1" dirty="0"/>
              <a:t>Collect course files</a:t>
            </a:r>
          </a:p>
          <a:p>
            <a:pPr marL="1257300" lvl="2"/>
            <a:r>
              <a:rPr lang="en-US" sz="1600" dirty="0"/>
              <a:t>Fall 2022 and Spring </a:t>
            </a:r>
            <a:r>
              <a:rPr lang="en-US" sz="1600" dirty="0" smtClean="0"/>
              <a:t>2023 (</a:t>
            </a:r>
            <a:r>
              <a:rPr lang="en-US" sz="1600" i="1" dirty="0" smtClean="0">
                <a:solidFill>
                  <a:srgbClr val="0000FF"/>
                </a:solidFill>
              </a:rPr>
              <a:t>Course </a:t>
            </a:r>
            <a:r>
              <a:rPr lang="en-US" sz="1600" i="1" dirty="0">
                <a:solidFill>
                  <a:srgbClr val="0000FF"/>
                </a:solidFill>
              </a:rPr>
              <a:t>materials and samples of student </a:t>
            </a:r>
            <a:r>
              <a:rPr lang="en-US" sz="1600" i="1" dirty="0" smtClean="0">
                <a:solidFill>
                  <a:srgbClr val="0000FF"/>
                </a:solidFill>
              </a:rPr>
              <a:t>submissions)</a:t>
            </a:r>
            <a:endParaRPr lang="en-US" sz="1600" i="1" dirty="0">
              <a:solidFill>
                <a:srgbClr val="0000FF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Committee for AY 22-23</a:t>
            </a:r>
          </a:p>
          <a:p>
            <a:pPr marL="971550" lvl="1" indent="-285750"/>
            <a:r>
              <a:rPr lang="en-US" dirty="0">
                <a:hlinkClick r:id="rId2"/>
              </a:rPr>
              <a:t>CS-CommitteeMembers-2021-2023.xlsx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0679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Important Calendars and Dates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Academic Calendar: </a:t>
            </a:r>
            <a:r>
              <a:rPr lang="en-US" sz="1400" dirty="0" smtClean="0">
                <a:hlinkClick r:id="rId2"/>
              </a:rPr>
              <a:t>https</a:t>
            </a:r>
            <a:r>
              <a:rPr lang="en-US" sz="1400" dirty="0">
                <a:hlinkClick r:id="rId2"/>
              </a:rPr>
              <a:t>://www.calstatela.edu/academicresources/academic-calendar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Dates and deadlines</a:t>
            </a:r>
            <a:r>
              <a:rPr lang="en-US" sz="1400" dirty="0" smtClean="0"/>
              <a:t>: </a:t>
            </a:r>
            <a:r>
              <a:rPr lang="en-US" sz="1400" dirty="0" smtClean="0">
                <a:hlinkClick r:id="rId3"/>
              </a:rPr>
              <a:t>https</a:t>
            </a:r>
            <a:r>
              <a:rPr lang="en-US" sz="1400" dirty="0">
                <a:hlinkClick r:id="rId3"/>
              </a:rPr>
              <a:t>://</a:t>
            </a:r>
            <a:r>
              <a:rPr lang="en-US" sz="1400" dirty="0" smtClean="0">
                <a:hlinkClick r:id="rId3"/>
              </a:rPr>
              <a:t>www.calstatela.edu/registrar/dates-deadlines</a:t>
            </a:r>
            <a:endParaRPr lang="en-US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smtClean="0"/>
              <a:t>RTP </a:t>
            </a:r>
            <a:r>
              <a:rPr lang="en-US" sz="1400" b="1" dirty="0"/>
              <a:t>calendar</a:t>
            </a:r>
            <a:r>
              <a:rPr lang="en-US" sz="1400" dirty="0"/>
              <a:t>: </a:t>
            </a:r>
            <a:r>
              <a:rPr lang="en-US" sz="1400" dirty="0">
                <a:hlinkClick r:id="rId4"/>
              </a:rPr>
              <a:t>https://</a:t>
            </a:r>
            <a:r>
              <a:rPr lang="en-US" sz="1400" dirty="0" smtClean="0">
                <a:hlinkClick r:id="rId4"/>
              </a:rPr>
              <a:t>www.calstatela.edu/sites/default/files/groups/Office%20of%20Faculty%20Affairs/rtp_re_calendar_2022-2023.pdf</a:t>
            </a:r>
            <a:endParaRPr lang="en-US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Department meeting: Wednesdays 10AM-11:30AM</a:t>
            </a:r>
            <a:r>
              <a:rPr lang="en-US" sz="1400" dirty="0"/>
              <a:t> </a:t>
            </a:r>
            <a:r>
              <a:rPr lang="en-US" sz="1400" dirty="0" smtClean="0"/>
              <a:t>or Fridays 3-4:30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Senior Design First Day: KH LH1, Friday, 8/26, 9-10:30AM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Senior Design Launch/Kickoff Day: USU LA rooms, Friday, 9/2, 9AM-1PM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Open house with Boeing: Saturday, Oct 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ECST BBQ: Saturday, Oct 8</a:t>
            </a:r>
            <a:endParaRPr lang="en-US" sz="1400" dirty="0"/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50696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Enrollment Projection for </a:t>
            </a:r>
            <a:r>
              <a:rPr lang="en-US" dirty="0" smtClean="0"/>
              <a:t>AY 2022-2023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600" dirty="0" smtClean="0"/>
              <a:t>Enrollment projection for 2022-2023 </a:t>
            </a:r>
          </a:p>
          <a:p>
            <a:pPr marL="971550" lvl="1" indent="-285750" fontAlgn="base"/>
            <a:r>
              <a:rPr lang="en-US" sz="1400" dirty="0" smtClean="0"/>
              <a:t>Fall 2022 and Spring 2023 are similar.</a:t>
            </a:r>
          </a:p>
          <a:p>
            <a:pPr marL="1257300" lvl="2" fontAlgn="base"/>
            <a:r>
              <a:rPr lang="en-US" dirty="0" smtClean="0"/>
              <a:t>Lose Pre-CS students (15-25%) </a:t>
            </a:r>
          </a:p>
          <a:p>
            <a:pPr marL="1257300" lvl="2" fontAlgn="base"/>
            <a:r>
              <a:rPr lang="en-US" dirty="0" smtClean="0"/>
              <a:t>Gain transfer and MSCS students + exchange students</a:t>
            </a:r>
            <a:endParaRPr lang="en-US" dirty="0" smtClean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600" dirty="0" smtClean="0"/>
              <a:t>Strategic decisions</a:t>
            </a:r>
          </a:p>
          <a:p>
            <a:pPr marL="971550" lvl="1" indent="-285750" fontAlgn="base"/>
            <a:r>
              <a:rPr lang="en-US" sz="1400" dirty="0" smtClean="0"/>
              <a:t>Need more tenure-track faculty via successful hiring</a:t>
            </a:r>
            <a:endParaRPr lang="en-US" sz="1200" dirty="0" smtClean="0"/>
          </a:p>
          <a:p>
            <a:pPr marL="1257300" lvl="2"/>
            <a:r>
              <a:rPr lang="en-US" sz="1200" dirty="0" smtClean="0"/>
              <a:t>3 </a:t>
            </a:r>
            <a:r>
              <a:rPr lang="en-US" sz="1200" dirty="0"/>
              <a:t>positions requested</a:t>
            </a:r>
          </a:p>
          <a:p>
            <a:pPr marL="971550" lvl="1" indent="-285750" fontAlgn="base"/>
            <a:r>
              <a:rPr lang="en-US" sz="1400" dirty="0" smtClean="0"/>
              <a:t>Need </a:t>
            </a:r>
            <a:r>
              <a:rPr lang="en-US" sz="1400" dirty="0" smtClean="0"/>
              <a:t>more part-time </a:t>
            </a:r>
            <a:r>
              <a:rPr lang="en-US" sz="1400" dirty="0"/>
              <a:t>faculty with MS/PhD </a:t>
            </a:r>
            <a:r>
              <a:rPr lang="en-US" sz="1400" dirty="0" smtClean="0"/>
              <a:t>degrees</a:t>
            </a:r>
          </a:p>
          <a:p>
            <a:pPr marL="971550" lvl="1" indent="-285750" fontAlgn="base"/>
            <a:r>
              <a:rPr lang="en-US" sz="1400" dirty="0" smtClean="0"/>
              <a:t>Need more TAs/GAs/ISAs</a:t>
            </a:r>
            <a:endParaRPr lang="en-US" sz="1400" dirty="0" smtClean="0"/>
          </a:p>
          <a:p>
            <a:pPr marL="971550" lvl="1" fontAlgn="base"/>
            <a:r>
              <a:rPr lang="en-US" sz="1400" dirty="0" smtClean="0"/>
              <a:t>Large classes </a:t>
            </a:r>
            <a:r>
              <a:rPr lang="en-US" sz="1400" dirty="0" smtClean="0"/>
              <a:t>with </a:t>
            </a:r>
            <a:r>
              <a:rPr lang="en-US" sz="1400" dirty="0" smtClean="0"/>
              <a:t>GAs</a:t>
            </a:r>
            <a:r>
              <a:rPr lang="en-US" sz="1400" dirty="0" smtClean="0"/>
              <a:t> </a:t>
            </a:r>
            <a:r>
              <a:rPr lang="en-US" sz="1400" dirty="0" smtClean="0"/>
              <a:t>to meet demands</a:t>
            </a:r>
          </a:p>
          <a:p>
            <a:pPr marL="971550" lvl="1" fontAlgn="base"/>
            <a:r>
              <a:rPr lang="en-US" sz="1400" dirty="0" smtClean="0"/>
              <a:t>Need to offer more graduate level courses (in particular area 3)</a:t>
            </a:r>
          </a:p>
          <a:p>
            <a:pPr marL="971550" lvl="1" fontAlgn="base"/>
            <a:r>
              <a:rPr lang="en-US" sz="1400" dirty="0" smtClean="0"/>
              <a:t>Grad program size and admission criteria</a:t>
            </a:r>
            <a:endParaRPr lang="en-US" sz="1400" dirty="0"/>
          </a:p>
          <a:p>
            <a:pPr marL="971550" lvl="1" indent="-285750" fontAlgn="base"/>
            <a:endParaRPr lang="en-US" sz="1600" dirty="0" smtClean="0"/>
          </a:p>
          <a:p>
            <a:endParaRPr lang="en-US" sz="1600" dirty="0"/>
          </a:p>
          <a:p>
            <a:pPr marL="971550" lvl="1" indent="-285750" fontAlgn="base"/>
            <a:endParaRPr lang="en-US" sz="1600" dirty="0" smtClean="0"/>
          </a:p>
          <a:p>
            <a:pPr lvl="1" indent="0" fontAlgn="base">
              <a:buNone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031878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800" dirty="0" smtClean="0"/>
              <a:t>Announcements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800" dirty="0" smtClean="0"/>
              <a:t>Check readiness for Fall 2022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800" dirty="0"/>
              <a:t>ITC presentation (4PM)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800" dirty="0" smtClean="0"/>
              <a:t>Other general reminders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800" dirty="0" smtClean="0"/>
              <a:t>Senior Design reminders</a:t>
            </a:r>
          </a:p>
          <a:p>
            <a:pPr lvl="1" indent="0" fontAlgn="base">
              <a:buNone/>
            </a:pPr>
            <a:endParaRPr lang="en-US" sz="1600" dirty="0" smtClean="0"/>
          </a:p>
          <a:p>
            <a:pPr fontAlgn="base"/>
            <a:endParaRPr lang="en-US" sz="1800" dirty="0" smtClean="0"/>
          </a:p>
          <a:p>
            <a:pPr fontAlgn="base"/>
            <a:r>
              <a:rPr lang="en-US" sz="1800" dirty="0" smtClean="0"/>
              <a:t> </a:t>
            </a:r>
            <a:r>
              <a:rPr lang="en-US" sz="1800" dirty="0"/>
              <a:t/>
            </a:r>
            <a:br>
              <a:rPr lang="en-US" sz="1800" dirty="0"/>
            </a:br>
            <a:endParaRPr lang="en-US" sz="18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7010400" y="4868863"/>
            <a:ext cx="2133600" cy="274637"/>
          </a:xfrm>
        </p:spPr>
        <p:txBody>
          <a:bodyPr/>
          <a:lstStyle/>
          <a:p>
            <a:fld id="{BB220BBC-8879-E844-B35B-0F806738ECB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902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CS 4961 Senior Design – Fall 2022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Projects: </a:t>
            </a:r>
            <a:r>
              <a:rPr lang="en-US" sz="1600" dirty="0" smtClean="0">
                <a:hlinkClick r:id="rId2"/>
              </a:rPr>
              <a:t>https</a:t>
            </a:r>
            <a:r>
              <a:rPr lang="en-US" sz="1600" dirty="0">
                <a:hlinkClick r:id="rId2"/>
              </a:rPr>
              <a:t>://</a:t>
            </a:r>
            <a:r>
              <a:rPr lang="en-US" sz="1600" dirty="0" smtClean="0">
                <a:hlinkClick r:id="rId2"/>
              </a:rPr>
              <a:t>csns.cysun.org/department/cs/projects?year=2023</a:t>
            </a:r>
            <a:endParaRPr lang="en-US" sz="1600" dirty="0" smtClean="0"/>
          </a:p>
          <a:p>
            <a:pPr marL="971550" lvl="1" indent="-285750"/>
            <a:r>
              <a:rPr lang="en-US" sz="1400" dirty="0" smtClean="0"/>
              <a:t>Update your project page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Fridays, 8-10:30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First Day Meeting </a:t>
            </a:r>
          </a:p>
          <a:p>
            <a:pPr marL="971550" lvl="1" indent="-285750"/>
            <a:r>
              <a:rPr lang="en-US" sz="1400" dirty="0" smtClean="0"/>
              <a:t>KH LH1</a:t>
            </a:r>
          </a:p>
          <a:p>
            <a:pPr marL="971550" lvl="1" indent="-285750"/>
            <a:r>
              <a:rPr lang="en-US" sz="1400" dirty="0" smtClean="0"/>
              <a:t>Friday, 8/26, 9-10:30</a:t>
            </a:r>
          </a:p>
          <a:p>
            <a:pPr marL="1257300" lvl="2"/>
            <a:r>
              <a:rPr lang="en-US" sz="1200" dirty="0" smtClean="0"/>
              <a:t>9-9:45: Presentation by </a:t>
            </a:r>
            <a:r>
              <a:rPr lang="en-US" sz="1200" dirty="0" err="1" smtClean="0"/>
              <a:t>Chengyu</a:t>
            </a:r>
            <a:endParaRPr lang="en-US" sz="1200" dirty="0" smtClean="0"/>
          </a:p>
          <a:p>
            <a:pPr marL="1257300" lvl="2"/>
            <a:r>
              <a:rPr lang="en-US" sz="1200" dirty="0" smtClean="0"/>
              <a:t>9:45-10:30: Group meetings</a:t>
            </a:r>
          </a:p>
          <a:p>
            <a:pPr marL="284163" indent="-230188">
              <a:buFont typeface="Arial" panose="020B0604020202020204" pitchFamily="34" charset="0"/>
              <a:buChar char="•"/>
            </a:pPr>
            <a:r>
              <a:rPr lang="en-US" sz="1600" dirty="0" smtClean="0"/>
              <a:t>Launch Day </a:t>
            </a:r>
          </a:p>
          <a:p>
            <a:pPr marL="969963" lvl="1" indent="-230188"/>
            <a:r>
              <a:rPr lang="en-US" sz="1400" dirty="0" smtClean="0"/>
              <a:t>USU Los Angeles rooms (GE Ballrooms?)</a:t>
            </a:r>
          </a:p>
          <a:p>
            <a:pPr marL="969963" lvl="1" indent="-230188"/>
            <a:r>
              <a:rPr lang="en-US" sz="1400" dirty="0" smtClean="0"/>
              <a:t>Friday, 9/2, 9AM-1PM</a:t>
            </a:r>
          </a:p>
          <a:p>
            <a:pPr marL="969963" lvl="1" indent="-230188"/>
            <a:r>
              <a:rPr lang="en-US" sz="1400" dirty="0" smtClean="0"/>
              <a:t>Invite your industry liaisons</a:t>
            </a:r>
          </a:p>
          <a:p>
            <a:pPr marL="339725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Term presentation: TBA (last week of Fall 2022; 4 parallel sessions)</a:t>
            </a:r>
          </a:p>
          <a:p>
            <a:pPr marL="284163" indent="-230188">
              <a:buFont typeface="Arial" panose="020B0604020202020204" pitchFamily="34" charset="0"/>
              <a:buChar char="•"/>
            </a:pP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1824191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Senior Design Meetings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3528446" cy="3394472"/>
          </a:xfrm>
        </p:spPr>
        <p:txBody>
          <a:bodyPr/>
          <a:lstStyle/>
          <a:p>
            <a:r>
              <a:rPr lang="en-US" sz="1400" dirty="0" smtClean="0"/>
              <a:t>Available Fridays 8-10:30</a:t>
            </a:r>
          </a:p>
          <a:p>
            <a:pPr marL="971550" lvl="1" indent="-285750"/>
            <a:r>
              <a:rPr lang="en-US" sz="1200" dirty="0" smtClean="0"/>
              <a:t>KH LH1 – large lecture room</a:t>
            </a:r>
          </a:p>
          <a:p>
            <a:pPr marL="971550" lvl="1" indent="-285750"/>
            <a:r>
              <a:rPr lang="en-US" sz="1200" dirty="0" smtClean="0"/>
              <a:t>ET A331 - </a:t>
            </a:r>
            <a:r>
              <a:rPr lang="en-US" sz="1200" dirty="0" err="1" smtClean="0"/>
              <a:t>Manveen</a:t>
            </a:r>
            <a:endParaRPr lang="en-US" sz="1200" dirty="0" smtClean="0"/>
          </a:p>
          <a:p>
            <a:pPr marL="971550" lvl="1" indent="-285750"/>
            <a:r>
              <a:rPr lang="en-US" sz="1200" dirty="0" smtClean="0"/>
              <a:t>ET A332 - </a:t>
            </a:r>
            <a:r>
              <a:rPr lang="en-US" sz="1200" dirty="0" err="1" smtClean="0"/>
              <a:t>Zilong</a:t>
            </a:r>
            <a:endParaRPr lang="en-US" sz="1200" dirty="0" smtClean="0"/>
          </a:p>
          <a:p>
            <a:pPr marL="971550" lvl="1" indent="-285750"/>
            <a:r>
              <a:rPr lang="en-US" sz="1200" dirty="0" smtClean="0"/>
              <a:t>ET A 309 - </a:t>
            </a:r>
            <a:r>
              <a:rPr lang="en-US" sz="1200" dirty="0" err="1" smtClean="0"/>
              <a:t>Jungsoo</a:t>
            </a:r>
            <a:endParaRPr lang="en-US" sz="1200" dirty="0" smtClean="0"/>
          </a:p>
          <a:p>
            <a:pPr marL="971550" lvl="1" indent="-285750"/>
            <a:r>
              <a:rPr lang="en-US" sz="1200" dirty="0" smtClean="0"/>
              <a:t>ET A220 - </a:t>
            </a:r>
            <a:r>
              <a:rPr lang="en-US" sz="1200" dirty="0" err="1" smtClean="0"/>
              <a:t>Chengyu</a:t>
            </a:r>
            <a:endParaRPr lang="en-US" sz="1200" dirty="0" smtClean="0"/>
          </a:p>
          <a:p>
            <a:pPr marL="971550" lvl="1" indent="-285750"/>
            <a:endParaRPr lang="en-US" sz="1200" dirty="0" smtClean="0"/>
          </a:p>
          <a:p>
            <a:r>
              <a:rPr lang="en-US" sz="1400" dirty="0" smtClean="0"/>
              <a:t>Available Fridays 9-10:30</a:t>
            </a:r>
          </a:p>
          <a:p>
            <a:pPr marL="971550" lvl="1" indent="-285750"/>
            <a:r>
              <a:rPr lang="en-US" sz="1200" dirty="0" smtClean="0"/>
              <a:t>E&amp;T</a:t>
            </a:r>
            <a:r>
              <a:rPr lang="en-US" sz="1200" dirty="0"/>
              <a:t> </a:t>
            </a:r>
            <a:r>
              <a:rPr lang="en-US" sz="1200" dirty="0" smtClean="0"/>
              <a:t>B108 - John</a:t>
            </a:r>
            <a:endParaRPr lang="en-US" sz="1200" dirty="0"/>
          </a:p>
          <a:p>
            <a:pPr marL="971550" lvl="1" indent="-285750"/>
            <a:r>
              <a:rPr lang="en-US" sz="1200" dirty="0"/>
              <a:t>E&amp;T </a:t>
            </a:r>
            <a:r>
              <a:rPr lang="en-US" sz="1200" dirty="0" smtClean="0"/>
              <a:t>C154 - </a:t>
            </a:r>
            <a:r>
              <a:rPr lang="en-US" sz="1200" dirty="0" err="1" smtClean="0"/>
              <a:t>Weronika</a:t>
            </a:r>
            <a:endParaRPr lang="en-US" sz="1200" dirty="0"/>
          </a:p>
          <a:p>
            <a:pPr marL="971550" lvl="1" indent="-285750"/>
            <a:r>
              <a:rPr lang="en-US" sz="1200" dirty="0"/>
              <a:t>E&amp;T </a:t>
            </a:r>
            <a:r>
              <a:rPr lang="en-US" sz="1200" dirty="0" smtClean="0"/>
              <a:t>C255D - </a:t>
            </a:r>
            <a:r>
              <a:rPr lang="en-US" sz="1200" dirty="0" err="1" smtClean="0"/>
              <a:t>Navid</a:t>
            </a:r>
            <a:endParaRPr lang="en-US" sz="1200" dirty="0"/>
          </a:p>
          <a:p>
            <a:pPr marL="971550" lvl="1" indent="-285750"/>
            <a:r>
              <a:rPr lang="en-US" sz="1200" dirty="0"/>
              <a:t>E&amp;T </a:t>
            </a:r>
            <a:r>
              <a:rPr lang="en-US" sz="1200" dirty="0" smtClean="0"/>
              <a:t>C255E - Richard</a:t>
            </a:r>
            <a:endParaRPr lang="en-US" sz="1200" dirty="0"/>
          </a:p>
          <a:p>
            <a:pPr marL="971550" lvl="1" indent="-285750"/>
            <a:r>
              <a:rPr lang="en-US" sz="1200" dirty="0"/>
              <a:t>E&amp;T </a:t>
            </a:r>
            <a:r>
              <a:rPr lang="en-US" sz="1200" dirty="0" smtClean="0"/>
              <a:t>C255G - David</a:t>
            </a:r>
            <a:endParaRPr lang="en-US" sz="1200" dirty="0"/>
          </a:p>
          <a:p>
            <a:pPr marL="971550" lvl="1" indent="-285750"/>
            <a:r>
              <a:rPr lang="en-US" sz="1200" dirty="0"/>
              <a:t>E&amp;T </a:t>
            </a:r>
            <a:r>
              <a:rPr lang="en-US" sz="1200" dirty="0" smtClean="0"/>
              <a:t>C256 - Ricky</a:t>
            </a:r>
            <a:endParaRPr lang="en-US" sz="1200" dirty="0"/>
          </a:p>
          <a:p>
            <a:endParaRPr lang="en-US" sz="14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784397" y="1118748"/>
            <a:ext cx="3528446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42900" rtl="0" eaLnBrk="1" latinLnBrk="0" hangingPunct="1">
              <a:spcBef>
                <a:spcPct val="20000"/>
              </a:spcBef>
              <a:buFont typeface="Arial"/>
              <a:buNone/>
              <a:defRPr sz="17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342900" algn="l" defTabSz="3429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71550" indent="-285750" algn="l" defTabSz="342900" rtl="0" eaLnBrk="1" latinLnBrk="0" hangingPunct="1">
              <a:spcBef>
                <a:spcPct val="20000"/>
              </a:spcBef>
              <a:buFont typeface="Courier New" panose="02070309020205020404" pitchFamily="49" charset="0"/>
              <a:buChar char="o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Font typeface="Arial"/>
              <a:buChar char="–"/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Font typeface="Arial"/>
              <a:buChar char="»"/>
              <a:defRPr sz="10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 smtClean="0"/>
              <a:t>Senior Design Labs are also available.</a:t>
            </a:r>
          </a:p>
          <a:p>
            <a:r>
              <a:rPr lang="en-US" sz="1400" dirty="0" smtClean="0"/>
              <a:t>Reserve the space via Richard’s calendar </a:t>
            </a:r>
          </a:p>
          <a:p>
            <a:endParaRPr lang="en-US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ET B10 (group meetings)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ET B10-B (conference room for up to 10 people)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ET B10-C (</a:t>
            </a:r>
            <a:r>
              <a:rPr lang="en-US" sz="1400" dirty="0"/>
              <a:t>conference room for up </a:t>
            </a:r>
            <a:r>
              <a:rPr lang="en-US" sz="1400" dirty="0" smtClean="0"/>
              <a:t>to 10 </a:t>
            </a:r>
            <a:r>
              <a:rPr lang="en-US" sz="1400" dirty="0"/>
              <a:t>people</a:t>
            </a:r>
            <a:r>
              <a:rPr lang="en-US" sz="1400" dirty="0" smtClean="0"/>
              <a:t>)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177019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Senior Design – Fall 2023 and Beyond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179 students for AY 22-23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Similar or more students for AY 23-24</a:t>
            </a:r>
          </a:p>
          <a:p>
            <a:pPr marL="971550" lvl="1" indent="-285750"/>
            <a:r>
              <a:rPr lang="en-US" dirty="0" smtClean="0"/>
              <a:t>Serve as faculty advisors</a:t>
            </a:r>
          </a:p>
          <a:p>
            <a:pPr marL="971550" lvl="1" indent="-285750"/>
            <a:r>
              <a:rPr lang="en-US" dirty="0" smtClean="0"/>
              <a:t>Bring projects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217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Have </a:t>
            </a:r>
            <a:r>
              <a:rPr lang="en-US" dirty="0" smtClean="0"/>
              <a:t>Successful Fall 2022 semester!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7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71700" y="1466702"/>
            <a:ext cx="4800600" cy="536294"/>
          </a:xfrm>
        </p:spPr>
        <p:txBody>
          <a:bodyPr/>
          <a:lstStyle/>
          <a:p>
            <a:r>
              <a:rPr lang="en-US" dirty="0" smtClean="0"/>
              <a:t>Fall 2022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3B3D2561-00AF-8A45-A570-C3BF3C5C7560}" type="slidenum">
              <a:rPr lang="en-US" smtClean="0"/>
              <a:t>3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635118" y="3990660"/>
            <a:ext cx="2135841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 dirty="0"/>
              <a:t>Valentina </a:t>
            </a:r>
            <a:r>
              <a:rPr lang="en-US" sz="1350" dirty="0" err="1"/>
              <a:t>Ovasapyan</a:t>
            </a:r>
            <a:endParaRPr lang="en-US" sz="1350" dirty="0"/>
          </a:p>
          <a:p>
            <a:pPr algn="ctr"/>
            <a:r>
              <a:rPr lang="en-US" sz="1050" dirty="0"/>
              <a:t>Department Coordinator</a:t>
            </a:r>
          </a:p>
          <a:p>
            <a:pPr algn="ctr"/>
            <a:r>
              <a:rPr lang="en-US" sz="1350" u="sng" dirty="0">
                <a:hlinkClick r:id="rId2"/>
              </a:rPr>
              <a:t>vovasapyan@calstatela.edu</a:t>
            </a:r>
            <a:endParaRPr lang="en-US" sz="1350" dirty="0"/>
          </a:p>
        </p:txBody>
      </p:sp>
      <p:sp>
        <p:nvSpPr>
          <p:cNvPr id="13" name="TextBox 12"/>
          <p:cNvSpPr txBox="1"/>
          <p:nvPr/>
        </p:nvSpPr>
        <p:spPr>
          <a:xfrm>
            <a:off x="3598061" y="3990660"/>
            <a:ext cx="1813189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 dirty="0"/>
              <a:t>Elaine Kang</a:t>
            </a:r>
          </a:p>
          <a:p>
            <a:pPr algn="ctr"/>
            <a:r>
              <a:rPr lang="en-US" sz="1050" dirty="0"/>
              <a:t>Chair</a:t>
            </a:r>
            <a:endParaRPr lang="en-US" sz="1350" dirty="0"/>
          </a:p>
          <a:p>
            <a:pPr algn="ctr"/>
            <a:r>
              <a:rPr lang="en-US" sz="1350" u="sng" dirty="0">
                <a:hlinkClick r:id="rId3"/>
              </a:rPr>
              <a:t>eykang@calstatela.edu</a:t>
            </a:r>
            <a:endParaRPr lang="en-US" sz="1350" dirty="0"/>
          </a:p>
        </p:txBody>
      </p:sp>
      <p:pic>
        <p:nvPicPr>
          <p:cNvPr id="4" name="Picture 2" descr="Eun-Young Elaine Ka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424" y="2114575"/>
            <a:ext cx="1414463" cy="1764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Valentina Ovasapya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4688" y="2182813"/>
            <a:ext cx="1204386" cy="1745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hengyu Su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396" y="2114575"/>
            <a:ext cx="1414463" cy="1764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1519402" y="3990660"/>
            <a:ext cx="1640898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 dirty="0" err="1"/>
              <a:t>Chengyu</a:t>
            </a:r>
            <a:r>
              <a:rPr lang="en-US" sz="1350" dirty="0"/>
              <a:t> Sun</a:t>
            </a:r>
          </a:p>
          <a:p>
            <a:pPr algn="ctr"/>
            <a:r>
              <a:rPr lang="en-US" sz="1050" dirty="0"/>
              <a:t>Associate Chair</a:t>
            </a:r>
            <a:endParaRPr lang="en-US" sz="1350" dirty="0"/>
          </a:p>
          <a:p>
            <a:pPr algn="ctr"/>
            <a:r>
              <a:rPr lang="en-US" sz="1350" u="sng" dirty="0">
                <a:hlinkClick r:id="rId7"/>
              </a:rPr>
              <a:t>csun@calstatela.edu</a:t>
            </a:r>
            <a:endParaRPr lang="en-US" sz="1350" dirty="0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2033969" y="360411"/>
            <a:ext cx="5654749" cy="55238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Who to Contact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70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New faculty </a:t>
            </a:r>
            <a:r>
              <a:rPr lang="en-US" dirty="0"/>
              <a:t>: </a:t>
            </a:r>
            <a:r>
              <a:rPr lang="en-US" dirty="0">
                <a:hlinkClick r:id="rId2"/>
              </a:rPr>
              <a:t>https://www.calstatela.edu/ecst/cs/faculty</a:t>
            </a:r>
            <a:endParaRPr lang="en-US" dirty="0"/>
          </a:p>
          <a:p>
            <a:pPr lvl="1" indent="0">
              <a:buNone/>
            </a:pPr>
            <a:endParaRPr lang="en-US" dirty="0" smtClean="0"/>
          </a:p>
          <a:p>
            <a:pPr lvl="1" indent="0">
              <a:buNone/>
            </a:pPr>
            <a:endParaRPr lang="en-US" dirty="0"/>
          </a:p>
          <a:p>
            <a:pPr lvl="1" indent="0">
              <a:buNone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New college leadership team</a:t>
            </a:r>
          </a:p>
          <a:p>
            <a:pPr marL="1028700" lvl="1" fontAlgn="base"/>
            <a:r>
              <a:rPr lang="en-US" sz="1600" dirty="0"/>
              <a:t>Interim Dean : N. </a:t>
            </a:r>
            <a:r>
              <a:rPr lang="en-US" sz="1600" dirty="0" err="1"/>
              <a:t>Warter</a:t>
            </a:r>
            <a:r>
              <a:rPr lang="en-US" sz="1600" dirty="0"/>
              <a:t>-Perez (from 8/18)</a:t>
            </a:r>
          </a:p>
          <a:p>
            <a:pPr marL="1028700" lvl="1" fontAlgn="base"/>
            <a:r>
              <a:rPr lang="en-US" sz="1600" dirty="0"/>
              <a:t>Interim Associate Dean : M. </a:t>
            </a:r>
            <a:r>
              <a:rPr lang="en-US" sz="1600" dirty="0" err="1"/>
              <a:t>Tufenkjian</a:t>
            </a:r>
            <a:r>
              <a:rPr lang="en-US" sz="1600" dirty="0"/>
              <a:t> (from 7/1)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pic>
        <p:nvPicPr>
          <p:cNvPr id="1026" name="Picture 2" descr="A female faculty headshot - black hair and brown to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8244" y="1629005"/>
            <a:ext cx="1440022" cy="1629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444448" y="2365478"/>
            <a:ext cx="2996855" cy="89255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Open Sans"/>
              </a:rPr>
              <a:t>Manveen</a:t>
            </a: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Open Sans"/>
              </a:rPr>
              <a:t> Kaur, Ph.D.</a:t>
            </a:r>
            <a:endParaRPr kumimoji="0" lang="en-US" altLang="en-U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Open Sans"/>
              </a:rPr>
              <a:t>Office: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Open Sans"/>
              </a:rPr>
              <a:t> E&amp;T A-326</a:t>
            </a:r>
            <a:endParaRPr kumimoji="0" lang="en-US" altLang="en-U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Open Sans"/>
              </a:rPr>
              <a:t>Phone: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Open Sans"/>
              </a:rPr>
              <a:t> TBA</a:t>
            </a:r>
            <a:endParaRPr kumimoji="0" lang="en-US" altLang="en-U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Open Sans"/>
              </a:rPr>
              <a:t>Email: 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Open Sans"/>
              </a:rPr>
              <a:t>mkaur39@calstatela.edu</a:t>
            </a:r>
            <a:endParaRPr kumimoji="0" lang="en-US" altLang="en-U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Open Sans"/>
              </a:rPr>
              <a:t>Specialization: 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Open Sans"/>
              </a:rPr>
              <a:t>IoT</a:t>
            </a:r>
            <a:endParaRPr kumimoji="0" lang="en-US" altLang="en-U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115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Any good news?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6268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D2561-00AF-8A45-A570-C3BF3C5C7560}" type="slidenum">
              <a:rPr lang="en-US" smtClean="0"/>
              <a:t>6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900" y="205979"/>
            <a:ext cx="6383588" cy="4561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34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Enrollment Data – Fall 2022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/>
              <a:t>As of August </a:t>
            </a:r>
            <a:r>
              <a:rPr lang="en-US" i="1" dirty="0" smtClean="0"/>
              <a:t>19, 2022</a:t>
            </a:r>
          </a:p>
          <a:p>
            <a:endParaRPr lang="en-US" dirty="0"/>
          </a:p>
          <a:p>
            <a:r>
              <a:rPr lang="en-US" dirty="0" smtClean="0"/>
              <a:t>1107 enrolled students</a:t>
            </a:r>
          </a:p>
          <a:p>
            <a:r>
              <a:rPr lang="en-US" dirty="0"/>
              <a:t>	</a:t>
            </a:r>
            <a:r>
              <a:rPr lang="en-US" dirty="0" smtClean="0"/>
              <a:t>Undergrad : 975</a:t>
            </a:r>
          </a:p>
          <a:p>
            <a:r>
              <a:rPr lang="en-US" dirty="0"/>
              <a:t>	</a:t>
            </a:r>
            <a:r>
              <a:rPr lang="en-US" dirty="0" smtClean="0"/>
              <a:t>Grad</a:t>
            </a:r>
            <a:r>
              <a:rPr lang="en-US" dirty="0" smtClean="0"/>
              <a:t> : 132</a:t>
            </a:r>
          </a:p>
          <a:p>
            <a:r>
              <a:rPr lang="en-US" dirty="0"/>
              <a:t>	</a:t>
            </a:r>
            <a:r>
              <a:rPr lang="en-US" dirty="0" smtClean="0"/>
              <a:t>Senor design: 179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/>
              <a:t>	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356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20" y="399010"/>
            <a:ext cx="4441606" cy="42457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7640" y="399009"/>
            <a:ext cx="4362253" cy="42457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20188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/>
              <a:t>Readiness </a:t>
            </a:r>
            <a:r>
              <a:rPr lang="en-US" sz="2000" dirty="0" smtClean="0"/>
              <a:t>Check </a:t>
            </a:r>
            <a:r>
              <a:rPr lang="en-US" sz="2000" dirty="0"/>
              <a:t>for Fall </a:t>
            </a:r>
            <a:r>
              <a:rPr lang="en-US" sz="2000" dirty="0" smtClean="0"/>
              <a:t>2022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800" dirty="0"/>
              <a:t>Office, </a:t>
            </a:r>
            <a:r>
              <a:rPr lang="en-US" sz="1800" dirty="0" smtClean="0"/>
              <a:t>computer, lecture rooms, mic, speaker</a:t>
            </a:r>
            <a:endParaRPr lang="en-US" sz="1800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800" dirty="0"/>
              <a:t>Syllabus, </a:t>
            </a:r>
            <a:r>
              <a:rPr lang="en-US" sz="1800" dirty="0" smtClean="0"/>
              <a:t>office </a:t>
            </a:r>
            <a:r>
              <a:rPr lang="en-US" sz="1800" dirty="0"/>
              <a:t>hours, TA/GA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800" dirty="0"/>
              <a:t>Announcements (especially hybrid courses)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Use Canvas fo</a:t>
            </a:r>
            <a:r>
              <a:rPr lang="en-US" sz="1800" dirty="0" smtClean="0"/>
              <a:t>r your course </a:t>
            </a:r>
            <a:r>
              <a:rPr lang="en-US" sz="1800" dirty="0" smtClean="0"/>
              <a:t>(except 4961) and post syllabus</a:t>
            </a:r>
            <a:endParaRPr lang="en-US" sz="1800" dirty="0" smtClean="0"/>
          </a:p>
          <a:p>
            <a:pPr marL="971550" lvl="1" indent="-285750"/>
            <a:r>
              <a:rPr lang="en-US" sz="1600" dirty="0" smtClean="0"/>
              <a:t>Meeting schedule</a:t>
            </a:r>
          </a:p>
          <a:p>
            <a:pPr marL="971550" lvl="1" indent="-285750"/>
            <a:r>
              <a:rPr lang="en-US" sz="1600" dirty="0" smtClean="0"/>
              <a:t>Weekly outline </a:t>
            </a:r>
            <a:endParaRPr lang="en-US" sz="1600" dirty="0" smtClean="0"/>
          </a:p>
          <a:p>
            <a:pPr marL="971550" lvl="1" indent="-285750"/>
            <a:r>
              <a:rPr lang="en-US" sz="1600" dirty="0"/>
              <a:t>Mask requirement and </a:t>
            </a:r>
            <a:r>
              <a:rPr lang="en-US" sz="1600" dirty="0" smtClean="0"/>
              <a:t>student support</a:t>
            </a:r>
          </a:p>
          <a:p>
            <a:pPr marL="971550" lvl="1" indent="-285750"/>
            <a:r>
              <a:rPr lang="en-US" sz="1600" dirty="0" smtClean="0"/>
              <a:t>IT </a:t>
            </a:r>
            <a:r>
              <a:rPr lang="en-US" sz="1600" dirty="0"/>
              <a:t>support contacts</a:t>
            </a:r>
          </a:p>
          <a:p>
            <a:pPr marL="971550" lvl="1" indent="-285750"/>
            <a:r>
              <a:rPr lang="en-US" sz="1600" dirty="0"/>
              <a:t>Students </a:t>
            </a:r>
            <a:r>
              <a:rPr lang="en-US" sz="1600" dirty="0" smtClean="0"/>
              <a:t>help</a:t>
            </a:r>
          </a:p>
          <a:p>
            <a:pPr marL="971550" lvl="1" indent="-285750"/>
            <a:r>
              <a:rPr lang="en-US" sz="1600" dirty="0"/>
              <a:t>Instructional policy </a:t>
            </a:r>
            <a:r>
              <a:rPr lang="en-US" sz="1600" dirty="0" smtClean="0"/>
              <a:t>including excused </a:t>
            </a:r>
            <a:r>
              <a:rPr lang="en-US" sz="1600" dirty="0" smtClean="0"/>
              <a:t>absence</a:t>
            </a:r>
            <a:endParaRPr lang="en-US" sz="16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107541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29841</TotalTime>
  <Words>1180</Words>
  <Application>Microsoft Office PowerPoint</Application>
  <PresentationFormat>On-screen Show (16:9)</PresentationFormat>
  <Paragraphs>220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Open Sans</vt:lpstr>
      <vt:lpstr>Arial</vt:lpstr>
      <vt:lpstr>Calibri</vt:lpstr>
      <vt:lpstr>Courier New</vt:lpstr>
      <vt:lpstr>Office Theme</vt:lpstr>
      <vt:lpstr>Department Meeting</vt:lpstr>
      <vt:lpstr>Agenda</vt:lpstr>
      <vt:lpstr>Who to Contact</vt:lpstr>
      <vt:lpstr>Announcements</vt:lpstr>
      <vt:lpstr>Any good news?</vt:lpstr>
      <vt:lpstr>PowerPoint Presentation</vt:lpstr>
      <vt:lpstr>Enrollment Data – Fall 2022</vt:lpstr>
      <vt:lpstr>PowerPoint Presentation</vt:lpstr>
      <vt:lpstr>Readiness Check for Fall 2022</vt:lpstr>
      <vt:lpstr>Before the First Class</vt:lpstr>
      <vt:lpstr>First Day of Class</vt:lpstr>
      <vt:lpstr>Enrollment Management</vt:lpstr>
      <vt:lpstr>Grading &amp; Assigning Letter Grades</vt:lpstr>
      <vt:lpstr>Grading &amp; Assigning Letter Grades</vt:lpstr>
      <vt:lpstr>Instructor Absence (Cancel Class) &amp; Office Hours</vt:lpstr>
      <vt:lpstr>ITC Presentation</vt:lpstr>
      <vt:lpstr>Other Reminders</vt:lpstr>
      <vt:lpstr>Important Calendars and Dates</vt:lpstr>
      <vt:lpstr>Enrollment Projection for AY 2022-2023</vt:lpstr>
      <vt:lpstr>CS 4961 Senior Design – Fall 2022</vt:lpstr>
      <vt:lpstr>Senior Design Meetings</vt:lpstr>
      <vt:lpstr>Senior Design – Fall 2023 and Beyond</vt:lpstr>
      <vt:lpstr>Have Successful Fall 2022 semester!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Lim, Jung S</dc:creator>
  <cp:lastModifiedBy>Kang, EunYoung</cp:lastModifiedBy>
  <cp:revision>1243</cp:revision>
  <dcterms:created xsi:type="dcterms:W3CDTF">2020-04-22T18:12:43Z</dcterms:created>
  <dcterms:modified xsi:type="dcterms:W3CDTF">2022-08-20T00:07:03Z</dcterms:modified>
</cp:coreProperties>
</file>