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 bookmarkIdSeed="3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95" r:id="rId2"/>
    <p:sldId id="527" r:id="rId3"/>
    <p:sldId id="525" r:id="rId4"/>
    <p:sldId id="528" r:id="rId5"/>
    <p:sldId id="526" r:id="rId6"/>
    <p:sldId id="524" r:id="rId7"/>
    <p:sldId id="479" r:id="rId8"/>
  </p:sldIdLst>
  <p:sldSz cx="9144000" cy="5143500" type="screen16x9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C90A"/>
    <a:srgbClr val="4A4F55"/>
    <a:srgbClr val="272324"/>
    <a:srgbClr val="A58628"/>
    <a:srgbClr val="898989"/>
    <a:srgbClr val="3E5C94"/>
    <a:srgbClr val="3F5B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929" autoAdjust="0"/>
    <p:restoredTop sz="91253" autoAdjust="0"/>
  </p:normalViewPr>
  <p:slideViewPr>
    <p:cSldViewPr snapToGrid="0" snapToObjects="1">
      <p:cViewPr varScale="1">
        <p:scale>
          <a:sx n="81" d="100"/>
          <a:sy n="81" d="100"/>
        </p:scale>
        <p:origin x="80" y="15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47" d="100"/>
          <a:sy n="147" d="100"/>
        </p:scale>
        <p:origin x="131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ECECE4-DAC3-184B-ACA5-FE13628ADD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25E505-AACC-A441-A0A2-862C839087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7F553-0B52-9542-A9FE-C4F2764AF8D6}" type="datetimeFigureOut">
              <a:rPr lang="en-US" smtClean="0"/>
              <a:t>8/27/2021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4C9671-94C8-3642-890C-0ACE75469B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B7DE89-E275-1E4D-940A-CDC79AFEA8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F86C5-3458-7741-98E4-0944E3634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18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07840-2B3D-544B-89F3-FB0965DC6458}" type="datetimeFigureOut">
              <a:rPr lang="en-US" smtClean="0"/>
              <a:t>8/27/2021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FD51F-2C2B-9E40-86B6-19E5372E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21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r>
              <a:rPr lang="en-US" dirty="0" smtClean="0"/>
              <a:t>Welcome and introduce ourselves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369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632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195" y="2318983"/>
            <a:ext cx="5654749" cy="55238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6195" y="2894946"/>
            <a:ext cx="565474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D24B268C-D757-234C-A337-CFEB3D4199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620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A395EF-4307-9C45-A995-09970D74C4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299504" y="184149"/>
            <a:ext cx="1819687" cy="1937259"/>
          </a:xfrm>
          <a:prstGeom prst="rect">
            <a:avLst/>
          </a:prstGeom>
        </p:spPr>
      </p:pic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998402E4-6B09-6C46-9E46-BA6D15131A3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96677" y="934104"/>
            <a:ext cx="6928451" cy="53852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E9183DE-11EC-A147-BC99-6165131F5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alphaModFix am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52" t="1941" r="-4752" b="51083"/>
          <a:stretch/>
        </p:blipFill>
        <p:spPr>
          <a:xfrm>
            <a:off x="6864096" y="1829521"/>
            <a:ext cx="1924301" cy="331397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4087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64EBAC9A-3243-7948-A0A3-A3D1B55301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563"/>
            <a:ext cx="5387332" cy="516199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5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down a street&#10;&#10;Description automatically generated">
            <a:extLst>
              <a:ext uri="{FF2B5EF4-FFF2-40B4-BE49-F238E27FC236}">
                <a16:creationId xmlns:a16="http://schemas.microsoft.com/office/drawing/2014/main" id="{4C3BCBD3-1B37-C444-A54B-35A2627DAF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2" b="-176"/>
          <a:stretch/>
        </p:blipFill>
        <p:spPr>
          <a:xfrm>
            <a:off x="3369971" y="-17293"/>
            <a:ext cx="5774029" cy="516079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7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walking down a street next to a building&#10;&#10;Description automatically generated">
            <a:extLst>
              <a:ext uri="{FF2B5EF4-FFF2-40B4-BE49-F238E27FC236}">
                <a16:creationId xmlns:a16="http://schemas.microsoft.com/office/drawing/2014/main" id="{4EF181C8-10ED-D64D-8EDB-E368145339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7449" y="0"/>
            <a:ext cx="4536551" cy="51253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001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001" y="1666059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flipH="1">
            <a:off x="4607449" y="729324"/>
            <a:ext cx="147431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78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116547D-614F-E549-97A4-850E8651FC57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EB6B52A0-3685-A54B-B54D-60133004576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7433753-A008-7742-B793-CE86E61CD2B1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70515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A4B992-B89F-1746-AFCC-EC7631249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408" y="1146189"/>
            <a:ext cx="8140628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AF38B7F-7A6E-D741-A5F1-754C88A627F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CA90C820-AC80-524A-B30C-0F492D7CA18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AD71DB-6346-2144-85C6-F4CEF58B34C5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817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521E6B9-4F77-584D-BA4E-D0E7EA0B28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C712D0E-A2E0-5842-B6AA-14AF1C23D9B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53215066-D693-314A-9B0D-E690BD56D5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841E4F-2415-0A4F-8ECD-001D43698B78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1697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842687B-E34E-4B47-BB16-2DB39BC066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2718" y="0"/>
            <a:ext cx="876601" cy="79629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07CFB3C-9636-0A4F-8178-A1ABF0298AF8}"/>
              </a:ext>
            </a:extLst>
          </p:cNvPr>
          <p:cNvGrpSpPr/>
          <p:nvPr userDrawn="1"/>
        </p:nvGrpSpPr>
        <p:grpSpPr>
          <a:xfrm>
            <a:off x="198023" y="147081"/>
            <a:ext cx="8503920" cy="543191"/>
            <a:chOff x="198023" y="147081"/>
            <a:chExt cx="8700480" cy="543191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29D15242-825A-344E-9167-CF27804226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8023" y="151749"/>
              <a:ext cx="492246" cy="53852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E1567C5-D584-7341-917B-F0C864D6E96C}"/>
                </a:ext>
              </a:extLst>
            </p:cNvPr>
            <p:cNvSpPr/>
            <p:nvPr userDrawn="1"/>
          </p:nvSpPr>
          <p:spPr>
            <a:xfrm>
              <a:off x="690269" y="147081"/>
              <a:ext cx="8208234" cy="64008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57BD343E-BB60-1846-957C-EF5784C571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29323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6F385B3-52AD-1F49-A990-25AE7ABF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08" y="1169435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2353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7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3610E8-A726-8449-8F78-DA2F7ACC9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418BBB7-7D3A-EF42-ADCA-F5DFC970C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6BB865F-C183-4546-9810-D99750BE1204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C1326A71-8846-1644-B377-66996DE3D0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5CE7F6-2C34-3740-9B4C-56FD5B3EA2FC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70887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408" y="1151335"/>
            <a:ext cx="3960980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408" y="1631156"/>
            <a:ext cx="3960980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265" y="1151335"/>
            <a:ext cx="3962536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265" y="1631156"/>
            <a:ext cx="3962536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4E2CA30-05C0-3D47-841D-BC4D8B15A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E0435E06-3DC2-2841-B93E-196B9DC38B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ECD72CA-61EB-4A4C-8093-436A3464D051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5" name="Picture 14" descr="A close up of a logo&#10;&#10;Description automatically generated">
              <a:extLst>
                <a:ext uri="{FF2B5EF4-FFF2-40B4-BE49-F238E27FC236}">
                  <a16:creationId xmlns:a16="http://schemas.microsoft.com/office/drawing/2014/main" id="{F88AF9A5-C125-F347-97C5-E074CF5BD0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C3EEEA6-D6CD-7F4A-89B6-5F1C74A362F6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9695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0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6603" y="556528"/>
            <a:ext cx="4167397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4840586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606209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4816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5332353" y="9004"/>
            <a:ext cx="3788497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6119"/>
          <a:stretch/>
        </p:blipFill>
        <p:spPr>
          <a:xfrm>
            <a:off x="5625197" y="556528"/>
            <a:ext cx="3495654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5489179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254802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536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 tree lined street&#10;&#10;Description automatically generated">
            <a:extLst>
              <a:ext uri="{FF2B5EF4-FFF2-40B4-BE49-F238E27FC236}">
                <a16:creationId xmlns:a16="http://schemas.microsoft.com/office/drawing/2014/main" id="{43FCBB59-884B-D241-A30C-1EB82F8BEC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3760" y="702216"/>
            <a:ext cx="3865880" cy="4450287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2330FA8F-24E2-1046-8F3F-5CEA52CA6025}"/>
              </a:ext>
            </a:extLst>
          </p:cNvPr>
          <p:cNvSpPr/>
          <p:nvPr userDrawn="1"/>
        </p:nvSpPr>
        <p:spPr>
          <a:xfrm flipH="1">
            <a:off x="4683073" y="720320"/>
            <a:ext cx="19949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36668" y="9004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8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tree lined street&#10;&#10;Description automatically generated">
            <a:extLst>
              <a:ext uri="{FF2B5EF4-FFF2-40B4-BE49-F238E27FC236}">
                <a16:creationId xmlns:a16="http://schemas.microsoft.com/office/drawing/2014/main" id="{A20A685D-D3DD-1E41-9703-9693AA53E8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36" y="0"/>
            <a:ext cx="4536037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1393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1393" y="1666059"/>
            <a:ext cx="3592512" cy="344090"/>
          </a:xfrm>
        </p:spPr>
        <p:txBody>
          <a:bodyPr anchor="b">
            <a:noAutofit/>
          </a:bodyPr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>
            <a:off x="4427668" y="729324"/>
            <a:ext cx="14320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77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8E7532AB-4B30-E042-8D7B-78C8B9D48D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4677507" y="914401"/>
            <a:ext cx="4466494" cy="42291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 rot="12748497">
            <a:off x="5255191" y="465522"/>
            <a:ext cx="930293" cy="2422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ABF1A3-412D-2E41-A382-E44849C8EAE8}"/>
              </a:ext>
            </a:extLst>
          </p:cNvPr>
          <p:cNvSpPr/>
          <p:nvPr userDrawn="1"/>
        </p:nvSpPr>
        <p:spPr>
          <a:xfrm>
            <a:off x="4677505" y="0"/>
            <a:ext cx="4466495" cy="914400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9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AB08A533-6574-A540-92FF-907EE5DBE4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058" y="2670664"/>
            <a:ext cx="804339" cy="8107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0905" y="295171"/>
            <a:ext cx="2249504" cy="55126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CF59A3BB-7934-8E4E-90BB-53AADD295E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642359"/>
            <a:ext cx="804339" cy="810773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C534658D-14AC-8C43-A3A9-7A2B3642AD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1660176"/>
            <a:ext cx="804339" cy="8107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5A705A7-C575-794C-AE0C-A8B106BB2FC8}"/>
              </a:ext>
            </a:extLst>
          </p:cNvPr>
          <p:cNvSpPr txBox="1"/>
          <p:nvPr userDrawn="1"/>
        </p:nvSpPr>
        <p:spPr>
          <a:xfrm>
            <a:off x="3163311" y="665781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61812-6D7B-FB4E-926E-525E53ACD10E}"/>
              </a:ext>
            </a:extLst>
          </p:cNvPr>
          <p:cNvSpPr txBox="1"/>
          <p:nvPr userDrawn="1"/>
        </p:nvSpPr>
        <p:spPr>
          <a:xfrm>
            <a:off x="3186250" y="170068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257B0D-51C9-A749-8EBE-5E43EA58581E}"/>
              </a:ext>
            </a:extLst>
          </p:cNvPr>
          <p:cNvSpPr txBox="1"/>
          <p:nvPr userDrawn="1"/>
        </p:nvSpPr>
        <p:spPr>
          <a:xfrm>
            <a:off x="3194563" y="270652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57BAB96F-2F85-204B-B203-D0A9157E7B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746" y="3663543"/>
            <a:ext cx="804339" cy="8107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74C7958-7000-3C4E-A7F1-AFD335A05DA4}"/>
              </a:ext>
            </a:extLst>
          </p:cNvPr>
          <p:cNvSpPr txBox="1"/>
          <p:nvPr userDrawn="1"/>
        </p:nvSpPr>
        <p:spPr>
          <a:xfrm>
            <a:off x="3186250" y="3704055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9843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7127EAD5-8285-D940-8CC3-E78991F22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-26057" y="-9562"/>
            <a:ext cx="5432223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32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arge white building&#10;&#10;Description automatically generated">
            <a:extLst>
              <a:ext uri="{FF2B5EF4-FFF2-40B4-BE49-F238E27FC236}">
                <a16:creationId xmlns:a16="http://schemas.microsoft.com/office/drawing/2014/main" id="{DF064E63-0BE7-CC46-8B5A-DB42D6CACF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3" t="295" r="2532" b="-295"/>
          <a:stretch/>
        </p:blipFill>
        <p:spPr>
          <a:xfrm>
            <a:off x="1793311" y="0"/>
            <a:ext cx="7350689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74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70261"/>
            <a:ext cx="8769096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26999"/>
            <a:ext cx="876909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5564" y="482611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F7AE-D849-6747-AC2F-07C188C11FA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EC4FA4-4568-9343-B71F-2B1283623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509" y="4720046"/>
            <a:ext cx="320286" cy="3409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0223E0-54EE-634F-BECA-9B4238B46D6E}"/>
              </a:ext>
            </a:extLst>
          </p:cNvPr>
          <p:cNvSpPr txBox="1"/>
          <p:nvPr userDrawn="1"/>
        </p:nvSpPr>
        <p:spPr>
          <a:xfrm>
            <a:off x="357250" y="4806164"/>
            <a:ext cx="267333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CAL STATE LA </a:t>
            </a:r>
            <a:r>
              <a:rPr lang="en-US" sz="600" spc="100" baseline="0" dirty="0">
                <a:solidFill>
                  <a:srgbClr val="FCC9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  </a:t>
            </a:r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367737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9" r:id="rId3"/>
    <p:sldLayoutId id="2147483668" r:id="rId4"/>
    <p:sldLayoutId id="2147483651" r:id="rId5"/>
    <p:sldLayoutId id="2147483667" r:id="rId6"/>
    <p:sldLayoutId id="2147483658" r:id="rId7"/>
    <p:sldLayoutId id="2147483660" r:id="rId8"/>
    <p:sldLayoutId id="2147483659" r:id="rId9"/>
    <p:sldLayoutId id="2147483665" r:id="rId10"/>
    <p:sldLayoutId id="2147483664" r:id="rId11"/>
    <p:sldLayoutId id="2147483663" r:id="rId12"/>
    <p:sldLayoutId id="2147483654" r:id="rId13"/>
    <p:sldLayoutId id="2147483662" r:id="rId14"/>
    <p:sldLayoutId id="2147483661" r:id="rId15"/>
    <p:sldLayoutId id="2147483650" r:id="rId16"/>
    <p:sldLayoutId id="2147483652" r:id="rId17"/>
    <p:sldLayoutId id="2147483653" r:id="rId18"/>
    <p:sldLayoutId id="2147483655" r:id="rId19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2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 typeface="Arial"/>
        <a:buNone/>
        <a:defRPr sz="1700" kern="1200">
          <a:solidFill>
            <a:schemeClr val="tx1"/>
          </a:solidFill>
          <a:latin typeface="Arial"/>
          <a:ea typeface="+mn-ea"/>
          <a:cs typeface="Arial"/>
        </a:defRPr>
      </a:lvl1pPr>
      <a:lvl2pPr marL="685800" indent="-342900" algn="l" defTabSz="3429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2pPr>
      <a:lvl3pPr marL="971550" indent="-285750" algn="l" defTabSz="3429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0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lstatela.edu/ecst/c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calstatela.edu/ecst/cs/integrated-bsms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lstatela.edu/ecst/cs/admission" TargetMode="External"/><Relationship Id="rId2" Type="http://schemas.openxmlformats.org/officeDocument/2006/relationships/hyperlink" Target="https://www.calstatela.edu/sites/default/files/groups/Department%20of%20Computer%20Science/cs_bxg_application-fillable.pdf" TargetMode="Externa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29658BF-450A-4884-B594-EFDEED3658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7400" y="1701800"/>
            <a:ext cx="6968067" cy="2946400"/>
          </a:xfrm>
        </p:spPr>
        <p:txBody>
          <a:bodyPr/>
          <a:lstStyle/>
          <a:p>
            <a:r>
              <a:rPr lang="en-US" sz="1800" b="1" dirty="0" smtClean="0">
                <a:solidFill>
                  <a:schemeClr val="tx1"/>
                </a:solidFill>
              </a:rPr>
              <a:t>Computer Science</a:t>
            </a:r>
          </a:p>
          <a:p>
            <a:r>
              <a:rPr lang="en-US" sz="2400" b="1" dirty="0" smtClean="0">
                <a:solidFill>
                  <a:schemeClr val="tx1"/>
                </a:solidFill>
              </a:rPr>
              <a:t>BXG Program Information Session</a:t>
            </a:r>
          </a:p>
          <a:p>
            <a:endParaRPr lang="en-US" sz="2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>
                <a:hlinkClick r:id="rId3"/>
              </a:rPr>
              <a:t>http://</a:t>
            </a:r>
            <a:r>
              <a:rPr lang="en-US" sz="1600" dirty="0" smtClean="0">
                <a:hlinkClick r:id="rId3"/>
              </a:rPr>
              <a:t>www.calstatela.edu/ecst/cs</a:t>
            </a:r>
            <a:endParaRPr lang="en-US" sz="1600" dirty="0" smtClean="0"/>
          </a:p>
          <a:p>
            <a:r>
              <a:rPr lang="en-US" sz="1600" dirty="0">
                <a:hlinkClick r:id="rId4"/>
              </a:rPr>
              <a:t>https://</a:t>
            </a:r>
            <a:r>
              <a:rPr lang="en-US" sz="1600" dirty="0" smtClean="0">
                <a:hlinkClick r:id="rId4"/>
              </a:rPr>
              <a:t>www.calstatela.edu/ecst/cs/integrated-bsms</a:t>
            </a:r>
            <a:endParaRPr lang="en-US" sz="1600" dirty="0" smtClean="0"/>
          </a:p>
          <a:p>
            <a:endParaRPr lang="en-US" sz="1600" dirty="0"/>
          </a:p>
          <a:p>
            <a:endParaRPr lang="en-US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59B718-7A98-43EB-9A36-DE3C7BCF9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69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BSCS/MSCS vs BXG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4868863"/>
            <a:ext cx="2133600" cy="274637"/>
          </a:xfrm>
        </p:spPr>
        <p:txBody>
          <a:bodyPr/>
          <a:lstStyle/>
          <a:p>
            <a:fld id="{BB220BBC-8879-E844-B35B-0F806738ECBE}" type="slidenum">
              <a:rPr lang="en-US" smtClean="0"/>
              <a:t>2</a:t>
            </a:fld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302707" y="1415441"/>
            <a:ext cx="2853078" cy="290356"/>
          </a:xfrm>
          <a:prstGeom prst="rect">
            <a:avLst/>
          </a:prstGeom>
          <a:solidFill>
            <a:srgbClr val="FCC90A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BSCS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4731982" y="1415441"/>
            <a:ext cx="2853078" cy="290356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</a:t>
            </a:r>
            <a:r>
              <a:rPr lang="en-US" dirty="0" smtClean="0"/>
              <a:t>SCS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463267" y="1698551"/>
            <a:ext cx="1143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BS Degree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861611" y="1679609"/>
            <a:ext cx="12155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</a:t>
            </a:r>
            <a:r>
              <a:rPr lang="en-US" dirty="0" smtClean="0"/>
              <a:t>S Degree</a:t>
            </a:r>
            <a:endParaRPr lang="en-US" dirty="0"/>
          </a:p>
        </p:txBody>
      </p:sp>
      <p:cxnSp>
        <p:nvCxnSpPr>
          <p:cNvPr id="22" name="Straight Arrow Connector 21"/>
          <p:cNvCxnSpPr>
            <a:stCxn id="14" idx="3"/>
            <a:endCxn id="15" idx="1"/>
          </p:cNvCxnSpPr>
          <p:nvPr/>
        </p:nvCxnSpPr>
        <p:spPr>
          <a:xfrm>
            <a:off x="4155785" y="1560619"/>
            <a:ext cx="57619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1302707" y="2776535"/>
            <a:ext cx="2853078" cy="278621"/>
          </a:xfrm>
          <a:prstGeom prst="rect">
            <a:avLst/>
          </a:prstGeom>
          <a:solidFill>
            <a:srgbClr val="FCC90A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BSCS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3785136" y="3055156"/>
            <a:ext cx="2853078" cy="278621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</a:t>
            </a:r>
            <a:r>
              <a:rPr lang="en-US" dirty="0" smtClean="0"/>
              <a:t>SCS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6546567" y="3286882"/>
            <a:ext cx="1143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BS Degree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6561802" y="3570769"/>
            <a:ext cx="12155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</a:t>
            </a:r>
            <a:r>
              <a:rPr lang="en-US" dirty="0" smtClean="0"/>
              <a:t>S Degree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3785136" y="2532812"/>
            <a:ext cx="370649" cy="1044688"/>
          </a:xfrm>
          <a:prstGeom prst="rect">
            <a:avLst/>
          </a:prstGeom>
          <a:noFill/>
          <a:ln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536408" y="1044288"/>
            <a:ext cx="11803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Traditional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536407" y="2348146"/>
            <a:ext cx="563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BXG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3151533" y="3659355"/>
            <a:ext cx="25406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Overlap BSCS and </a:t>
            </a:r>
            <a:r>
              <a:rPr lang="en-US" sz="1200" dirty="0" smtClean="0"/>
              <a:t>MSCS periods</a:t>
            </a:r>
            <a:endParaRPr lang="en-US" sz="12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Maximum </a:t>
            </a:r>
            <a:r>
              <a:rPr lang="en-US" sz="1200" dirty="0"/>
              <a:t>of 9 shared elective units between BS and MS programs.</a:t>
            </a:r>
          </a:p>
        </p:txBody>
      </p:sp>
    </p:spTree>
    <p:extLst>
      <p:ext uri="{BB962C8B-B14F-4D97-AF65-F5344CB8AC3E}">
        <p14:creationId xmlns:p14="http://schemas.microsoft.com/office/powerpoint/2010/main" val="2060464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To provide an accelerated route to a graduate degree, with simultaneous awarding of both bachelor’s and master’s degrees.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To provide a seamless process whereby a limited number of students can progress from undergraduate to graduate status.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BS and MS coursework can be taken concurrently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Maximum of 9 shared elective units between BS and MS programs. Shared units are to be completed </a:t>
            </a:r>
            <a:r>
              <a:rPr lang="en-US" sz="1600" dirty="0" smtClean="0"/>
              <a:t>after University </a:t>
            </a:r>
            <a:r>
              <a:rPr lang="en-US" sz="1600" dirty="0"/>
              <a:t>admission into the Integrated Program.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Access to graduate student facilities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TA appointments 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411691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 reminded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Upon admission to this program, the student will be categorized as a grad student. This might affect the student's financial aid situation. Students should check with the FA office on how this might affect their FA before application</a:t>
            </a:r>
            <a:r>
              <a:rPr lang="en-US" sz="18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Simultaneous </a:t>
            </a:r>
            <a:r>
              <a:rPr lang="en-US" sz="1800" dirty="0"/>
              <a:t>awarding of both bachelor’s and master’s degrees.</a:t>
            </a:r>
            <a:endParaRPr 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116957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 Eligibility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Current BSCS students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Students </a:t>
            </a:r>
            <a:r>
              <a:rPr lang="en-US" dirty="0"/>
              <a:t>must have completed a minimum of 80 semester units of undergraduate coursework for a BS in Computer </a:t>
            </a:r>
            <a:r>
              <a:rPr lang="en-US" dirty="0" smtClean="0"/>
              <a:t>Science.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Students </a:t>
            </a:r>
            <a:r>
              <a:rPr lang="en-US" dirty="0"/>
              <a:t>must have a minimum GPA of 3.0 in the last 60 semester units. 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Students </a:t>
            </a:r>
            <a:r>
              <a:rPr lang="en-US" dirty="0"/>
              <a:t>must have completed all of the required CS 3000-level courses in the BS degree program with an average of 3.0 in these </a:t>
            </a:r>
            <a:r>
              <a:rPr lang="en-US" dirty="0" smtClean="0"/>
              <a:t>courses.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Students </a:t>
            </a:r>
            <a:r>
              <a:rPr lang="en-US" dirty="0"/>
              <a:t>must have completed the Graduation Writing Assessment Requirement (GWAR</a:t>
            </a:r>
            <a:r>
              <a:rPr lang="en-US" dirty="0" smtClean="0"/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 smtClean="0"/>
              <a:t>Students </a:t>
            </a:r>
            <a:r>
              <a:rPr lang="en-US" i="1" dirty="0"/>
              <a:t>must have completed all the GE requirements that are not met in major.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64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 Process and Deadlines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To apply, </a:t>
            </a:r>
            <a:r>
              <a:rPr lang="en-US" dirty="0" smtClean="0"/>
              <a:t>complete</a:t>
            </a:r>
            <a:r>
              <a:rPr lang="en-US" u="sng" dirty="0">
                <a:hlinkClick r:id="rId2"/>
              </a:rPr>
              <a:t> </a:t>
            </a:r>
            <a:r>
              <a:rPr lang="en-US" b="1" u="sng" dirty="0">
                <a:hlinkClick r:id="rId2"/>
              </a:rPr>
              <a:t>the integrated BS/MS application form</a:t>
            </a:r>
            <a:r>
              <a:rPr lang="en-US" dirty="0"/>
              <a:t> and submit it to the </a:t>
            </a:r>
            <a:r>
              <a:rPr lang="en-US" u="sng" dirty="0"/>
              <a:t>Graduate </a:t>
            </a:r>
            <a:r>
              <a:rPr lang="en-US" u="sng" dirty="0" smtClean="0"/>
              <a:t>Advisor or </a:t>
            </a:r>
            <a:r>
              <a:rPr lang="en-US" u="sng" dirty="0" err="1" smtClean="0"/>
              <a:t>Dept</a:t>
            </a:r>
            <a:r>
              <a:rPr lang="en-US" u="sng" dirty="0" smtClean="0"/>
              <a:t> Chair </a:t>
            </a:r>
            <a:r>
              <a:rPr lang="en-US" u="sng" dirty="0"/>
              <a:t>of the Department of Computer Science</a:t>
            </a:r>
            <a:r>
              <a:rPr lang="en-US" dirty="0"/>
              <a:t>.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Applications </a:t>
            </a:r>
            <a:r>
              <a:rPr lang="en-US" dirty="0"/>
              <a:t>must be submitted during </a:t>
            </a:r>
            <a:r>
              <a:rPr lang="en-US" u="sng" dirty="0">
                <a:hlinkClick r:id="rId3"/>
              </a:rPr>
              <a:t>the graduate program application </a:t>
            </a:r>
            <a:r>
              <a:rPr lang="en-US" u="sng" dirty="0" smtClean="0">
                <a:hlinkClick r:id="rId3"/>
              </a:rPr>
              <a:t>period</a:t>
            </a:r>
            <a:r>
              <a:rPr lang="en-US" dirty="0" smtClean="0"/>
              <a:t>.</a:t>
            </a:r>
          </a:p>
          <a:p>
            <a:pPr marL="971550" lvl="1" indent="-285750"/>
            <a:r>
              <a:rPr lang="en-US" b="1" dirty="0" smtClean="0"/>
              <a:t>Application </a:t>
            </a:r>
            <a:r>
              <a:rPr lang="en-US" b="1" dirty="0"/>
              <a:t>Period for Spring 2022: August 1 - October 1, </a:t>
            </a:r>
            <a:r>
              <a:rPr lang="en-US" b="1" dirty="0" smtClean="0"/>
              <a:t>2021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Students are selected by a faculty </a:t>
            </a:r>
            <a:r>
              <a:rPr lang="en-US" dirty="0" smtClean="0"/>
              <a:t>committee.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Upon selection, the </a:t>
            </a:r>
            <a:r>
              <a:rPr lang="en-US" dirty="0"/>
              <a:t>graduate coordinator will contact you for next steps.</a:t>
            </a:r>
          </a:p>
          <a:p>
            <a:r>
              <a:rPr lang="en-US" dirty="0"/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4826000"/>
            <a:ext cx="2133600" cy="274638"/>
          </a:xfrm>
        </p:spPr>
        <p:txBody>
          <a:bodyPr/>
          <a:lstStyle/>
          <a:p>
            <a:fld id="{BB220BBC-8879-E844-B35B-0F806738ECB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490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E9C0C-4150-2048-905B-7AD3FB198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358" y="981660"/>
            <a:ext cx="4427843" cy="1021556"/>
          </a:xfrm>
        </p:spPr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F8D0ED-9D7E-8C4B-8971-01B199012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55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374</Words>
  <Application>Microsoft Office PowerPoint</Application>
  <PresentationFormat>On-screen Show (16:9)</PresentationFormat>
  <Paragraphs>53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Courier New</vt:lpstr>
      <vt:lpstr>Office Theme</vt:lpstr>
      <vt:lpstr>PowerPoint Presentation</vt:lpstr>
      <vt:lpstr>BSCS/MSCS vs BXG</vt:lpstr>
      <vt:lpstr>Benefits</vt:lpstr>
      <vt:lpstr>Be reminded</vt:lpstr>
      <vt:lpstr>Application Eligibility</vt:lpstr>
      <vt:lpstr>Application Process and Deadlines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2020-05-06T22:22:17Z</dcterms:created>
  <dcterms:modified xsi:type="dcterms:W3CDTF">2021-08-27T16:28:06Z</dcterms:modified>
</cp:coreProperties>
</file>