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527" r:id="rId3"/>
    <p:sldId id="525" r:id="rId4"/>
    <p:sldId id="528" r:id="rId5"/>
    <p:sldId id="526" r:id="rId6"/>
    <p:sldId id="524" r:id="rId7"/>
    <p:sldId id="479" r:id="rId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1253" autoAdjust="0"/>
  </p:normalViewPr>
  <p:slideViewPr>
    <p:cSldViewPr snapToGrid="0" snapToObjects="1">
      <p:cViewPr varScale="1">
        <p:scale>
          <a:sx n="81" d="100"/>
          <a:sy n="81" d="100"/>
        </p:scale>
        <p:origin x="80" y="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smtClean="0"/>
              <a:t>Welcome and introduce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ecst/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alstatela.edu/ecst/cs/integrated-bsm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ecst/cs/admission" TargetMode="External"/><Relationship Id="rId2" Type="http://schemas.openxmlformats.org/officeDocument/2006/relationships/hyperlink" Target="https://www.calstatela.edu/sites/default/files/groups/Department%20of%20Computer%20Science/cs_bxg_application-fillable.pdf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701800"/>
            <a:ext cx="6968067" cy="2946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Computer Science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BXG Program Information Session</a:t>
            </a:r>
          </a:p>
          <a:p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www.calstatela.edu/ecst/cs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www.calstatela.edu/ecst/cs/integrated-bsms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BSCS/MSCS vs BXG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02707" y="1415441"/>
            <a:ext cx="2853078" cy="290356"/>
          </a:xfrm>
          <a:prstGeom prst="rect">
            <a:avLst/>
          </a:prstGeom>
          <a:solidFill>
            <a:srgbClr val="FC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BSCS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31982" y="1415441"/>
            <a:ext cx="2853078" cy="29035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63267" y="1698551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 Degree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1611" y="1679609"/>
            <a:ext cx="121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S Degree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3"/>
            <a:endCxn id="15" idx="1"/>
          </p:cNvCxnSpPr>
          <p:nvPr/>
        </p:nvCxnSpPr>
        <p:spPr>
          <a:xfrm>
            <a:off x="4155785" y="1560619"/>
            <a:ext cx="5761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02707" y="2776535"/>
            <a:ext cx="2853078" cy="278621"/>
          </a:xfrm>
          <a:prstGeom prst="rect">
            <a:avLst/>
          </a:prstGeom>
          <a:solidFill>
            <a:srgbClr val="FCC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BSCS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85136" y="3055156"/>
            <a:ext cx="2853078" cy="27862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46567" y="3286882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 Degree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61802" y="3570769"/>
            <a:ext cx="121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S Degree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85136" y="2532812"/>
            <a:ext cx="370649" cy="1044688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6408" y="1044288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6407" y="2348146"/>
            <a:ext cx="56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BXG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51533" y="3659355"/>
            <a:ext cx="254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Overlap BSCS and </a:t>
            </a:r>
            <a:r>
              <a:rPr lang="en-US" sz="1200" dirty="0" smtClean="0"/>
              <a:t>MSCS periods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Maximum </a:t>
            </a:r>
            <a:r>
              <a:rPr lang="en-US" sz="1200" dirty="0"/>
              <a:t>of 9 shared elective units between BS and MS programs.</a:t>
            </a:r>
          </a:p>
        </p:txBody>
      </p:sp>
    </p:spTree>
    <p:extLst>
      <p:ext uri="{BB962C8B-B14F-4D97-AF65-F5344CB8AC3E}">
        <p14:creationId xmlns:p14="http://schemas.microsoft.com/office/powerpoint/2010/main" val="20604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an accelerated route to a graduate degree, with simultaneous awarding of both bachelor’s and master’s degrees.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a seamless process whereby a limited number of students can progress from undergraduate to graduate status.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BS and MS coursework can be taken concurrently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Maximum of 9 shared elective units between BS and MS programs. Shared units are to be completed </a:t>
            </a:r>
            <a:r>
              <a:rPr lang="en-US" sz="1600" dirty="0" smtClean="0"/>
              <a:t>after University </a:t>
            </a:r>
            <a:r>
              <a:rPr lang="en-US" sz="1600" dirty="0"/>
              <a:t>admission into the Integrated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to graduate student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 appointments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169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reminded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Upon admission to this program, the student will be categorized as a grad student. This might affect the student's financial aid situation. Students should check with the FA office on how this might affect their FA before application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Simultaneous </a:t>
            </a:r>
            <a:r>
              <a:rPr lang="en-US" sz="1800" dirty="0"/>
              <a:t>awarding of both bachelor’s and master’s degrees.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69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BSCS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a minimum of 80 semester units of undergraduate coursework for a BS in Computer </a:t>
            </a:r>
            <a:r>
              <a:rPr lang="en-US" dirty="0" smtClean="0"/>
              <a:t>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a minimum GPA of 3.0 in the last 60 semester units.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all of the required CS 3000-level courses in the BS degree program with an average of 3.0 in these </a:t>
            </a:r>
            <a:r>
              <a:rPr lang="en-US" dirty="0" smtClean="0"/>
              <a:t>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have completed the Graduation Writing Assessment Requirement (GWAR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Students </a:t>
            </a:r>
            <a:r>
              <a:rPr lang="en-US" i="1" dirty="0"/>
              <a:t>must have completed all the GE requirements that are not met in major.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 and Deadlines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apply, </a:t>
            </a:r>
            <a:r>
              <a:rPr lang="en-US" dirty="0" smtClean="0"/>
              <a:t>complete</a:t>
            </a:r>
            <a:r>
              <a:rPr lang="en-US" u="sng" dirty="0">
                <a:hlinkClick r:id="rId2"/>
              </a:rPr>
              <a:t> </a:t>
            </a:r>
            <a:r>
              <a:rPr lang="en-US" b="1" u="sng" dirty="0">
                <a:hlinkClick r:id="rId2"/>
              </a:rPr>
              <a:t>the integrated BS/MS application form</a:t>
            </a:r>
            <a:r>
              <a:rPr lang="en-US" dirty="0"/>
              <a:t> and submit it to the </a:t>
            </a:r>
            <a:r>
              <a:rPr lang="en-US" u="sng" dirty="0"/>
              <a:t>Graduate </a:t>
            </a:r>
            <a:r>
              <a:rPr lang="en-US" u="sng" dirty="0" smtClean="0"/>
              <a:t>Advisor or </a:t>
            </a:r>
            <a:r>
              <a:rPr lang="en-US" u="sng" dirty="0" err="1" smtClean="0"/>
              <a:t>Dept</a:t>
            </a:r>
            <a:r>
              <a:rPr lang="en-US" u="sng" dirty="0" smtClean="0"/>
              <a:t> Chair </a:t>
            </a:r>
            <a:r>
              <a:rPr lang="en-US" u="sng" dirty="0"/>
              <a:t>of the Department of Computer Science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Applications </a:t>
            </a:r>
            <a:r>
              <a:rPr lang="en-US" dirty="0"/>
              <a:t>must be submitted during </a:t>
            </a:r>
            <a:r>
              <a:rPr lang="en-US" u="sng" dirty="0">
                <a:hlinkClick r:id="rId3"/>
              </a:rPr>
              <a:t>the graduate program application </a:t>
            </a:r>
            <a:r>
              <a:rPr lang="en-US" u="sng" dirty="0" smtClean="0">
                <a:hlinkClick r:id="rId3"/>
              </a:rPr>
              <a:t>period</a:t>
            </a:r>
            <a:r>
              <a:rPr lang="en-US" dirty="0" smtClean="0"/>
              <a:t>.</a:t>
            </a:r>
          </a:p>
          <a:p>
            <a:pPr marL="971550" lvl="1" indent="-285750"/>
            <a:r>
              <a:rPr lang="en-US" b="1" dirty="0" smtClean="0"/>
              <a:t>Application </a:t>
            </a:r>
            <a:r>
              <a:rPr lang="en-US" b="1" dirty="0"/>
              <a:t>Period for Spring 2022: August 1 - October 1, </a:t>
            </a:r>
            <a:r>
              <a:rPr lang="en-US" b="1" dirty="0" smtClean="0"/>
              <a:t>2021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are selected by a faculty </a:t>
            </a:r>
            <a:r>
              <a:rPr lang="en-US" dirty="0" smtClean="0"/>
              <a:t>committee.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Upon selection, the </a:t>
            </a:r>
            <a:r>
              <a:rPr lang="en-US" dirty="0"/>
              <a:t>graduate coordinator will contact you for next steps.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58" y="981660"/>
            <a:ext cx="4427843" cy="102155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On-screen Show (16:9)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PowerPoint Presentation</vt:lpstr>
      <vt:lpstr>BSCS/MSCS vs BXG</vt:lpstr>
      <vt:lpstr>Benefits</vt:lpstr>
      <vt:lpstr>Be reminded</vt:lpstr>
      <vt:lpstr>Application Eligibility</vt:lpstr>
      <vt:lpstr>Application Process and Deadlines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2020-05-06T22:22:17Z</dcterms:created>
  <dcterms:modified xsi:type="dcterms:W3CDTF">2021-08-27T16:28:06Z</dcterms:modified>
</cp:coreProperties>
</file>