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29" r:id="rId2"/>
    <p:sldId id="530" r:id="rId3"/>
    <p:sldId id="531" r:id="rId4"/>
    <p:sldId id="532" r:id="rId5"/>
    <p:sldId id="541" r:id="rId6"/>
    <p:sldId id="542" r:id="rId7"/>
    <p:sldId id="543" r:id="rId8"/>
    <p:sldId id="545" r:id="rId9"/>
    <p:sldId id="546" r:id="rId10"/>
    <p:sldId id="547" r:id="rId11"/>
    <p:sldId id="548" r:id="rId12"/>
    <p:sldId id="549" r:id="rId13"/>
    <p:sldId id="550" r:id="rId14"/>
    <p:sldId id="533" r:id="rId15"/>
    <p:sldId id="552" r:id="rId16"/>
    <p:sldId id="479" r:id="rId17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761" autoAdjust="0"/>
    <p:restoredTop sz="88679" autoAdjust="0"/>
  </p:normalViewPr>
  <p:slideViewPr>
    <p:cSldViewPr snapToGrid="0" snapToObjects="1">
      <p:cViewPr>
        <p:scale>
          <a:sx n="86" d="100"/>
          <a:sy n="86" d="100"/>
        </p:scale>
        <p:origin x="772" y="4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EAEDD93-C462-45F2-BDCB-BD38AE4A8705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7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FADA6C8-DD55-453A-ADA6-EA2F324A43A1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kumimoji="0"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594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1pPr>
            <a:lvl2pPr marL="742950" indent="-28575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2pPr>
            <a:lvl3pPr marL="11430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3pPr>
            <a:lvl4pPr marL="16002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4pPr>
            <a:lvl5pPr marL="2057400" indent="-228600" defTabSz="93027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1BB5D68-0B06-40E8-8142-600AA3E3782B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kumimoji="0"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68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52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mindmatters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0250" y="1543051"/>
            <a:ext cx="7067058" cy="1088231"/>
          </a:xfrm>
        </p:spPr>
        <p:txBody>
          <a:bodyPr anchor="t"/>
          <a:lstStyle/>
          <a:p>
            <a:pPr>
              <a:defRPr/>
            </a:pPr>
            <a:r>
              <a:rPr lang="en-US" b="1" dirty="0" smtClean="0"/>
              <a:t>Computer Science</a:t>
            </a:r>
            <a:br>
              <a:rPr lang="en-US" b="1" dirty="0" smtClean="0"/>
            </a:br>
            <a:r>
              <a:rPr lang="en-US" sz="2800" dirty="0"/>
              <a:t>Groups Advisement for </a:t>
            </a:r>
            <a:r>
              <a:rPr lang="en-US" sz="2800" dirty="0" smtClean="0"/>
              <a:t>Sophomores</a:t>
            </a:r>
            <a:endParaRPr lang="en-US" altLang="zh-TW" b="1" dirty="0" smtClean="0">
              <a:effectLst>
                <a:outerShdw blurRad="38100" dist="38100" dir="2700000" algn="tl">
                  <a:srgbClr val="C0C0C0"/>
                </a:outerShdw>
              </a:effectLst>
              <a:ea typeface="PMingLiU" pitchFamily="18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3100" y="2800350"/>
            <a:ext cx="571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Department Chair:             Dr.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                Dr. Raj S. Pamula &amp; Dr. Zilong Ye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ECST Academic Advisor:    Evelyn Crosby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Department Coordinator: Valentina Ovasapyan</a:t>
            </a:r>
          </a:p>
        </p:txBody>
      </p:sp>
    </p:spTree>
    <p:extLst>
      <p:ext uri="{BB962C8B-B14F-4D97-AF65-F5344CB8AC3E}">
        <p14:creationId xmlns:p14="http://schemas.microsoft.com/office/powerpoint/2010/main" val="40723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Faculty #3– Do’s</a:t>
            </a:r>
            <a:r>
              <a:rPr lang="en-US" sz="2800" dirty="0" smtClean="0">
                <a:latin typeface="+mn-lt"/>
              </a:rPr>
              <a:t>:</a:t>
            </a:r>
            <a:endParaRPr 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B589A-3E76-4DF6-B4B5-87858877C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>
                <a:latin typeface="+mn-lt"/>
              </a:rPr>
              <a:t>Complete </a:t>
            </a:r>
            <a:r>
              <a:rPr lang="en-US" sz="2000" b="1" dirty="0">
                <a:latin typeface="+mn-lt"/>
              </a:rPr>
              <a:t>all</a:t>
            </a:r>
            <a:r>
              <a:rPr lang="en-US" sz="2000" dirty="0">
                <a:latin typeface="+mn-lt"/>
              </a:rPr>
              <a:t> the assigned exercises in the labs, and </a:t>
            </a:r>
            <a:r>
              <a:rPr lang="en-US" sz="2000" b="1" dirty="0">
                <a:latin typeface="+mn-lt"/>
              </a:rPr>
              <a:t>more!</a:t>
            </a:r>
          </a:p>
          <a:p>
            <a:pPr>
              <a:defRPr/>
            </a:pPr>
            <a:r>
              <a:rPr lang="en-US" sz="2000" b="1" dirty="0">
                <a:latin typeface="+mn-lt"/>
              </a:rPr>
              <a:t>Redo</a:t>
            </a:r>
            <a:r>
              <a:rPr lang="en-US" sz="2000" dirty="0">
                <a:latin typeface="+mn-lt"/>
              </a:rPr>
              <a:t> the exercises to improve them 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Start from scratch and redo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Go beyond -Make the code </a:t>
            </a:r>
            <a:r>
              <a:rPr lang="en-US" sz="2000" i="1" dirty="0">
                <a:latin typeface="+mn-lt"/>
              </a:rPr>
              <a:t>more </a:t>
            </a:r>
            <a:r>
              <a:rPr lang="en-US" sz="1600" i="1" dirty="0">
                <a:latin typeface="+mn-lt"/>
              </a:rPr>
              <a:t>efficient/concise/readable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For example</a:t>
            </a:r>
          </a:p>
          <a:p>
            <a:pPr lvl="2">
              <a:defRPr/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Simplify code (e.g. complex if-</a:t>
            </a:r>
            <a:r>
              <a:rPr lang="en-US" sz="1600" dirty="0" err="1">
                <a:latin typeface="+mn-lt"/>
                <a:sym typeface="Wingdings" panose="05000000000000000000" pitchFamily="2" charset="2"/>
              </a:rPr>
              <a:t>elseif</a:t>
            </a:r>
            <a:r>
              <a:rPr lang="en-US" sz="1600" dirty="0">
                <a:latin typeface="+mn-lt"/>
                <a:sym typeface="Wingdings" panose="05000000000000000000" pitchFamily="2" charset="2"/>
              </a:rPr>
              <a:t>-else  switch)</a:t>
            </a:r>
            <a:endParaRPr lang="en-US" sz="1600" dirty="0">
              <a:latin typeface="+mn-lt"/>
            </a:endParaRPr>
          </a:p>
          <a:p>
            <a:pPr lvl="2">
              <a:defRPr/>
            </a:pPr>
            <a:r>
              <a:rPr lang="en-US" sz="1600" dirty="0">
                <a:latin typeface="+mn-lt"/>
              </a:rPr>
              <a:t>No loop </a:t>
            </a:r>
            <a:r>
              <a:rPr lang="en-US" sz="1600" dirty="0">
                <a:latin typeface="+mn-lt"/>
                <a:sym typeface="Wingdings" panose="05000000000000000000" pitchFamily="2" charset="2"/>
              </a:rPr>
              <a:t> loop</a:t>
            </a:r>
          </a:p>
          <a:p>
            <a:pPr lvl="2">
              <a:defRPr/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Loop  a different loop</a:t>
            </a:r>
          </a:p>
          <a:p>
            <a:pPr lvl="2">
              <a:defRPr/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Eliminate unnecessary code</a:t>
            </a:r>
          </a:p>
          <a:p>
            <a:pPr lvl="2">
              <a:defRPr/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Use naming conventions</a:t>
            </a:r>
          </a:p>
          <a:p>
            <a:pPr lvl="2">
              <a:defRPr/>
            </a:pPr>
            <a:r>
              <a:rPr lang="en-US" sz="1600" dirty="0">
                <a:latin typeface="+mn-lt"/>
                <a:sym typeface="Wingdings" panose="05000000000000000000" pitchFamily="2" charset="2"/>
              </a:rPr>
              <a:t>Use better formatting</a:t>
            </a:r>
          </a:p>
          <a:p>
            <a:pPr>
              <a:defRPr/>
            </a:pPr>
            <a:endParaRPr lang="en-US" sz="2400" i="1" dirty="0">
              <a:latin typeface="+mn-lt"/>
            </a:endParaRPr>
          </a:p>
          <a:p>
            <a:pPr>
              <a:defRPr/>
            </a:pPr>
            <a:endParaRPr lang="en-US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010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+mn-lt"/>
              </a:rPr>
              <a:t>Faculty #4– Do’s</a:t>
            </a:r>
            <a:r>
              <a:rPr lang="en-US" sz="2800" dirty="0" smtClean="0">
                <a:latin typeface="+mn-lt"/>
              </a:rPr>
              <a:t>:</a:t>
            </a:r>
            <a:endParaRPr 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47E2B-75D1-4540-815B-94FED1708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>
                <a:latin typeface="+mn-lt"/>
              </a:rPr>
              <a:t>Discuss </a:t>
            </a:r>
            <a:r>
              <a:rPr lang="en-US" sz="2000" dirty="0">
                <a:latin typeface="+mn-lt"/>
              </a:rPr>
              <a:t>implementation </a:t>
            </a:r>
            <a:r>
              <a:rPr lang="en-US" sz="2000" b="1" dirty="0">
                <a:latin typeface="+mn-lt"/>
              </a:rPr>
              <a:t>strategies</a:t>
            </a:r>
            <a:r>
              <a:rPr lang="en-US" sz="2000" dirty="0">
                <a:latin typeface="+mn-lt"/>
              </a:rPr>
              <a:t> with instructors, TAs, and fellow students</a:t>
            </a:r>
          </a:p>
          <a:p>
            <a:pPr lvl="1">
              <a:defRPr/>
            </a:pPr>
            <a:r>
              <a:rPr lang="en-US" sz="2000" dirty="0">
                <a:latin typeface="+mn-lt"/>
              </a:rPr>
              <a:t>Talk implementation strategy (i.e. </a:t>
            </a:r>
            <a:r>
              <a:rPr lang="en-US" sz="2000" i="1" dirty="0">
                <a:latin typeface="+mn-lt"/>
              </a:rPr>
              <a:t>the way to think</a:t>
            </a:r>
            <a:r>
              <a:rPr lang="en-US" sz="2000" dirty="0">
                <a:latin typeface="+mn-lt"/>
              </a:rPr>
              <a:t>), not actual code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The </a:t>
            </a:r>
            <a:r>
              <a:rPr lang="en-US" sz="2000" b="1" dirty="0">
                <a:latin typeface="+mn-lt"/>
              </a:rPr>
              <a:t>internet is your </a:t>
            </a:r>
            <a:r>
              <a:rPr lang="en-US" sz="2000" b="1" i="1" dirty="0">
                <a:latin typeface="+mn-lt"/>
              </a:rPr>
              <a:t>reference</a:t>
            </a:r>
            <a:r>
              <a:rPr lang="en-US" sz="2000" b="1" dirty="0">
                <a:latin typeface="+mn-lt"/>
              </a:rPr>
              <a:t>, not your </a:t>
            </a:r>
            <a:r>
              <a:rPr lang="en-US" sz="2000" b="1" i="1" dirty="0">
                <a:latin typeface="+mn-lt"/>
              </a:rPr>
              <a:t>brain</a:t>
            </a:r>
          </a:p>
          <a:p>
            <a:pPr lvl="1">
              <a:defRPr/>
            </a:pPr>
            <a:r>
              <a:rPr lang="en-US" sz="2000" i="1" dirty="0">
                <a:latin typeface="+mn-lt"/>
              </a:rPr>
              <a:t>Think before you search</a:t>
            </a:r>
          </a:p>
          <a:p>
            <a:pPr lvl="1">
              <a:defRPr/>
            </a:pPr>
            <a:r>
              <a:rPr lang="en-US" sz="2000" i="1" dirty="0">
                <a:latin typeface="+mn-lt"/>
              </a:rPr>
              <a:t>There is no need to Google solutions in these classes</a:t>
            </a:r>
          </a:p>
          <a:p>
            <a:pPr>
              <a:defRPr/>
            </a:pPr>
            <a:r>
              <a:rPr lang="en-US" sz="2000" b="1" dirty="0">
                <a:latin typeface="+mn-lt"/>
              </a:rPr>
              <a:t>Practice, practice &amp; more practice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You should be able to </a:t>
            </a:r>
            <a:r>
              <a:rPr lang="en-US" sz="2000" b="1" dirty="0">
                <a:latin typeface="+mn-lt"/>
              </a:rPr>
              <a:t>explain your logic and code</a:t>
            </a:r>
          </a:p>
          <a:p>
            <a:pPr>
              <a:defRPr/>
            </a:pPr>
            <a:endParaRPr lang="en-US" sz="1800" dirty="0" smtClean="0">
              <a:latin typeface="+mn-lt"/>
            </a:endParaRPr>
          </a:p>
          <a:p>
            <a:pPr marL="342900" lvl="1" indent="0">
              <a:buNone/>
              <a:defRPr/>
            </a:pPr>
            <a:endParaRPr lang="en-US" sz="1600" dirty="0" smtClean="0">
              <a:latin typeface="+mn-lt"/>
            </a:endParaRPr>
          </a:p>
          <a:p>
            <a:pPr lvl="1">
              <a:defRPr/>
            </a:pP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5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+mn-lt"/>
              </a:rPr>
              <a:t>Faculty #5– Do’s</a:t>
            </a:r>
            <a:r>
              <a:rPr lang="en-US" sz="2400" dirty="0" smtClean="0">
                <a:latin typeface="+mn-lt"/>
              </a:rPr>
              <a:t>:</a:t>
            </a:r>
            <a:endParaRPr 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50C9E-321B-40C3-B2A6-69AAB9EF7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i="1" dirty="0" smtClean="0">
                <a:latin typeface="+mn-lt"/>
              </a:rPr>
              <a:t>Treat </a:t>
            </a:r>
            <a:r>
              <a:rPr lang="en-US" sz="2000" i="1" dirty="0">
                <a:latin typeface="+mn-lt"/>
              </a:rPr>
              <a:t>each programming exercise/assignment as an interview</a:t>
            </a:r>
          </a:p>
          <a:p>
            <a:pPr lvl="1">
              <a:defRPr/>
            </a:pPr>
            <a:r>
              <a:rPr lang="en-US" sz="2000" i="1" dirty="0">
                <a:latin typeface="+mn-lt"/>
              </a:rPr>
              <a:t>Start with a clean white paper</a:t>
            </a:r>
          </a:p>
          <a:p>
            <a:pPr lvl="1">
              <a:defRPr/>
            </a:pPr>
            <a:r>
              <a:rPr lang="en-US" sz="2000" i="1" dirty="0">
                <a:latin typeface="+mn-lt"/>
              </a:rPr>
              <a:t>Work on logic and in pseudo code</a:t>
            </a:r>
          </a:p>
          <a:p>
            <a:pPr lvl="1">
              <a:defRPr/>
            </a:pPr>
            <a:r>
              <a:rPr lang="en-US" sz="2000" i="1" dirty="0">
                <a:latin typeface="+mn-lt"/>
              </a:rPr>
              <a:t>Implement, debug and test</a:t>
            </a:r>
          </a:p>
          <a:p>
            <a:pPr>
              <a:defRPr/>
            </a:pPr>
            <a:r>
              <a:rPr lang="en-US" sz="2000" i="1" dirty="0">
                <a:latin typeface="+mn-lt"/>
              </a:rPr>
              <a:t>You cannot “cram” in CS</a:t>
            </a:r>
          </a:p>
          <a:p>
            <a:pPr lvl="1">
              <a:defRPr/>
            </a:pPr>
            <a:r>
              <a:rPr lang="en-US" sz="2000" i="1" dirty="0">
                <a:latin typeface="+mn-lt"/>
              </a:rPr>
              <a:t>Don’t procrastinate</a:t>
            </a:r>
          </a:p>
          <a:p>
            <a:pPr>
              <a:defRPr/>
            </a:pPr>
            <a:endParaRPr lang="en-US" sz="1800" i="1" dirty="0">
              <a:latin typeface="+mn-lt"/>
            </a:endParaRPr>
          </a:p>
          <a:p>
            <a:pPr>
              <a:defRPr/>
            </a:pPr>
            <a:endParaRPr lang="en-US" sz="1800" dirty="0" smtClean="0">
              <a:latin typeface="+mn-lt"/>
            </a:endParaRPr>
          </a:p>
          <a:p>
            <a:pPr>
              <a:defRPr/>
            </a:pPr>
            <a:endParaRPr lang="en-US" sz="1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569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Ideal Planner</a:t>
            </a:r>
            <a:endParaRPr lang="en-US" sz="2800" dirty="0"/>
          </a:p>
        </p:txBody>
      </p:sp>
      <p:pic>
        <p:nvPicPr>
          <p:cNvPr id="204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494" y="237636"/>
            <a:ext cx="4017460" cy="4632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67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Course Planning and Time 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Full time student = Full time job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15 units (5 courses) = 40 hours (or more)/week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Minimum course commitment = 40/5 = 8 hours/week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scheduled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time:</a:t>
            </a:r>
          </a:p>
          <a:p>
            <a:pPr marL="971550" lvl="1" indent="-285750">
              <a:lnSpc>
                <a:spcPct val="90000"/>
              </a:lnSpc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Lecture 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only – Scheduled for 3 hours/week</a:t>
            </a:r>
          </a:p>
          <a:p>
            <a:pPr marL="971550" lvl="1" indent="-285750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Lecture/Lab – Scheduled for 5 hours/week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extra study time</a:t>
            </a:r>
          </a:p>
          <a:p>
            <a:pPr marL="971550" lvl="1" indent="-285750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hours/week</a:t>
            </a:r>
          </a:p>
          <a:p>
            <a:pPr lvl="1" indent="0">
              <a:lnSpc>
                <a:spcPct val="90000"/>
              </a:lnSpc>
              <a:buNone/>
            </a:pPr>
            <a:endParaRPr lang="en-US" alt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Fall 2020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Registration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Registered 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courses?</a:t>
            </a:r>
          </a:p>
          <a:p>
            <a:pPr marL="971550" lvl="1" indent="-285750">
              <a:lnSpc>
                <a:spcPct val="90000"/>
              </a:lnSpc>
              <a:defRPr/>
            </a:pPr>
            <a:r>
              <a:rPr lang="en-US" alt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Any issues?</a:t>
            </a: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90000"/>
              </a:lnSpc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Individual Planner (Fall 20 and beyond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451435"/>
              </p:ext>
            </p:extLst>
          </p:nvPr>
        </p:nvGraphicFramePr>
        <p:xfrm>
          <a:off x="2234426" y="1279138"/>
          <a:ext cx="4114801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26907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819010759"/>
                    </a:ext>
                  </a:extLst>
                </a:gridCol>
              </a:tblGrid>
              <a:tr h="2057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 20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 21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cap="small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 21</a:t>
                      </a: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73158"/>
              </p:ext>
            </p:extLst>
          </p:nvPr>
        </p:nvGraphicFramePr>
        <p:xfrm>
          <a:off x="2234426" y="2844811"/>
          <a:ext cx="4114801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26907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819010759"/>
                    </a:ext>
                  </a:extLst>
                </a:gridCol>
              </a:tblGrid>
              <a:tr h="2057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 21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 22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cap="small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 22</a:t>
                      </a: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77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 smtClean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Year 2020-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Physical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Eat, Sleep, Exercise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Virtually Connect with Family and Friends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Maintain a healthy life style with a good routine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Emotional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Reduce Stress and Anxiety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Increase Faith and Patience</a:t>
            </a:r>
          </a:p>
          <a:p>
            <a:pPr lvl="1">
              <a:spcBef>
                <a:spcPts val="0"/>
              </a:spcBef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Mind Matters Resources (</a:t>
            </a:r>
            <a:r>
              <a:rPr lang="en-US" dirty="0">
                <a:hlinkClick r:id="rId2"/>
              </a:rPr>
              <a:t>https://www.calstatela.edu/mindmatters</a:t>
            </a:r>
            <a:r>
              <a:rPr lang="en-US" dirty="0"/>
              <a:t>)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Social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Stronger together in diversity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Take action against injustices and Inequalities in our daily lives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Positive influence on social media</a:t>
            </a:r>
          </a:p>
        </p:txBody>
      </p:sp>
    </p:spTree>
    <p:extLst>
      <p:ext uri="{BB962C8B-B14F-4D97-AF65-F5344CB8AC3E}">
        <p14:creationId xmlns:p14="http://schemas.microsoft.com/office/powerpoint/2010/main" val="24167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83704" y="174574"/>
            <a:ext cx="8140628" cy="85725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Work From Home 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Technology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Laptop, webcam, head phones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Internet and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- Unlimited, Stable, High speed, High Bandwidth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–Free. Set up the working environment on laptops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Secluded environment - 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Working environment - desk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Even a corner of a room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Strategize - Effective self‐learning strategies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Prioritize – Scheduling, Time management - Day/Time/Hours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Communicate -  Talk to Faculty, other students, Advisors</a:t>
            </a:r>
          </a:p>
          <a:p>
            <a:pPr marL="342900" lvl="1" indent="0"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816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quired Courses Flow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03" y="44541"/>
            <a:ext cx="7716656" cy="468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6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+mn-lt"/>
              </a:rPr>
              <a:t>Critical Course Sequences</a:t>
            </a:r>
            <a:endParaRPr lang="en-US" sz="2800" dirty="0">
              <a:latin typeface="+mn-lt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sz="21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CS2011-CS2012-CS2013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Come up with a logic to solve a problem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Programming – step by step logical instructions (code) in a language.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This is the foundation of everything CS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Bread and Butter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sz="21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CS4961-CS4962 (Fall-Spring) </a:t>
            </a:r>
            <a:endParaRPr lang="en-US" altLang="zh-TW" sz="2100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Big projects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Icing on the Cake</a:t>
            </a:r>
            <a:r>
              <a:rPr lang="en-US" altLang="zh-TW" sz="2000" b="1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	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sz="21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Individual vs Group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Be able to do it yourself (lower division + many upper division)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Interact, learn, adapt to a group (few upper division)</a:t>
            </a:r>
          </a:p>
          <a:p>
            <a:pPr marL="685800" lvl="2" indent="0">
              <a:lnSpc>
                <a:spcPct val="90000"/>
              </a:lnSpc>
              <a:buNone/>
              <a:defRPr/>
            </a:pPr>
            <a:r>
              <a:rPr lang="en-US" altLang="zh-TW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	</a:t>
            </a:r>
            <a:r>
              <a:rPr lang="en-US" altLang="zh-TW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	        </a:t>
            </a:r>
            <a:endParaRPr lang="en-US" altLang="zh-TW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2" eaLnBrk="1" hangingPunct="1">
              <a:lnSpc>
                <a:spcPct val="90000"/>
              </a:lnSpc>
              <a:defRPr/>
            </a:pPr>
            <a:endParaRPr lang="en-US" altLang="zh-TW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lnSpc>
                <a:spcPct val="90000"/>
              </a:lnSpc>
              <a:buNone/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2" eaLnBrk="1" hangingPunct="1">
              <a:lnSpc>
                <a:spcPct val="90000"/>
              </a:lnSpc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altLang="zh-TW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altLang="zh-TW" dirty="0" smtClean="0">
              <a:latin typeface="+mn-lt"/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93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Critical Course Sequences</a:t>
            </a:r>
            <a:endParaRPr lang="en-US" dirty="0">
              <a:latin typeface="+mn-lt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altLang="zh-TW" sz="20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CS2011-CS2012-CS2013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5 hours in class time (lecture/lab)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Textbook exercises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Homework exercises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ABC/NC </a:t>
            </a:r>
            <a:r>
              <a:rPr lang="en-US" altLang="zh-TW" sz="16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grading</a:t>
            </a:r>
            <a:endParaRPr lang="en-US" altLang="zh-TW" sz="1600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zh-TW" sz="16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NC = graceful “F”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Cannot repeat course more than once!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0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CS2011 to CS4962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Journey through CS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16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The first steps are the most </a:t>
            </a:r>
            <a:r>
              <a:rPr lang="en-US" altLang="zh-TW" sz="1600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important</a:t>
            </a:r>
          </a:p>
          <a:p>
            <a:pPr marL="342900" lvl="1" indent="0" eaLnBrk="1" hangingPunct="1">
              <a:spcBef>
                <a:spcPts val="0"/>
              </a:spcBef>
              <a:buNone/>
              <a:defRPr/>
            </a:pPr>
            <a:endParaRPr lang="en-US" altLang="zh-TW" sz="1600" dirty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PMingLiU" pitchFamily="18" charset="-120"/>
              </a:rPr>
              <a:t>How to succeed</a:t>
            </a:r>
            <a:r>
              <a:rPr lang="en-US" altLang="zh-TW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PMingLiU" pitchFamily="18" charset="-120"/>
              </a:rPr>
              <a:t>? What </a:t>
            </a:r>
            <a:r>
              <a:rPr lang="en-US" altLang="zh-TW" sz="2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PMingLiU" pitchFamily="18" charset="-120"/>
              </a:rPr>
              <a:t>are to Do’s and </a:t>
            </a:r>
            <a:r>
              <a:rPr lang="en-US" altLang="zh-TW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PMingLiU" pitchFamily="18" charset="-120"/>
              </a:rPr>
              <a:t>Don’ts?</a:t>
            </a:r>
            <a:endParaRPr lang="en-US" altLang="zh-TW" sz="20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PMingLiU" pitchFamily="18" charset="-120"/>
            </a:endParaRPr>
          </a:p>
          <a:p>
            <a:pPr marL="685800" lvl="2" indent="0">
              <a:spcBef>
                <a:spcPts val="0"/>
              </a:spcBef>
              <a:buNone/>
              <a:defRPr/>
            </a:pPr>
            <a:r>
              <a:rPr lang="en-US" altLang="zh-TW" sz="2000" dirty="0">
                <a:solidFill>
                  <a:srgbClr val="000000"/>
                </a:solidFill>
                <a:latin typeface="+mn-lt"/>
                <a:ea typeface="PMingLiU" pitchFamily="18" charset="-120"/>
              </a:rPr>
              <a:t>	</a:t>
            </a:r>
          </a:p>
          <a:p>
            <a:pPr marL="685800" lvl="2" indent="0">
              <a:spcBef>
                <a:spcPts val="0"/>
              </a:spcBef>
              <a:buNone/>
              <a:defRPr/>
            </a:pPr>
            <a:endParaRPr lang="en-US" altLang="zh-TW" sz="2000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marL="685800" lvl="2" indent="0">
              <a:spcBef>
                <a:spcPts val="0"/>
              </a:spcBef>
              <a:buNone/>
              <a:defRPr/>
            </a:pPr>
            <a:endParaRPr lang="en-US" altLang="zh-TW" sz="2000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2" eaLnBrk="1" hangingPunct="1">
              <a:spcBef>
                <a:spcPts val="0"/>
              </a:spcBef>
              <a:defRPr/>
            </a:pPr>
            <a:endParaRPr lang="en-US" altLang="zh-TW" sz="2000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spcBef>
                <a:spcPts val="0"/>
              </a:spcBef>
              <a:defRPr/>
            </a:pPr>
            <a:endParaRPr lang="en-US" altLang="zh-TW" sz="2000" dirty="0" smtClean="0">
              <a:solidFill>
                <a:srgbClr val="000000"/>
              </a:solidFill>
              <a:latin typeface="+mn-lt"/>
              <a:ea typeface="PMingLiU" pitchFamily="18" charset="-120"/>
            </a:endParaRPr>
          </a:p>
          <a:p>
            <a:pPr lvl="1" eaLnBrk="1" hangingPunct="1">
              <a:spcBef>
                <a:spcPts val="0"/>
              </a:spcBef>
              <a:defRPr/>
            </a:pPr>
            <a:endParaRPr lang="en-US" altLang="zh-TW" sz="2000" dirty="0" smtClean="0">
              <a:latin typeface="+mn-lt"/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641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+mn-lt"/>
              </a:rPr>
              <a:t>Don’ts</a:t>
            </a:r>
            <a:endParaRPr lang="en-US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349D8-0362-4E1A-94F9-4285E1BBF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77748"/>
            <a:ext cx="3876309" cy="3394472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latin typeface="+mn-lt"/>
              </a:rPr>
              <a:t>Cheating</a:t>
            </a:r>
            <a:endParaRPr lang="en-US" sz="1800" dirty="0">
              <a:latin typeface="+mn-lt"/>
            </a:endParaRPr>
          </a:p>
          <a:p>
            <a:pPr lvl="1">
              <a:defRPr/>
            </a:pPr>
            <a:r>
              <a:rPr lang="en-US" sz="1700" dirty="0">
                <a:latin typeface="+mn-lt"/>
              </a:rPr>
              <a:t>Copy from other students</a:t>
            </a:r>
          </a:p>
          <a:p>
            <a:pPr>
              <a:defRPr/>
            </a:pPr>
            <a:r>
              <a:rPr lang="en-US" sz="1800" dirty="0" smtClean="0">
                <a:latin typeface="+mn-lt"/>
              </a:rPr>
              <a:t>Googling (cheating)</a:t>
            </a:r>
          </a:p>
          <a:p>
            <a:pPr lvl="1">
              <a:defRPr/>
            </a:pPr>
            <a:r>
              <a:rPr lang="en-US" sz="1800" dirty="0">
                <a:latin typeface="+mn-lt"/>
              </a:rPr>
              <a:t>Copy from solutions found online</a:t>
            </a:r>
          </a:p>
          <a:p>
            <a:pPr lvl="1">
              <a:defRPr/>
            </a:pPr>
            <a:r>
              <a:rPr lang="en-US" sz="1800" dirty="0">
                <a:latin typeface="+mn-lt"/>
              </a:rPr>
              <a:t>Cut and paste from other sources and tweak it, get help to make it correct</a:t>
            </a:r>
          </a:p>
          <a:p>
            <a:pPr>
              <a:defRPr/>
            </a:pPr>
            <a:endParaRPr lang="en-US" sz="1800" dirty="0" smtClean="0">
              <a:latin typeface="+mn-lt"/>
            </a:endParaRPr>
          </a:p>
          <a:p>
            <a:pPr>
              <a:defRPr/>
            </a:pPr>
            <a:endParaRPr lang="en-US" sz="1800" dirty="0">
              <a:latin typeface="+mn-lt"/>
            </a:endParaRPr>
          </a:p>
          <a:p>
            <a:pPr marL="342900" lvl="1" indent="0">
              <a:buNone/>
              <a:defRPr/>
            </a:pPr>
            <a:endParaRPr lang="en-US" sz="1600" dirty="0">
              <a:latin typeface="+mn-lt"/>
            </a:endParaRPr>
          </a:p>
          <a:p>
            <a:pPr>
              <a:defRPr/>
            </a:pPr>
            <a:endParaRPr lang="en-US" sz="1800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1349D8-0362-4E1A-94F9-4285E1BBF854}"/>
              </a:ext>
            </a:extLst>
          </p:cNvPr>
          <p:cNvSpPr txBox="1">
            <a:spLocks/>
          </p:cNvSpPr>
          <p:nvPr/>
        </p:nvSpPr>
        <p:spPr>
          <a:xfrm>
            <a:off x="4842937" y="1163555"/>
            <a:ext cx="4076887" cy="33944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dirty="0" smtClean="0">
                <a:latin typeface="+mn-lt"/>
              </a:rPr>
              <a:t>Consequences</a:t>
            </a:r>
          </a:p>
          <a:p>
            <a:pPr lvl="1">
              <a:spcBef>
                <a:spcPts val="0"/>
              </a:spcBef>
              <a:defRPr/>
            </a:pPr>
            <a:r>
              <a:rPr lang="en-US" sz="1800" dirty="0" smtClean="0">
                <a:latin typeface="+mn-lt"/>
              </a:rPr>
              <a:t>You are cheating yourself</a:t>
            </a:r>
          </a:p>
          <a:p>
            <a:pPr lvl="1">
              <a:spcBef>
                <a:spcPts val="0"/>
              </a:spcBef>
              <a:defRPr/>
            </a:pPr>
            <a:r>
              <a:rPr lang="en-US" sz="1800" dirty="0" smtClean="0">
                <a:latin typeface="+mn-lt"/>
              </a:rPr>
              <a:t>You are setting yourself up for failure</a:t>
            </a:r>
          </a:p>
          <a:p>
            <a:pPr lvl="1">
              <a:spcBef>
                <a:spcPts val="0"/>
              </a:spcBef>
              <a:defRPr/>
            </a:pPr>
            <a:r>
              <a:rPr lang="en-US" sz="1800" dirty="0" smtClean="0">
                <a:latin typeface="+mn-lt"/>
              </a:rPr>
              <a:t>You are dropping out</a:t>
            </a:r>
          </a:p>
          <a:p>
            <a:pPr lvl="1">
              <a:spcBef>
                <a:spcPts val="0"/>
              </a:spcBef>
              <a:defRPr/>
            </a:pPr>
            <a:r>
              <a:rPr lang="en-US" sz="1800" dirty="0" smtClean="0">
                <a:latin typeface="+mn-lt"/>
              </a:rPr>
              <a:t>You are wasting time and money</a:t>
            </a:r>
          </a:p>
          <a:p>
            <a:pPr>
              <a:spcBef>
                <a:spcPts val="0"/>
              </a:spcBef>
              <a:defRPr/>
            </a:pPr>
            <a:r>
              <a:rPr lang="en-US" altLang="zh-TW" dirty="0" smtClean="0">
                <a:solidFill>
                  <a:srgbClr val="000000"/>
                </a:solidFill>
                <a:latin typeface="+mn-lt"/>
                <a:ea typeface="PMingLiU" pitchFamily="18" charset="-120"/>
              </a:rPr>
              <a:t>Remember – A Typical job interview</a:t>
            </a:r>
          </a:p>
          <a:p>
            <a:pPr lvl="1">
              <a:spcBef>
                <a:spcPts val="0"/>
              </a:spcBef>
              <a:defRPr/>
            </a:pPr>
            <a:r>
              <a:rPr lang="en-US" altLang="zh-TW" sz="1800" dirty="0" smtClean="0">
                <a:latin typeface="+mn-lt"/>
              </a:rPr>
              <a:t>Explain on a White board</a:t>
            </a:r>
          </a:p>
          <a:p>
            <a:pPr lvl="1">
              <a:spcBef>
                <a:spcPts val="0"/>
              </a:spcBef>
              <a:defRPr/>
            </a:pPr>
            <a:r>
              <a:rPr lang="en-US" altLang="zh-TW" sz="1800" dirty="0" smtClean="0">
                <a:latin typeface="+mn-lt"/>
              </a:rPr>
              <a:t>Logic – step by step</a:t>
            </a:r>
          </a:p>
          <a:p>
            <a:pPr lvl="1">
              <a:spcBef>
                <a:spcPts val="0"/>
              </a:spcBef>
              <a:defRPr/>
            </a:pPr>
            <a:r>
              <a:rPr lang="en-US" altLang="zh-TW" sz="1800" dirty="0" smtClean="0">
                <a:latin typeface="+mn-lt"/>
              </a:rPr>
              <a:t>Programming code</a:t>
            </a:r>
          </a:p>
          <a:p>
            <a:pPr lvl="1">
              <a:spcBef>
                <a:spcPts val="0"/>
              </a:spcBef>
              <a:defRPr/>
            </a:pPr>
            <a:r>
              <a:rPr lang="en-US" altLang="zh-TW" sz="1800" dirty="0" smtClean="0">
                <a:latin typeface="+mn-lt"/>
              </a:rPr>
              <a:t>What happened?</a:t>
            </a:r>
          </a:p>
          <a:p>
            <a:pPr>
              <a:spcBef>
                <a:spcPts val="0"/>
              </a:spcBef>
              <a:defRPr/>
            </a:pPr>
            <a:endParaRPr lang="en-US" dirty="0" smtClean="0">
              <a:latin typeface="+mn-lt"/>
            </a:endParaRPr>
          </a:p>
          <a:p>
            <a:pPr marL="342900" lvl="1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n-US" dirty="0" smtClean="0">
              <a:latin typeface="+mn-lt"/>
            </a:endParaRPr>
          </a:p>
          <a:p>
            <a:pPr>
              <a:spcBef>
                <a:spcPts val="0"/>
              </a:spcBef>
              <a:defRPr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473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Faculty#1 – Do’s</a:t>
            </a:r>
            <a:r>
              <a:rPr lang="en-US" sz="2800" dirty="0" smtClean="0">
                <a:latin typeface="+mn-lt"/>
              </a:rPr>
              <a:t>: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349D8-0362-4E1A-94F9-4285E1BBF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b="1" dirty="0" smtClean="0">
                <a:latin typeface="+mn-lt"/>
              </a:rPr>
              <a:t>Read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the textbook - Go over </a:t>
            </a:r>
            <a:r>
              <a:rPr lang="en-US" sz="2000" b="1" dirty="0">
                <a:latin typeface="+mn-lt"/>
              </a:rPr>
              <a:t>all </a:t>
            </a:r>
            <a:r>
              <a:rPr lang="en-US" sz="2000" dirty="0">
                <a:latin typeface="+mn-lt"/>
              </a:rPr>
              <a:t>check point questions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The textbook has “</a:t>
            </a:r>
            <a:r>
              <a:rPr lang="en-US" sz="1600" b="1" dirty="0">
                <a:latin typeface="+mn-lt"/>
              </a:rPr>
              <a:t>plenty” </a:t>
            </a:r>
            <a:r>
              <a:rPr lang="en-US" sz="1600" dirty="0">
                <a:latin typeface="+mn-lt"/>
              </a:rPr>
              <a:t>of exercises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How many should you do? </a:t>
            </a:r>
            <a:r>
              <a:rPr lang="en-US" sz="1600" b="1" dirty="0">
                <a:latin typeface="+mn-lt"/>
              </a:rPr>
              <a:t>(ALL)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White paper approach </a:t>
            </a:r>
            <a:r>
              <a:rPr lang="en-US" sz="1600" b="1" dirty="0">
                <a:latin typeface="+mn-lt"/>
              </a:rPr>
              <a:t>(thinking) </a:t>
            </a:r>
            <a:r>
              <a:rPr lang="en-US" sz="1600" dirty="0">
                <a:latin typeface="+mn-lt"/>
              </a:rPr>
              <a:t>– Hand trace your logic.</a:t>
            </a:r>
          </a:p>
          <a:p>
            <a:pPr lvl="1">
              <a:defRPr/>
            </a:pPr>
            <a:r>
              <a:rPr lang="en-US" sz="1600" b="1" dirty="0">
                <a:latin typeface="+mn-lt"/>
              </a:rPr>
              <a:t>Implement </a:t>
            </a:r>
            <a:r>
              <a:rPr lang="en-US" sz="1600" dirty="0">
                <a:latin typeface="+mn-lt"/>
              </a:rPr>
              <a:t>on computer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Learn to </a:t>
            </a:r>
            <a:r>
              <a:rPr lang="en-US" sz="1600" b="1" dirty="0">
                <a:latin typeface="+mn-lt"/>
              </a:rPr>
              <a:t>debug</a:t>
            </a:r>
            <a:r>
              <a:rPr lang="en-US" sz="1600" dirty="0">
                <a:latin typeface="+mn-lt"/>
              </a:rPr>
              <a:t> your own code</a:t>
            </a:r>
          </a:p>
          <a:p>
            <a:pPr lvl="1">
              <a:defRPr/>
            </a:pPr>
            <a:r>
              <a:rPr lang="en-US" sz="1600" b="1" dirty="0">
                <a:latin typeface="+mn-lt"/>
              </a:rPr>
              <a:t>Discuss</a:t>
            </a:r>
            <a:r>
              <a:rPr lang="en-US" sz="1600" dirty="0">
                <a:latin typeface="+mn-lt"/>
              </a:rPr>
              <a:t> with instructors if you have any difficulty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Need to work on assignments right away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Spend </a:t>
            </a:r>
            <a:r>
              <a:rPr lang="en-US" sz="2000" b="1" dirty="0">
                <a:latin typeface="+mn-lt"/>
              </a:rPr>
              <a:t>as much time as necessary </a:t>
            </a:r>
            <a:r>
              <a:rPr lang="en-US" sz="2000" dirty="0">
                <a:latin typeface="+mn-lt"/>
              </a:rPr>
              <a:t>outside of classroom</a:t>
            </a:r>
          </a:p>
          <a:p>
            <a:pPr marL="342900" lvl="1" indent="0">
              <a:buNone/>
              <a:defRPr/>
            </a:pPr>
            <a:endParaRPr lang="en-US" sz="2000" dirty="0">
              <a:latin typeface="+mn-lt"/>
            </a:endParaRPr>
          </a:p>
          <a:p>
            <a:pPr>
              <a:defRPr/>
            </a:pP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980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Faculty #2– Do’s</a:t>
            </a:r>
            <a:r>
              <a:rPr lang="en-US" sz="2800" dirty="0" smtClean="0">
                <a:latin typeface="+mn-lt"/>
              </a:rPr>
              <a:t>: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349D8-0362-4E1A-94F9-4285E1BBF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>
                <a:latin typeface="+mn-lt"/>
              </a:rPr>
              <a:t>The </a:t>
            </a:r>
            <a:r>
              <a:rPr lang="en-US" sz="2000" dirty="0">
                <a:latin typeface="+mn-lt"/>
              </a:rPr>
              <a:t>key is to become comfortable with programming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Do as many exercises as possible in the textbook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Planning your logic (on paper)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Implementing your logic (on computer)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Debugging and Testing.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7 to 8 chapters each for CS2011 &amp; CS2012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16 weeks </a:t>
            </a:r>
            <a:r>
              <a:rPr lang="en-US" sz="2000" b="1" dirty="0">
                <a:latin typeface="+mn-lt"/>
              </a:rPr>
              <a:t>(+ weekends!) </a:t>
            </a:r>
            <a:r>
              <a:rPr lang="en-US" sz="2000" dirty="0">
                <a:latin typeface="+mn-lt"/>
              </a:rPr>
              <a:t>to master the material</a:t>
            </a:r>
            <a:endParaRPr lang="en-US" sz="1600" dirty="0">
              <a:latin typeface="+mn-lt"/>
            </a:endParaRPr>
          </a:p>
          <a:p>
            <a:pPr>
              <a:defRPr/>
            </a:pPr>
            <a:r>
              <a:rPr lang="en-US" sz="2000" dirty="0">
                <a:latin typeface="+mn-lt"/>
              </a:rPr>
              <a:t>Form study groups and challenge each other</a:t>
            </a:r>
          </a:p>
          <a:p>
            <a:pPr>
              <a:defRPr/>
            </a:pPr>
            <a:r>
              <a:rPr lang="en-US" sz="2000" dirty="0">
                <a:latin typeface="+mn-lt"/>
              </a:rPr>
              <a:t>Breaks in between semesters should not be wasted</a:t>
            </a:r>
          </a:p>
          <a:p>
            <a:pPr lvl="1">
              <a:defRPr/>
            </a:pPr>
            <a:r>
              <a:rPr lang="en-US" sz="1600" dirty="0">
                <a:latin typeface="+mn-lt"/>
              </a:rPr>
              <a:t>Practice programming over summer break</a:t>
            </a:r>
          </a:p>
          <a:p>
            <a:pPr marL="342900" lvl="1" indent="0">
              <a:buNone/>
              <a:defRPr/>
            </a:pPr>
            <a:endParaRPr lang="en-US" sz="2000" dirty="0">
              <a:latin typeface="+mn-lt"/>
            </a:endParaRPr>
          </a:p>
          <a:p>
            <a:pPr>
              <a:defRPr/>
            </a:pP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703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828</Words>
  <Application>Microsoft Office PowerPoint</Application>
  <PresentationFormat>On-screen Show (16:9)</PresentationFormat>
  <Paragraphs>165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PMingLiU</vt:lpstr>
      <vt:lpstr>PMingLiU</vt:lpstr>
      <vt:lpstr>Arial</vt:lpstr>
      <vt:lpstr>Calibri</vt:lpstr>
      <vt:lpstr>Courier New</vt:lpstr>
      <vt:lpstr>Times New Roman</vt:lpstr>
      <vt:lpstr>Wingdings</vt:lpstr>
      <vt:lpstr>Office Theme</vt:lpstr>
      <vt:lpstr>Computer Science Groups Advisement for Sophomores</vt:lpstr>
      <vt:lpstr>Year 2020- Life lessons </vt:lpstr>
      <vt:lpstr>Work From Home - Life lessons </vt:lpstr>
      <vt:lpstr>PowerPoint Presentation</vt:lpstr>
      <vt:lpstr>Critical Course Sequences</vt:lpstr>
      <vt:lpstr>Critical Course Sequences</vt:lpstr>
      <vt:lpstr>Don’ts</vt:lpstr>
      <vt:lpstr>Faculty#1 – Do’s:</vt:lpstr>
      <vt:lpstr>Faculty #2– Do’s:</vt:lpstr>
      <vt:lpstr>Faculty #3– Do’s:</vt:lpstr>
      <vt:lpstr>Faculty #4– Do’s:</vt:lpstr>
      <vt:lpstr>Faculty #5– Do’s:</vt:lpstr>
      <vt:lpstr>Ideal Planner</vt:lpstr>
      <vt:lpstr>Course Planning and Time Management</vt:lpstr>
      <vt:lpstr>Individual Planner (Fall 20 and beyond)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52</cp:revision>
  <dcterms:created xsi:type="dcterms:W3CDTF">2020-04-22T18:12:43Z</dcterms:created>
  <dcterms:modified xsi:type="dcterms:W3CDTF">2020-07-13T19:22:51Z</dcterms:modified>
</cp:coreProperties>
</file>