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529" r:id="rId2"/>
    <p:sldId id="530" r:id="rId3"/>
    <p:sldId id="531" r:id="rId4"/>
    <p:sldId id="532" r:id="rId5"/>
    <p:sldId id="541" r:id="rId6"/>
    <p:sldId id="542" r:id="rId7"/>
    <p:sldId id="543" r:id="rId8"/>
    <p:sldId id="545" r:id="rId9"/>
    <p:sldId id="546" r:id="rId10"/>
    <p:sldId id="547" r:id="rId11"/>
    <p:sldId id="548" r:id="rId12"/>
    <p:sldId id="549" r:id="rId13"/>
    <p:sldId id="550" r:id="rId14"/>
    <p:sldId id="533" r:id="rId15"/>
    <p:sldId id="552" r:id="rId16"/>
    <p:sldId id="479" r:id="rId17"/>
  </p:sldIdLst>
  <p:sldSz cx="9144000" cy="5143500" type="screen16x9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h Cherniss" initials="MC" lastIdx="9" clrIdx="0"/>
  <p:cmAuthor id="2" name="Mara Mintz" initials="MM" lastIdx="6" clrIdx="1">
    <p:extLst>
      <p:ext uri="{19B8F6BF-5375-455C-9EA6-DF929625EA0E}">
        <p15:presenceInfo xmlns:p15="http://schemas.microsoft.com/office/powerpoint/2012/main" userId="25ea2eff5ac3ceb0" providerId="Windows Live"/>
      </p:ext>
    </p:extLst>
  </p:cmAuthor>
  <p:cmAuthor id="3" name="Jonathan Rutchik" initials="JR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C90A"/>
    <a:srgbClr val="4A4F55"/>
    <a:srgbClr val="272324"/>
    <a:srgbClr val="A58628"/>
    <a:srgbClr val="898989"/>
    <a:srgbClr val="3E5C94"/>
    <a:srgbClr val="3F5B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3761" autoAdjust="0"/>
    <p:restoredTop sz="88679" autoAdjust="0"/>
  </p:normalViewPr>
  <p:slideViewPr>
    <p:cSldViewPr snapToGrid="0" snapToObjects="1">
      <p:cViewPr>
        <p:scale>
          <a:sx n="86" d="100"/>
          <a:sy n="86" d="100"/>
        </p:scale>
        <p:origin x="772" y="42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47" d="100"/>
          <a:sy n="147" d="100"/>
        </p:scale>
        <p:origin x="131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FECECE4-DAC3-184B-ACA5-FE13628ADD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E505-AACC-A441-A0A2-862C839087B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07F553-0B52-9542-A9FE-C4F2764AF8D6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4C9671-94C8-3642-890C-0ACE75469B9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B7DE89-E275-1E4D-940A-CDC79AFEA87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2F86C5-3458-7741-98E4-0944E3634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818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307840-2B3D-544B-89F3-FB0965DC6458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FFD51F-2C2B-9E40-86B6-19E5372E5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621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defTabSz="9318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defTabSz="9318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defTabSz="9318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defTabSz="9318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3EAEDD93-C462-45F2-BDCB-BD38AE4A8705}" type="slidenum">
              <a:rPr kumimoji="0" lang="en-US" altLang="en-US"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kumimoji="0" lang="en-US" altLang="en-US">
              <a:latin typeface="Times New Roman" panose="02020603050405020304" pitchFamily="18" charset="0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278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>
              <a:spcBef>
                <a:spcPct val="0"/>
              </a:spcBef>
            </a:pPr>
            <a:fld id="{0FADA6C8-DD55-453A-ADA6-EA2F324A43A1}" type="slidenum">
              <a:rPr kumimoji="0" lang="en-US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5</a:t>
            </a:fld>
            <a:endParaRPr kumimoji="0"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594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defTabSz="9302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>
              <a:spcBef>
                <a:spcPct val="0"/>
              </a:spcBef>
            </a:pPr>
            <a:fld id="{71BB5D68-0B06-40E8-8142-600AA3E3782B}" type="slidenum">
              <a:rPr kumimoji="0" lang="en-US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6</a:t>
            </a:fld>
            <a:endParaRPr kumimoji="0"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168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FD51F-2C2B-9E40-86B6-19E5372E5CE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752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FD51F-2C2B-9E40-86B6-19E5372E5CE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632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6195" y="2318983"/>
            <a:ext cx="5654749" cy="552380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6195" y="2894946"/>
            <a:ext cx="565474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D24B268C-D757-234C-A337-CFEB3D4199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620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A395EF-4307-9C45-A995-09970D74C4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299504" y="184149"/>
            <a:ext cx="1819687" cy="1937259"/>
          </a:xfrm>
          <a:prstGeom prst="rect">
            <a:avLst/>
          </a:prstGeom>
        </p:spPr>
      </p:pic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998402E4-6B09-6C46-9E46-BA6D15131A3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96677" y="934104"/>
            <a:ext cx="6928451" cy="53852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E9183DE-11EC-A147-BC99-6165131F50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alphaModFix am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52" t="1941" r="-4752" b="51083"/>
          <a:stretch/>
        </p:blipFill>
        <p:spPr>
          <a:xfrm>
            <a:off x="6864096" y="1829521"/>
            <a:ext cx="1924301" cy="331397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40873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64EBAC9A-3243-7948-A0A3-A3D1B55301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9563"/>
            <a:ext cx="5387332" cy="5161997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DF169B2-7B51-4144-8AF2-5DE0B850423C}"/>
              </a:ext>
            </a:extLst>
          </p:cNvPr>
          <p:cNvGrpSpPr/>
          <p:nvPr userDrawn="1"/>
        </p:nvGrpSpPr>
        <p:grpSpPr>
          <a:xfrm rot="10800000">
            <a:off x="2071688" y="-10886"/>
            <a:ext cx="6399490" cy="5143501"/>
            <a:chOff x="0" y="0"/>
            <a:chExt cx="6377353" cy="5150732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C1B275-68D3-B440-9C4E-E49028EA5B47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A0D5574A-6B61-024C-83F6-5D3E04686218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325E83-2393-6746-A8B1-C032CE56DB65}"/>
              </a:ext>
            </a:extLst>
          </p:cNvPr>
          <p:cNvGrpSpPr/>
          <p:nvPr userDrawn="1"/>
        </p:nvGrpSpPr>
        <p:grpSpPr>
          <a:xfrm rot="10800000">
            <a:off x="2589184" y="-16820"/>
            <a:ext cx="6548803" cy="5169255"/>
            <a:chOff x="-34290" y="0"/>
            <a:chExt cx="6548803" cy="51507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45CAB9-C4E1-E242-9AC2-52D1BBFC520A}"/>
                </a:ext>
              </a:extLst>
            </p:cNvPr>
            <p:cNvSpPr/>
            <p:nvPr userDrawn="1"/>
          </p:nvSpPr>
          <p:spPr>
            <a:xfrm>
              <a:off x="-34290" y="1"/>
              <a:ext cx="3231326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6151C75D-E4E3-D84F-85A7-6B902D607B44}"/>
                </a:ext>
              </a:extLst>
            </p:cNvPr>
            <p:cNvSpPr/>
            <p:nvPr userDrawn="1"/>
          </p:nvSpPr>
          <p:spPr>
            <a:xfrm rot="5400000">
              <a:off x="2280409" y="916627"/>
              <a:ext cx="5150732" cy="3317477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rot="12780000">
            <a:off x="4208375" y="-421296"/>
            <a:ext cx="153842" cy="4527614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  <a:gd name="connsiteX0" fmla="*/ 9454 w 79792"/>
              <a:gd name="connsiteY0" fmla="*/ 131585 h 4416186"/>
              <a:gd name="connsiteX1" fmla="*/ 74693 w 79792"/>
              <a:gd name="connsiteY1" fmla="*/ 0 h 4416186"/>
              <a:gd name="connsiteX2" fmla="*/ 79792 w 79792"/>
              <a:gd name="connsiteY2" fmla="*/ 4416186 h 4416186"/>
              <a:gd name="connsiteX3" fmla="*/ 0 w 79792"/>
              <a:gd name="connsiteY3" fmla="*/ 4416186 h 4416186"/>
              <a:gd name="connsiteX4" fmla="*/ 9454 w 79792"/>
              <a:gd name="connsiteY4" fmla="*/ 131585 h 4416186"/>
              <a:gd name="connsiteX0" fmla="*/ 941 w 71279"/>
              <a:gd name="connsiteY0" fmla="*/ 131585 h 4515754"/>
              <a:gd name="connsiteX1" fmla="*/ 66180 w 71279"/>
              <a:gd name="connsiteY1" fmla="*/ 0 h 4515754"/>
              <a:gd name="connsiteX2" fmla="*/ 71279 w 71279"/>
              <a:gd name="connsiteY2" fmla="*/ 4416186 h 4515754"/>
              <a:gd name="connsiteX3" fmla="*/ 679 w 71279"/>
              <a:gd name="connsiteY3" fmla="*/ 4515754 h 4515754"/>
              <a:gd name="connsiteX4" fmla="*/ 941 w 71279"/>
              <a:gd name="connsiteY4" fmla="*/ 131585 h 4515754"/>
              <a:gd name="connsiteX0" fmla="*/ 4066 w 74404"/>
              <a:gd name="connsiteY0" fmla="*/ 131585 h 4514253"/>
              <a:gd name="connsiteX1" fmla="*/ 69305 w 74404"/>
              <a:gd name="connsiteY1" fmla="*/ 0 h 4514253"/>
              <a:gd name="connsiteX2" fmla="*/ 74404 w 74404"/>
              <a:gd name="connsiteY2" fmla="*/ 4416186 h 4514253"/>
              <a:gd name="connsiteX3" fmla="*/ 0 w 74404"/>
              <a:gd name="connsiteY3" fmla="*/ 4514253 h 4514253"/>
              <a:gd name="connsiteX4" fmla="*/ 4066 w 74404"/>
              <a:gd name="connsiteY4" fmla="*/ 131585 h 4514253"/>
              <a:gd name="connsiteX0" fmla="*/ 10903 w 81241"/>
              <a:gd name="connsiteY0" fmla="*/ 131585 h 4522221"/>
              <a:gd name="connsiteX1" fmla="*/ 76142 w 81241"/>
              <a:gd name="connsiteY1" fmla="*/ 0 h 4522221"/>
              <a:gd name="connsiteX2" fmla="*/ 81241 w 81241"/>
              <a:gd name="connsiteY2" fmla="*/ 4416186 h 4522221"/>
              <a:gd name="connsiteX3" fmla="*/ 0 w 81241"/>
              <a:gd name="connsiteY3" fmla="*/ 4522221 h 4522221"/>
              <a:gd name="connsiteX4" fmla="*/ 10903 w 81241"/>
              <a:gd name="connsiteY4" fmla="*/ 131585 h 4522221"/>
              <a:gd name="connsiteX0" fmla="*/ 10903 w 81241"/>
              <a:gd name="connsiteY0" fmla="*/ 131585 h 4522221"/>
              <a:gd name="connsiteX1" fmla="*/ 76142 w 81241"/>
              <a:gd name="connsiteY1" fmla="*/ 0 h 4522221"/>
              <a:gd name="connsiteX2" fmla="*/ 81241 w 81241"/>
              <a:gd name="connsiteY2" fmla="*/ 4416186 h 4522221"/>
              <a:gd name="connsiteX3" fmla="*/ 0 w 81241"/>
              <a:gd name="connsiteY3" fmla="*/ 4522221 h 4522221"/>
              <a:gd name="connsiteX4" fmla="*/ 10903 w 81241"/>
              <a:gd name="connsiteY4" fmla="*/ 131585 h 4522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41" h="4522221">
                <a:moveTo>
                  <a:pt x="10903" y="131585"/>
                </a:moveTo>
                <a:lnTo>
                  <a:pt x="76142" y="0"/>
                </a:lnTo>
                <a:cubicBezTo>
                  <a:pt x="77842" y="1472062"/>
                  <a:pt x="79541" y="2944124"/>
                  <a:pt x="81241" y="4416186"/>
                </a:cubicBezTo>
                <a:cubicBezTo>
                  <a:pt x="14484" y="4497775"/>
                  <a:pt x="27080" y="4486876"/>
                  <a:pt x="0" y="4522221"/>
                </a:cubicBezTo>
                <a:cubicBezTo>
                  <a:pt x="3151" y="3094021"/>
                  <a:pt x="7752" y="1559785"/>
                  <a:pt x="10903" y="13158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0564" y="2612014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20564" y="3633570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953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walking down a street&#10;&#10;Description automatically generated">
            <a:extLst>
              <a:ext uri="{FF2B5EF4-FFF2-40B4-BE49-F238E27FC236}">
                <a16:creationId xmlns:a16="http://schemas.microsoft.com/office/drawing/2014/main" id="{4C3BCBD3-1B37-C444-A54B-35A2627DAF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2" b="-176"/>
          <a:stretch/>
        </p:blipFill>
        <p:spPr>
          <a:xfrm>
            <a:off x="3369971" y="-17293"/>
            <a:ext cx="5774029" cy="5160793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DF169B2-7B51-4144-8AF2-5DE0B850423C}"/>
              </a:ext>
            </a:extLst>
          </p:cNvPr>
          <p:cNvGrpSpPr/>
          <p:nvPr userDrawn="1"/>
        </p:nvGrpSpPr>
        <p:grpSpPr>
          <a:xfrm>
            <a:off x="439200" y="0"/>
            <a:ext cx="6377353" cy="5154356"/>
            <a:chOff x="0" y="0"/>
            <a:chExt cx="6377353" cy="5150732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C1B275-68D3-B440-9C4E-E49028EA5B47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A0D5574A-6B61-024C-83F6-5D3E04686218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325E83-2393-6746-A8B1-C032CE56DB65}"/>
              </a:ext>
            </a:extLst>
          </p:cNvPr>
          <p:cNvGrpSpPr/>
          <p:nvPr userDrawn="1"/>
        </p:nvGrpSpPr>
        <p:grpSpPr>
          <a:xfrm>
            <a:off x="-80647" y="-2"/>
            <a:ext cx="6377353" cy="5156081"/>
            <a:chOff x="0" y="0"/>
            <a:chExt cx="6377353" cy="51507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45CAB9-C4E1-E242-9AC2-52D1BBFC520A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6151C75D-E4E3-D84F-85A7-6B902D607B44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rot="1956373">
            <a:off x="4575729" y="1038850"/>
            <a:ext cx="133535" cy="4514253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  <a:gd name="connsiteX0" fmla="*/ 9454 w 79792"/>
              <a:gd name="connsiteY0" fmla="*/ 131585 h 4416186"/>
              <a:gd name="connsiteX1" fmla="*/ 74693 w 79792"/>
              <a:gd name="connsiteY1" fmla="*/ 0 h 4416186"/>
              <a:gd name="connsiteX2" fmla="*/ 79792 w 79792"/>
              <a:gd name="connsiteY2" fmla="*/ 4416186 h 4416186"/>
              <a:gd name="connsiteX3" fmla="*/ 0 w 79792"/>
              <a:gd name="connsiteY3" fmla="*/ 4416186 h 4416186"/>
              <a:gd name="connsiteX4" fmla="*/ 9454 w 79792"/>
              <a:gd name="connsiteY4" fmla="*/ 131585 h 4416186"/>
              <a:gd name="connsiteX0" fmla="*/ 941 w 71279"/>
              <a:gd name="connsiteY0" fmla="*/ 131585 h 4515754"/>
              <a:gd name="connsiteX1" fmla="*/ 66180 w 71279"/>
              <a:gd name="connsiteY1" fmla="*/ 0 h 4515754"/>
              <a:gd name="connsiteX2" fmla="*/ 71279 w 71279"/>
              <a:gd name="connsiteY2" fmla="*/ 4416186 h 4515754"/>
              <a:gd name="connsiteX3" fmla="*/ 679 w 71279"/>
              <a:gd name="connsiteY3" fmla="*/ 4515754 h 4515754"/>
              <a:gd name="connsiteX4" fmla="*/ 941 w 71279"/>
              <a:gd name="connsiteY4" fmla="*/ 131585 h 4515754"/>
              <a:gd name="connsiteX0" fmla="*/ 4066 w 74404"/>
              <a:gd name="connsiteY0" fmla="*/ 131585 h 4514253"/>
              <a:gd name="connsiteX1" fmla="*/ 69305 w 74404"/>
              <a:gd name="connsiteY1" fmla="*/ 0 h 4514253"/>
              <a:gd name="connsiteX2" fmla="*/ 74404 w 74404"/>
              <a:gd name="connsiteY2" fmla="*/ 4416186 h 4514253"/>
              <a:gd name="connsiteX3" fmla="*/ 0 w 74404"/>
              <a:gd name="connsiteY3" fmla="*/ 4514253 h 4514253"/>
              <a:gd name="connsiteX4" fmla="*/ 4066 w 74404"/>
              <a:gd name="connsiteY4" fmla="*/ 131585 h 4514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04" h="4514253">
                <a:moveTo>
                  <a:pt x="4066" y="131585"/>
                </a:moveTo>
                <a:lnTo>
                  <a:pt x="69305" y="0"/>
                </a:lnTo>
                <a:cubicBezTo>
                  <a:pt x="71005" y="1472062"/>
                  <a:pt x="72704" y="2944124"/>
                  <a:pt x="74404" y="4416186"/>
                </a:cubicBezTo>
                <a:lnTo>
                  <a:pt x="0" y="4514253"/>
                </a:lnTo>
                <a:cubicBezTo>
                  <a:pt x="3151" y="3086053"/>
                  <a:pt x="915" y="1559785"/>
                  <a:pt x="4066" y="13158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358" y="470882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358" y="1492438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7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walking down a street next to a building&#10;&#10;Description automatically generated">
            <a:extLst>
              <a:ext uri="{FF2B5EF4-FFF2-40B4-BE49-F238E27FC236}">
                <a16:creationId xmlns:a16="http://schemas.microsoft.com/office/drawing/2014/main" id="{4EF181C8-10ED-D64D-8EDB-E368145339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7449" y="0"/>
            <a:ext cx="4536551" cy="51253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001" y="644503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001" y="1666059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flipH="1">
            <a:off x="4607449" y="729324"/>
            <a:ext cx="147431" cy="4414176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92" h="4414176">
                <a:moveTo>
                  <a:pt x="9454" y="129575"/>
                </a:moveTo>
                <a:lnTo>
                  <a:pt x="79792" y="0"/>
                </a:lnTo>
                <a:lnTo>
                  <a:pt x="79792" y="4414176"/>
                </a:lnTo>
                <a:lnTo>
                  <a:pt x="0" y="4414176"/>
                </a:lnTo>
                <a:cubicBezTo>
                  <a:pt x="3151" y="2985976"/>
                  <a:pt x="6303" y="1557775"/>
                  <a:pt x="9454" y="12957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878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2C5591F-849C-3B41-A257-FEA33CB57F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E5C5502B-A01D-CB4E-9D8E-B5505FD4FE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116547D-614F-E549-97A4-850E8651FC57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13" name="Picture 12" descr="A close up of a logo&#10;&#10;Description automatically generated">
              <a:extLst>
                <a:ext uri="{FF2B5EF4-FFF2-40B4-BE49-F238E27FC236}">
                  <a16:creationId xmlns:a16="http://schemas.microsoft.com/office/drawing/2014/main" id="{EB6B52A0-3685-A54B-B54D-60133004576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7433753-A008-7742-B793-CE86E61CD2B1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70515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2C5591F-849C-3B41-A257-FEA33CB57F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E5C5502B-A01D-CB4E-9D8E-B5505FD4FE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6A4B992-B89F-1746-AFCC-EC7631249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6408" y="1146189"/>
            <a:ext cx="8140628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AF38B7F-7A6E-D741-A5F1-754C88A627FC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9" name="Picture 8" descr="A close up of a logo&#10;&#10;Description automatically generated">
              <a:extLst>
                <a:ext uri="{FF2B5EF4-FFF2-40B4-BE49-F238E27FC236}">
                  <a16:creationId xmlns:a16="http://schemas.microsoft.com/office/drawing/2014/main" id="{CA90C820-AC80-524A-B30C-0F492D7CA18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AAD71DB-6346-2144-85C6-F4CEF58B34C5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18173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408" y="1177748"/>
            <a:ext cx="8140628" cy="33944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8521E6B9-4F77-584D-BA4E-D0E7EA0B28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C712D0E-A2E0-5842-B6AA-14AF1C23D9BC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9" name="Picture 8" descr="A close up of a logo&#10;&#10;Description automatically generated">
              <a:extLst>
                <a:ext uri="{FF2B5EF4-FFF2-40B4-BE49-F238E27FC236}">
                  <a16:creationId xmlns:a16="http://schemas.microsoft.com/office/drawing/2014/main" id="{53215066-D693-314A-9B0D-E690BD56D50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D841E4F-2415-0A4F-8ECD-001D43698B78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81697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4842687B-E34E-4B47-BB16-2DB39BC066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2718" y="0"/>
            <a:ext cx="876601" cy="79629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07CFB3C-9636-0A4F-8178-A1ABF0298AF8}"/>
              </a:ext>
            </a:extLst>
          </p:cNvPr>
          <p:cNvGrpSpPr/>
          <p:nvPr userDrawn="1"/>
        </p:nvGrpSpPr>
        <p:grpSpPr>
          <a:xfrm>
            <a:off x="198023" y="147081"/>
            <a:ext cx="8503920" cy="543191"/>
            <a:chOff x="198023" y="147081"/>
            <a:chExt cx="8700480" cy="543191"/>
          </a:xfrm>
        </p:grpSpPr>
        <p:pic>
          <p:nvPicPr>
            <p:cNvPr id="5" name="Picture 4" descr="A close up of a logo&#10;&#10;Description automatically generated">
              <a:extLst>
                <a:ext uri="{FF2B5EF4-FFF2-40B4-BE49-F238E27FC236}">
                  <a16:creationId xmlns:a16="http://schemas.microsoft.com/office/drawing/2014/main" id="{29D15242-825A-344E-9167-CF27804226C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8023" y="151749"/>
              <a:ext cx="492246" cy="538523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E1567C5-D584-7341-917B-F0C864D6E96C}"/>
                </a:ext>
              </a:extLst>
            </p:cNvPr>
            <p:cNvSpPr/>
            <p:nvPr userDrawn="1"/>
          </p:nvSpPr>
          <p:spPr>
            <a:xfrm>
              <a:off x="690269" y="147081"/>
              <a:ext cx="8208234" cy="64008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57BD343E-BB60-1846-957C-EF5784C571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29323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6F385B3-52AD-1F49-A990-25AE7ABF3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408" y="1169435"/>
            <a:ext cx="8140628" cy="33944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2353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408" y="1200151"/>
            <a:ext cx="3959392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7408" y="1200151"/>
            <a:ext cx="3959392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F3610E8-A726-8449-8F78-DA2F7ACC98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4418BBB7-7D3A-EF42-ADCA-F5DFC970C2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6BB865F-C183-4546-9810-D99750BE1204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13" name="Picture 12" descr="A close up of a logo&#10;&#10;Description automatically generated">
              <a:extLst>
                <a:ext uri="{FF2B5EF4-FFF2-40B4-BE49-F238E27FC236}">
                  <a16:creationId xmlns:a16="http://schemas.microsoft.com/office/drawing/2014/main" id="{C1326A71-8846-1644-B377-66996DE3D09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45CE7F6-2C34-3740-9B4C-56FD5B3EA2FC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770887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408" y="1151335"/>
            <a:ext cx="3960980" cy="47982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FCC90A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408" y="1631156"/>
            <a:ext cx="3960980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265" y="1151335"/>
            <a:ext cx="3962536" cy="47982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FCC90A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265" y="1631156"/>
            <a:ext cx="3962536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4E2CA30-05C0-3D47-841D-BC4D8B15AD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E0435E06-3DC2-2841-B93E-196B9DC38B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1ECD72CA-61EB-4A4C-8093-436A3464D051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15" name="Picture 14" descr="A close up of a logo&#10;&#10;Description automatically generated">
              <a:extLst>
                <a:ext uri="{FF2B5EF4-FFF2-40B4-BE49-F238E27FC236}">
                  <a16:creationId xmlns:a16="http://schemas.microsoft.com/office/drawing/2014/main" id="{F88AF9A5-C125-F347-97C5-E074CF5BD09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C3EEEA6-D6CD-7F4A-89B6-5F1C74A362F6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896956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505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C806285-BEFA-E540-AFFA-C98F20B26B71}"/>
              </a:ext>
            </a:extLst>
          </p:cNvPr>
          <p:cNvSpPr/>
          <p:nvPr userDrawn="1"/>
        </p:nvSpPr>
        <p:spPr>
          <a:xfrm>
            <a:off x="4683760" y="9004"/>
            <a:ext cx="4460240" cy="5134496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large white building&#10;&#10;Description automatically generated">
            <a:extLst>
              <a:ext uri="{FF2B5EF4-FFF2-40B4-BE49-F238E27FC236}">
                <a16:creationId xmlns:a16="http://schemas.microsoft.com/office/drawing/2014/main" id="{1CD372BA-776F-414E-A75F-E041CFEFFF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76603" y="556528"/>
            <a:ext cx="4167397" cy="4586971"/>
          </a:xfrm>
          <a:prstGeom prst="rect">
            <a:avLst/>
          </a:prstGeom>
          <a:effectLst>
            <a:outerShdw dir="5400000" algn="ctr" rotWithShape="0">
              <a:srgbClr val="000000">
                <a:alpha val="43137"/>
              </a:srgbClr>
            </a:outerShdw>
            <a:softEdge rad="12700"/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7B07CA2-EE15-8740-9ADD-4D7F85AF9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901" y="1224321"/>
            <a:ext cx="400925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F87C07-9D91-4E45-921A-44018CE19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7713518" y="2762"/>
            <a:ext cx="1407332" cy="1498261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CDC26C18-1799-5F49-909E-3517C5CB13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854"/>
          <a:stretch/>
        </p:blipFill>
        <p:spPr>
          <a:xfrm>
            <a:off x="4840586" y="2791962"/>
            <a:ext cx="818534" cy="2200843"/>
          </a:xfrm>
          <a:prstGeom prst="rect">
            <a:avLst/>
          </a:prstGeom>
        </p:spPr>
      </p:pic>
      <p:pic>
        <p:nvPicPr>
          <p:cNvPr id="21" name="Picture 20" descr="A picture containing baseball&#10;&#10;Description automatically generated">
            <a:extLst>
              <a:ext uri="{FF2B5EF4-FFF2-40B4-BE49-F238E27FC236}">
                <a16:creationId xmlns:a16="http://schemas.microsoft.com/office/drawing/2014/main" id="{1BF39851-6DA6-7841-BDB1-EA22069EECE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606209" y="1407073"/>
            <a:ext cx="1332108" cy="8778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D10C44-ACE2-7D45-9357-DE79BED9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4816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C806285-BEFA-E540-AFFA-C98F20B26B71}"/>
              </a:ext>
            </a:extLst>
          </p:cNvPr>
          <p:cNvSpPr/>
          <p:nvPr userDrawn="1"/>
        </p:nvSpPr>
        <p:spPr>
          <a:xfrm>
            <a:off x="5332353" y="9004"/>
            <a:ext cx="3788497" cy="5134496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large white building&#10;&#10;Description automatically generated">
            <a:extLst>
              <a:ext uri="{FF2B5EF4-FFF2-40B4-BE49-F238E27FC236}">
                <a16:creationId xmlns:a16="http://schemas.microsoft.com/office/drawing/2014/main" id="{1CD372BA-776F-414E-A75F-E041CFEFFF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16119"/>
          <a:stretch/>
        </p:blipFill>
        <p:spPr>
          <a:xfrm>
            <a:off x="5625197" y="556528"/>
            <a:ext cx="3495654" cy="4586971"/>
          </a:xfrm>
          <a:prstGeom prst="rect">
            <a:avLst/>
          </a:prstGeom>
          <a:effectLst>
            <a:outerShdw dir="5400000" algn="ctr" rotWithShape="0">
              <a:srgbClr val="000000">
                <a:alpha val="43137"/>
              </a:srgbClr>
            </a:outerShdw>
            <a:softEdge rad="12700"/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7B07CA2-EE15-8740-9ADD-4D7F85AF9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901" y="1224321"/>
            <a:ext cx="400925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F87C07-9D91-4E45-921A-44018CE19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7713518" y="2762"/>
            <a:ext cx="1407332" cy="1498261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CDC26C18-1799-5F49-909E-3517C5CB13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854"/>
          <a:stretch/>
        </p:blipFill>
        <p:spPr>
          <a:xfrm>
            <a:off x="5489179" y="2791962"/>
            <a:ext cx="818534" cy="2200843"/>
          </a:xfrm>
          <a:prstGeom prst="rect">
            <a:avLst/>
          </a:prstGeom>
        </p:spPr>
      </p:pic>
      <p:pic>
        <p:nvPicPr>
          <p:cNvPr id="21" name="Picture 20" descr="A picture containing baseball&#10;&#10;Description automatically generated">
            <a:extLst>
              <a:ext uri="{FF2B5EF4-FFF2-40B4-BE49-F238E27FC236}">
                <a16:creationId xmlns:a16="http://schemas.microsoft.com/office/drawing/2014/main" id="{1BF39851-6DA6-7841-BDB1-EA22069EECE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254802" y="1407073"/>
            <a:ext cx="1332108" cy="8778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D10C44-ACE2-7D45-9357-DE79BED9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45360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C806285-BEFA-E540-AFFA-C98F20B26B71}"/>
              </a:ext>
            </a:extLst>
          </p:cNvPr>
          <p:cNvSpPr/>
          <p:nvPr userDrawn="1"/>
        </p:nvSpPr>
        <p:spPr>
          <a:xfrm>
            <a:off x="4683760" y="9004"/>
            <a:ext cx="4460240" cy="5134496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7B07CA2-EE15-8740-9ADD-4D7F85AF9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901" y="1224321"/>
            <a:ext cx="400925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D10C44-ACE2-7D45-9357-DE79BED9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 descr="A tree lined street&#10;&#10;Description automatically generated">
            <a:extLst>
              <a:ext uri="{FF2B5EF4-FFF2-40B4-BE49-F238E27FC236}">
                <a16:creationId xmlns:a16="http://schemas.microsoft.com/office/drawing/2014/main" id="{43FCBB59-884B-D241-A30C-1EB82F8BEC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3760" y="702216"/>
            <a:ext cx="3865880" cy="4450287"/>
          </a:xfrm>
          <a:prstGeom prst="rect">
            <a:avLst/>
          </a:prstGeom>
        </p:spPr>
      </p:pic>
      <p:sp>
        <p:nvSpPr>
          <p:cNvPr id="11" name="Freeform 10">
            <a:extLst>
              <a:ext uri="{FF2B5EF4-FFF2-40B4-BE49-F238E27FC236}">
                <a16:creationId xmlns:a16="http://schemas.microsoft.com/office/drawing/2014/main" id="{2330FA8F-24E2-1046-8F3F-5CEA52CA6025}"/>
              </a:ext>
            </a:extLst>
          </p:cNvPr>
          <p:cNvSpPr/>
          <p:nvPr userDrawn="1"/>
        </p:nvSpPr>
        <p:spPr>
          <a:xfrm flipH="1">
            <a:off x="4683073" y="720320"/>
            <a:ext cx="199495" cy="4414176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92" h="4414176">
                <a:moveTo>
                  <a:pt x="9454" y="129575"/>
                </a:moveTo>
                <a:lnTo>
                  <a:pt x="79792" y="0"/>
                </a:lnTo>
                <a:lnTo>
                  <a:pt x="79792" y="4414176"/>
                </a:lnTo>
                <a:lnTo>
                  <a:pt x="0" y="4414176"/>
                </a:lnTo>
                <a:cubicBezTo>
                  <a:pt x="3151" y="2985976"/>
                  <a:pt x="6303" y="1557775"/>
                  <a:pt x="9454" y="12957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F87C07-9D91-4E45-921A-44018CE19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7736668" y="9004"/>
            <a:ext cx="1407332" cy="149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989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tree lined street&#10;&#10;Description automatically generated">
            <a:extLst>
              <a:ext uri="{FF2B5EF4-FFF2-40B4-BE49-F238E27FC236}">
                <a16:creationId xmlns:a16="http://schemas.microsoft.com/office/drawing/2014/main" id="{A20A685D-D3DD-1E41-9703-9693AA53E8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36" y="0"/>
            <a:ext cx="453603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1393" y="644503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1393" y="1666059"/>
            <a:ext cx="3592512" cy="344090"/>
          </a:xfrm>
        </p:spPr>
        <p:txBody>
          <a:bodyPr anchor="b">
            <a:noAutofit/>
          </a:bodyPr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>
            <a:off x="4427668" y="729324"/>
            <a:ext cx="143205" cy="4414176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92" h="4414176">
                <a:moveTo>
                  <a:pt x="9454" y="129575"/>
                </a:moveTo>
                <a:lnTo>
                  <a:pt x="79792" y="0"/>
                </a:lnTo>
                <a:lnTo>
                  <a:pt x="79792" y="4414176"/>
                </a:lnTo>
                <a:lnTo>
                  <a:pt x="0" y="4414176"/>
                </a:lnTo>
                <a:cubicBezTo>
                  <a:pt x="3151" y="2985976"/>
                  <a:pt x="6303" y="1557775"/>
                  <a:pt x="9454" y="12957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77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C806285-BEFA-E540-AFFA-C98F20B26B71}"/>
              </a:ext>
            </a:extLst>
          </p:cNvPr>
          <p:cNvSpPr/>
          <p:nvPr userDrawn="1"/>
        </p:nvSpPr>
        <p:spPr>
          <a:xfrm>
            <a:off x="4683760" y="9004"/>
            <a:ext cx="4460240" cy="5134496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group of palm trees on the side of a building&#10;&#10;Description automatically generated">
            <a:extLst>
              <a:ext uri="{FF2B5EF4-FFF2-40B4-BE49-F238E27FC236}">
                <a16:creationId xmlns:a16="http://schemas.microsoft.com/office/drawing/2014/main" id="{8E7532AB-4B30-E042-8D7B-78C8B9D48D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6"/>
          <a:stretch/>
        </p:blipFill>
        <p:spPr>
          <a:xfrm>
            <a:off x="4677507" y="914401"/>
            <a:ext cx="4466494" cy="4229100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7B07CA2-EE15-8740-9ADD-4D7F85AF9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901" y="1224321"/>
            <a:ext cx="400925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CDC26C18-1799-5F49-909E-3517C5CB13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854"/>
          <a:stretch/>
        </p:blipFill>
        <p:spPr>
          <a:xfrm rot="12748497">
            <a:off x="5255191" y="465522"/>
            <a:ext cx="930293" cy="24227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D10C44-ACE2-7D45-9357-DE79BED9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ABF1A3-412D-2E41-A382-E44849C8EAE8}"/>
              </a:ext>
            </a:extLst>
          </p:cNvPr>
          <p:cNvSpPr/>
          <p:nvPr userDrawn="1"/>
        </p:nvSpPr>
        <p:spPr>
          <a:xfrm>
            <a:off x="4677505" y="0"/>
            <a:ext cx="4466495" cy="914400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F87C07-9D91-4E45-921A-44018CE19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7713518" y="2762"/>
            <a:ext cx="1407332" cy="149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290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AB08A533-6574-A540-92FF-907EE5DBE4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2058" y="2670664"/>
            <a:ext cx="804339" cy="8107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0905" y="295171"/>
            <a:ext cx="2249504" cy="551260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CONTENTS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CF59A3BB-7934-8E4E-90BB-53AADD295E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5433" y="642359"/>
            <a:ext cx="804339" cy="810773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C534658D-14AC-8C43-A3A9-7A2B3642AD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5433" y="1660176"/>
            <a:ext cx="804339" cy="81077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5A705A7-C575-794C-AE0C-A8B106BB2FC8}"/>
              </a:ext>
            </a:extLst>
          </p:cNvPr>
          <p:cNvSpPr txBox="1"/>
          <p:nvPr userDrawn="1"/>
        </p:nvSpPr>
        <p:spPr>
          <a:xfrm>
            <a:off x="3163311" y="665781"/>
            <a:ext cx="67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A61812-6D7B-FB4E-926E-525E53ACD10E}"/>
              </a:ext>
            </a:extLst>
          </p:cNvPr>
          <p:cNvSpPr txBox="1"/>
          <p:nvPr userDrawn="1"/>
        </p:nvSpPr>
        <p:spPr>
          <a:xfrm>
            <a:off x="3186250" y="1700688"/>
            <a:ext cx="67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257B0D-51C9-A749-8EBE-5E43EA58581E}"/>
              </a:ext>
            </a:extLst>
          </p:cNvPr>
          <p:cNvSpPr txBox="1"/>
          <p:nvPr userDrawn="1"/>
        </p:nvSpPr>
        <p:spPr>
          <a:xfrm>
            <a:off x="3194563" y="2706528"/>
            <a:ext cx="67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57BAB96F-2F85-204B-B203-D0A9157E7B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3746" y="3663543"/>
            <a:ext cx="804339" cy="81077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74C7958-7000-3C4E-A7F1-AFD335A05DA4}"/>
              </a:ext>
            </a:extLst>
          </p:cNvPr>
          <p:cNvSpPr txBox="1"/>
          <p:nvPr userDrawn="1"/>
        </p:nvSpPr>
        <p:spPr>
          <a:xfrm>
            <a:off x="3186250" y="3704055"/>
            <a:ext cx="67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398437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group of palm trees on the side of a building&#10;&#10;Description automatically generated">
            <a:extLst>
              <a:ext uri="{FF2B5EF4-FFF2-40B4-BE49-F238E27FC236}">
                <a16:creationId xmlns:a16="http://schemas.microsoft.com/office/drawing/2014/main" id="{7127EAD5-8285-D940-8CC3-E78991F226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6"/>
          <a:stretch/>
        </p:blipFill>
        <p:spPr>
          <a:xfrm>
            <a:off x="-26057" y="-9562"/>
            <a:ext cx="5432223" cy="51435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DF169B2-7B51-4144-8AF2-5DE0B850423C}"/>
              </a:ext>
            </a:extLst>
          </p:cNvPr>
          <p:cNvGrpSpPr/>
          <p:nvPr userDrawn="1"/>
        </p:nvGrpSpPr>
        <p:grpSpPr>
          <a:xfrm rot="10800000">
            <a:off x="2071688" y="-10886"/>
            <a:ext cx="6399490" cy="5143501"/>
            <a:chOff x="0" y="0"/>
            <a:chExt cx="6377353" cy="5150732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C1B275-68D3-B440-9C4E-E49028EA5B47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A0D5574A-6B61-024C-83F6-5D3E04686218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325E83-2393-6746-A8B1-C032CE56DB65}"/>
              </a:ext>
            </a:extLst>
          </p:cNvPr>
          <p:cNvGrpSpPr/>
          <p:nvPr userDrawn="1"/>
        </p:nvGrpSpPr>
        <p:grpSpPr>
          <a:xfrm rot="10800000">
            <a:off x="2589184" y="-16820"/>
            <a:ext cx="6548803" cy="5169255"/>
            <a:chOff x="-34290" y="0"/>
            <a:chExt cx="6548803" cy="51507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45CAB9-C4E1-E242-9AC2-52D1BBFC520A}"/>
                </a:ext>
              </a:extLst>
            </p:cNvPr>
            <p:cNvSpPr/>
            <p:nvPr userDrawn="1"/>
          </p:nvSpPr>
          <p:spPr>
            <a:xfrm>
              <a:off x="-34290" y="1"/>
              <a:ext cx="3231326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6151C75D-E4E3-D84F-85A7-6B902D607B44}"/>
                </a:ext>
              </a:extLst>
            </p:cNvPr>
            <p:cNvSpPr/>
            <p:nvPr userDrawn="1"/>
          </p:nvSpPr>
          <p:spPr>
            <a:xfrm rot="5400000">
              <a:off x="2280409" y="916627"/>
              <a:ext cx="5150732" cy="3317477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rot="12780000">
            <a:off x="4208375" y="-421296"/>
            <a:ext cx="153842" cy="4527614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  <a:gd name="connsiteX0" fmla="*/ 9454 w 79792"/>
              <a:gd name="connsiteY0" fmla="*/ 131585 h 4416186"/>
              <a:gd name="connsiteX1" fmla="*/ 74693 w 79792"/>
              <a:gd name="connsiteY1" fmla="*/ 0 h 4416186"/>
              <a:gd name="connsiteX2" fmla="*/ 79792 w 79792"/>
              <a:gd name="connsiteY2" fmla="*/ 4416186 h 4416186"/>
              <a:gd name="connsiteX3" fmla="*/ 0 w 79792"/>
              <a:gd name="connsiteY3" fmla="*/ 4416186 h 4416186"/>
              <a:gd name="connsiteX4" fmla="*/ 9454 w 79792"/>
              <a:gd name="connsiteY4" fmla="*/ 131585 h 4416186"/>
              <a:gd name="connsiteX0" fmla="*/ 941 w 71279"/>
              <a:gd name="connsiteY0" fmla="*/ 131585 h 4515754"/>
              <a:gd name="connsiteX1" fmla="*/ 66180 w 71279"/>
              <a:gd name="connsiteY1" fmla="*/ 0 h 4515754"/>
              <a:gd name="connsiteX2" fmla="*/ 71279 w 71279"/>
              <a:gd name="connsiteY2" fmla="*/ 4416186 h 4515754"/>
              <a:gd name="connsiteX3" fmla="*/ 679 w 71279"/>
              <a:gd name="connsiteY3" fmla="*/ 4515754 h 4515754"/>
              <a:gd name="connsiteX4" fmla="*/ 941 w 71279"/>
              <a:gd name="connsiteY4" fmla="*/ 131585 h 4515754"/>
              <a:gd name="connsiteX0" fmla="*/ 4066 w 74404"/>
              <a:gd name="connsiteY0" fmla="*/ 131585 h 4514253"/>
              <a:gd name="connsiteX1" fmla="*/ 69305 w 74404"/>
              <a:gd name="connsiteY1" fmla="*/ 0 h 4514253"/>
              <a:gd name="connsiteX2" fmla="*/ 74404 w 74404"/>
              <a:gd name="connsiteY2" fmla="*/ 4416186 h 4514253"/>
              <a:gd name="connsiteX3" fmla="*/ 0 w 74404"/>
              <a:gd name="connsiteY3" fmla="*/ 4514253 h 4514253"/>
              <a:gd name="connsiteX4" fmla="*/ 4066 w 74404"/>
              <a:gd name="connsiteY4" fmla="*/ 131585 h 4514253"/>
              <a:gd name="connsiteX0" fmla="*/ 10903 w 81241"/>
              <a:gd name="connsiteY0" fmla="*/ 131585 h 4522221"/>
              <a:gd name="connsiteX1" fmla="*/ 76142 w 81241"/>
              <a:gd name="connsiteY1" fmla="*/ 0 h 4522221"/>
              <a:gd name="connsiteX2" fmla="*/ 81241 w 81241"/>
              <a:gd name="connsiteY2" fmla="*/ 4416186 h 4522221"/>
              <a:gd name="connsiteX3" fmla="*/ 0 w 81241"/>
              <a:gd name="connsiteY3" fmla="*/ 4522221 h 4522221"/>
              <a:gd name="connsiteX4" fmla="*/ 10903 w 81241"/>
              <a:gd name="connsiteY4" fmla="*/ 131585 h 4522221"/>
              <a:gd name="connsiteX0" fmla="*/ 10903 w 81241"/>
              <a:gd name="connsiteY0" fmla="*/ 131585 h 4522221"/>
              <a:gd name="connsiteX1" fmla="*/ 76142 w 81241"/>
              <a:gd name="connsiteY1" fmla="*/ 0 h 4522221"/>
              <a:gd name="connsiteX2" fmla="*/ 81241 w 81241"/>
              <a:gd name="connsiteY2" fmla="*/ 4416186 h 4522221"/>
              <a:gd name="connsiteX3" fmla="*/ 0 w 81241"/>
              <a:gd name="connsiteY3" fmla="*/ 4522221 h 4522221"/>
              <a:gd name="connsiteX4" fmla="*/ 10903 w 81241"/>
              <a:gd name="connsiteY4" fmla="*/ 131585 h 4522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41" h="4522221">
                <a:moveTo>
                  <a:pt x="10903" y="131585"/>
                </a:moveTo>
                <a:lnTo>
                  <a:pt x="76142" y="0"/>
                </a:lnTo>
                <a:cubicBezTo>
                  <a:pt x="77842" y="1472062"/>
                  <a:pt x="79541" y="2944124"/>
                  <a:pt x="81241" y="4416186"/>
                </a:cubicBezTo>
                <a:cubicBezTo>
                  <a:pt x="14484" y="4497775"/>
                  <a:pt x="27080" y="4486876"/>
                  <a:pt x="0" y="4522221"/>
                </a:cubicBezTo>
                <a:cubicBezTo>
                  <a:pt x="3151" y="3094021"/>
                  <a:pt x="7752" y="1559785"/>
                  <a:pt x="10903" y="13158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0564" y="2612014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20564" y="3633570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732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large white building&#10;&#10;Description automatically generated">
            <a:extLst>
              <a:ext uri="{FF2B5EF4-FFF2-40B4-BE49-F238E27FC236}">
                <a16:creationId xmlns:a16="http://schemas.microsoft.com/office/drawing/2014/main" id="{DF064E63-0BE7-CC46-8B5A-DB42D6CACF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93" t="295" r="2532" b="-295"/>
          <a:stretch/>
        </p:blipFill>
        <p:spPr>
          <a:xfrm>
            <a:off x="1793311" y="0"/>
            <a:ext cx="7350689" cy="51435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DF169B2-7B51-4144-8AF2-5DE0B850423C}"/>
              </a:ext>
            </a:extLst>
          </p:cNvPr>
          <p:cNvGrpSpPr/>
          <p:nvPr userDrawn="1"/>
        </p:nvGrpSpPr>
        <p:grpSpPr>
          <a:xfrm>
            <a:off x="439200" y="0"/>
            <a:ext cx="6377353" cy="5154356"/>
            <a:chOff x="0" y="0"/>
            <a:chExt cx="6377353" cy="5150732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C1B275-68D3-B440-9C4E-E49028EA5B47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A0D5574A-6B61-024C-83F6-5D3E04686218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325E83-2393-6746-A8B1-C032CE56DB65}"/>
              </a:ext>
            </a:extLst>
          </p:cNvPr>
          <p:cNvGrpSpPr/>
          <p:nvPr userDrawn="1"/>
        </p:nvGrpSpPr>
        <p:grpSpPr>
          <a:xfrm>
            <a:off x="-80647" y="-2"/>
            <a:ext cx="6377353" cy="5156081"/>
            <a:chOff x="0" y="0"/>
            <a:chExt cx="6377353" cy="51507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45CAB9-C4E1-E242-9AC2-52D1BBFC520A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6151C75D-E4E3-D84F-85A7-6B902D607B44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rot="1956373">
            <a:off x="4575729" y="1038850"/>
            <a:ext cx="133535" cy="4514253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  <a:gd name="connsiteX0" fmla="*/ 9454 w 79792"/>
              <a:gd name="connsiteY0" fmla="*/ 131585 h 4416186"/>
              <a:gd name="connsiteX1" fmla="*/ 74693 w 79792"/>
              <a:gd name="connsiteY1" fmla="*/ 0 h 4416186"/>
              <a:gd name="connsiteX2" fmla="*/ 79792 w 79792"/>
              <a:gd name="connsiteY2" fmla="*/ 4416186 h 4416186"/>
              <a:gd name="connsiteX3" fmla="*/ 0 w 79792"/>
              <a:gd name="connsiteY3" fmla="*/ 4416186 h 4416186"/>
              <a:gd name="connsiteX4" fmla="*/ 9454 w 79792"/>
              <a:gd name="connsiteY4" fmla="*/ 131585 h 4416186"/>
              <a:gd name="connsiteX0" fmla="*/ 941 w 71279"/>
              <a:gd name="connsiteY0" fmla="*/ 131585 h 4515754"/>
              <a:gd name="connsiteX1" fmla="*/ 66180 w 71279"/>
              <a:gd name="connsiteY1" fmla="*/ 0 h 4515754"/>
              <a:gd name="connsiteX2" fmla="*/ 71279 w 71279"/>
              <a:gd name="connsiteY2" fmla="*/ 4416186 h 4515754"/>
              <a:gd name="connsiteX3" fmla="*/ 679 w 71279"/>
              <a:gd name="connsiteY3" fmla="*/ 4515754 h 4515754"/>
              <a:gd name="connsiteX4" fmla="*/ 941 w 71279"/>
              <a:gd name="connsiteY4" fmla="*/ 131585 h 4515754"/>
              <a:gd name="connsiteX0" fmla="*/ 4066 w 74404"/>
              <a:gd name="connsiteY0" fmla="*/ 131585 h 4514253"/>
              <a:gd name="connsiteX1" fmla="*/ 69305 w 74404"/>
              <a:gd name="connsiteY1" fmla="*/ 0 h 4514253"/>
              <a:gd name="connsiteX2" fmla="*/ 74404 w 74404"/>
              <a:gd name="connsiteY2" fmla="*/ 4416186 h 4514253"/>
              <a:gd name="connsiteX3" fmla="*/ 0 w 74404"/>
              <a:gd name="connsiteY3" fmla="*/ 4514253 h 4514253"/>
              <a:gd name="connsiteX4" fmla="*/ 4066 w 74404"/>
              <a:gd name="connsiteY4" fmla="*/ 131585 h 4514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04" h="4514253">
                <a:moveTo>
                  <a:pt x="4066" y="131585"/>
                </a:moveTo>
                <a:lnTo>
                  <a:pt x="69305" y="0"/>
                </a:lnTo>
                <a:cubicBezTo>
                  <a:pt x="71005" y="1472062"/>
                  <a:pt x="72704" y="2944124"/>
                  <a:pt x="74404" y="4416186"/>
                </a:cubicBezTo>
                <a:lnTo>
                  <a:pt x="0" y="4514253"/>
                </a:lnTo>
                <a:cubicBezTo>
                  <a:pt x="3151" y="3086053"/>
                  <a:pt x="915" y="1559785"/>
                  <a:pt x="4066" y="13158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358" y="470882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358" y="1492438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574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70261"/>
            <a:ext cx="876909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126999"/>
            <a:ext cx="8769096" cy="3394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5564" y="4826111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1F7AE-D849-6747-AC2F-07C188C11FA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BEC4FA4-4568-9343-B71F-2B1283623F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509" y="4720046"/>
            <a:ext cx="320286" cy="3409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0223E0-54EE-634F-BECA-9B4238B46D6E}"/>
              </a:ext>
            </a:extLst>
          </p:cNvPr>
          <p:cNvSpPr txBox="1"/>
          <p:nvPr userDrawn="1"/>
        </p:nvSpPr>
        <p:spPr>
          <a:xfrm>
            <a:off x="357250" y="4806164"/>
            <a:ext cx="267333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CAL STATE LA </a:t>
            </a:r>
            <a:r>
              <a:rPr lang="en-US" sz="600" spc="100" baseline="0" dirty="0">
                <a:solidFill>
                  <a:srgbClr val="FCC9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  </a:t>
            </a:r>
            <a:r>
              <a:rPr lang="en-US" sz="60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Department of Computer Science</a:t>
            </a:r>
          </a:p>
        </p:txBody>
      </p:sp>
    </p:spTree>
    <p:extLst>
      <p:ext uri="{BB962C8B-B14F-4D97-AF65-F5344CB8AC3E}">
        <p14:creationId xmlns:p14="http://schemas.microsoft.com/office/powerpoint/2010/main" val="3677370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9" r:id="rId3"/>
    <p:sldLayoutId id="2147483668" r:id="rId4"/>
    <p:sldLayoutId id="2147483651" r:id="rId5"/>
    <p:sldLayoutId id="2147483667" r:id="rId6"/>
    <p:sldLayoutId id="2147483658" r:id="rId7"/>
    <p:sldLayoutId id="2147483660" r:id="rId8"/>
    <p:sldLayoutId id="2147483659" r:id="rId9"/>
    <p:sldLayoutId id="2147483665" r:id="rId10"/>
    <p:sldLayoutId id="2147483664" r:id="rId11"/>
    <p:sldLayoutId id="2147483663" r:id="rId12"/>
    <p:sldLayoutId id="2147483654" r:id="rId13"/>
    <p:sldLayoutId id="2147483662" r:id="rId14"/>
    <p:sldLayoutId id="2147483661" r:id="rId15"/>
    <p:sldLayoutId id="2147483650" r:id="rId16"/>
    <p:sldLayoutId id="2147483652" r:id="rId17"/>
    <p:sldLayoutId id="2147483653" r:id="rId18"/>
    <p:sldLayoutId id="2147483655" r:id="rId19"/>
  </p:sldLayoutIdLst>
  <p:hf hdr="0" ftr="0" dt="0"/>
  <p:txStyles>
    <p:titleStyle>
      <a:lvl1pPr algn="l" defTabSz="342900" rtl="0" eaLnBrk="1" latinLnBrk="0" hangingPunct="1">
        <a:spcBef>
          <a:spcPct val="0"/>
        </a:spcBef>
        <a:buNone/>
        <a:defRPr sz="22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342900" rtl="0" eaLnBrk="1" latinLnBrk="0" hangingPunct="1">
        <a:spcBef>
          <a:spcPct val="20000"/>
        </a:spcBef>
        <a:buFont typeface="Arial"/>
        <a:buNone/>
        <a:defRPr sz="1700" kern="1200">
          <a:solidFill>
            <a:schemeClr val="tx1"/>
          </a:solidFill>
          <a:latin typeface="Arial"/>
          <a:ea typeface="+mn-ea"/>
          <a:cs typeface="Arial"/>
        </a:defRPr>
      </a:lvl1pPr>
      <a:lvl2pPr marL="685800" indent="-342900" algn="l" defTabSz="3429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/>
          <a:ea typeface="+mn-ea"/>
          <a:cs typeface="Arial"/>
        </a:defRPr>
      </a:lvl2pPr>
      <a:lvl3pPr marL="971550" indent="-285750" algn="l" defTabSz="3429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000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lstatela.edu/mindmatters" TargetMode="Externa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00250" y="1543051"/>
            <a:ext cx="7067058" cy="1088231"/>
          </a:xfrm>
        </p:spPr>
        <p:txBody>
          <a:bodyPr anchor="t"/>
          <a:lstStyle/>
          <a:p>
            <a:pPr>
              <a:defRPr/>
            </a:pPr>
            <a:r>
              <a:rPr lang="en-US" b="1" dirty="0" smtClean="0"/>
              <a:t>Computer Science</a:t>
            </a:r>
            <a:br>
              <a:rPr lang="en-US" b="1" dirty="0" smtClean="0"/>
            </a:br>
            <a:r>
              <a:rPr lang="en-US" sz="2800" dirty="0"/>
              <a:t>Groups Advisement for </a:t>
            </a:r>
            <a:r>
              <a:rPr lang="en-US" sz="2800" dirty="0" smtClean="0"/>
              <a:t>Sophomores</a:t>
            </a:r>
            <a:endParaRPr lang="en-US" altLang="zh-TW" b="1" dirty="0" smtClean="0">
              <a:effectLst>
                <a:outerShdw blurRad="38100" dist="38100" dir="2700000" algn="tl">
                  <a:srgbClr val="C0C0C0"/>
                </a:outerShdw>
              </a:effectLst>
              <a:ea typeface="PMingLiU" pitchFamily="18" charset="-12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43100" y="2800350"/>
            <a:ext cx="5715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Department Chair:             Dr.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Eun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-Young (Elaine) Kang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Faculty Advisors:                 Dr. Raj S. Pamula &amp; Dr. Zilong Ye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ECST Academic Advisor:    Evelyn Crosby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Department Coordinator: Valentina Ovasapyan</a:t>
            </a:r>
          </a:p>
        </p:txBody>
      </p:sp>
    </p:spTree>
    <p:extLst>
      <p:ext uri="{BB962C8B-B14F-4D97-AF65-F5344CB8AC3E}">
        <p14:creationId xmlns:p14="http://schemas.microsoft.com/office/powerpoint/2010/main" val="407234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+mn-lt"/>
              </a:rPr>
              <a:t>Faculty #3– Do’s</a:t>
            </a:r>
            <a:r>
              <a:rPr lang="en-US" sz="2800" dirty="0" smtClean="0">
                <a:latin typeface="+mn-lt"/>
              </a:rPr>
              <a:t>:</a:t>
            </a:r>
            <a:endParaRPr lang="en-US" sz="24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B589A-3E76-4DF6-B4B5-87858877C0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000" dirty="0" smtClean="0">
                <a:latin typeface="+mn-lt"/>
              </a:rPr>
              <a:t>Complete </a:t>
            </a:r>
            <a:r>
              <a:rPr lang="en-US" sz="2000" b="1" dirty="0">
                <a:latin typeface="+mn-lt"/>
              </a:rPr>
              <a:t>all</a:t>
            </a:r>
            <a:r>
              <a:rPr lang="en-US" sz="2000" dirty="0">
                <a:latin typeface="+mn-lt"/>
              </a:rPr>
              <a:t> the assigned exercises in the labs, and </a:t>
            </a:r>
            <a:r>
              <a:rPr lang="en-US" sz="2000" b="1" dirty="0">
                <a:latin typeface="+mn-lt"/>
              </a:rPr>
              <a:t>more!</a:t>
            </a:r>
          </a:p>
          <a:p>
            <a:pPr>
              <a:defRPr/>
            </a:pPr>
            <a:r>
              <a:rPr lang="en-US" sz="2000" b="1" dirty="0">
                <a:latin typeface="+mn-lt"/>
              </a:rPr>
              <a:t>Redo</a:t>
            </a:r>
            <a:r>
              <a:rPr lang="en-US" sz="2000" dirty="0">
                <a:latin typeface="+mn-lt"/>
              </a:rPr>
              <a:t> the exercises to improve them </a:t>
            </a:r>
          </a:p>
          <a:p>
            <a:pPr lvl="1">
              <a:defRPr/>
            </a:pPr>
            <a:r>
              <a:rPr lang="en-US" sz="1600" dirty="0">
                <a:latin typeface="+mn-lt"/>
              </a:rPr>
              <a:t>Start from scratch and redo</a:t>
            </a:r>
          </a:p>
          <a:p>
            <a:pPr>
              <a:defRPr/>
            </a:pPr>
            <a:r>
              <a:rPr lang="en-US" sz="2000" dirty="0">
                <a:latin typeface="+mn-lt"/>
              </a:rPr>
              <a:t>Go beyond -Make the code </a:t>
            </a:r>
            <a:r>
              <a:rPr lang="en-US" sz="2000" i="1" dirty="0">
                <a:latin typeface="+mn-lt"/>
              </a:rPr>
              <a:t>more </a:t>
            </a:r>
            <a:r>
              <a:rPr lang="en-US" sz="1600" i="1" dirty="0">
                <a:latin typeface="+mn-lt"/>
              </a:rPr>
              <a:t>efficient/concise/readable</a:t>
            </a:r>
          </a:p>
          <a:p>
            <a:pPr lvl="1">
              <a:defRPr/>
            </a:pPr>
            <a:r>
              <a:rPr lang="en-US" sz="1600" dirty="0">
                <a:latin typeface="+mn-lt"/>
              </a:rPr>
              <a:t>For example</a:t>
            </a:r>
          </a:p>
          <a:p>
            <a:pPr lvl="2">
              <a:defRPr/>
            </a:pPr>
            <a:r>
              <a:rPr lang="en-US" sz="1600" dirty="0">
                <a:latin typeface="+mn-lt"/>
                <a:sym typeface="Wingdings" panose="05000000000000000000" pitchFamily="2" charset="2"/>
              </a:rPr>
              <a:t>Simplify code (e.g. complex if-</a:t>
            </a:r>
            <a:r>
              <a:rPr lang="en-US" sz="1600" dirty="0" err="1">
                <a:latin typeface="+mn-lt"/>
                <a:sym typeface="Wingdings" panose="05000000000000000000" pitchFamily="2" charset="2"/>
              </a:rPr>
              <a:t>elseif</a:t>
            </a:r>
            <a:r>
              <a:rPr lang="en-US" sz="1600" dirty="0">
                <a:latin typeface="+mn-lt"/>
                <a:sym typeface="Wingdings" panose="05000000000000000000" pitchFamily="2" charset="2"/>
              </a:rPr>
              <a:t>-else  switch)</a:t>
            </a:r>
            <a:endParaRPr lang="en-US" sz="1600" dirty="0">
              <a:latin typeface="+mn-lt"/>
            </a:endParaRPr>
          </a:p>
          <a:p>
            <a:pPr lvl="2">
              <a:defRPr/>
            </a:pPr>
            <a:r>
              <a:rPr lang="en-US" sz="1600" dirty="0">
                <a:latin typeface="+mn-lt"/>
              </a:rPr>
              <a:t>No loop </a:t>
            </a:r>
            <a:r>
              <a:rPr lang="en-US" sz="1600" dirty="0">
                <a:latin typeface="+mn-lt"/>
                <a:sym typeface="Wingdings" panose="05000000000000000000" pitchFamily="2" charset="2"/>
              </a:rPr>
              <a:t> loop</a:t>
            </a:r>
          </a:p>
          <a:p>
            <a:pPr lvl="2">
              <a:defRPr/>
            </a:pPr>
            <a:r>
              <a:rPr lang="en-US" sz="1600" dirty="0">
                <a:latin typeface="+mn-lt"/>
                <a:sym typeface="Wingdings" panose="05000000000000000000" pitchFamily="2" charset="2"/>
              </a:rPr>
              <a:t>Loop  a different loop</a:t>
            </a:r>
          </a:p>
          <a:p>
            <a:pPr lvl="2">
              <a:defRPr/>
            </a:pPr>
            <a:r>
              <a:rPr lang="en-US" sz="1600" dirty="0">
                <a:latin typeface="+mn-lt"/>
                <a:sym typeface="Wingdings" panose="05000000000000000000" pitchFamily="2" charset="2"/>
              </a:rPr>
              <a:t>Eliminate unnecessary code</a:t>
            </a:r>
          </a:p>
          <a:p>
            <a:pPr lvl="2">
              <a:defRPr/>
            </a:pPr>
            <a:r>
              <a:rPr lang="en-US" sz="1600" dirty="0">
                <a:latin typeface="+mn-lt"/>
                <a:sym typeface="Wingdings" panose="05000000000000000000" pitchFamily="2" charset="2"/>
              </a:rPr>
              <a:t>Use naming conventions</a:t>
            </a:r>
          </a:p>
          <a:p>
            <a:pPr lvl="2">
              <a:defRPr/>
            </a:pPr>
            <a:r>
              <a:rPr lang="en-US" sz="1600" dirty="0">
                <a:latin typeface="+mn-lt"/>
                <a:sym typeface="Wingdings" panose="05000000000000000000" pitchFamily="2" charset="2"/>
              </a:rPr>
              <a:t>Use better formatting</a:t>
            </a:r>
          </a:p>
          <a:p>
            <a:pPr>
              <a:defRPr/>
            </a:pPr>
            <a:endParaRPr lang="en-US" sz="2400" i="1" dirty="0">
              <a:latin typeface="+mn-lt"/>
            </a:endParaRPr>
          </a:p>
          <a:p>
            <a:pPr>
              <a:defRPr/>
            </a:pPr>
            <a:endParaRPr lang="en-US" sz="24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3010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+mn-lt"/>
              </a:rPr>
              <a:t>Faculty #4– Do’s</a:t>
            </a:r>
            <a:r>
              <a:rPr lang="en-US" sz="2800" dirty="0" smtClean="0">
                <a:latin typeface="+mn-lt"/>
              </a:rPr>
              <a:t>:</a:t>
            </a:r>
            <a:endParaRPr lang="en-US" sz="24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447E2B-75D1-4540-815B-94FED17083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000" dirty="0" smtClean="0">
                <a:latin typeface="+mn-lt"/>
              </a:rPr>
              <a:t>Discuss </a:t>
            </a:r>
            <a:r>
              <a:rPr lang="en-US" sz="2000" dirty="0">
                <a:latin typeface="+mn-lt"/>
              </a:rPr>
              <a:t>implementation </a:t>
            </a:r>
            <a:r>
              <a:rPr lang="en-US" sz="2000" b="1" dirty="0">
                <a:latin typeface="+mn-lt"/>
              </a:rPr>
              <a:t>strategies</a:t>
            </a:r>
            <a:r>
              <a:rPr lang="en-US" sz="2000" dirty="0">
                <a:latin typeface="+mn-lt"/>
              </a:rPr>
              <a:t> with instructors, TAs, and fellow students</a:t>
            </a:r>
          </a:p>
          <a:p>
            <a:pPr lvl="1">
              <a:defRPr/>
            </a:pPr>
            <a:r>
              <a:rPr lang="en-US" sz="2000" dirty="0">
                <a:latin typeface="+mn-lt"/>
              </a:rPr>
              <a:t>Talk implementation strategy (i.e. </a:t>
            </a:r>
            <a:r>
              <a:rPr lang="en-US" sz="2000" i="1" dirty="0">
                <a:latin typeface="+mn-lt"/>
              </a:rPr>
              <a:t>the way to think</a:t>
            </a:r>
            <a:r>
              <a:rPr lang="en-US" sz="2000" dirty="0">
                <a:latin typeface="+mn-lt"/>
              </a:rPr>
              <a:t>), not actual code</a:t>
            </a:r>
          </a:p>
          <a:p>
            <a:pPr>
              <a:defRPr/>
            </a:pPr>
            <a:r>
              <a:rPr lang="en-US" sz="2000" dirty="0">
                <a:latin typeface="+mn-lt"/>
              </a:rPr>
              <a:t>The </a:t>
            </a:r>
            <a:r>
              <a:rPr lang="en-US" sz="2000" b="1" dirty="0">
                <a:latin typeface="+mn-lt"/>
              </a:rPr>
              <a:t>internet is your </a:t>
            </a:r>
            <a:r>
              <a:rPr lang="en-US" sz="2000" b="1" i="1" dirty="0">
                <a:latin typeface="+mn-lt"/>
              </a:rPr>
              <a:t>reference</a:t>
            </a:r>
            <a:r>
              <a:rPr lang="en-US" sz="2000" b="1" dirty="0">
                <a:latin typeface="+mn-lt"/>
              </a:rPr>
              <a:t>, not your </a:t>
            </a:r>
            <a:r>
              <a:rPr lang="en-US" sz="2000" b="1" i="1" dirty="0">
                <a:latin typeface="+mn-lt"/>
              </a:rPr>
              <a:t>brain</a:t>
            </a:r>
          </a:p>
          <a:p>
            <a:pPr lvl="1">
              <a:defRPr/>
            </a:pPr>
            <a:r>
              <a:rPr lang="en-US" sz="2000" i="1" dirty="0">
                <a:latin typeface="+mn-lt"/>
              </a:rPr>
              <a:t>Think before you search</a:t>
            </a:r>
          </a:p>
          <a:p>
            <a:pPr lvl="1">
              <a:defRPr/>
            </a:pPr>
            <a:r>
              <a:rPr lang="en-US" sz="2000" i="1" dirty="0">
                <a:latin typeface="+mn-lt"/>
              </a:rPr>
              <a:t>There is no need to Google solutions in these classes</a:t>
            </a:r>
          </a:p>
          <a:p>
            <a:pPr>
              <a:defRPr/>
            </a:pPr>
            <a:r>
              <a:rPr lang="en-US" sz="2000" b="1" dirty="0">
                <a:latin typeface="+mn-lt"/>
              </a:rPr>
              <a:t>Practice, practice &amp; more practice</a:t>
            </a:r>
          </a:p>
          <a:p>
            <a:pPr>
              <a:defRPr/>
            </a:pPr>
            <a:r>
              <a:rPr lang="en-US" sz="2000" dirty="0">
                <a:latin typeface="+mn-lt"/>
              </a:rPr>
              <a:t>You should be able to </a:t>
            </a:r>
            <a:r>
              <a:rPr lang="en-US" sz="2000" b="1" dirty="0">
                <a:latin typeface="+mn-lt"/>
              </a:rPr>
              <a:t>explain your logic and code</a:t>
            </a:r>
          </a:p>
          <a:p>
            <a:pPr>
              <a:defRPr/>
            </a:pPr>
            <a:endParaRPr lang="en-US" sz="1800" dirty="0" smtClean="0">
              <a:latin typeface="+mn-lt"/>
            </a:endParaRPr>
          </a:p>
          <a:p>
            <a:pPr marL="342900" lvl="1" indent="0">
              <a:buNone/>
              <a:defRPr/>
            </a:pPr>
            <a:endParaRPr lang="en-US" sz="1600" dirty="0" smtClean="0">
              <a:latin typeface="+mn-lt"/>
            </a:endParaRPr>
          </a:p>
          <a:p>
            <a:pPr lvl="1">
              <a:defRPr/>
            </a:pP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150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+mn-lt"/>
              </a:rPr>
              <a:t>Faculty #5– Do’s</a:t>
            </a:r>
            <a:r>
              <a:rPr lang="en-US" sz="2400" dirty="0" smtClean="0">
                <a:latin typeface="+mn-lt"/>
              </a:rPr>
              <a:t>:</a:t>
            </a:r>
            <a:endParaRPr lang="en-US" sz="24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050C9E-321B-40C3-B2A6-69AAB9EF71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000" i="1" dirty="0" smtClean="0">
                <a:latin typeface="+mn-lt"/>
              </a:rPr>
              <a:t>Treat </a:t>
            </a:r>
            <a:r>
              <a:rPr lang="en-US" sz="2000" i="1" dirty="0">
                <a:latin typeface="+mn-lt"/>
              </a:rPr>
              <a:t>each programming exercise/assignment as an interview</a:t>
            </a:r>
          </a:p>
          <a:p>
            <a:pPr lvl="1">
              <a:defRPr/>
            </a:pPr>
            <a:r>
              <a:rPr lang="en-US" sz="2000" i="1" dirty="0">
                <a:latin typeface="+mn-lt"/>
              </a:rPr>
              <a:t>Start with a clean white paper</a:t>
            </a:r>
          </a:p>
          <a:p>
            <a:pPr lvl="1">
              <a:defRPr/>
            </a:pPr>
            <a:r>
              <a:rPr lang="en-US" sz="2000" i="1" dirty="0">
                <a:latin typeface="+mn-lt"/>
              </a:rPr>
              <a:t>Work on logic and in pseudo code</a:t>
            </a:r>
          </a:p>
          <a:p>
            <a:pPr lvl="1">
              <a:defRPr/>
            </a:pPr>
            <a:r>
              <a:rPr lang="en-US" sz="2000" i="1" dirty="0">
                <a:latin typeface="+mn-lt"/>
              </a:rPr>
              <a:t>Implement, debug and test</a:t>
            </a:r>
          </a:p>
          <a:p>
            <a:pPr>
              <a:defRPr/>
            </a:pPr>
            <a:r>
              <a:rPr lang="en-US" sz="2000" i="1" dirty="0">
                <a:latin typeface="+mn-lt"/>
              </a:rPr>
              <a:t>You cannot “cram” in CS</a:t>
            </a:r>
          </a:p>
          <a:p>
            <a:pPr lvl="1">
              <a:defRPr/>
            </a:pPr>
            <a:r>
              <a:rPr lang="en-US" sz="2000" i="1" dirty="0">
                <a:latin typeface="+mn-lt"/>
              </a:rPr>
              <a:t>Don’t procrastinate</a:t>
            </a:r>
          </a:p>
          <a:p>
            <a:pPr>
              <a:defRPr/>
            </a:pPr>
            <a:endParaRPr lang="en-US" sz="1800" i="1" dirty="0">
              <a:latin typeface="+mn-lt"/>
            </a:endParaRPr>
          </a:p>
          <a:p>
            <a:pPr>
              <a:defRPr/>
            </a:pPr>
            <a:endParaRPr lang="en-US" sz="1800" dirty="0" smtClean="0">
              <a:latin typeface="+mn-lt"/>
            </a:endParaRPr>
          </a:p>
          <a:p>
            <a:pPr>
              <a:defRPr/>
            </a:pPr>
            <a:endParaRPr lang="en-US" sz="18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6569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Ideal Planner</a:t>
            </a:r>
            <a:endParaRPr lang="en-US" sz="2800" dirty="0"/>
          </a:p>
        </p:txBody>
      </p:sp>
      <p:pic>
        <p:nvPicPr>
          <p:cNvPr id="2048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494" y="237636"/>
            <a:ext cx="4017460" cy="4632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867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Course Planning and Time </a:t>
            </a:r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Management</a:t>
            </a:r>
            <a:endParaRPr lang="en-US" sz="2400" dirty="0"/>
          </a:p>
        </p:txBody>
      </p:sp>
      <p:sp>
        <p:nvSpPr>
          <p:cNvPr id="3074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Full time student = Full time job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15 units (5 courses) = 40 hours (or more)/week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Minimum course commitment = 40/5 = 8 hours/week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Each course scheduled </a:t>
            </a:r>
            <a:r>
              <a:rPr lang="en-US" alt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time:</a:t>
            </a:r>
          </a:p>
          <a:p>
            <a:pPr marL="971550" lvl="1" indent="-285750">
              <a:lnSpc>
                <a:spcPct val="90000"/>
              </a:lnSpc>
            </a:pPr>
            <a:r>
              <a:rPr lang="en-US" alt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Lecture </a:t>
            </a: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only – Scheduled for 3 hours/week</a:t>
            </a:r>
          </a:p>
          <a:p>
            <a:pPr marL="971550" lvl="1" indent="-285750">
              <a:lnSpc>
                <a:spcPct val="90000"/>
              </a:lnSpc>
            </a:pP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Lecture/Lab – Scheduled for 5 hours/week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Each course extra study time</a:t>
            </a:r>
          </a:p>
          <a:p>
            <a:pPr marL="971550" lvl="1" indent="-285750">
              <a:lnSpc>
                <a:spcPct val="90000"/>
              </a:lnSpc>
            </a:pP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5 </a:t>
            </a:r>
            <a:r>
              <a:rPr lang="en-US" alt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hours/week</a:t>
            </a:r>
          </a:p>
          <a:p>
            <a:pPr lvl="1" indent="0">
              <a:lnSpc>
                <a:spcPct val="90000"/>
              </a:lnSpc>
              <a:buNone/>
            </a:pPr>
            <a:endParaRPr lang="en-US" altLang="en-US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Fall 2020 </a:t>
            </a:r>
            <a:r>
              <a:rPr lang="en-US" alt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Registration</a:t>
            </a:r>
          </a:p>
          <a:p>
            <a:pPr marL="971550" lvl="1" indent="-285750">
              <a:lnSpc>
                <a:spcPct val="90000"/>
              </a:lnSpc>
              <a:defRPr/>
            </a:pPr>
            <a:r>
              <a:rPr lang="en-US" alt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Registered </a:t>
            </a: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in the </a:t>
            </a:r>
            <a:r>
              <a:rPr lang="en-US" alt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courses?</a:t>
            </a:r>
          </a:p>
          <a:p>
            <a:pPr marL="971550" lvl="1" indent="-285750">
              <a:lnSpc>
                <a:spcPct val="90000"/>
              </a:lnSpc>
              <a:defRPr/>
            </a:pPr>
            <a:r>
              <a:rPr lang="en-US" alt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Any issues?</a:t>
            </a:r>
            <a:endParaRPr lang="en-US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28700" lvl="1">
              <a:lnSpc>
                <a:spcPct val="90000"/>
              </a:lnSpc>
            </a:pPr>
            <a:endParaRPr lang="en-US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90000"/>
              </a:lnSpc>
            </a:pPr>
            <a:endParaRPr lang="en-US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72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Individual Planner (Fall 20 and beyond</a:t>
            </a:r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3451435"/>
              </p:ext>
            </p:extLst>
          </p:nvPr>
        </p:nvGraphicFramePr>
        <p:xfrm>
          <a:off x="2234426" y="1279138"/>
          <a:ext cx="4114801" cy="1280160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426907">
                  <a:extLst>
                    <a:ext uri="{9D8B030D-6E8A-4147-A177-3AD203B41FA5}">
                      <a16:colId xmlns:a16="http://schemas.microsoft.com/office/drawing/2014/main" val="629112197"/>
                    </a:ext>
                  </a:extLst>
                </a:gridCol>
                <a:gridCol w="1343947">
                  <a:extLst>
                    <a:ext uri="{9D8B030D-6E8A-4147-A177-3AD203B41FA5}">
                      <a16:colId xmlns:a16="http://schemas.microsoft.com/office/drawing/2014/main" val="2355666406"/>
                    </a:ext>
                  </a:extLst>
                </a:gridCol>
                <a:gridCol w="1343947">
                  <a:extLst>
                    <a:ext uri="{9D8B030D-6E8A-4147-A177-3AD203B41FA5}">
                      <a16:colId xmlns:a16="http://schemas.microsoft.com/office/drawing/2014/main" val="2819010759"/>
                    </a:ext>
                  </a:extLst>
                </a:gridCol>
              </a:tblGrid>
              <a:tr h="2057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cap="small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Fall 20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cap="small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Spring 21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cap="small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Summer 21</a:t>
                      </a:r>
                      <a:endParaRPr lang="en-US" sz="1400" b="1" kern="1200" cap="small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853021"/>
                  </a:ext>
                </a:extLst>
              </a:tr>
              <a:tr h="2057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kern="1200" cap="small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2591428"/>
                  </a:ext>
                </a:extLst>
              </a:tr>
              <a:tr h="2057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2156729"/>
                  </a:ext>
                </a:extLst>
              </a:tr>
              <a:tr h="2057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8174439"/>
                  </a:ext>
                </a:extLst>
              </a:tr>
              <a:tr h="2057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1421331"/>
                  </a:ext>
                </a:extLst>
              </a:tr>
              <a:tr h="2057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427990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073158"/>
              </p:ext>
            </p:extLst>
          </p:nvPr>
        </p:nvGraphicFramePr>
        <p:xfrm>
          <a:off x="2234426" y="2844811"/>
          <a:ext cx="4114801" cy="1280160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426907">
                  <a:extLst>
                    <a:ext uri="{9D8B030D-6E8A-4147-A177-3AD203B41FA5}">
                      <a16:colId xmlns:a16="http://schemas.microsoft.com/office/drawing/2014/main" val="629112197"/>
                    </a:ext>
                  </a:extLst>
                </a:gridCol>
                <a:gridCol w="1343947">
                  <a:extLst>
                    <a:ext uri="{9D8B030D-6E8A-4147-A177-3AD203B41FA5}">
                      <a16:colId xmlns:a16="http://schemas.microsoft.com/office/drawing/2014/main" val="2355666406"/>
                    </a:ext>
                  </a:extLst>
                </a:gridCol>
                <a:gridCol w="1343947">
                  <a:extLst>
                    <a:ext uri="{9D8B030D-6E8A-4147-A177-3AD203B41FA5}">
                      <a16:colId xmlns:a16="http://schemas.microsoft.com/office/drawing/2014/main" val="2819010759"/>
                    </a:ext>
                  </a:extLst>
                </a:gridCol>
              </a:tblGrid>
              <a:tr h="2057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cap="small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Fall 21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cap="small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Spring 22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cap="small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Summer 22</a:t>
                      </a:r>
                      <a:endParaRPr lang="en-US" sz="1400" b="1" kern="1200" cap="small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853021"/>
                  </a:ext>
                </a:extLst>
              </a:tr>
              <a:tr h="2057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kern="1200" cap="small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2591428"/>
                  </a:ext>
                </a:extLst>
              </a:tr>
              <a:tr h="2057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2156729"/>
                  </a:ext>
                </a:extLst>
              </a:tr>
              <a:tr h="2057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8174439"/>
                  </a:ext>
                </a:extLst>
              </a:tr>
              <a:tr h="2057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1421331"/>
                  </a:ext>
                </a:extLst>
              </a:tr>
              <a:tr h="2057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4279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677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E9C0C-4150-2048-905B-7AD3FB198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Q&amp;A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20564" y="3371414"/>
            <a:ext cx="3592512" cy="606246"/>
          </a:xfrm>
        </p:spPr>
        <p:txBody>
          <a:bodyPr/>
          <a:lstStyle/>
          <a:p>
            <a:r>
              <a:rPr lang="en-US" sz="2400" dirty="0" smtClean="0"/>
              <a:t>www.calstatela.edu/cs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F8D0ED-9D7E-8C4B-8971-01B199012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551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Year 2020- Life lessons </a:t>
            </a:r>
            <a:endParaRPr lang="en-US" sz="2800" dirty="0"/>
          </a:p>
        </p:txBody>
      </p:sp>
      <p:sp>
        <p:nvSpPr>
          <p:cNvPr id="3074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alt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Physical Well-being</a:t>
            </a:r>
          </a:p>
          <a:p>
            <a:pPr lvl="1"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Eat, Sleep, Exercise</a:t>
            </a:r>
          </a:p>
          <a:p>
            <a:pPr lvl="1"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Virtually Connect with Family and Friends</a:t>
            </a:r>
          </a:p>
          <a:p>
            <a:pPr lvl="1"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Maintain a healthy life style with a good routine</a:t>
            </a:r>
          </a:p>
          <a:p>
            <a:pPr>
              <a:spcBef>
                <a:spcPts val="0"/>
              </a:spcBef>
            </a:pPr>
            <a:r>
              <a:rPr lang="en-US" alt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Emotional Well-being</a:t>
            </a:r>
          </a:p>
          <a:p>
            <a:pPr lvl="1"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Reduce Stress and Anxiety</a:t>
            </a:r>
          </a:p>
          <a:p>
            <a:pPr lvl="1"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Increase Faith and Patience</a:t>
            </a:r>
          </a:p>
          <a:p>
            <a:pPr lvl="1">
              <a:spcBef>
                <a:spcPts val="0"/>
              </a:spcBef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Mind Matters Resources (</a:t>
            </a:r>
            <a:r>
              <a:rPr lang="en-US" dirty="0">
                <a:hlinkClick r:id="rId2"/>
              </a:rPr>
              <a:t>https://www.calstatela.edu/mindmatters</a:t>
            </a:r>
            <a:r>
              <a:rPr lang="en-US" dirty="0"/>
              <a:t>)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US" alt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Social Well-being</a:t>
            </a:r>
          </a:p>
          <a:p>
            <a:pPr lvl="1"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Stronger together in diversity </a:t>
            </a:r>
          </a:p>
          <a:p>
            <a:pPr lvl="1"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Take action against injustices and Inequalities in our daily lives</a:t>
            </a:r>
          </a:p>
          <a:p>
            <a:pPr lvl="1"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Positive influence on social media</a:t>
            </a:r>
          </a:p>
        </p:txBody>
      </p:sp>
    </p:spTree>
    <p:extLst>
      <p:ext uri="{BB962C8B-B14F-4D97-AF65-F5344CB8AC3E}">
        <p14:creationId xmlns:p14="http://schemas.microsoft.com/office/powerpoint/2010/main" val="241679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83704" y="174574"/>
            <a:ext cx="8140628" cy="85725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Work From Home - Life lessons </a:t>
            </a:r>
            <a:endParaRPr lang="en-US" sz="2800" dirty="0"/>
          </a:p>
        </p:txBody>
      </p:sp>
      <p:sp>
        <p:nvSpPr>
          <p:cNvPr id="3074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alt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Technology</a:t>
            </a:r>
          </a:p>
          <a:p>
            <a:pPr lvl="1"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Laptop, webcam, head phones</a:t>
            </a:r>
          </a:p>
          <a:p>
            <a:pPr lvl="1"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Internet and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WiFi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- Unlimited, Stable, High speed, High Bandwidth</a:t>
            </a:r>
          </a:p>
          <a:p>
            <a:pPr lvl="1"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Software –Free. Set up the working environment on laptops</a:t>
            </a:r>
          </a:p>
          <a:p>
            <a:pPr>
              <a:spcBef>
                <a:spcPts val="0"/>
              </a:spcBef>
            </a:pPr>
            <a:r>
              <a:rPr lang="en-US" alt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Space</a:t>
            </a:r>
          </a:p>
          <a:p>
            <a:pPr lvl="1"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Secluded environment - space</a:t>
            </a:r>
          </a:p>
          <a:p>
            <a:pPr lvl="1"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Working environment - desk</a:t>
            </a:r>
          </a:p>
          <a:p>
            <a:pPr lvl="1"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Even a corner of a room</a:t>
            </a:r>
          </a:p>
          <a:p>
            <a:pPr>
              <a:spcBef>
                <a:spcPts val="0"/>
              </a:spcBef>
            </a:pPr>
            <a:r>
              <a:rPr lang="en-US" alt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Plan</a:t>
            </a:r>
          </a:p>
          <a:p>
            <a:pPr lvl="1"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Strategize - Effective self‐learning strategies</a:t>
            </a:r>
          </a:p>
          <a:p>
            <a:pPr lvl="1"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Prioritize – Scheduling, Time management - Day/Time/Hours</a:t>
            </a:r>
          </a:p>
          <a:p>
            <a:pPr lvl="1"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Communicate -  Talk to Faculty, other students, Advisors</a:t>
            </a:r>
          </a:p>
          <a:p>
            <a:pPr marL="342900" lvl="1" indent="0">
              <a:spcBef>
                <a:spcPts val="0"/>
              </a:spcBef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3816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quired Courses Flowch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03" y="44541"/>
            <a:ext cx="7716656" cy="468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66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+mn-lt"/>
              </a:rPr>
              <a:t>Critical Course Sequences</a:t>
            </a:r>
            <a:endParaRPr lang="en-US" sz="2800" dirty="0">
              <a:latin typeface="+mn-lt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zh-TW" sz="2100" dirty="0">
                <a:solidFill>
                  <a:srgbClr val="000000"/>
                </a:solidFill>
                <a:latin typeface="+mn-lt"/>
                <a:ea typeface="PMingLiU" pitchFamily="18" charset="-120"/>
              </a:rPr>
              <a:t>CS2011-CS2012-CS2013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TW" sz="1600" dirty="0">
                <a:solidFill>
                  <a:srgbClr val="000000"/>
                </a:solidFill>
                <a:latin typeface="+mn-lt"/>
                <a:ea typeface="PMingLiU" pitchFamily="18" charset="-120"/>
              </a:rPr>
              <a:t>Come up with a logic to solve a problem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TW" sz="1600" dirty="0">
                <a:solidFill>
                  <a:srgbClr val="000000"/>
                </a:solidFill>
                <a:latin typeface="+mn-lt"/>
                <a:ea typeface="PMingLiU" pitchFamily="18" charset="-120"/>
              </a:rPr>
              <a:t>Programming – step by step logical instructions (code) in a language.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b="1" dirty="0">
                <a:solidFill>
                  <a:srgbClr val="000000"/>
                </a:solidFill>
                <a:latin typeface="+mn-lt"/>
                <a:ea typeface="PMingLiU" pitchFamily="18" charset="-120"/>
              </a:rPr>
              <a:t>This is the foundation of everything CS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TW" sz="1600" b="1" dirty="0">
                <a:solidFill>
                  <a:srgbClr val="000000"/>
                </a:solidFill>
                <a:latin typeface="+mn-lt"/>
                <a:ea typeface="PMingLiU" pitchFamily="18" charset="-120"/>
              </a:rPr>
              <a:t>Bread and Butter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TW" sz="2100" dirty="0" smtClean="0">
                <a:solidFill>
                  <a:srgbClr val="000000"/>
                </a:solidFill>
                <a:latin typeface="+mn-lt"/>
                <a:ea typeface="PMingLiU" pitchFamily="18" charset="-120"/>
              </a:rPr>
              <a:t>CS4961-CS4962 (Fall-Spring) </a:t>
            </a:r>
            <a:endParaRPr lang="en-US" altLang="zh-TW" sz="2100" dirty="0">
              <a:solidFill>
                <a:srgbClr val="000000"/>
              </a:solidFill>
              <a:latin typeface="+mn-lt"/>
              <a:ea typeface="PMingLiU" pitchFamily="18" charset="-12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TW" sz="1600" dirty="0">
                <a:solidFill>
                  <a:srgbClr val="000000"/>
                </a:solidFill>
                <a:latin typeface="+mn-lt"/>
                <a:ea typeface="PMingLiU" pitchFamily="18" charset="-120"/>
              </a:rPr>
              <a:t>Big projects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TW" sz="1600" b="1" dirty="0">
                <a:solidFill>
                  <a:srgbClr val="000000"/>
                </a:solidFill>
                <a:latin typeface="+mn-lt"/>
                <a:ea typeface="PMingLiU" pitchFamily="18" charset="-120"/>
              </a:rPr>
              <a:t>Icing on the Cake</a:t>
            </a:r>
            <a:r>
              <a:rPr lang="en-US" altLang="zh-TW" sz="2000" b="1" dirty="0">
                <a:solidFill>
                  <a:srgbClr val="000000"/>
                </a:solidFill>
                <a:latin typeface="+mn-lt"/>
                <a:ea typeface="PMingLiU" pitchFamily="18" charset="-120"/>
              </a:rPr>
              <a:t>	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TW" sz="2100" dirty="0">
                <a:solidFill>
                  <a:srgbClr val="000000"/>
                </a:solidFill>
                <a:latin typeface="+mn-lt"/>
                <a:ea typeface="PMingLiU" pitchFamily="18" charset="-120"/>
              </a:rPr>
              <a:t>Individual vs Group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TW" sz="1600" dirty="0">
                <a:solidFill>
                  <a:srgbClr val="000000"/>
                </a:solidFill>
                <a:latin typeface="+mn-lt"/>
                <a:ea typeface="PMingLiU" pitchFamily="18" charset="-120"/>
              </a:rPr>
              <a:t>Be able to do it yourself (lower division + many upper division)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TW" sz="1600" dirty="0">
                <a:solidFill>
                  <a:srgbClr val="000000"/>
                </a:solidFill>
                <a:latin typeface="+mn-lt"/>
                <a:ea typeface="PMingLiU" pitchFamily="18" charset="-120"/>
              </a:rPr>
              <a:t>Interact, learn, adapt to a group (few upper division)</a:t>
            </a:r>
          </a:p>
          <a:p>
            <a:pPr marL="685800" lvl="2" indent="0">
              <a:lnSpc>
                <a:spcPct val="90000"/>
              </a:lnSpc>
              <a:buNone/>
              <a:defRPr/>
            </a:pPr>
            <a:r>
              <a:rPr lang="en-US" altLang="zh-TW" dirty="0">
                <a:solidFill>
                  <a:srgbClr val="000000"/>
                </a:solidFill>
                <a:latin typeface="+mn-lt"/>
                <a:ea typeface="PMingLiU" pitchFamily="18" charset="-120"/>
              </a:rPr>
              <a:t>	</a:t>
            </a:r>
            <a:r>
              <a:rPr lang="en-US" altLang="zh-TW" dirty="0" smtClean="0">
                <a:solidFill>
                  <a:srgbClr val="000000"/>
                </a:solidFill>
                <a:latin typeface="+mn-lt"/>
                <a:ea typeface="PMingLiU" pitchFamily="18" charset="-120"/>
              </a:rPr>
              <a:t>	        </a:t>
            </a:r>
            <a:endParaRPr lang="en-US" altLang="zh-TW" dirty="0">
              <a:solidFill>
                <a:srgbClr val="000000"/>
              </a:solidFill>
              <a:latin typeface="+mn-lt"/>
              <a:ea typeface="PMingLiU" pitchFamily="18" charset="-120"/>
            </a:endParaRPr>
          </a:p>
          <a:p>
            <a:pPr marL="685800" lvl="2" indent="0">
              <a:lnSpc>
                <a:spcPct val="90000"/>
              </a:lnSpc>
              <a:buNone/>
              <a:defRPr/>
            </a:pPr>
            <a:endParaRPr lang="en-US" altLang="zh-TW" dirty="0" smtClean="0">
              <a:solidFill>
                <a:srgbClr val="000000"/>
              </a:solidFill>
              <a:latin typeface="+mn-lt"/>
              <a:ea typeface="PMingLiU" pitchFamily="18" charset="-120"/>
            </a:endParaRPr>
          </a:p>
          <a:p>
            <a:pPr lvl="2" eaLnBrk="1" hangingPunct="1">
              <a:lnSpc>
                <a:spcPct val="90000"/>
              </a:lnSpc>
              <a:defRPr/>
            </a:pPr>
            <a:endParaRPr lang="en-US" altLang="zh-TW" dirty="0">
              <a:solidFill>
                <a:srgbClr val="000000"/>
              </a:solidFill>
              <a:latin typeface="+mn-lt"/>
              <a:ea typeface="PMingLiU" pitchFamily="18" charset="-120"/>
            </a:endParaRPr>
          </a:p>
          <a:p>
            <a:pPr marL="685800" lvl="2" indent="0">
              <a:lnSpc>
                <a:spcPct val="90000"/>
              </a:lnSpc>
              <a:buNone/>
              <a:defRPr/>
            </a:pPr>
            <a:endParaRPr lang="en-US" altLang="zh-TW" dirty="0" smtClean="0">
              <a:solidFill>
                <a:srgbClr val="000000"/>
              </a:solidFill>
              <a:latin typeface="+mn-lt"/>
              <a:ea typeface="PMingLiU" pitchFamily="18" charset="-120"/>
            </a:endParaRPr>
          </a:p>
          <a:p>
            <a:pPr marL="685800" lvl="2" indent="0">
              <a:lnSpc>
                <a:spcPct val="90000"/>
              </a:lnSpc>
              <a:buNone/>
              <a:defRPr/>
            </a:pPr>
            <a:endParaRPr lang="en-US" altLang="zh-TW" dirty="0" smtClean="0">
              <a:solidFill>
                <a:srgbClr val="000000"/>
              </a:solidFill>
              <a:latin typeface="+mn-lt"/>
              <a:ea typeface="PMingLiU" pitchFamily="18" charset="-120"/>
            </a:endParaRPr>
          </a:p>
          <a:p>
            <a:pPr lvl="2" eaLnBrk="1" hangingPunct="1">
              <a:lnSpc>
                <a:spcPct val="90000"/>
              </a:lnSpc>
              <a:defRPr/>
            </a:pPr>
            <a:endParaRPr lang="en-US" altLang="zh-TW" dirty="0" smtClean="0">
              <a:solidFill>
                <a:srgbClr val="000000"/>
              </a:solidFill>
              <a:latin typeface="+mn-lt"/>
              <a:ea typeface="PMingLiU" pitchFamily="18" charset="-120"/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en-US" altLang="zh-TW" dirty="0" smtClean="0">
              <a:solidFill>
                <a:srgbClr val="000000"/>
              </a:solidFill>
              <a:latin typeface="+mn-lt"/>
              <a:ea typeface="PMingLiU" pitchFamily="18" charset="-120"/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en-US" altLang="zh-TW" dirty="0" smtClean="0">
              <a:latin typeface="+mn-lt"/>
              <a:ea typeface="PMingLiU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6934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Critical Course Sequences</a:t>
            </a:r>
            <a:endParaRPr lang="en-US" dirty="0">
              <a:latin typeface="+mn-lt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0"/>
              </a:spcBef>
              <a:defRPr/>
            </a:pPr>
            <a:r>
              <a:rPr lang="en-US" altLang="zh-TW" sz="2000" dirty="0">
                <a:solidFill>
                  <a:srgbClr val="000000"/>
                </a:solidFill>
                <a:latin typeface="+mn-lt"/>
                <a:ea typeface="PMingLiU" pitchFamily="18" charset="-120"/>
              </a:rPr>
              <a:t>CS2011-CS2012-CS2013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altLang="zh-TW" sz="1600" dirty="0">
                <a:solidFill>
                  <a:srgbClr val="000000"/>
                </a:solidFill>
                <a:latin typeface="+mn-lt"/>
                <a:ea typeface="PMingLiU" pitchFamily="18" charset="-120"/>
              </a:rPr>
              <a:t>5 hours in class time (lecture/lab)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altLang="zh-TW" sz="1600" dirty="0">
                <a:solidFill>
                  <a:srgbClr val="000000"/>
                </a:solidFill>
                <a:latin typeface="+mn-lt"/>
                <a:ea typeface="PMingLiU" pitchFamily="18" charset="-120"/>
              </a:rPr>
              <a:t>Textbook exercises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altLang="zh-TW" sz="1600" dirty="0">
                <a:solidFill>
                  <a:srgbClr val="000000"/>
                </a:solidFill>
                <a:latin typeface="+mn-lt"/>
                <a:ea typeface="PMingLiU" pitchFamily="18" charset="-120"/>
              </a:rPr>
              <a:t>Homework exercises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altLang="zh-TW" sz="1600" dirty="0">
                <a:solidFill>
                  <a:srgbClr val="000000"/>
                </a:solidFill>
                <a:latin typeface="+mn-lt"/>
                <a:ea typeface="PMingLiU" pitchFamily="18" charset="-120"/>
              </a:rPr>
              <a:t>ABC/NC </a:t>
            </a:r>
            <a:r>
              <a:rPr lang="en-US" altLang="zh-TW" sz="1600" dirty="0" smtClean="0">
                <a:solidFill>
                  <a:srgbClr val="000000"/>
                </a:solidFill>
                <a:latin typeface="+mn-lt"/>
                <a:ea typeface="PMingLiU" pitchFamily="18" charset="-120"/>
              </a:rPr>
              <a:t>grading</a:t>
            </a:r>
            <a:endParaRPr lang="en-US" altLang="zh-TW" sz="1600" dirty="0">
              <a:solidFill>
                <a:srgbClr val="000000"/>
              </a:solidFill>
              <a:latin typeface="+mn-lt"/>
              <a:ea typeface="PMingLiU" pitchFamily="18" charset="-120"/>
            </a:endParaRPr>
          </a:p>
          <a:p>
            <a:pPr lvl="2" eaLnBrk="1" hangingPunct="1">
              <a:spcBef>
                <a:spcPts val="0"/>
              </a:spcBef>
              <a:defRPr/>
            </a:pPr>
            <a:r>
              <a:rPr lang="en-US" altLang="zh-TW" sz="1600" dirty="0" smtClean="0">
                <a:solidFill>
                  <a:srgbClr val="000000"/>
                </a:solidFill>
                <a:latin typeface="+mn-lt"/>
                <a:ea typeface="PMingLiU" pitchFamily="18" charset="-120"/>
              </a:rPr>
              <a:t>NC = graceful “F”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altLang="zh-TW" sz="1600" dirty="0">
                <a:solidFill>
                  <a:srgbClr val="000000"/>
                </a:solidFill>
                <a:latin typeface="+mn-lt"/>
                <a:ea typeface="PMingLiU" pitchFamily="18" charset="-120"/>
              </a:rPr>
              <a:t>Cannot repeat course more than once!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altLang="zh-TW" sz="2000" dirty="0">
                <a:solidFill>
                  <a:srgbClr val="000000"/>
                </a:solidFill>
                <a:latin typeface="+mn-lt"/>
                <a:ea typeface="PMingLiU" pitchFamily="18" charset="-120"/>
              </a:rPr>
              <a:t>CS2011 to CS4962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altLang="zh-TW" sz="1600" dirty="0">
                <a:solidFill>
                  <a:srgbClr val="000000"/>
                </a:solidFill>
                <a:latin typeface="+mn-lt"/>
                <a:ea typeface="PMingLiU" pitchFamily="18" charset="-120"/>
              </a:rPr>
              <a:t>Journey through CS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altLang="zh-TW" sz="1600" dirty="0">
                <a:solidFill>
                  <a:srgbClr val="000000"/>
                </a:solidFill>
                <a:latin typeface="+mn-lt"/>
                <a:ea typeface="PMingLiU" pitchFamily="18" charset="-120"/>
              </a:rPr>
              <a:t>The first steps are the most </a:t>
            </a:r>
            <a:r>
              <a:rPr lang="en-US" altLang="zh-TW" sz="1600" dirty="0" smtClean="0">
                <a:solidFill>
                  <a:srgbClr val="000000"/>
                </a:solidFill>
                <a:latin typeface="+mn-lt"/>
                <a:ea typeface="PMingLiU" pitchFamily="18" charset="-120"/>
              </a:rPr>
              <a:t>important</a:t>
            </a:r>
          </a:p>
          <a:p>
            <a:pPr marL="342900" lvl="1" indent="0" eaLnBrk="1" hangingPunct="1">
              <a:spcBef>
                <a:spcPts val="0"/>
              </a:spcBef>
              <a:buNone/>
              <a:defRPr/>
            </a:pPr>
            <a:endParaRPr lang="en-US" altLang="zh-TW" sz="1600" dirty="0">
              <a:solidFill>
                <a:srgbClr val="000000"/>
              </a:solidFill>
              <a:latin typeface="+mn-lt"/>
              <a:ea typeface="PMingLiU" pitchFamily="18" charset="-120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en-US" altLang="zh-TW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PMingLiU" pitchFamily="18" charset="-120"/>
              </a:rPr>
              <a:t>How to succeed</a:t>
            </a:r>
            <a:r>
              <a:rPr lang="en-US" altLang="zh-TW" sz="20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PMingLiU" pitchFamily="18" charset="-120"/>
              </a:rPr>
              <a:t>? What </a:t>
            </a:r>
            <a:r>
              <a:rPr lang="en-US" altLang="zh-TW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PMingLiU" pitchFamily="18" charset="-120"/>
              </a:rPr>
              <a:t>are to Do’s and </a:t>
            </a:r>
            <a:r>
              <a:rPr lang="en-US" altLang="zh-TW" sz="20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PMingLiU" pitchFamily="18" charset="-120"/>
              </a:rPr>
              <a:t>Don’ts?</a:t>
            </a:r>
            <a:endParaRPr lang="en-US" altLang="zh-TW" sz="2000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PMingLiU" pitchFamily="18" charset="-120"/>
            </a:endParaRPr>
          </a:p>
          <a:p>
            <a:pPr marL="685800" lvl="2" indent="0">
              <a:spcBef>
                <a:spcPts val="0"/>
              </a:spcBef>
              <a:buNone/>
              <a:defRPr/>
            </a:pPr>
            <a:r>
              <a:rPr lang="en-US" altLang="zh-TW" sz="2000" dirty="0">
                <a:solidFill>
                  <a:srgbClr val="000000"/>
                </a:solidFill>
                <a:latin typeface="+mn-lt"/>
                <a:ea typeface="PMingLiU" pitchFamily="18" charset="-120"/>
              </a:rPr>
              <a:t>	</a:t>
            </a:r>
          </a:p>
          <a:p>
            <a:pPr marL="685800" lvl="2" indent="0">
              <a:spcBef>
                <a:spcPts val="0"/>
              </a:spcBef>
              <a:buNone/>
              <a:defRPr/>
            </a:pPr>
            <a:endParaRPr lang="en-US" altLang="zh-TW" sz="2000" dirty="0" smtClean="0">
              <a:solidFill>
                <a:srgbClr val="000000"/>
              </a:solidFill>
              <a:latin typeface="+mn-lt"/>
              <a:ea typeface="PMingLiU" pitchFamily="18" charset="-120"/>
            </a:endParaRPr>
          </a:p>
          <a:p>
            <a:pPr marL="685800" lvl="2" indent="0">
              <a:spcBef>
                <a:spcPts val="0"/>
              </a:spcBef>
              <a:buNone/>
              <a:defRPr/>
            </a:pPr>
            <a:endParaRPr lang="en-US" altLang="zh-TW" sz="2000" dirty="0" smtClean="0">
              <a:solidFill>
                <a:srgbClr val="000000"/>
              </a:solidFill>
              <a:latin typeface="+mn-lt"/>
              <a:ea typeface="PMingLiU" pitchFamily="18" charset="-120"/>
            </a:endParaRPr>
          </a:p>
          <a:p>
            <a:pPr lvl="2" eaLnBrk="1" hangingPunct="1">
              <a:spcBef>
                <a:spcPts val="0"/>
              </a:spcBef>
              <a:defRPr/>
            </a:pPr>
            <a:endParaRPr lang="en-US" altLang="zh-TW" sz="2000" dirty="0" smtClean="0">
              <a:solidFill>
                <a:srgbClr val="000000"/>
              </a:solidFill>
              <a:latin typeface="+mn-lt"/>
              <a:ea typeface="PMingLiU" pitchFamily="18" charset="-120"/>
            </a:endParaRPr>
          </a:p>
          <a:p>
            <a:pPr lvl="1" eaLnBrk="1" hangingPunct="1">
              <a:spcBef>
                <a:spcPts val="0"/>
              </a:spcBef>
              <a:defRPr/>
            </a:pPr>
            <a:endParaRPr lang="en-US" altLang="zh-TW" sz="2000" dirty="0" smtClean="0">
              <a:solidFill>
                <a:srgbClr val="000000"/>
              </a:solidFill>
              <a:latin typeface="+mn-lt"/>
              <a:ea typeface="PMingLiU" pitchFamily="18" charset="-120"/>
            </a:endParaRPr>
          </a:p>
          <a:p>
            <a:pPr lvl="1" eaLnBrk="1" hangingPunct="1">
              <a:spcBef>
                <a:spcPts val="0"/>
              </a:spcBef>
              <a:defRPr/>
            </a:pPr>
            <a:endParaRPr lang="en-US" altLang="zh-TW" sz="2000" dirty="0" smtClean="0">
              <a:latin typeface="+mn-lt"/>
              <a:ea typeface="PMingLiU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8641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Don’ts</a:t>
            </a:r>
            <a:endParaRPr lang="en-US" sz="2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349D8-0362-4E1A-94F9-4285E1BBF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408" y="1177748"/>
            <a:ext cx="3876309" cy="3394472"/>
          </a:xfrm>
        </p:spPr>
        <p:txBody>
          <a:bodyPr/>
          <a:lstStyle/>
          <a:p>
            <a:pPr>
              <a:defRPr/>
            </a:pPr>
            <a:r>
              <a:rPr lang="en-US" sz="1800" dirty="0" smtClean="0">
                <a:latin typeface="+mn-lt"/>
              </a:rPr>
              <a:t>Cheating</a:t>
            </a:r>
            <a:endParaRPr lang="en-US" sz="1800" dirty="0">
              <a:latin typeface="+mn-lt"/>
            </a:endParaRPr>
          </a:p>
          <a:p>
            <a:pPr lvl="1">
              <a:defRPr/>
            </a:pPr>
            <a:r>
              <a:rPr lang="en-US" sz="1700" dirty="0">
                <a:latin typeface="+mn-lt"/>
              </a:rPr>
              <a:t>Copy from other students</a:t>
            </a:r>
          </a:p>
          <a:p>
            <a:pPr>
              <a:defRPr/>
            </a:pPr>
            <a:r>
              <a:rPr lang="en-US" sz="1800" dirty="0" smtClean="0">
                <a:latin typeface="+mn-lt"/>
              </a:rPr>
              <a:t>Googling (cheating)</a:t>
            </a:r>
          </a:p>
          <a:p>
            <a:pPr lvl="1">
              <a:defRPr/>
            </a:pPr>
            <a:r>
              <a:rPr lang="en-US" sz="1800" dirty="0">
                <a:latin typeface="+mn-lt"/>
              </a:rPr>
              <a:t>Copy from solutions found online</a:t>
            </a:r>
          </a:p>
          <a:p>
            <a:pPr lvl="1">
              <a:defRPr/>
            </a:pPr>
            <a:r>
              <a:rPr lang="en-US" sz="1800" dirty="0">
                <a:latin typeface="+mn-lt"/>
              </a:rPr>
              <a:t>Cut and paste from other sources and tweak it, get help to make it correct</a:t>
            </a:r>
          </a:p>
          <a:p>
            <a:pPr>
              <a:defRPr/>
            </a:pPr>
            <a:endParaRPr lang="en-US" sz="1800" dirty="0" smtClean="0">
              <a:latin typeface="+mn-lt"/>
            </a:endParaRPr>
          </a:p>
          <a:p>
            <a:pPr>
              <a:defRPr/>
            </a:pPr>
            <a:endParaRPr lang="en-US" sz="1800" dirty="0">
              <a:latin typeface="+mn-lt"/>
            </a:endParaRPr>
          </a:p>
          <a:p>
            <a:pPr marL="342900" lvl="1" indent="0">
              <a:buNone/>
              <a:defRPr/>
            </a:pPr>
            <a:endParaRPr lang="en-US" sz="1600" dirty="0">
              <a:latin typeface="+mn-lt"/>
            </a:endParaRPr>
          </a:p>
          <a:p>
            <a:pPr>
              <a:defRPr/>
            </a:pPr>
            <a:endParaRPr lang="en-US" sz="1800" dirty="0">
              <a:latin typeface="+mn-lt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81349D8-0362-4E1A-94F9-4285E1BBF854}"/>
              </a:ext>
            </a:extLst>
          </p:cNvPr>
          <p:cNvSpPr txBox="1">
            <a:spLocks/>
          </p:cNvSpPr>
          <p:nvPr/>
        </p:nvSpPr>
        <p:spPr>
          <a:xfrm>
            <a:off x="4842937" y="1163555"/>
            <a:ext cx="4076887" cy="339447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342900" rtl="0" eaLnBrk="1" latinLnBrk="0" hangingPunct="1">
              <a:spcBef>
                <a:spcPct val="20000"/>
              </a:spcBef>
              <a:buFont typeface="Arial"/>
              <a:buNone/>
              <a:defRPr sz="17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85800" indent="-342900" algn="l" defTabSz="3429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71550" indent="-285750" algn="l" defTabSz="3429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US" dirty="0" smtClean="0">
                <a:latin typeface="+mn-lt"/>
              </a:rPr>
              <a:t>Consequences</a:t>
            </a:r>
          </a:p>
          <a:p>
            <a:pPr lvl="1">
              <a:spcBef>
                <a:spcPts val="0"/>
              </a:spcBef>
              <a:defRPr/>
            </a:pPr>
            <a:r>
              <a:rPr lang="en-US" sz="1800" dirty="0" smtClean="0">
                <a:latin typeface="+mn-lt"/>
              </a:rPr>
              <a:t>You are cheating yourself</a:t>
            </a:r>
          </a:p>
          <a:p>
            <a:pPr lvl="1">
              <a:spcBef>
                <a:spcPts val="0"/>
              </a:spcBef>
              <a:defRPr/>
            </a:pPr>
            <a:r>
              <a:rPr lang="en-US" sz="1800" dirty="0" smtClean="0">
                <a:latin typeface="+mn-lt"/>
              </a:rPr>
              <a:t>You are setting yourself up for failure</a:t>
            </a:r>
          </a:p>
          <a:p>
            <a:pPr lvl="1">
              <a:spcBef>
                <a:spcPts val="0"/>
              </a:spcBef>
              <a:defRPr/>
            </a:pPr>
            <a:r>
              <a:rPr lang="en-US" sz="1800" dirty="0" smtClean="0">
                <a:latin typeface="+mn-lt"/>
              </a:rPr>
              <a:t>You are dropping out</a:t>
            </a:r>
          </a:p>
          <a:p>
            <a:pPr lvl="1">
              <a:spcBef>
                <a:spcPts val="0"/>
              </a:spcBef>
              <a:defRPr/>
            </a:pPr>
            <a:r>
              <a:rPr lang="en-US" sz="1800" dirty="0" smtClean="0">
                <a:latin typeface="+mn-lt"/>
              </a:rPr>
              <a:t>You are wasting time and money</a:t>
            </a:r>
          </a:p>
          <a:p>
            <a:pPr>
              <a:spcBef>
                <a:spcPts val="0"/>
              </a:spcBef>
              <a:defRPr/>
            </a:pPr>
            <a:r>
              <a:rPr lang="en-US" altLang="zh-TW" dirty="0" smtClean="0">
                <a:solidFill>
                  <a:srgbClr val="000000"/>
                </a:solidFill>
                <a:latin typeface="+mn-lt"/>
                <a:ea typeface="PMingLiU" pitchFamily="18" charset="-120"/>
              </a:rPr>
              <a:t>Remember – A Typical job interview</a:t>
            </a:r>
          </a:p>
          <a:p>
            <a:pPr lvl="1">
              <a:spcBef>
                <a:spcPts val="0"/>
              </a:spcBef>
              <a:defRPr/>
            </a:pPr>
            <a:r>
              <a:rPr lang="en-US" altLang="zh-TW" sz="1800" dirty="0" smtClean="0">
                <a:latin typeface="+mn-lt"/>
              </a:rPr>
              <a:t>Explain on a White board</a:t>
            </a:r>
          </a:p>
          <a:p>
            <a:pPr lvl="1">
              <a:spcBef>
                <a:spcPts val="0"/>
              </a:spcBef>
              <a:defRPr/>
            </a:pPr>
            <a:r>
              <a:rPr lang="en-US" altLang="zh-TW" sz="1800" dirty="0" smtClean="0">
                <a:latin typeface="+mn-lt"/>
              </a:rPr>
              <a:t>Logic – step by step</a:t>
            </a:r>
          </a:p>
          <a:p>
            <a:pPr lvl="1">
              <a:spcBef>
                <a:spcPts val="0"/>
              </a:spcBef>
              <a:defRPr/>
            </a:pPr>
            <a:r>
              <a:rPr lang="en-US" altLang="zh-TW" sz="1800" dirty="0" smtClean="0">
                <a:latin typeface="+mn-lt"/>
              </a:rPr>
              <a:t>Programming code</a:t>
            </a:r>
          </a:p>
          <a:p>
            <a:pPr lvl="1">
              <a:spcBef>
                <a:spcPts val="0"/>
              </a:spcBef>
              <a:defRPr/>
            </a:pPr>
            <a:r>
              <a:rPr lang="en-US" altLang="zh-TW" sz="1800" dirty="0" smtClean="0">
                <a:latin typeface="+mn-lt"/>
              </a:rPr>
              <a:t>What happened?</a:t>
            </a:r>
          </a:p>
          <a:p>
            <a:pPr>
              <a:spcBef>
                <a:spcPts val="0"/>
              </a:spcBef>
              <a:defRPr/>
            </a:pPr>
            <a:endParaRPr lang="en-US" dirty="0" smtClean="0">
              <a:latin typeface="+mn-lt"/>
            </a:endParaRPr>
          </a:p>
          <a:p>
            <a:pPr marL="342900" lvl="1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US" dirty="0" smtClean="0">
              <a:latin typeface="+mn-lt"/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8473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+mn-lt"/>
              </a:rPr>
              <a:t>Faculty#1 – Do’s</a:t>
            </a:r>
            <a:r>
              <a:rPr lang="en-US" sz="2800" dirty="0" smtClean="0">
                <a:latin typeface="+mn-lt"/>
              </a:rPr>
              <a:t>:</a:t>
            </a:r>
            <a:endParaRPr lang="en-US" sz="28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349D8-0362-4E1A-94F9-4285E1BBF8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000" b="1" dirty="0" smtClean="0">
                <a:latin typeface="+mn-lt"/>
              </a:rPr>
              <a:t>Read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the textbook - Go over </a:t>
            </a:r>
            <a:r>
              <a:rPr lang="en-US" sz="2000" b="1" dirty="0">
                <a:latin typeface="+mn-lt"/>
              </a:rPr>
              <a:t>all </a:t>
            </a:r>
            <a:r>
              <a:rPr lang="en-US" sz="2000" dirty="0">
                <a:latin typeface="+mn-lt"/>
              </a:rPr>
              <a:t>check point questions</a:t>
            </a:r>
          </a:p>
          <a:p>
            <a:pPr lvl="1">
              <a:defRPr/>
            </a:pPr>
            <a:r>
              <a:rPr lang="en-US" sz="1600" dirty="0">
                <a:latin typeface="+mn-lt"/>
              </a:rPr>
              <a:t>The textbook has “</a:t>
            </a:r>
            <a:r>
              <a:rPr lang="en-US" sz="1600" b="1" dirty="0">
                <a:latin typeface="+mn-lt"/>
              </a:rPr>
              <a:t>plenty” </a:t>
            </a:r>
            <a:r>
              <a:rPr lang="en-US" sz="1600" dirty="0">
                <a:latin typeface="+mn-lt"/>
              </a:rPr>
              <a:t>of exercises</a:t>
            </a:r>
          </a:p>
          <a:p>
            <a:pPr lvl="1">
              <a:defRPr/>
            </a:pPr>
            <a:r>
              <a:rPr lang="en-US" sz="1600" dirty="0">
                <a:latin typeface="+mn-lt"/>
              </a:rPr>
              <a:t>How many should you do? </a:t>
            </a:r>
            <a:r>
              <a:rPr lang="en-US" sz="1600" b="1" dirty="0">
                <a:latin typeface="+mn-lt"/>
              </a:rPr>
              <a:t>(ALL)</a:t>
            </a:r>
          </a:p>
          <a:p>
            <a:pPr lvl="1">
              <a:defRPr/>
            </a:pPr>
            <a:r>
              <a:rPr lang="en-US" sz="1600" dirty="0">
                <a:latin typeface="+mn-lt"/>
              </a:rPr>
              <a:t>White paper approach </a:t>
            </a:r>
            <a:r>
              <a:rPr lang="en-US" sz="1600" b="1" dirty="0">
                <a:latin typeface="+mn-lt"/>
              </a:rPr>
              <a:t>(thinking) </a:t>
            </a:r>
            <a:r>
              <a:rPr lang="en-US" sz="1600" dirty="0">
                <a:latin typeface="+mn-lt"/>
              </a:rPr>
              <a:t>– Hand trace your logic.</a:t>
            </a:r>
          </a:p>
          <a:p>
            <a:pPr lvl="1">
              <a:defRPr/>
            </a:pPr>
            <a:r>
              <a:rPr lang="en-US" sz="1600" b="1" dirty="0">
                <a:latin typeface="+mn-lt"/>
              </a:rPr>
              <a:t>Implement </a:t>
            </a:r>
            <a:r>
              <a:rPr lang="en-US" sz="1600" dirty="0">
                <a:latin typeface="+mn-lt"/>
              </a:rPr>
              <a:t>on computer</a:t>
            </a:r>
          </a:p>
          <a:p>
            <a:pPr lvl="1">
              <a:defRPr/>
            </a:pPr>
            <a:r>
              <a:rPr lang="en-US" sz="1600" dirty="0">
                <a:latin typeface="+mn-lt"/>
              </a:rPr>
              <a:t>Learn to </a:t>
            </a:r>
            <a:r>
              <a:rPr lang="en-US" sz="1600" b="1" dirty="0">
                <a:latin typeface="+mn-lt"/>
              </a:rPr>
              <a:t>debug</a:t>
            </a:r>
            <a:r>
              <a:rPr lang="en-US" sz="1600" dirty="0">
                <a:latin typeface="+mn-lt"/>
              </a:rPr>
              <a:t> your own code</a:t>
            </a:r>
          </a:p>
          <a:p>
            <a:pPr lvl="1">
              <a:defRPr/>
            </a:pPr>
            <a:r>
              <a:rPr lang="en-US" sz="1600" b="1" dirty="0">
                <a:latin typeface="+mn-lt"/>
              </a:rPr>
              <a:t>Discuss</a:t>
            </a:r>
            <a:r>
              <a:rPr lang="en-US" sz="1600" dirty="0">
                <a:latin typeface="+mn-lt"/>
              </a:rPr>
              <a:t> with instructors if you have any difficulty</a:t>
            </a:r>
          </a:p>
          <a:p>
            <a:pPr>
              <a:defRPr/>
            </a:pPr>
            <a:r>
              <a:rPr lang="en-US" sz="2000" dirty="0">
                <a:latin typeface="+mn-lt"/>
              </a:rPr>
              <a:t>Need to work on assignments right away</a:t>
            </a:r>
          </a:p>
          <a:p>
            <a:pPr>
              <a:defRPr/>
            </a:pPr>
            <a:r>
              <a:rPr lang="en-US" sz="2000" dirty="0">
                <a:latin typeface="+mn-lt"/>
              </a:rPr>
              <a:t>Spend </a:t>
            </a:r>
            <a:r>
              <a:rPr lang="en-US" sz="2000" b="1" dirty="0">
                <a:latin typeface="+mn-lt"/>
              </a:rPr>
              <a:t>as much time as necessary </a:t>
            </a:r>
            <a:r>
              <a:rPr lang="en-US" sz="2000" dirty="0">
                <a:latin typeface="+mn-lt"/>
              </a:rPr>
              <a:t>outside of classroom</a:t>
            </a:r>
          </a:p>
          <a:p>
            <a:pPr marL="342900" lvl="1" indent="0">
              <a:buNone/>
              <a:defRPr/>
            </a:pPr>
            <a:endParaRPr lang="en-US" sz="2000" dirty="0">
              <a:latin typeface="+mn-lt"/>
            </a:endParaRPr>
          </a:p>
          <a:p>
            <a:pPr>
              <a:defRPr/>
            </a:pP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4980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+mn-lt"/>
              </a:rPr>
              <a:t>Faculty #2– Do’s</a:t>
            </a:r>
            <a:r>
              <a:rPr lang="en-US" sz="2800" dirty="0" smtClean="0">
                <a:latin typeface="+mn-lt"/>
              </a:rPr>
              <a:t>:</a:t>
            </a:r>
            <a:endParaRPr lang="en-US" sz="28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349D8-0362-4E1A-94F9-4285E1BBF8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000" dirty="0" smtClean="0">
                <a:latin typeface="+mn-lt"/>
              </a:rPr>
              <a:t>The </a:t>
            </a:r>
            <a:r>
              <a:rPr lang="en-US" sz="2000" dirty="0">
                <a:latin typeface="+mn-lt"/>
              </a:rPr>
              <a:t>key is to become comfortable with programming</a:t>
            </a:r>
          </a:p>
          <a:p>
            <a:pPr lvl="1">
              <a:defRPr/>
            </a:pPr>
            <a:r>
              <a:rPr lang="en-US" sz="1600" dirty="0">
                <a:latin typeface="+mn-lt"/>
              </a:rPr>
              <a:t>Do as many exercises as possible in the textbook</a:t>
            </a:r>
          </a:p>
          <a:p>
            <a:pPr lvl="1">
              <a:defRPr/>
            </a:pPr>
            <a:r>
              <a:rPr lang="en-US" sz="1600" dirty="0">
                <a:latin typeface="+mn-lt"/>
              </a:rPr>
              <a:t>Planning your logic (on paper)</a:t>
            </a:r>
          </a:p>
          <a:p>
            <a:pPr lvl="1">
              <a:defRPr/>
            </a:pPr>
            <a:r>
              <a:rPr lang="en-US" sz="1600" dirty="0">
                <a:latin typeface="+mn-lt"/>
              </a:rPr>
              <a:t>Implementing your logic (on computer)</a:t>
            </a:r>
          </a:p>
          <a:p>
            <a:pPr lvl="1">
              <a:defRPr/>
            </a:pPr>
            <a:r>
              <a:rPr lang="en-US" sz="1600" dirty="0">
                <a:latin typeface="+mn-lt"/>
              </a:rPr>
              <a:t>Debugging and Testing.</a:t>
            </a:r>
          </a:p>
          <a:p>
            <a:pPr>
              <a:defRPr/>
            </a:pPr>
            <a:r>
              <a:rPr lang="en-US" sz="2000" dirty="0">
                <a:latin typeface="+mn-lt"/>
              </a:rPr>
              <a:t>7 to 8 chapters each for CS2011 &amp; CS2012</a:t>
            </a:r>
          </a:p>
          <a:p>
            <a:pPr>
              <a:defRPr/>
            </a:pPr>
            <a:r>
              <a:rPr lang="en-US" sz="2000" dirty="0">
                <a:latin typeface="+mn-lt"/>
              </a:rPr>
              <a:t>16 weeks </a:t>
            </a:r>
            <a:r>
              <a:rPr lang="en-US" sz="2000" b="1" dirty="0">
                <a:latin typeface="+mn-lt"/>
              </a:rPr>
              <a:t>(+ weekends!) </a:t>
            </a:r>
            <a:r>
              <a:rPr lang="en-US" sz="2000" dirty="0">
                <a:latin typeface="+mn-lt"/>
              </a:rPr>
              <a:t>to master the material</a:t>
            </a:r>
            <a:endParaRPr lang="en-US" sz="1600" dirty="0">
              <a:latin typeface="+mn-lt"/>
            </a:endParaRPr>
          </a:p>
          <a:p>
            <a:pPr>
              <a:defRPr/>
            </a:pPr>
            <a:r>
              <a:rPr lang="en-US" sz="2000" dirty="0">
                <a:latin typeface="+mn-lt"/>
              </a:rPr>
              <a:t>Form study groups and challenge each other</a:t>
            </a:r>
          </a:p>
          <a:p>
            <a:pPr>
              <a:defRPr/>
            </a:pPr>
            <a:r>
              <a:rPr lang="en-US" sz="2000" dirty="0">
                <a:latin typeface="+mn-lt"/>
              </a:rPr>
              <a:t>Breaks in between semesters should not be wasted</a:t>
            </a:r>
          </a:p>
          <a:p>
            <a:pPr lvl="1">
              <a:defRPr/>
            </a:pPr>
            <a:r>
              <a:rPr lang="en-US" sz="1600" dirty="0">
                <a:latin typeface="+mn-lt"/>
              </a:rPr>
              <a:t>Practice programming over summer break</a:t>
            </a:r>
          </a:p>
          <a:p>
            <a:pPr marL="342900" lvl="1" indent="0">
              <a:buNone/>
              <a:defRPr/>
            </a:pPr>
            <a:endParaRPr lang="en-US" sz="2000" dirty="0">
              <a:latin typeface="+mn-lt"/>
            </a:endParaRPr>
          </a:p>
          <a:p>
            <a:pPr>
              <a:defRPr/>
            </a:pP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703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2432</TotalTime>
  <Words>828</Words>
  <Application>Microsoft Office PowerPoint</Application>
  <PresentationFormat>On-screen Show (16:9)</PresentationFormat>
  <Paragraphs>165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PMingLiU</vt:lpstr>
      <vt:lpstr>PMingLiU</vt:lpstr>
      <vt:lpstr>Arial</vt:lpstr>
      <vt:lpstr>Calibri</vt:lpstr>
      <vt:lpstr>Courier New</vt:lpstr>
      <vt:lpstr>Times New Roman</vt:lpstr>
      <vt:lpstr>Wingdings</vt:lpstr>
      <vt:lpstr>Office Theme</vt:lpstr>
      <vt:lpstr>Computer Science Groups Advisement for Sophomores</vt:lpstr>
      <vt:lpstr>Year 2020- Life lessons </vt:lpstr>
      <vt:lpstr>Work From Home - Life lessons </vt:lpstr>
      <vt:lpstr>PowerPoint Presentation</vt:lpstr>
      <vt:lpstr>Critical Course Sequences</vt:lpstr>
      <vt:lpstr>Critical Course Sequences</vt:lpstr>
      <vt:lpstr>Don’ts</vt:lpstr>
      <vt:lpstr>Faculty#1 – Do’s:</vt:lpstr>
      <vt:lpstr>Faculty #2– Do’s:</vt:lpstr>
      <vt:lpstr>Faculty #3– Do’s:</vt:lpstr>
      <vt:lpstr>Faculty #4– Do’s:</vt:lpstr>
      <vt:lpstr>Faculty #5– Do’s:</vt:lpstr>
      <vt:lpstr>Ideal Planner</vt:lpstr>
      <vt:lpstr>Course Planning and Time Management</vt:lpstr>
      <vt:lpstr>Individual Planner (Fall 20 and beyond)</vt:lpstr>
      <vt:lpstr>Q&amp;A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Lim, Jung S</dc:creator>
  <cp:lastModifiedBy>Cal State L.A.</cp:lastModifiedBy>
  <cp:revision>52</cp:revision>
  <dcterms:created xsi:type="dcterms:W3CDTF">2020-04-22T18:12:43Z</dcterms:created>
  <dcterms:modified xsi:type="dcterms:W3CDTF">2020-07-13T19:22:51Z</dcterms:modified>
</cp:coreProperties>
</file>