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60" r:id="rId4"/>
    <p:sldId id="261" r:id="rId5"/>
    <p:sldId id="259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20" y="3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cstitc@calstatela.edu" TargetMode="External"/><Relationship Id="rId2" Type="http://schemas.openxmlformats.org/officeDocument/2006/relationships/hyperlink" Target="https://www.calstatela.edu/ecst/itsuppor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alstatela.edu/ecst/ecst-it-suppor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calstatela.edu/its/lockout" TargetMode="Externa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accessibility/pre-approved-ic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cstitc@calstatela.ed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lstatela.edu/its/classroom-technology-guid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33E5A-1EBB-4F99-AB80-3EAFEE61F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ways to contact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03F1FD-2590-4421-ACCE-40888B5F6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6"/>
            <a:ext cx="9905999" cy="3849129"/>
          </a:xfrm>
        </p:spPr>
        <p:txBody>
          <a:bodyPr>
            <a:normAutofit/>
          </a:bodyPr>
          <a:lstStyle/>
          <a:p>
            <a:r>
              <a:rPr lang="en-US" dirty="0"/>
              <a:t>URGENT SUPPORT CALL for Faculty and Staff ONLY</a:t>
            </a:r>
            <a:r>
              <a:rPr lang="en-US" sz="2800" dirty="0"/>
              <a:t>:</a:t>
            </a:r>
            <a:r>
              <a:rPr lang="en-US" sz="2800" b="1" dirty="0"/>
              <a:t> (323) 507-3060 </a:t>
            </a:r>
            <a:endParaRPr lang="en-US" sz="2800" dirty="0"/>
          </a:p>
          <a:p>
            <a:pPr lvl="1"/>
            <a:r>
              <a:rPr lang="en-US" dirty="0"/>
              <a:t>8 AM to 6 PM (last question to be received by 5:45 PM)  on Monday thru Friday (except for holidays)</a:t>
            </a:r>
          </a:p>
          <a:p>
            <a:r>
              <a:rPr lang="en-US" dirty="0"/>
              <a:t>Non-Urgent Requests still made via Service Now Tickets: </a:t>
            </a:r>
            <a:r>
              <a:rPr lang="en-US" dirty="0">
                <a:hlinkClick r:id="rId2"/>
              </a:rPr>
              <a:t>https://www.calstatela.edu/ecst/itsupport</a:t>
            </a:r>
            <a:r>
              <a:rPr lang="en-US" dirty="0"/>
              <a:t> OR Email </a:t>
            </a:r>
            <a:r>
              <a:rPr lang="en-US" b="1" dirty="0">
                <a:hlinkClick r:id="rId3"/>
              </a:rPr>
              <a:t>ecstitc@calstatela.edu</a:t>
            </a:r>
            <a:endParaRPr lang="en-US" b="1" dirty="0"/>
          </a:p>
          <a:p>
            <a:r>
              <a:rPr lang="en-US" dirty="0"/>
              <a:t>For more info: </a:t>
            </a:r>
            <a:r>
              <a:rPr lang="en-US" dirty="0">
                <a:hlinkClick r:id="rId4"/>
              </a:rPr>
              <a:t>https://www.calstatela.edu/ecst/ecst-it-support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8952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AE4726C-1831-4FE3-9A11-227F0DC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0" name="Rectangle 9">
              <a:extLst>
                <a:ext uri="{FF2B5EF4-FFF2-40B4-BE49-F238E27FC236}">
                  <a16:creationId xmlns:a16="http://schemas.microsoft.com/office/drawing/2014/main" id="{B651D7F7-8C54-448E-A268-1CBFAD87D4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E3B56E94-40E1-489A-98B2-A3238D66A0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E46EA5-4D9B-4B21-AF1A-C1B403C6A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6697" y="618518"/>
            <a:ext cx="6050713" cy="1478570"/>
          </a:xfrm>
        </p:spPr>
        <p:txBody>
          <a:bodyPr>
            <a:normAutofit/>
          </a:bodyPr>
          <a:lstStyle/>
          <a:p>
            <a:r>
              <a:rPr lang="en-US" dirty="0"/>
              <a:t>Reminder Password Rules</a:t>
            </a:r>
          </a:p>
        </p:txBody>
      </p:sp>
      <p:pic>
        <p:nvPicPr>
          <p:cNvPr id="5" name="Picture 4" descr="Padlock on computer motherboard">
            <a:extLst>
              <a:ext uri="{FF2B5EF4-FFF2-40B4-BE49-F238E27FC236}">
                <a16:creationId xmlns:a16="http://schemas.microsoft.com/office/drawing/2014/main" id="{EBD6C9B3-69A7-D9FB-41E6-6A87A7D3AD3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763" r="39117" b="-1"/>
          <a:stretch/>
        </p:blipFill>
        <p:spPr>
          <a:xfrm>
            <a:off x="-5597" y="10"/>
            <a:ext cx="4635583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916825F-759B-4F1A-BA80-AF7137691E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AF64541-DE3B-4DBB-84E1-907956469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9175DCC0-514A-4CA1-AD9A-1BB0FFF1B4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0371924-94D9-48AF-9D5B-6471775BE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C964FF9-A41A-438C-A22B-62690C98F1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61716CD6-1875-4567-B3E2-364CD0960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1A293D3-7189-453D-AB91-1291AAFF3D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87CB4EFE-58B3-4326-9CFB-A2AFADDFA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249CF4D3-B5A3-4287-BC9D-E9BB8FA6E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4D2515F2-4D11-41AF-A6B1-7D084BEA9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331BCBF4-0DC2-426E-84B3-AE38E403C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EC8AF156-0BE9-437D-A83B-87364146D0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AC8CB256-3F62-4406-88F5-CE2421FF2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F3E812EB-415E-4B60-B0FB-65386882C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8">
              <a:extLst>
                <a:ext uri="{FF2B5EF4-FFF2-40B4-BE49-F238E27FC236}">
                  <a16:creationId xmlns:a16="http://schemas.microsoft.com/office/drawing/2014/main" id="{EB4C95D7-8E6D-45EC-8CA1-9123D718E3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83F62FD2-2F62-4495-997C-8BD7F95AB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B7DFE0F9-22A3-4846-8D4E-0D193BD328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244DAF25-7415-491A-9FF6-E04BC2DC2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ACA3646-863C-4D00-A58A-62C7FE71CE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0EA18B38-BD42-45ED-8458-FB205DBC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45302917-5DBE-4CF2-B52F-478F93FDD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8E61E6FD-D40E-479C-ABE9-2B69AE20D8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2F4DEB4F-F824-48D7-AF9B-B5D905DCD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F76CFA02-6090-4464-B573-BCA350C901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51BE8BEC-76C7-41FE-AB76-35194C244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9">
              <a:extLst>
                <a:ext uri="{FF2B5EF4-FFF2-40B4-BE49-F238E27FC236}">
                  <a16:creationId xmlns:a16="http://schemas.microsoft.com/office/drawing/2014/main" id="{710F61D4-3B34-45A9-B9B7-CE0373AB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451F080F-4CFB-4626-87CA-BB4CACA1C6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31">
              <a:extLst>
                <a:ext uri="{FF2B5EF4-FFF2-40B4-BE49-F238E27FC236}">
                  <a16:creationId xmlns:a16="http://schemas.microsoft.com/office/drawing/2014/main" id="{667BBD71-2295-4A66-B76C-F82175C2B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B6644DE8-5BD1-4D5F-B245-0D3A21BCE1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A4DE8FD0-E681-4D9C-85C2-BEA4C2B3A0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D46033BD-1026-4388-B926-9D11E1D7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1FA74D4C-2E28-42C5-A7FA-3C7D6BD8B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FADF7B3F-903C-456C-983E-C9868DDAB9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033F8698-1549-44AD-8DAD-0055D7B807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F1BDD4B6-46FD-4048-ADF1-32EADD9E5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E7F387A7-B3BF-4B1A-BFCA-2D21AD3DFE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7A1B6BC8-EA82-459D-A0E0-4EBE394E71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8B94E190-DDC2-4545-906F-A1699BD73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D9807239-A5BA-4BB3-9194-BCE3B2F21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04D300FD-DC53-4375-8981-09EA63BCF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1DF83FFD-4C16-41FD-928F-6E88AFC451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A5B4BC2F-B667-462B-99D8-0C433124A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0CBD9EFB-AC61-4674-B75A-56449003CC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1AD4BBB0-F6A7-451F-BE09-DF619F38E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A258B285-AE5E-473A-AA72-3C95E1D83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7BEEDDE5-CB8A-4DF9-858F-4D9462D95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DA1C731B-9B66-4D65-BF47-04B118107B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58DBFEC6-C6DC-4B7A-934F-5A79EC328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9948D8CB-2DBE-4E48-98EA-DF9E2666A2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56AB69F6-9F0B-4AB6-BCA8-AA2FD69E99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0E7FB426-288D-4B0B-B73B-10CCC0EF41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A5C59C6B-46C9-48C9-9F57-2EE738B531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7CE85F33-17DC-4273-B06F-D171094449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5CD001CF-F2C4-4810-A8D9-679F9F89E5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69F4BCDD-D153-40D2-8DD1-2509EE0CE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D2FD9-4256-4238-921A-3F1B0E767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8958" y="2249487"/>
            <a:ext cx="6078453" cy="354171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/>
              <a:t>Password expiration now in 365 days rather than 180</a:t>
            </a:r>
          </a:p>
          <a:p>
            <a:pPr>
              <a:lnSpc>
                <a:spcPct val="110000"/>
              </a:lnSpc>
            </a:pPr>
            <a:r>
              <a:rPr lang="en-US" sz="2000"/>
              <a:t>Password lock out after 9 attempts rather than 3</a:t>
            </a:r>
          </a:p>
          <a:p>
            <a:pPr>
              <a:lnSpc>
                <a:spcPct val="110000"/>
              </a:lnSpc>
            </a:pPr>
            <a:r>
              <a:rPr lang="en-US" sz="2000"/>
              <a:t>Password lock out for 5 minutes rather than 20</a:t>
            </a:r>
          </a:p>
          <a:p>
            <a:pPr>
              <a:lnSpc>
                <a:spcPct val="110000"/>
              </a:lnSpc>
            </a:pPr>
            <a:r>
              <a:rPr lang="en-US" sz="2000"/>
              <a:t>For More Info: </a:t>
            </a:r>
            <a:r>
              <a:rPr lang="en-US" sz="2000" b="0" i="0">
                <a:effectLst/>
                <a:latin typeface="Calibri" panose="020F0502020204030204" pitchFamily="34" charset="0"/>
                <a:hlinkClick r:id="rId5"/>
              </a:rPr>
              <a:t>https://www.calstatela.edu/its/lockout</a:t>
            </a:r>
            <a:endParaRPr lang="en-US" sz="2000" b="0" i="0">
              <a:effectLst/>
              <a:latin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2000">
                <a:latin typeface="Calibri" panose="020F0502020204030204" pitchFamily="34" charset="0"/>
              </a:rPr>
              <a:t>Note: Instructions on how to reset your password yourself in above link</a:t>
            </a:r>
            <a:endParaRPr lang="en-US" sz="2000" b="0" i="0">
              <a:effectLst/>
              <a:latin typeface="Calibri" panose="020F0502020204030204" pitchFamily="34" charset="0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2000"/>
          </a:p>
          <a:p>
            <a:pPr marL="0" indent="0">
              <a:lnSpc>
                <a:spcPct val="110000"/>
              </a:lnSpc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657011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FC9644-673A-459F-B3C5-9310A4E5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DB9295-9645-4BF2-ADFD-75800B7FA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8" y="0"/>
            <a:ext cx="1220788" cy="6858001"/>
            <a:chOff x="-14288" y="0"/>
            <a:chExt cx="1220788" cy="6858001"/>
          </a:xfrm>
          <a:solidFill>
            <a:schemeClr val="bg2">
              <a:lumMod val="60000"/>
              <a:lumOff val="40000"/>
              <a:alpha val="60000"/>
            </a:schemeClr>
          </a:solidFill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95B061E9-E435-4E1B-B160-96584A1166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3CD7972E-7D38-40EE-A80B-E2A848811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4A3B55-746F-419F-8CFF-5F3A4BE143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9C63219B-AD72-4494-935E-F5C70DB549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5B41FD2-05E2-44E7-8760-09E65D1C60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E6D63D0-3347-4EE2-8F65-F1C32168F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538A46A3-DB16-45D5-B636-03EFE39FE9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0B8A2B0E-823F-4BE8-9359-45143BB124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44516B3C-A8BE-46FC-B643-3DFEB7F283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59FD699C-3920-4E57-BE27-165A3F036C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0FB0C02E-3F53-4889-8ADF-80DBC43F69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Line 16">
              <a:extLst>
                <a:ext uri="{FF2B5EF4-FFF2-40B4-BE49-F238E27FC236}">
                  <a16:creationId xmlns:a16="http://schemas.microsoft.com/office/drawing/2014/main" id="{F8A0C89C-946F-4BCD-8A27-BB73E37FE5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0C83EAF-4E92-4849-A240-B257871DC0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320FD164-4D7A-469C-B3F4-B926BFACF5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F6E14D9A-4E63-48FF-95C5-9E8DDFF86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3DCD24F-3CA8-4404-B22C-E4C928995F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Rectangle 21">
              <a:extLst>
                <a:ext uri="{FF2B5EF4-FFF2-40B4-BE49-F238E27FC236}">
                  <a16:creationId xmlns:a16="http://schemas.microsoft.com/office/drawing/2014/main" id="{8AD2E827-32A3-4BE4-9CC6-831562917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47FB2CCC-1230-494F-B2D1-F05E5B8ED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5F44514-9274-47E3-9243-CA9356C16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D06192CD-AD86-4DCA-8B53-4ACCA465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99E9203A-21E4-46D8-981A-4B28CA320A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32FCE9B6-FB52-4045-8DCC-E5959B9A4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7">
              <a:extLst>
                <a:ext uri="{FF2B5EF4-FFF2-40B4-BE49-F238E27FC236}">
                  <a16:creationId xmlns:a16="http://schemas.microsoft.com/office/drawing/2014/main" id="{E4A7025C-CDE8-429A-BBB9-E7380C962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8">
              <a:extLst>
                <a:ext uri="{FF2B5EF4-FFF2-40B4-BE49-F238E27FC236}">
                  <a16:creationId xmlns:a16="http://schemas.microsoft.com/office/drawing/2014/main" id="{A4EA0256-5DF5-437A-98A7-B79F3E6BB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90C9433D-9E1C-493B-BEBD-C3081FFA3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30">
              <a:extLst>
                <a:ext uri="{FF2B5EF4-FFF2-40B4-BE49-F238E27FC236}">
                  <a16:creationId xmlns:a16="http://schemas.microsoft.com/office/drawing/2014/main" id="{352B39BB-F298-4285-A709-1FBA0CB72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1">
              <a:extLst>
                <a:ext uri="{FF2B5EF4-FFF2-40B4-BE49-F238E27FC236}">
                  <a16:creationId xmlns:a16="http://schemas.microsoft.com/office/drawing/2014/main" id="{31CAF2A0-CBA0-4E86-AA87-8750EC1AF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472E952-9B23-42DD-AD02-BEEB64B9C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015" y="1093787"/>
            <a:ext cx="3059969" cy="4697413"/>
          </a:xfrm>
        </p:spPr>
        <p:txBody>
          <a:bodyPr>
            <a:normAutofit/>
          </a:bodyPr>
          <a:lstStyle/>
          <a:p>
            <a:r>
              <a:rPr lang="en-US" dirty="0"/>
              <a:t>ICT Pre-Approved Items</a:t>
            </a:r>
          </a:p>
        </p:txBody>
      </p:sp>
      <p:sp useBgFill="1">
        <p:nvSpPr>
          <p:cNvPr id="39" name="Round Diagonal Corner Rectangle 7">
            <a:extLst>
              <a:ext uri="{FF2B5EF4-FFF2-40B4-BE49-F238E27FC236}">
                <a16:creationId xmlns:a16="http://schemas.microsoft.com/office/drawing/2014/main" id="{7D1C411D-0818-4640-8657-2AF78250C8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5084" y="0"/>
            <a:ext cx="7566916" cy="6848476"/>
          </a:xfrm>
          <a:prstGeom prst="round2DiagRect">
            <a:avLst>
              <a:gd name="adj1" fmla="val 0"/>
              <a:gd name="adj2" fmla="val 0"/>
            </a:avLst>
          </a:prstGeom>
          <a:ln w="19050" cap="sq">
            <a:noFill/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9A5E10-B977-4AE9-9AD3-CD0E74B3C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5467" y="1093788"/>
            <a:ext cx="5831944" cy="46974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Lenovo ThinkCentre or HP Elite or Z-series desktop computers running Windows 10 or above with a </a:t>
            </a:r>
            <a:r>
              <a:rPr lang="en-US" sz="1500" b="1" dirty="0"/>
              <a:t>minimum three-year manufacturer warranty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Lenovo ThinkPad or HP Elite series laptop computers running Windows 10 or above with a </a:t>
            </a:r>
            <a:r>
              <a:rPr lang="en-US" sz="1500" b="1" dirty="0"/>
              <a:t>minimum three-year manufacturer warranty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Mac laptops or desktops with a </a:t>
            </a:r>
            <a:r>
              <a:rPr lang="en-US" sz="1500" b="1" dirty="0"/>
              <a:t>three-year AppleCare warranty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Tablets running Android, Chrome OS, or iOS 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Personal non-network Printers </a:t>
            </a:r>
          </a:p>
          <a:p>
            <a:pPr>
              <a:lnSpc>
                <a:spcPct val="110000"/>
              </a:lnSpc>
            </a:pPr>
            <a:r>
              <a:rPr lang="en-US" sz="1500" dirty="0"/>
              <a:t>NOTE: Microsoft Surface, HP non-elite models, Dell, and other computer brands still require an ICT</a:t>
            </a:r>
          </a:p>
          <a:p>
            <a:pPr>
              <a:lnSpc>
                <a:spcPct val="110000"/>
              </a:lnSpc>
            </a:pPr>
            <a:r>
              <a:rPr lang="en-US" sz="1500" b="0" i="0" dirty="0">
                <a:effectLst/>
                <a:latin typeface="Calibri" panose="020F0502020204030204" pitchFamily="34" charset="0"/>
              </a:rPr>
              <a:t>For More Info: </a:t>
            </a:r>
            <a:r>
              <a:rPr lang="en-US" sz="1500" b="0" i="0" dirty="0">
                <a:effectLst/>
                <a:latin typeface="Calibri" panose="020F0502020204030204" pitchFamily="34" charset="0"/>
                <a:hlinkClick r:id="rId2"/>
              </a:rPr>
              <a:t>https://www.calstatela.edu/accessibility/pre-approved-ict</a:t>
            </a:r>
            <a:endParaRPr lang="en-US" sz="1500" dirty="0"/>
          </a:p>
          <a:p>
            <a:pPr>
              <a:lnSpc>
                <a:spcPct val="110000"/>
              </a:lnSpc>
            </a:pPr>
            <a:endParaRPr lang="en-US" sz="1500" dirty="0"/>
          </a:p>
          <a:p>
            <a:pPr>
              <a:lnSpc>
                <a:spcPct val="110000"/>
              </a:lnSpc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429664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6C455-F094-4BCD-AB57-0B1D66EB6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/>
              <a:t>Deloitte Refresh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5B9F69D-4DC2-421C-B61F-426C32E7C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1413" y="3269006"/>
            <a:ext cx="3494597" cy="751338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D63D7-C45D-4E37-83D8-6AA989A2A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34579" y="2249487"/>
            <a:ext cx="6012832" cy="3541714"/>
          </a:xfrm>
        </p:spPr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company Deloitte is working with ITS baseline to distribute new laptops</a:t>
            </a:r>
          </a:p>
          <a:p>
            <a:r>
              <a:rPr lang="en-US" dirty="0"/>
              <a:t>You receive an email from Deloitte it is not spam </a:t>
            </a:r>
          </a:p>
          <a:p>
            <a:r>
              <a:rPr lang="en-US" dirty="0"/>
              <a:t>If you have concerns, feel free to CC  </a:t>
            </a:r>
            <a:r>
              <a:rPr lang="en-US" dirty="0">
                <a:hlinkClick r:id="rId4"/>
              </a:rPr>
              <a:t>ecstitc@calstatela.edu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748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66AB6-C52D-475F-A521-C8ED8DC62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Enhanced Tech classrooms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436E1-0202-4639-B9C9-B864002505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TIPS</a:t>
            </a:r>
          </a:p>
          <a:p>
            <a:r>
              <a:rPr lang="en-US" dirty="0"/>
              <a:t>ALT+P to Turn-on/Wake-up Computer</a:t>
            </a:r>
          </a:p>
          <a:p>
            <a:r>
              <a:rPr lang="en-US" dirty="0"/>
              <a:t>HDMI connector with adaptors available</a:t>
            </a:r>
          </a:p>
          <a:p>
            <a:r>
              <a:rPr lang="en-US" dirty="0"/>
              <a:t>Some Laptop audio does not work with the HDMI connector. Use the Computer available if you need to use the audio</a:t>
            </a:r>
          </a:p>
          <a:p>
            <a:r>
              <a:rPr lang="en-US" dirty="0"/>
              <a:t>For More Info: </a:t>
            </a:r>
            <a:r>
              <a:rPr lang="en-US" dirty="0">
                <a:hlinkClick r:id="rId2"/>
              </a:rPr>
              <a:t>https://www.calstatela.edu/its/classroom-technology-guides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80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Content Placeholder 21" descr="A picture containing floor, indoor&#10;&#10;Description automatically generated">
            <a:extLst>
              <a:ext uri="{FF2B5EF4-FFF2-40B4-BE49-F238E27FC236}">
                <a16:creationId xmlns:a16="http://schemas.microsoft.com/office/drawing/2014/main" id="{F860D613-B0C7-4F0B-A03B-4D691E5FBF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405" y="1524372"/>
            <a:ext cx="3723388" cy="4964517"/>
          </a:xfrm>
        </p:spPr>
      </p:pic>
      <p:pic>
        <p:nvPicPr>
          <p:cNvPr id="24" name="Picture 23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2AB7B73E-F623-4E5F-9A79-39B8C8B8C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5621" y="1516220"/>
            <a:ext cx="3723389" cy="4964518"/>
          </a:xfrm>
          <a:prstGeom prst="rect">
            <a:avLst/>
          </a:prstGeom>
        </p:spPr>
      </p:pic>
      <p:sp>
        <p:nvSpPr>
          <p:cNvPr id="25" name="Oval 24">
            <a:extLst>
              <a:ext uri="{FF2B5EF4-FFF2-40B4-BE49-F238E27FC236}">
                <a16:creationId xmlns:a16="http://schemas.microsoft.com/office/drawing/2014/main" id="{E82441D8-6593-4036-B737-41321F2E3485}"/>
              </a:ext>
            </a:extLst>
          </p:cNvPr>
          <p:cNvSpPr/>
          <p:nvPr/>
        </p:nvSpPr>
        <p:spPr>
          <a:xfrm>
            <a:off x="2070826" y="4917810"/>
            <a:ext cx="1524547" cy="10369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0C329A3-D315-4DE0-88BC-2EBE847991DF}"/>
              </a:ext>
            </a:extLst>
          </p:cNvPr>
          <p:cNvCxnSpPr>
            <a:cxnSpLocks/>
          </p:cNvCxnSpPr>
          <p:nvPr/>
        </p:nvCxnSpPr>
        <p:spPr>
          <a:xfrm flipH="1" flipV="1">
            <a:off x="3601457" y="5454073"/>
            <a:ext cx="1280037" cy="5787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FC1A17D-045C-4C84-959E-D9921D7E5F1F}"/>
              </a:ext>
            </a:extLst>
          </p:cNvPr>
          <p:cNvSpPr txBox="1"/>
          <p:nvPr/>
        </p:nvSpPr>
        <p:spPr>
          <a:xfrm>
            <a:off x="4887578" y="5766251"/>
            <a:ext cx="1971413" cy="36933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HDMI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285D503-64F1-4A8B-AE73-24F7544D4CAB}"/>
              </a:ext>
            </a:extLst>
          </p:cNvPr>
          <p:cNvSpPr/>
          <p:nvPr/>
        </p:nvSpPr>
        <p:spPr>
          <a:xfrm>
            <a:off x="4015318" y="2614793"/>
            <a:ext cx="510902" cy="63707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82234AB-5AA9-4BF5-B06A-FC922B5A918F}"/>
              </a:ext>
            </a:extLst>
          </p:cNvPr>
          <p:cNvSpPr txBox="1"/>
          <p:nvPr/>
        </p:nvSpPr>
        <p:spPr>
          <a:xfrm>
            <a:off x="4908106" y="5066952"/>
            <a:ext cx="2081640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MICRO HDMI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7084942-802F-4C1C-9576-154DE2C6C46C}"/>
              </a:ext>
            </a:extLst>
          </p:cNvPr>
          <p:cNvSpPr txBox="1"/>
          <p:nvPr/>
        </p:nvSpPr>
        <p:spPr>
          <a:xfrm>
            <a:off x="4944144" y="4006630"/>
            <a:ext cx="1971413" cy="369332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USB TYPE B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36A9B4F-A930-4E20-A6B5-1B5B3D93ACF2}"/>
              </a:ext>
            </a:extLst>
          </p:cNvPr>
          <p:cNvSpPr txBox="1"/>
          <p:nvPr/>
        </p:nvSpPr>
        <p:spPr>
          <a:xfrm>
            <a:off x="5178454" y="1854647"/>
            <a:ext cx="208641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DISPLAYPORT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66BF2BF-0977-40D8-8B5A-937CD0AF1448}"/>
              </a:ext>
            </a:extLst>
          </p:cNvPr>
          <p:cNvSpPr txBox="1"/>
          <p:nvPr/>
        </p:nvSpPr>
        <p:spPr>
          <a:xfrm>
            <a:off x="5086593" y="4545438"/>
            <a:ext cx="197141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MINI HDMI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9CA6AE2-CC0E-460B-9A80-49455B838A61}"/>
              </a:ext>
            </a:extLst>
          </p:cNvPr>
          <p:cNvSpPr txBox="1"/>
          <p:nvPr/>
        </p:nvSpPr>
        <p:spPr>
          <a:xfrm>
            <a:off x="5072778" y="765652"/>
            <a:ext cx="1971413" cy="36933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USB TYPE C 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6D36497-C5BF-46AA-B858-3B1EA9FDAA65}"/>
              </a:ext>
            </a:extLst>
          </p:cNvPr>
          <p:cNvCxnSpPr>
            <a:cxnSpLocks/>
            <a:stCxn id="53" idx="1"/>
          </p:cNvCxnSpPr>
          <p:nvPr/>
        </p:nvCxnSpPr>
        <p:spPr>
          <a:xfrm flipH="1" flipV="1">
            <a:off x="4287834" y="3201463"/>
            <a:ext cx="620272" cy="205015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74BA9D7F-B418-4408-8C3A-77EA0687A36A}"/>
              </a:ext>
            </a:extLst>
          </p:cNvPr>
          <p:cNvCxnSpPr>
            <a:cxnSpLocks/>
          </p:cNvCxnSpPr>
          <p:nvPr/>
        </p:nvCxnSpPr>
        <p:spPr>
          <a:xfrm flipV="1">
            <a:off x="6989746" y="4654013"/>
            <a:ext cx="3358486" cy="63080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A237F644-B887-43B0-BF36-9A4AEEA2E6D5}"/>
              </a:ext>
            </a:extLst>
          </p:cNvPr>
          <p:cNvCxnSpPr>
            <a:cxnSpLocks/>
            <a:stCxn id="56" idx="1"/>
            <a:endCxn id="75" idx="4"/>
          </p:cNvCxnSpPr>
          <p:nvPr/>
        </p:nvCxnSpPr>
        <p:spPr>
          <a:xfrm flipH="1" flipV="1">
            <a:off x="3703901" y="2883313"/>
            <a:ext cx="1382692" cy="1846791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72DBE0C5-DDC5-48DE-AFFA-F5462E513E48}"/>
              </a:ext>
            </a:extLst>
          </p:cNvPr>
          <p:cNvCxnSpPr>
            <a:cxnSpLocks/>
            <a:endCxn id="88" idx="3"/>
          </p:cNvCxnSpPr>
          <p:nvPr/>
        </p:nvCxnSpPr>
        <p:spPr>
          <a:xfrm flipV="1">
            <a:off x="7044191" y="4467037"/>
            <a:ext cx="3098661" cy="32821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Oval 74">
            <a:extLst>
              <a:ext uri="{FF2B5EF4-FFF2-40B4-BE49-F238E27FC236}">
                <a16:creationId xmlns:a16="http://schemas.microsoft.com/office/drawing/2014/main" id="{419C957B-AFDE-44D8-BA0C-00C402DDDAD3}"/>
              </a:ext>
            </a:extLst>
          </p:cNvPr>
          <p:cNvSpPr/>
          <p:nvPr/>
        </p:nvSpPr>
        <p:spPr>
          <a:xfrm>
            <a:off x="3448450" y="2347956"/>
            <a:ext cx="510902" cy="5353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4F2D6E0A-16E7-48AB-9E6C-9C713CCBF90A}"/>
              </a:ext>
            </a:extLst>
          </p:cNvPr>
          <p:cNvSpPr/>
          <p:nvPr/>
        </p:nvSpPr>
        <p:spPr>
          <a:xfrm>
            <a:off x="2746827" y="2066043"/>
            <a:ext cx="321182" cy="401089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67A1D60-E9C4-464B-86EA-EABF5E32E40E}"/>
              </a:ext>
            </a:extLst>
          </p:cNvPr>
          <p:cNvSpPr/>
          <p:nvPr/>
        </p:nvSpPr>
        <p:spPr>
          <a:xfrm>
            <a:off x="2427892" y="1955713"/>
            <a:ext cx="321183" cy="341920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233DB678-CCFE-447C-9924-B963313A3003}"/>
              </a:ext>
            </a:extLst>
          </p:cNvPr>
          <p:cNvSpPr/>
          <p:nvPr/>
        </p:nvSpPr>
        <p:spPr>
          <a:xfrm>
            <a:off x="1260058" y="2126673"/>
            <a:ext cx="510902" cy="535357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3AFE9328-AB06-4B39-9DE7-49D21785667C}"/>
              </a:ext>
            </a:extLst>
          </p:cNvPr>
          <p:cNvSpPr/>
          <p:nvPr/>
        </p:nvSpPr>
        <p:spPr>
          <a:xfrm>
            <a:off x="10079006" y="4010081"/>
            <a:ext cx="435968" cy="535357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83CF50B9-13DF-47CA-8F2D-96397E96543D}"/>
              </a:ext>
            </a:extLst>
          </p:cNvPr>
          <p:cNvSpPr/>
          <p:nvPr/>
        </p:nvSpPr>
        <p:spPr>
          <a:xfrm>
            <a:off x="10327108" y="4365740"/>
            <a:ext cx="435968" cy="535357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8450F50E-95A7-465B-9A36-4FCCF153EB53}"/>
              </a:ext>
            </a:extLst>
          </p:cNvPr>
          <p:cNvSpPr/>
          <p:nvPr/>
        </p:nvSpPr>
        <p:spPr>
          <a:xfrm>
            <a:off x="9633409" y="3834761"/>
            <a:ext cx="435968" cy="535357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D1951BE8-FB5A-4D2A-8CB5-4D6696B1E5A6}"/>
              </a:ext>
            </a:extLst>
          </p:cNvPr>
          <p:cNvSpPr/>
          <p:nvPr/>
        </p:nvSpPr>
        <p:spPr>
          <a:xfrm>
            <a:off x="9774549" y="3299404"/>
            <a:ext cx="435968" cy="535357"/>
          </a:xfrm>
          <a:prstGeom prst="ellipse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D4BD03D-301E-4FFA-9859-53B41081A1D7}"/>
              </a:ext>
            </a:extLst>
          </p:cNvPr>
          <p:cNvSpPr/>
          <p:nvPr/>
        </p:nvSpPr>
        <p:spPr>
          <a:xfrm>
            <a:off x="9748999" y="2883313"/>
            <a:ext cx="320378" cy="38140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46D6C2F9-59BE-4CA5-AAE8-D54731D807FB}"/>
              </a:ext>
            </a:extLst>
          </p:cNvPr>
          <p:cNvCxnSpPr>
            <a:cxnSpLocks/>
            <a:stCxn id="54" idx="1"/>
            <a:endCxn id="85" idx="5"/>
          </p:cNvCxnSpPr>
          <p:nvPr/>
        </p:nvCxnSpPr>
        <p:spPr>
          <a:xfrm flipH="1" flipV="1">
            <a:off x="3020973" y="2408394"/>
            <a:ext cx="1923171" cy="178290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BC7BFBD6-3C9C-4D9D-89CE-125C4B2570FD}"/>
              </a:ext>
            </a:extLst>
          </p:cNvPr>
          <p:cNvCxnSpPr>
            <a:cxnSpLocks/>
            <a:stCxn id="54" idx="3"/>
            <a:endCxn id="93" idx="2"/>
          </p:cNvCxnSpPr>
          <p:nvPr/>
        </p:nvCxnSpPr>
        <p:spPr>
          <a:xfrm flipV="1">
            <a:off x="6915557" y="4102440"/>
            <a:ext cx="2717852" cy="8885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298F6493-73D2-4DDA-89BE-145D59D30846}"/>
              </a:ext>
            </a:extLst>
          </p:cNvPr>
          <p:cNvCxnSpPr>
            <a:cxnSpLocks/>
            <a:stCxn id="55" idx="1"/>
          </p:cNvCxnSpPr>
          <p:nvPr/>
        </p:nvCxnSpPr>
        <p:spPr>
          <a:xfrm flipH="1" flipV="1">
            <a:off x="2746827" y="2031796"/>
            <a:ext cx="2431627" cy="751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538DAF53-7413-4F69-B3AB-5628B1353897}"/>
              </a:ext>
            </a:extLst>
          </p:cNvPr>
          <p:cNvCxnSpPr>
            <a:cxnSpLocks/>
            <a:stCxn id="55" idx="3"/>
            <a:endCxn id="95" idx="3"/>
          </p:cNvCxnSpPr>
          <p:nvPr/>
        </p:nvCxnSpPr>
        <p:spPr>
          <a:xfrm>
            <a:off x="7264866" y="2039313"/>
            <a:ext cx="2573529" cy="1717047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C625C692-EBD2-4B6E-AC1F-1477114780AE}"/>
              </a:ext>
            </a:extLst>
          </p:cNvPr>
          <p:cNvCxnSpPr>
            <a:cxnSpLocks/>
            <a:stCxn id="57" idx="3"/>
            <a:endCxn id="96" idx="2"/>
          </p:cNvCxnSpPr>
          <p:nvPr/>
        </p:nvCxnSpPr>
        <p:spPr>
          <a:xfrm>
            <a:off x="7044191" y="950318"/>
            <a:ext cx="2704808" cy="212369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EC78492D-F8EF-4176-920C-7885260697AF}"/>
              </a:ext>
            </a:extLst>
          </p:cNvPr>
          <p:cNvCxnSpPr>
            <a:cxnSpLocks/>
            <a:stCxn id="57" idx="1"/>
            <a:endCxn id="87" idx="7"/>
          </p:cNvCxnSpPr>
          <p:nvPr/>
        </p:nvCxnSpPr>
        <p:spPr>
          <a:xfrm flipH="1">
            <a:off x="1696140" y="950318"/>
            <a:ext cx="3376638" cy="125475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8" name="Picture 137">
            <a:extLst>
              <a:ext uri="{FF2B5EF4-FFF2-40B4-BE49-F238E27FC236}">
                <a16:creationId xmlns:a16="http://schemas.microsoft.com/office/drawing/2014/main" id="{23F948FC-15BD-4619-961B-2060FA1B4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1660" y="5838858"/>
            <a:ext cx="541619" cy="224118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8CB8FDAE-2DD2-4AF7-ADB5-5FD47661F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209" y="4618642"/>
            <a:ext cx="671574" cy="238026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C747B52D-39BA-4699-B3F4-2E795D722A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3261" y="5118249"/>
            <a:ext cx="533474" cy="266737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7E96E2CF-4F80-49A9-B02F-FC46C11E94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32580" y="4048863"/>
            <a:ext cx="310793" cy="267426"/>
          </a:xfrm>
          <a:prstGeom prst="rect">
            <a:avLst/>
          </a:prstGeom>
        </p:spPr>
      </p:pic>
      <p:pic>
        <p:nvPicPr>
          <p:cNvPr id="148" name="Picture 147">
            <a:extLst>
              <a:ext uri="{FF2B5EF4-FFF2-40B4-BE49-F238E27FC236}">
                <a16:creationId xmlns:a16="http://schemas.microsoft.com/office/drawing/2014/main" id="{8BE30A35-2B4D-4E35-8FA8-62E23943FA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5305" y="874107"/>
            <a:ext cx="390580" cy="152421"/>
          </a:xfrm>
          <a:prstGeom prst="rect">
            <a:avLst/>
          </a:prstGeom>
        </p:spPr>
      </p:pic>
      <p:pic>
        <p:nvPicPr>
          <p:cNvPr id="150" name="Picture 149">
            <a:extLst>
              <a:ext uri="{FF2B5EF4-FFF2-40B4-BE49-F238E27FC236}">
                <a16:creationId xmlns:a16="http://schemas.microsoft.com/office/drawing/2014/main" id="{2770DEC2-3A9B-4343-ABF0-83469080D1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84208" y="1925249"/>
            <a:ext cx="666843" cy="23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509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10555</TotalTime>
  <Words>344</Words>
  <Application>Microsoft Office PowerPoint</Application>
  <PresentationFormat>Widescreen</PresentationFormat>
  <Paragraphs>35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Tw Cen MT</vt:lpstr>
      <vt:lpstr>Circuit</vt:lpstr>
      <vt:lpstr>ways to contact US</vt:lpstr>
      <vt:lpstr>Reminder Password Rules</vt:lpstr>
      <vt:lpstr>ICT Pre-Approved Items</vt:lpstr>
      <vt:lpstr>Deloitte Refresh</vt:lpstr>
      <vt:lpstr>New Enhanced Tech classrooms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Chan, Kenneth</dc:creator>
  <cp:lastModifiedBy>Reyes, Ariel</cp:lastModifiedBy>
  <cp:revision>14</cp:revision>
  <dcterms:created xsi:type="dcterms:W3CDTF">2022-02-22T06:36:11Z</dcterms:created>
  <dcterms:modified xsi:type="dcterms:W3CDTF">2023-02-02T00:42:22Z</dcterms:modified>
</cp:coreProperties>
</file>