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stitc@calstatela.edu" TargetMode="External"/><Relationship Id="rId2" Type="http://schemas.openxmlformats.org/officeDocument/2006/relationships/hyperlink" Target="https://www.calstatela.edu/ecst/itsupp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statela.edu/ecst/ecst-it-suppo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lstatela.edu/its/lockout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accessibility/pre-approved-i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cstitc@calstatela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its/classroom-technology-guid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3E5A-1EBB-4F99-AB80-3EAFEE61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F1FD-2590-4421-ACCE-40888B5F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49129"/>
          </a:xfrm>
        </p:spPr>
        <p:txBody>
          <a:bodyPr>
            <a:normAutofit/>
          </a:bodyPr>
          <a:lstStyle/>
          <a:p>
            <a:r>
              <a:rPr lang="en-US" dirty="0"/>
              <a:t>URGENT SUPPORT CALL for Faculty and Staff ONLY</a:t>
            </a:r>
            <a:r>
              <a:rPr lang="en-US" sz="2800" dirty="0"/>
              <a:t>:</a:t>
            </a:r>
            <a:r>
              <a:rPr lang="en-US" sz="2800" b="1" dirty="0"/>
              <a:t> (323) 507-3060 </a:t>
            </a:r>
            <a:endParaRPr lang="en-US" sz="2800" dirty="0"/>
          </a:p>
          <a:p>
            <a:pPr lvl="1"/>
            <a:r>
              <a:rPr lang="en-US" dirty="0"/>
              <a:t>8 AM to 6 PM (last question to be received by 5:45 PM)  on Monday thru Friday (except for holidays)</a:t>
            </a:r>
          </a:p>
          <a:p>
            <a:r>
              <a:rPr lang="en-US" dirty="0"/>
              <a:t>Non-Urgent Requests still made via Service Now Tickets: </a:t>
            </a:r>
            <a:r>
              <a:rPr lang="en-US" dirty="0">
                <a:hlinkClick r:id="rId2"/>
              </a:rPr>
              <a:t>https://www.calstatela.edu/ecst/itsupport</a:t>
            </a:r>
            <a:r>
              <a:rPr lang="en-US" dirty="0"/>
              <a:t> OR Email </a:t>
            </a:r>
            <a:r>
              <a:rPr lang="en-US" b="1" dirty="0">
                <a:hlinkClick r:id="rId3"/>
              </a:rPr>
              <a:t>ecstitc@calstatela.edu</a:t>
            </a:r>
            <a:endParaRPr lang="en-US" b="1" dirty="0"/>
          </a:p>
          <a:p>
            <a:r>
              <a:rPr lang="en-US" dirty="0"/>
              <a:t>For more info: </a:t>
            </a:r>
            <a:r>
              <a:rPr lang="en-US" dirty="0">
                <a:hlinkClick r:id="rId4"/>
              </a:rPr>
              <a:t>https://www.calstatela.edu/ecst/ecst-it-support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95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46EA5-4D9B-4B21-AF1A-C1B403C6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dirty="0"/>
              <a:t>Reminder Password Rules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EBD6C9B3-69A7-D9FB-41E6-6A87A7D3A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63" r="39117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2FD9-4256-4238-921A-3F1B0E76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Password expiration now in 365 days rather than 180</a:t>
            </a:r>
          </a:p>
          <a:p>
            <a:pPr>
              <a:lnSpc>
                <a:spcPct val="110000"/>
              </a:lnSpc>
            </a:pPr>
            <a:r>
              <a:rPr lang="en-US" sz="2000"/>
              <a:t>Password lock out after 9 attempts rather than 3</a:t>
            </a:r>
          </a:p>
          <a:p>
            <a:pPr>
              <a:lnSpc>
                <a:spcPct val="110000"/>
              </a:lnSpc>
            </a:pPr>
            <a:r>
              <a:rPr lang="en-US" sz="2000"/>
              <a:t>Password lock out for 5 minutes rather than 20</a:t>
            </a:r>
          </a:p>
          <a:p>
            <a:pPr>
              <a:lnSpc>
                <a:spcPct val="110000"/>
              </a:lnSpc>
            </a:pPr>
            <a:r>
              <a:rPr lang="en-US" sz="2000"/>
              <a:t>For More Info: </a:t>
            </a:r>
            <a:r>
              <a:rPr lang="en-US" sz="2000" b="0" i="0">
                <a:effectLst/>
                <a:latin typeface="Calibri" panose="020F0502020204030204" pitchFamily="34" charset="0"/>
                <a:hlinkClick r:id="rId5"/>
              </a:rPr>
              <a:t>https://www.calstatela.edu/its/lockout</a:t>
            </a:r>
            <a:endParaRPr lang="en-US" sz="2000" b="0" i="0">
              <a:effectLst/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>
                <a:latin typeface="Calibri" panose="020F0502020204030204" pitchFamily="34" charset="0"/>
              </a:rPr>
              <a:t>Note: Instructions on how to reset your password yourself in above link</a:t>
            </a:r>
            <a:endParaRPr lang="en-US" sz="2000" b="0" i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/>
          </a:p>
          <a:p>
            <a:pPr marL="0" indent="0">
              <a:lnSpc>
                <a:spcPct val="110000"/>
              </a:lnSpc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5701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72E952-9B23-42DD-AD02-BEEB64B9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ICT Pre-Approved Items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5E10-B977-4AE9-9AD3-CD0E74B3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Lenovo ThinkCentre or HP Elite or Z-series desktop computers running Windows 10 or above with a </a:t>
            </a:r>
            <a:r>
              <a:rPr lang="en-US" sz="1500" b="1" dirty="0"/>
              <a:t>minimum three-year manufacturer warranty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Lenovo ThinkPad or HP Elite series laptop computers running Windows 10 or above with a </a:t>
            </a:r>
            <a:r>
              <a:rPr lang="en-US" sz="1500" b="1" dirty="0"/>
              <a:t>minimum three-year manufacturer warranty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Mac laptops or desktops with a </a:t>
            </a:r>
            <a:r>
              <a:rPr lang="en-US" sz="1500" b="1" dirty="0"/>
              <a:t>three-year AppleCare warranty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Tablets running Android, Chrome OS, or iOS 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Personal non-network Printers 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NOTE: Microsoft Surface, HP non-elite models, Dell, and other computer brands still require an ICT</a:t>
            </a:r>
          </a:p>
          <a:p>
            <a:pPr>
              <a:lnSpc>
                <a:spcPct val="110000"/>
              </a:lnSpc>
            </a:pPr>
            <a:r>
              <a:rPr lang="en-US" sz="1500" b="0" i="0" dirty="0">
                <a:effectLst/>
                <a:latin typeface="Calibri" panose="020F0502020204030204" pitchFamily="34" charset="0"/>
              </a:rPr>
              <a:t>For More Info: </a:t>
            </a:r>
            <a:r>
              <a:rPr lang="en-US" sz="1500" b="0" i="0" dirty="0">
                <a:effectLst/>
                <a:latin typeface="Calibri" panose="020F0502020204030204" pitchFamily="34" charset="0"/>
                <a:hlinkClick r:id="rId2"/>
              </a:rPr>
              <a:t>https://www.calstatela.edu/accessibility/pre-approved-ict</a:t>
            </a:r>
            <a:endParaRPr lang="en-US" sz="1500" dirty="0"/>
          </a:p>
          <a:p>
            <a:pPr>
              <a:lnSpc>
                <a:spcPct val="110000"/>
              </a:lnSpc>
            </a:pPr>
            <a:endParaRPr lang="en-US" sz="1500" dirty="0"/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2966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C455-F094-4BCD-AB57-0B1D66EB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Deloitte Refresh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9F69D-4DC2-421C-B61F-426C32E7C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3269006"/>
            <a:ext cx="3494597" cy="75133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D63D7-C45D-4E37-83D8-6AA989A2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company Deloitte is working with ITS baseline to distribute new laptops</a:t>
            </a:r>
          </a:p>
          <a:p>
            <a:r>
              <a:rPr lang="en-US" dirty="0"/>
              <a:t>You receive an email from Deloitte it is not spam </a:t>
            </a:r>
          </a:p>
          <a:p>
            <a:r>
              <a:rPr lang="en-US" dirty="0"/>
              <a:t>If you have concerns, feel free to CC  </a:t>
            </a:r>
            <a:r>
              <a:rPr lang="en-US" dirty="0">
                <a:hlinkClick r:id="rId4"/>
              </a:rPr>
              <a:t>ecstitc@calstatela.edu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4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6AB6-C52D-475F-A521-C8ED8DC6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Enhanced Tech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36E1-0202-4639-B9C9-B8640025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TIPS</a:t>
            </a:r>
          </a:p>
          <a:p>
            <a:r>
              <a:rPr lang="en-US" dirty="0"/>
              <a:t>ALT+P to Turn-on/Wake-up Computer</a:t>
            </a:r>
          </a:p>
          <a:p>
            <a:r>
              <a:rPr lang="en-US" dirty="0"/>
              <a:t>HDMI connector with adaptors available</a:t>
            </a:r>
          </a:p>
          <a:p>
            <a:r>
              <a:rPr lang="en-US" dirty="0"/>
              <a:t>Some Laptop audio does not work with the HDMI connector. Use the Computer available if you need to use the audio</a:t>
            </a:r>
          </a:p>
          <a:p>
            <a:r>
              <a:rPr lang="en-US" dirty="0"/>
              <a:t>For More Info: </a:t>
            </a:r>
            <a:r>
              <a:rPr lang="en-US" dirty="0">
                <a:hlinkClick r:id="rId2"/>
              </a:rPr>
              <a:t>https://www.calstatela.edu/its/classroom-technology-guides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F860D613-B0C7-4F0B-A03B-4D691E5FB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405" y="1524372"/>
            <a:ext cx="3723388" cy="4964517"/>
          </a:xfrm>
        </p:spPr>
      </p:pic>
      <p:pic>
        <p:nvPicPr>
          <p:cNvPr id="24" name="Picture 2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AB7B73E-F623-4E5F-9A79-39B8C8B8C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621" y="1516220"/>
            <a:ext cx="3723389" cy="496451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82441D8-6593-4036-B737-41321F2E3485}"/>
              </a:ext>
            </a:extLst>
          </p:cNvPr>
          <p:cNvSpPr/>
          <p:nvPr/>
        </p:nvSpPr>
        <p:spPr>
          <a:xfrm>
            <a:off x="2070826" y="4917810"/>
            <a:ext cx="1524547" cy="1036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C329A3-D315-4DE0-88BC-2EBE847991DF}"/>
              </a:ext>
            </a:extLst>
          </p:cNvPr>
          <p:cNvCxnSpPr>
            <a:cxnSpLocks/>
          </p:cNvCxnSpPr>
          <p:nvPr/>
        </p:nvCxnSpPr>
        <p:spPr>
          <a:xfrm flipH="1" flipV="1">
            <a:off x="3601457" y="5454073"/>
            <a:ext cx="1280037" cy="578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FC1A17D-045C-4C84-959E-D9921D7E5F1F}"/>
              </a:ext>
            </a:extLst>
          </p:cNvPr>
          <p:cNvSpPr txBox="1"/>
          <p:nvPr/>
        </p:nvSpPr>
        <p:spPr>
          <a:xfrm>
            <a:off x="4887578" y="5766251"/>
            <a:ext cx="1971413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HDMI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85D503-64F1-4A8B-AE73-24F7544D4CAB}"/>
              </a:ext>
            </a:extLst>
          </p:cNvPr>
          <p:cNvSpPr/>
          <p:nvPr/>
        </p:nvSpPr>
        <p:spPr>
          <a:xfrm>
            <a:off x="4015318" y="2614793"/>
            <a:ext cx="510902" cy="6370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2234AB-5AA9-4BF5-B06A-FC922B5A918F}"/>
              </a:ext>
            </a:extLst>
          </p:cNvPr>
          <p:cNvSpPr txBox="1"/>
          <p:nvPr/>
        </p:nvSpPr>
        <p:spPr>
          <a:xfrm>
            <a:off x="4908106" y="5066952"/>
            <a:ext cx="2081640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MICRO HDMI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084942-802F-4C1C-9576-154DE2C6C46C}"/>
              </a:ext>
            </a:extLst>
          </p:cNvPr>
          <p:cNvSpPr txBox="1"/>
          <p:nvPr/>
        </p:nvSpPr>
        <p:spPr>
          <a:xfrm>
            <a:off x="4944144" y="4006630"/>
            <a:ext cx="1971413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USB TYPE 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36A9B4F-A930-4E20-A6B5-1B5B3D93ACF2}"/>
              </a:ext>
            </a:extLst>
          </p:cNvPr>
          <p:cNvSpPr txBox="1"/>
          <p:nvPr/>
        </p:nvSpPr>
        <p:spPr>
          <a:xfrm>
            <a:off x="5178454" y="1854647"/>
            <a:ext cx="2086412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DISPLAYPORT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6BF2BF-0977-40D8-8B5A-937CD0AF1448}"/>
              </a:ext>
            </a:extLst>
          </p:cNvPr>
          <p:cNvSpPr txBox="1"/>
          <p:nvPr/>
        </p:nvSpPr>
        <p:spPr>
          <a:xfrm>
            <a:off x="5086593" y="4545438"/>
            <a:ext cx="1971413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MINI HDMI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CA6AE2-CC0E-460B-9A80-49455B838A61}"/>
              </a:ext>
            </a:extLst>
          </p:cNvPr>
          <p:cNvSpPr txBox="1"/>
          <p:nvPr/>
        </p:nvSpPr>
        <p:spPr>
          <a:xfrm>
            <a:off x="5072778" y="765652"/>
            <a:ext cx="1971413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USB TYPE C 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6D36497-C5BF-46AA-B858-3B1EA9FDAA65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4287834" y="3201463"/>
            <a:ext cx="620272" cy="20501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BA9D7F-B418-4408-8C3A-77EA0687A36A}"/>
              </a:ext>
            </a:extLst>
          </p:cNvPr>
          <p:cNvCxnSpPr>
            <a:cxnSpLocks/>
          </p:cNvCxnSpPr>
          <p:nvPr/>
        </p:nvCxnSpPr>
        <p:spPr>
          <a:xfrm flipV="1">
            <a:off x="6989746" y="4654013"/>
            <a:ext cx="3358486" cy="6308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237F644-B887-43B0-BF36-9A4AEEA2E6D5}"/>
              </a:ext>
            </a:extLst>
          </p:cNvPr>
          <p:cNvCxnSpPr>
            <a:cxnSpLocks/>
            <a:stCxn id="56" idx="1"/>
            <a:endCxn id="75" idx="4"/>
          </p:cNvCxnSpPr>
          <p:nvPr/>
        </p:nvCxnSpPr>
        <p:spPr>
          <a:xfrm flipH="1" flipV="1">
            <a:off x="3703901" y="2883313"/>
            <a:ext cx="1382692" cy="18467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2DBE0C5-DDC5-48DE-AFFA-F5462E513E48}"/>
              </a:ext>
            </a:extLst>
          </p:cNvPr>
          <p:cNvCxnSpPr>
            <a:cxnSpLocks/>
            <a:endCxn id="88" idx="3"/>
          </p:cNvCxnSpPr>
          <p:nvPr/>
        </p:nvCxnSpPr>
        <p:spPr>
          <a:xfrm flipV="1">
            <a:off x="7044191" y="4467037"/>
            <a:ext cx="3098661" cy="3282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419C957B-AFDE-44D8-BA0C-00C402DDDAD3}"/>
              </a:ext>
            </a:extLst>
          </p:cNvPr>
          <p:cNvSpPr/>
          <p:nvPr/>
        </p:nvSpPr>
        <p:spPr>
          <a:xfrm>
            <a:off x="3448450" y="2347956"/>
            <a:ext cx="510902" cy="5353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F2D6E0A-16E7-48AB-9E6C-9C713CCBF90A}"/>
              </a:ext>
            </a:extLst>
          </p:cNvPr>
          <p:cNvSpPr/>
          <p:nvPr/>
        </p:nvSpPr>
        <p:spPr>
          <a:xfrm>
            <a:off x="2746827" y="2066043"/>
            <a:ext cx="321182" cy="40108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67A1D60-E9C4-464B-86EA-EABF5E32E40E}"/>
              </a:ext>
            </a:extLst>
          </p:cNvPr>
          <p:cNvSpPr/>
          <p:nvPr/>
        </p:nvSpPr>
        <p:spPr>
          <a:xfrm>
            <a:off x="2427892" y="1955713"/>
            <a:ext cx="321183" cy="3419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33DB678-CCFE-447C-9924-B963313A3003}"/>
              </a:ext>
            </a:extLst>
          </p:cNvPr>
          <p:cNvSpPr/>
          <p:nvPr/>
        </p:nvSpPr>
        <p:spPr>
          <a:xfrm>
            <a:off x="1260058" y="2126673"/>
            <a:ext cx="510902" cy="53535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AFE9328-AB06-4B39-9DE7-49D21785667C}"/>
              </a:ext>
            </a:extLst>
          </p:cNvPr>
          <p:cNvSpPr/>
          <p:nvPr/>
        </p:nvSpPr>
        <p:spPr>
          <a:xfrm>
            <a:off x="10079006" y="4010081"/>
            <a:ext cx="435968" cy="5353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3CF50B9-13DF-47CA-8F2D-96397E96543D}"/>
              </a:ext>
            </a:extLst>
          </p:cNvPr>
          <p:cNvSpPr/>
          <p:nvPr/>
        </p:nvSpPr>
        <p:spPr>
          <a:xfrm>
            <a:off x="10327108" y="4365740"/>
            <a:ext cx="435968" cy="5353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450F50E-95A7-465B-9A36-4FCCF153EB53}"/>
              </a:ext>
            </a:extLst>
          </p:cNvPr>
          <p:cNvSpPr/>
          <p:nvPr/>
        </p:nvSpPr>
        <p:spPr>
          <a:xfrm>
            <a:off x="9633409" y="3834761"/>
            <a:ext cx="435968" cy="53535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1951BE8-FB5A-4D2A-8CB5-4D6696B1E5A6}"/>
              </a:ext>
            </a:extLst>
          </p:cNvPr>
          <p:cNvSpPr/>
          <p:nvPr/>
        </p:nvSpPr>
        <p:spPr>
          <a:xfrm>
            <a:off x="9774549" y="3299404"/>
            <a:ext cx="435968" cy="5353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D4BD03D-301E-4FFA-9859-53B41081A1D7}"/>
              </a:ext>
            </a:extLst>
          </p:cNvPr>
          <p:cNvSpPr/>
          <p:nvPr/>
        </p:nvSpPr>
        <p:spPr>
          <a:xfrm>
            <a:off x="9748999" y="2883313"/>
            <a:ext cx="320378" cy="381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6D6C2F9-59BE-4CA5-AAE8-D54731D807FB}"/>
              </a:ext>
            </a:extLst>
          </p:cNvPr>
          <p:cNvCxnSpPr>
            <a:cxnSpLocks/>
            <a:stCxn id="54" idx="1"/>
            <a:endCxn id="85" idx="5"/>
          </p:cNvCxnSpPr>
          <p:nvPr/>
        </p:nvCxnSpPr>
        <p:spPr>
          <a:xfrm flipH="1" flipV="1">
            <a:off x="3020973" y="2408394"/>
            <a:ext cx="1923171" cy="178290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C7BFBD6-3C9C-4D9D-89CE-125C4B2570FD}"/>
              </a:ext>
            </a:extLst>
          </p:cNvPr>
          <p:cNvCxnSpPr>
            <a:cxnSpLocks/>
            <a:stCxn id="54" idx="3"/>
            <a:endCxn id="93" idx="2"/>
          </p:cNvCxnSpPr>
          <p:nvPr/>
        </p:nvCxnSpPr>
        <p:spPr>
          <a:xfrm flipV="1">
            <a:off x="6915557" y="4102440"/>
            <a:ext cx="2717852" cy="888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98F6493-73D2-4DDA-89BE-145D59D30846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2746827" y="2031796"/>
            <a:ext cx="2431627" cy="751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38DAF53-7413-4F69-B3AB-5628B1353897}"/>
              </a:ext>
            </a:extLst>
          </p:cNvPr>
          <p:cNvCxnSpPr>
            <a:cxnSpLocks/>
            <a:stCxn id="55" idx="3"/>
            <a:endCxn id="95" idx="3"/>
          </p:cNvCxnSpPr>
          <p:nvPr/>
        </p:nvCxnSpPr>
        <p:spPr>
          <a:xfrm>
            <a:off x="7264866" y="2039313"/>
            <a:ext cx="2573529" cy="171704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625C692-EBD2-4B6E-AC1F-1477114780AE}"/>
              </a:ext>
            </a:extLst>
          </p:cNvPr>
          <p:cNvCxnSpPr>
            <a:cxnSpLocks/>
            <a:stCxn id="57" idx="3"/>
            <a:endCxn id="96" idx="2"/>
          </p:cNvCxnSpPr>
          <p:nvPr/>
        </p:nvCxnSpPr>
        <p:spPr>
          <a:xfrm>
            <a:off x="7044191" y="950318"/>
            <a:ext cx="2704808" cy="21236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78492D-F8EF-4176-920C-7885260697AF}"/>
              </a:ext>
            </a:extLst>
          </p:cNvPr>
          <p:cNvCxnSpPr>
            <a:cxnSpLocks/>
            <a:stCxn id="57" idx="1"/>
            <a:endCxn id="87" idx="7"/>
          </p:cNvCxnSpPr>
          <p:nvPr/>
        </p:nvCxnSpPr>
        <p:spPr>
          <a:xfrm flipH="1">
            <a:off x="1696140" y="950318"/>
            <a:ext cx="3376638" cy="12547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:a16="http://schemas.microsoft.com/office/drawing/2014/main" id="{23F948FC-15BD-4619-961B-2060FA1B4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660" y="5838858"/>
            <a:ext cx="541619" cy="224118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8CB8FDAE-2DD2-4AF7-ADB5-5FD47661F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209" y="4618642"/>
            <a:ext cx="671574" cy="238026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C747B52D-39BA-4699-B3F4-2E795D722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261" y="5118249"/>
            <a:ext cx="533474" cy="26673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E96E2CF-4F80-49A9-B02F-FC46C11E9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580" y="4048863"/>
            <a:ext cx="310793" cy="26742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8BE30A35-2B4D-4E35-8FA8-62E23943F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305" y="874107"/>
            <a:ext cx="390580" cy="152421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2770DEC2-3A9B-4343-ABF0-83469080D1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4208" y="1925249"/>
            <a:ext cx="666843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50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10555</TotalTime>
  <Words>344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Circuit</vt:lpstr>
      <vt:lpstr>ways to contact US</vt:lpstr>
      <vt:lpstr>Reminder Password Rules</vt:lpstr>
      <vt:lpstr>ICT Pre-Approved Items</vt:lpstr>
      <vt:lpstr>Deloitte Refresh</vt:lpstr>
      <vt:lpstr>New Enhanced Tech classrooms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Kenneth</dc:creator>
  <cp:lastModifiedBy>Reyes, Ariel</cp:lastModifiedBy>
  <cp:revision>14</cp:revision>
  <dcterms:created xsi:type="dcterms:W3CDTF">2022-02-22T06:36:11Z</dcterms:created>
  <dcterms:modified xsi:type="dcterms:W3CDTF">2023-02-02T00:42:22Z</dcterms:modified>
</cp:coreProperties>
</file>