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56" r:id="rId2"/>
    <p:sldId id="586" r:id="rId3"/>
    <p:sldId id="590" r:id="rId4"/>
    <p:sldId id="598" r:id="rId5"/>
    <p:sldId id="597" r:id="rId6"/>
    <p:sldId id="594" r:id="rId7"/>
    <p:sldId id="595" r:id="rId8"/>
    <p:sldId id="596" r:id="rId9"/>
    <p:sldId id="600" r:id="rId10"/>
    <p:sldId id="599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68" d="100"/>
          <a:sy n="68" d="100"/>
        </p:scale>
        <p:origin x="52" y="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</a:t>
            </a:r>
            <a:r>
              <a:rPr lang="en-US" altLang="en-US" smtClean="0"/>
              <a:t>March </a:t>
            </a:r>
            <a:r>
              <a:rPr lang="en-US" altLang="en-US" smtClean="0"/>
              <a:t>12th</a:t>
            </a:r>
            <a:r>
              <a:rPr lang="en-US" altLang="en-US" dirty="0" smtClean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Personnel committees : </a:t>
            </a:r>
          </a:p>
          <a:p>
            <a:pPr marL="971550" lvl="1" indent="-285750"/>
            <a:r>
              <a:rPr lang="en-US" sz="1600" dirty="0" smtClean="0"/>
              <a:t>RTP/PTR (tenured faculty)</a:t>
            </a:r>
          </a:p>
          <a:p>
            <a:pPr marL="971550" lvl="1" indent="-285750"/>
            <a:r>
              <a:rPr lang="en-US" sz="1600" dirty="0" smtClean="0"/>
              <a:t>Lecturer Evaluation (all tenure-line faculty)</a:t>
            </a:r>
          </a:p>
          <a:p>
            <a:pPr marL="971550" lvl="1" indent="-285750"/>
            <a:r>
              <a:rPr lang="en-US" sz="1600" dirty="0" smtClean="0"/>
              <a:t>Search (2 tenured + 1 assistant)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committees: </a:t>
            </a:r>
          </a:p>
          <a:p>
            <a:pPr marL="971550" lvl="1" indent="-285750"/>
            <a:r>
              <a:rPr lang="en-US" sz="1600" dirty="0" smtClean="0"/>
              <a:t>IAC, SAC, Graduate Program Committee, Research Committee, etc.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7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F2F planning for International undergraduate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Upcoming Events</a:t>
            </a:r>
            <a:endParaRPr lang="en-US" sz="1400" dirty="0"/>
          </a:p>
          <a:p>
            <a:pPr marL="971550" lvl="1" indent="-285750"/>
            <a:r>
              <a:rPr lang="en-US" sz="1400" dirty="0"/>
              <a:t>ECST Preview </a:t>
            </a:r>
            <a:r>
              <a:rPr lang="en-US" sz="1400" dirty="0" smtClean="0"/>
              <a:t>day – 3/24 and 3/26</a:t>
            </a:r>
            <a:endParaRPr lang="en-US" sz="1400" dirty="0"/>
          </a:p>
          <a:p>
            <a:pPr marL="971550" lvl="1" indent="-285750"/>
            <a:r>
              <a:rPr lang="en-US" sz="1400" dirty="0"/>
              <a:t>Honors Convocation </a:t>
            </a:r>
            <a:r>
              <a:rPr lang="en-US" sz="1400" dirty="0" smtClean="0"/>
              <a:t>– 4/9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Student feedback on senior design project (midterm-survey)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Scheduling: Comprehensive exam, Thesis, and Senior design expo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Committee elections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Q&amp;A</a:t>
            </a:r>
          </a:p>
          <a:p>
            <a:pPr marL="971550" lvl="1" indent="-285750"/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2021 – F2F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</a:t>
            </a:r>
            <a:r>
              <a:rPr lang="en-US" sz="2000" b="1" dirty="0" smtClean="0"/>
              <a:t>Undergraduate</a:t>
            </a:r>
            <a:r>
              <a:rPr lang="en-US" sz="2000" dirty="0" smtClean="0"/>
              <a:t> Students </a:t>
            </a:r>
          </a:p>
          <a:p>
            <a:pPr marL="971550" lvl="1" indent="-285750"/>
            <a:r>
              <a:rPr lang="en-US" sz="1800" dirty="0" smtClean="0"/>
              <a:t>Must take at least one hybrid or in-person class for the Univ. International Program to issue I-20</a:t>
            </a:r>
          </a:p>
          <a:p>
            <a:pPr marL="971550" lvl="1" indent="-285750"/>
            <a:r>
              <a:rPr lang="en-US" sz="1800" dirty="0" smtClean="0"/>
              <a:t>Pre-CS (freshman)</a:t>
            </a:r>
          </a:p>
          <a:p>
            <a:pPr marL="1257300" lvl="2"/>
            <a:r>
              <a:rPr lang="en-US" sz="1700" dirty="0" smtClean="0"/>
              <a:t>CS 1010 – 1 lab section (in-person)</a:t>
            </a:r>
          </a:p>
          <a:p>
            <a:pPr marL="971550" lvl="1"/>
            <a:r>
              <a:rPr lang="en-US" sz="1800" dirty="0" smtClean="0"/>
              <a:t>BS CS (transfer)</a:t>
            </a:r>
          </a:p>
          <a:p>
            <a:pPr marL="1257300" lvl="2"/>
            <a:r>
              <a:rPr lang="en-US" sz="1700" dirty="0" smtClean="0"/>
              <a:t>Any idea? (CS 1222 or CS 2012)</a:t>
            </a:r>
            <a:endParaRPr lang="en-US" sz="1700" dirty="0"/>
          </a:p>
          <a:p>
            <a:pPr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9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tenure-track position (</a:t>
            </a:r>
            <a:r>
              <a:rPr lang="en-US" dirty="0"/>
              <a:t>a</a:t>
            </a:r>
            <a:r>
              <a:rPr lang="en-US" dirty="0" smtClean="0"/>
              <a:t>ssistant-level) beginning Fall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Justifications</a:t>
            </a:r>
          </a:p>
          <a:p>
            <a:pPr marL="971550" lvl="1" indent="-285750"/>
            <a:r>
              <a:rPr lang="en-US" dirty="0"/>
              <a:t>F</a:t>
            </a:r>
            <a:r>
              <a:rPr lang="en-US" dirty="0" smtClean="0"/>
              <a:t>aculty retirements</a:t>
            </a:r>
          </a:p>
          <a:p>
            <a:pPr marL="971550" lvl="1" indent="-285750"/>
            <a:r>
              <a:rPr lang="en-US" dirty="0" smtClean="0"/>
              <a:t>Enrollment</a:t>
            </a:r>
          </a:p>
          <a:p>
            <a:pPr marL="971550" lvl="1" indent="-285750"/>
            <a:r>
              <a:rPr lang="en-US" dirty="0" smtClean="0"/>
              <a:t>Major to TT faculty ratios</a:t>
            </a:r>
          </a:p>
          <a:p>
            <a:pPr marL="971550" lvl="1" indent="-285750"/>
            <a:r>
              <a:rPr lang="en-US" dirty="0" smtClean="0"/>
              <a:t>Tenure Density (</a:t>
            </a:r>
            <a:r>
              <a:rPr lang="en-US" dirty="0"/>
              <a:t>the ratio of full-time faculty to part-time </a:t>
            </a:r>
            <a:r>
              <a:rPr lang="en-US" dirty="0" smtClean="0"/>
              <a:t>faculty)</a:t>
            </a:r>
          </a:p>
          <a:p>
            <a:pPr marL="971550" lvl="1" indent="-285750"/>
            <a:r>
              <a:rPr lang="en-US" dirty="0" smtClean="0"/>
              <a:t>Needs for the program</a:t>
            </a:r>
          </a:p>
          <a:p>
            <a:pPr marL="1257300" lvl="2"/>
            <a:r>
              <a:rPr lang="en-US" dirty="0" smtClean="0"/>
              <a:t>Areas : cybersecurity, robotics, software engineering, CS Education, Programming Paradigm and Advanced Programming(?), Symbolic AI and Constraint Programming, Cloud computing and </a:t>
            </a:r>
            <a:r>
              <a:rPr lang="en-US" dirty="0" err="1" smtClean="0"/>
              <a:t>IoT</a:t>
            </a:r>
            <a:endParaRPr lang="en-US" dirty="0" smtClean="0"/>
          </a:p>
          <a:p>
            <a:pPr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ECST Preview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3/24, 3:30-5PM</a:t>
            </a:r>
          </a:p>
          <a:p>
            <a:pPr marL="971550" lvl="1" indent="-285750"/>
            <a:r>
              <a:rPr lang="en-US" sz="1600" dirty="0" smtClean="0"/>
              <a:t>04:10 - 04:30 : Faculty advisors (</a:t>
            </a:r>
            <a:r>
              <a:rPr lang="en-US" sz="1600" dirty="0" err="1" smtClean="0"/>
              <a:t>Zilong</a:t>
            </a:r>
            <a:r>
              <a:rPr lang="en-US" sz="1600" dirty="0" smtClean="0"/>
              <a:t>, Raj, Elaine) </a:t>
            </a:r>
          </a:p>
          <a:p>
            <a:pPr marL="971550" lvl="1" indent="-285750"/>
            <a:r>
              <a:rPr lang="en-US" sz="1600" dirty="0" smtClean="0"/>
              <a:t>04:30 - 05:00 : </a:t>
            </a:r>
            <a:r>
              <a:rPr lang="en-US" sz="1600" dirty="0" err="1" smtClean="0"/>
              <a:t>Zilong</a:t>
            </a:r>
            <a:r>
              <a:rPr lang="en-US" sz="1600" dirty="0" smtClean="0"/>
              <a:t> and </a:t>
            </a:r>
            <a:r>
              <a:rPr lang="en-US" sz="1600" dirty="0" err="1" smtClean="0"/>
              <a:t>Negin</a:t>
            </a:r>
            <a:endParaRPr lang="en-US" sz="1600" dirty="0" smtClean="0"/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3/26, 9-10:30AM</a:t>
            </a:r>
          </a:p>
          <a:p>
            <a:pPr marL="971550" lvl="1" indent="-285750"/>
            <a:r>
              <a:rPr lang="en-US" sz="1600" dirty="0" smtClean="0"/>
              <a:t>09:40 - 10:00 </a:t>
            </a:r>
            <a:r>
              <a:rPr lang="en-US" sz="1600" dirty="0"/>
              <a:t>: Faculty advisors (</a:t>
            </a:r>
            <a:r>
              <a:rPr lang="en-US" sz="1600" dirty="0" err="1"/>
              <a:t>Zilong</a:t>
            </a:r>
            <a:r>
              <a:rPr lang="en-US" sz="1600" dirty="0"/>
              <a:t>, Raj, Elaine) </a:t>
            </a:r>
          </a:p>
          <a:p>
            <a:pPr marL="971550" lvl="1" indent="-285750"/>
            <a:r>
              <a:rPr lang="en-US" sz="1600" dirty="0" smtClean="0"/>
              <a:t>10:00 - 10:30 </a:t>
            </a:r>
            <a:r>
              <a:rPr lang="en-US" sz="1600" dirty="0"/>
              <a:t>: </a:t>
            </a:r>
            <a:r>
              <a:rPr lang="en-US" sz="1600" dirty="0" smtClean="0"/>
              <a:t>David and </a:t>
            </a:r>
            <a:r>
              <a:rPr lang="en-US" sz="1600" dirty="0" err="1" smtClean="0"/>
              <a:t>Chengyu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715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Convocation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April 9, 2021, 6-7:30PM (A Calendar invite with a zoom link was sent.)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6-6:30: College part</a:t>
            </a:r>
          </a:p>
          <a:p>
            <a:pPr marL="971550" lvl="1" indent="-285750"/>
            <a:r>
              <a:rPr lang="en-US" dirty="0" smtClean="0"/>
              <a:t>Invited Speaker: Arthur </a:t>
            </a:r>
            <a:r>
              <a:rPr lang="en-US" dirty="0"/>
              <a:t>Amador, Mission Systems </a:t>
            </a:r>
            <a:r>
              <a:rPr lang="en-US" dirty="0" smtClean="0"/>
              <a:t>Manager</a:t>
            </a:r>
            <a:r>
              <a:rPr lang="en-US" sz="1600" dirty="0" smtClean="0"/>
              <a:t>, JPL (</a:t>
            </a:r>
            <a:r>
              <a:rPr lang="en-US" dirty="0"/>
              <a:t>1986 graduate of Cal State LA with a degree in Computer </a:t>
            </a:r>
            <a:r>
              <a:rPr lang="en-US" dirty="0" smtClean="0"/>
              <a:t>Science)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6:30-7:00: </a:t>
            </a:r>
            <a:r>
              <a:rPr lang="en-US" sz="1800" dirty="0" err="1" smtClean="0"/>
              <a:t>Dept</a:t>
            </a:r>
            <a:r>
              <a:rPr lang="en-US" sz="1800" dirty="0" smtClean="0"/>
              <a:t> part</a:t>
            </a:r>
          </a:p>
          <a:p>
            <a:pPr marL="971550" lvl="1" indent="-285750"/>
            <a:r>
              <a:rPr lang="en-US" sz="1600" dirty="0" smtClean="0"/>
              <a:t>MCs – David and </a:t>
            </a:r>
            <a:r>
              <a:rPr lang="en-US" sz="1600" dirty="0" err="1" smtClean="0"/>
              <a:t>Navid</a:t>
            </a:r>
            <a:endParaRPr lang="en-US" sz="1600" dirty="0" smtClean="0"/>
          </a:p>
          <a:p>
            <a:pPr marL="971550" lvl="1" indent="-285750"/>
            <a:r>
              <a:rPr lang="en-US" sz="1600" dirty="0" smtClean="0"/>
              <a:t>Name readers – </a:t>
            </a:r>
            <a:r>
              <a:rPr lang="en-US" sz="1600" dirty="0" err="1" smtClean="0"/>
              <a:t>Negin</a:t>
            </a:r>
            <a:r>
              <a:rPr lang="en-US" sz="1600" dirty="0" smtClean="0"/>
              <a:t> and Soo</a:t>
            </a:r>
          </a:p>
          <a:p>
            <a:pPr marL="971550" lvl="1" indent="-285750"/>
            <a:r>
              <a:rPr lang="en-US" sz="1600" dirty="0" smtClean="0"/>
              <a:t>HC </a:t>
            </a:r>
            <a:r>
              <a:rPr lang="en-US" sz="1600" dirty="0"/>
              <a:t>Student Speaker </a:t>
            </a:r>
            <a:r>
              <a:rPr lang="en-US" sz="1600" dirty="0" smtClean="0"/>
              <a:t>Candidates</a:t>
            </a:r>
          </a:p>
          <a:p>
            <a:pPr marL="1257300" lvl="2"/>
            <a:r>
              <a:rPr lang="en-US" sz="1500" dirty="0" smtClean="0"/>
              <a:t>1 undergrad </a:t>
            </a:r>
          </a:p>
          <a:p>
            <a:pPr marL="1257300" lvl="2"/>
            <a:r>
              <a:rPr lang="en-US" sz="1500" dirty="0" smtClean="0"/>
              <a:t>1 grad/BXG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27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" y="237636"/>
            <a:ext cx="8140628" cy="590500"/>
          </a:xfrm>
        </p:spPr>
        <p:txBody>
          <a:bodyPr/>
          <a:lstStyle/>
          <a:p>
            <a:r>
              <a:rPr lang="en-US" dirty="0"/>
              <a:t>Honors </a:t>
            </a:r>
            <a:r>
              <a:rPr lang="en-US" dirty="0" smtClean="0"/>
              <a:t>Convocation &amp; Honors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828137"/>
            <a:ext cx="8140628" cy="37440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recognize students who received the following honors during the calendar year 2019 and/or 2020.</a:t>
            </a:r>
          </a:p>
          <a:p>
            <a:pPr marL="971550" lvl="1" indent="-285750"/>
            <a:r>
              <a:rPr lang="en-US" sz="1200" dirty="0"/>
              <a:t>Named on the </a:t>
            </a:r>
            <a:r>
              <a:rPr lang="en-US" sz="1200" b="1" dirty="0"/>
              <a:t>Dean’s List </a:t>
            </a:r>
            <a:r>
              <a:rPr lang="en-US" sz="1200" dirty="0"/>
              <a:t>for two consecutive terms in the same Calendar Year</a:t>
            </a:r>
          </a:p>
          <a:p>
            <a:pPr marL="971550" lvl="1" indent="-285750"/>
            <a:r>
              <a:rPr lang="en-US" sz="1200" dirty="0" smtClean="0"/>
              <a:t>Received </a:t>
            </a:r>
            <a:r>
              <a:rPr lang="en-US" sz="1200" dirty="0"/>
              <a:t>Special Recognition as a Graduate Student</a:t>
            </a:r>
          </a:p>
          <a:p>
            <a:pPr marL="971550" lvl="1" indent="-285750"/>
            <a:r>
              <a:rPr lang="en-US" sz="1200" dirty="0"/>
              <a:t>​Honors College </a:t>
            </a:r>
            <a:r>
              <a:rPr lang="en-US" sz="1200" dirty="0" smtClean="0"/>
              <a:t>Recognition</a:t>
            </a:r>
          </a:p>
          <a:p>
            <a:pPr marL="971550" lvl="1" indent="-285750"/>
            <a:r>
              <a:rPr lang="en-US" sz="1200" dirty="0"/>
              <a:t>Initiated into an Honor Society including Tau Beta Pi, Eta Kappa Nu, Chi Epsilon, , Epsilon Pi Tau, Pi Tau Sigma 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Honors Eligibility</a:t>
            </a:r>
          </a:p>
          <a:p>
            <a:pPr marL="971550" lvl="1" indent="-285750"/>
            <a:r>
              <a:rPr lang="en-US" sz="1200" b="1" dirty="0" smtClean="0"/>
              <a:t>Dean’s </a:t>
            </a:r>
            <a:r>
              <a:rPr lang="en-US" sz="1200" b="1" dirty="0"/>
              <a:t>List Eligibility: </a:t>
            </a:r>
            <a:r>
              <a:rPr lang="en-US" sz="1200" dirty="0"/>
              <a:t>Undergraduate students who earn a GPA average of 3.5 or higher in 12 or more graded course work in one </a:t>
            </a:r>
            <a:r>
              <a:rPr lang="en-US" sz="1200" dirty="0" smtClean="0"/>
              <a:t>term</a:t>
            </a:r>
            <a:endParaRPr lang="en-US" sz="1200" dirty="0"/>
          </a:p>
          <a:p>
            <a:pPr marL="971550" lvl="1" indent="-285750"/>
            <a:r>
              <a:rPr lang="en-US" sz="1200" b="1" dirty="0"/>
              <a:t>Honors College Eligibility:</a:t>
            </a:r>
            <a:r>
              <a:rPr lang="en-US" sz="1200" dirty="0"/>
              <a:t> Students who earn a GPA average of 3.5 or higher in 12 or more graded course work in one semester and who ranks in the upper 5% of students in academic </a:t>
            </a:r>
            <a:r>
              <a:rPr lang="en-US" sz="1200" dirty="0" smtClean="0"/>
              <a:t>achievement</a:t>
            </a:r>
            <a:endParaRPr lang="en-US" sz="1200" dirty="0"/>
          </a:p>
          <a:p>
            <a:pPr marL="971550" lvl="1" indent="-285750"/>
            <a:r>
              <a:rPr lang="en-US" sz="1200" b="1" dirty="0"/>
              <a:t>Graduate Recognition Eligibility:</a:t>
            </a:r>
            <a:r>
              <a:rPr lang="en-US" sz="1200" dirty="0"/>
              <a:t> Students who have maintained a GPA of 3.8 or higher in 80% or more of their required </a:t>
            </a:r>
            <a:r>
              <a:rPr lang="en-US" sz="1200" dirty="0" smtClean="0"/>
              <a:t>program</a:t>
            </a:r>
            <a:endParaRPr lang="en-US" sz="1200" dirty="0"/>
          </a:p>
          <a:p>
            <a:pPr marL="971550" lvl="1" indent="-285750"/>
            <a:r>
              <a:rPr lang="en-US" sz="1200" b="1" dirty="0"/>
              <a:t>Honor Societies Eligibility:</a:t>
            </a:r>
            <a:r>
              <a:rPr lang="en-US" sz="1200" dirty="0"/>
              <a:t> New inductees to the honor </a:t>
            </a:r>
            <a:r>
              <a:rPr lang="en-US" sz="1200" dirty="0" smtClean="0"/>
              <a:t>societies</a:t>
            </a:r>
            <a:endParaRPr lang="en-US" sz="12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63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 feedback on senior design </a:t>
            </a:r>
            <a:r>
              <a:rPr lang="en-US" sz="2400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idterm-survey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08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319056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dates are tentative.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Comprehensive exam : May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Thesis Presentations : May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Senior Design Expo : May 3-7</a:t>
            </a:r>
            <a:r>
              <a:rPr lang="en-US" sz="1600" baseline="30000" dirty="0" smtClean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Department Recognition - Class of 2021: May 24-28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86" y="1316644"/>
            <a:ext cx="3920122" cy="27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19622</TotalTime>
  <Words>544</Words>
  <Application>Microsoft Office PowerPoint</Application>
  <PresentationFormat>On-screen Show (16:9)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Department Meeting</vt:lpstr>
      <vt:lpstr>Agenda</vt:lpstr>
      <vt:lpstr>Fall 2021 – F2F Planning</vt:lpstr>
      <vt:lpstr>Hiring Request</vt:lpstr>
      <vt:lpstr>ECST Preview Day</vt:lpstr>
      <vt:lpstr>Honors Convocation</vt:lpstr>
      <vt:lpstr>Honors Convocation &amp; Honors Eligibility</vt:lpstr>
      <vt:lpstr>Student feedback on senior design project</vt:lpstr>
      <vt:lpstr>Scheduling </vt:lpstr>
      <vt:lpstr>Committee Elections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540</cp:revision>
  <dcterms:created xsi:type="dcterms:W3CDTF">2020-04-22T18:12:43Z</dcterms:created>
  <dcterms:modified xsi:type="dcterms:W3CDTF">2021-03-12T22:37:17Z</dcterms:modified>
</cp:coreProperties>
</file>