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556" r:id="rId2"/>
    <p:sldId id="557" r:id="rId3"/>
    <p:sldId id="558" r:id="rId4"/>
    <p:sldId id="559" r:id="rId5"/>
    <p:sldId id="560" r:id="rId6"/>
    <p:sldId id="561" r:id="rId7"/>
    <p:sldId id="562" r:id="rId8"/>
    <p:sldId id="563" r:id="rId9"/>
    <p:sldId id="564" r:id="rId10"/>
    <p:sldId id="565" r:id="rId11"/>
    <p:sldId id="566" r:id="rId12"/>
    <p:sldId id="567" r:id="rId13"/>
    <p:sldId id="568" r:id="rId14"/>
    <p:sldId id="570" r:id="rId15"/>
    <p:sldId id="571" r:id="rId16"/>
    <p:sldId id="572" r:id="rId17"/>
    <p:sldId id="573" r:id="rId18"/>
    <p:sldId id="574" r:id="rId19"/>
    <p:sldId id="575" r:id="rId20"/>
    <p:sldId id="576" r:id="rId21"/>
    <p:sldId id="577" r:id="rId22"/>
    <p:sldId id="578" r:id="rId23"/>
    <p:sldId id="580" r:id="rId24"/>
    <p:sldId id="581" r:id="rId25"/>
    <p:sldId id="582" r:id="rId26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h Cherniss" initials="MC" lastIdx="9" clrIdx="0"/>
  <p:cmAuthor id="2" name="Mara Mintz" initials="MM" lastIdx="6" clrIdx="1">
    <p:extLst>
      <p:ext uri="{19B8F6BF-5375-455C-9EA6-DF929625EA0E}">
        <p15:presenceInfo xmlns:p15="http://schemas.microsoft.com/office/powerpoint/2012/main" userId="25ea2eff5ac3ceb0" providerId="Windows Live"/>
      </p:ext>
    </p:extLst>
  </p:cmAuthor>
  <p:cmAuthor id="3" name="Jonathan Rutchik" initials="JR" lastIdx="1" clrIdx="2"/>
  <p:cmAuthor id="4" name="Pamula, Raj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CC90A"/>
    <a:srgbClr val="4A4F55"/>
    <a:srgbClr val="272324"/>
    <a:srgbClr val="A58628"/>
    <a:srgbClr val="898989"/>
    <a:srgbClr val="3E5C94"/>
    <a:srgbClr val="3F5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61" autoAdjust="0"/>
    <p:restoredTop sz="84256" autoAdjust="0"/>
  </p:normalViewPr>
  <p:slideViewPr>
    <p:cSldViewPr snapToGrid="0" snapToObjects="1">
      <p:cViewPr varScale="1">
        <p:scale>
          <a:sx n="82" d="100"/>
          <a:sy n="82" d="100"/>
        </p:scale>
        <p:origin x="56" y="3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7" d="100"/>
          <a:sy n="147" d="100"/>
        </p:scale>
        <p:origin x="131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ECECE4-DAC3-184B-ACA5-FE13628ADD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E505-AACC-A441-A0A2-862C839087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7F553-0B52-9542-A9FE-C4F2764AF8D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C9671-94C8-3642-890C-0ACE75469B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B7DE89-E275-1E4D-940A-CDC79AFEA8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F86C5-3458-7741-98E4-0944E363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18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07840-2B3D-544B-89F3-FB0965DC6458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FD51F-2C2B-9E40-86B6-19E5372E5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21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defTabSz="9318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defTabSz="9318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defTabSz="9318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defTabSz="9318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fld id="{9EA2B66A-6641-499E-AADC-039504BAF04E}" type="slidenum">
              <a:rPr lang="en-US" altLang="en-US" baseline="0" smtClean="0">
                <a:latin typeface="Times New Roman" panose="02020603050405020304" pitchFamily="18" charset="0"/>
              </a:rPr>
              <a:pPr/>
              <a:t>2</a:t>
            </a:fld>
            <a:endParaRPr lang="en-US" altLang="en-US" baseline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685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>
              <a:spcBef>
                <a:spcPct val="0"/>
              </a:spcBef>
            </a:pPr>
            <a:fld id="{B9D01071-8ADE-4655-AF44-82F532FC1B02}" type="slidenum">
              <a:rPr kumimoji="0"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7</a:t>
            </a:fld>
            <a:endParaRPr kumimoji="0"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66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defTabSz="9318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defTabSz="9318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defTabSz="9318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defTabSz="9318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fld id="{562E93B7-A09F-475D-8F80-DC6002902341}" type="slidenum">
              <a:rPr lang="en-US" altLang="en-US" baseline="0" smtClean="0">
                <a:latin typeface="Times New Roman" panose="02020603050405020304" pitchFamily="18" charset="0"/>
              </a:rPr>
              <a:pPr/>
              <a:t>13</a:t>
            </a:fld>
            <a:endParaRPr lang="en-US" altLang="en-US" baseline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37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195" y="2318983"/>
            <a:ext cx="5654749" cy="55238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6195" y="2894946"/>
            <a:ext cx="565474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D24B268C-D757-234C-A337-CFEB3D4199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620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A395EF-4307-9C45-A995-09970D74C4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299504" y="184149"/>
            <a:ext cx="1819687" cy="1937259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998402E4-6B09-6C46-9E46-BA6D15131A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96677" y="934104"/>
            <a:ext cx="6928451" cy="5385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E9183DE-11EC-A147-BC99-6165131F50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52" t="1941" r="-4752" b="51083"/>
          <a:stretch/>
        </p:blipFill>
        <p:spPr>
          <a:xfrm>
            <a:off x="6864096" y="1829521"/>
            <a:ext cx="1924301" cy="331397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4087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64EBAC9A-3243-7948-A0A3-A3D1B5530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563"/>
            <a:ext cx="5387332" cy="516199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 rot="10800000">
            <a:off x="2071688" y="-10886"/>
            <a:ext cx="6399490" cy="5143501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 rot="10800000">
            <a:off x="2589184" y="-16820"/>
            <a:ext cx="6548803" cy="5169255"/>
            <a:chOff x="-34290" y="0"/>
            <a:chExt cx="654880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-34290" y="1"/>
              <a:ext cx="3231326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28040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2780000">
            <a:off x="4208375" y="-421296"/>
            <a:ext cx="153842" cy="4527614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41" h="4522221">
                <a:moveTo>
                  <a:pt x="10903" y="131585"/>
                </a:moveTo>
                <a:lnTo>
                  <a:pt x="76142" y="0"/>
                </a:lnTo>
                <a:cubicBezTo>
                  <a:pt x="77842" y="1472062"/>
                  <a:pt x="79541" y="2944124"/>
                  <a:pt x="81241" y="4416186"/>
                </a:cubicBezTo>
                <a:cubicBezTo>
                  <a:pt x="14484" y="4497775"/>
                  <a:pt x="27080" y="4486876"/>
                  <a:pt x="0" y="4522221"/>
                </a:cubicBezTo>
                <a:cubicBezTo>
                  <a:pt x="3151" y="3094021"/>
                  <a:pt x="7752" y="1559785"/>
                  <a:pt x="10903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564" y="2612014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564" y="3633570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53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walking down a street&#10;&#10;Description automatically generated">
            <a:extLst>
              <a:ext uri="{FF2B5EF4-FFF2-40B4-BE49-F238E27FC236}">
                <a16:creationId xmlns:a16="http://schemas.microsoft.com/office/drawing/2014/main" id="{4C3BCBD3-1B37-C444-A54B-35A2627DAF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2" b="-176"/>
          <a:stretch/>
        </p:blipFill>
        <p:spPr>
          <a:xfrm>
            <a:off x="3369971" y="-17293"/>
            <a:ext cx="5774029" cy="516079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>
            <a:off x="439200" y="0"/>
            <a:ext cx="6377353" cy="5154356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>
            <a:off x="-80647" y="-2"/>
            <a:ext cx="6377353" cy="5156081"/>
            <a:chOff x="0" y="0"/>
            <a:chExt cx="637735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956373">
            <a:off x="4575729" y="1038850"/>
            <a:ext cx="133535" cy="4514253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4" h="4514253">
                <a:moveTo>
                  <a:pt x="4066" y="131585"/>
                </a:moveTo>
                <a:lnTo>
                  <a:pt x="69305" y="0"/>
                </a:lnTo>
                <a:cubicBezTo>
                  <a:pt x="71005" y="1472062"/>
                  <a:pt x="72704" y="2944124"/>
                  <a:pt x="74404" y="4416186"/>
                </a:cubicBezTo>
                <a:lnTo>
                  <a:pt x="0" y="4514253"/>
                </a:lnTo>
                <a:cubicBezTo>
                  <a:pt x="3151" y="3086053"/>
                  <a:pt x="915" y="1559785"/>
                  <a:pt x="4066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8" y="470882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358" y="1492438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7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walking down a street next to a building&#10;&#10;Description automatically generated">
            <a:extLst>
              <a:ext uri="{FF2B5EF4-FFF2-40B4-BE49-F238E27FC236}">
                <a16:creationId xmlns:a16="http://schemas.microsoft.com/office/drawing/2014/main" id="{4EF181C8-10ED-D64D-8EDB-E368145339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7449" y="0"/>
            <a:ext cx="4536551" cy="51253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01" y="644503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001" y="1666059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flipH="1">
            <a:off x="4607449" y="729324"/>
            <a:ext cx="147431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78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C5591F-849C-3B41-A257-FEA33CB57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C5502B-A01D-CB4E-9D8E-B5505FD4F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116547D-614F-E549-97A4-850E8651FC57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EB6B52A0-3685-A54B-B54D-60133004576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7433753-A008-7742-B793-CE86E61CD2B1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0515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C5591F-849C-3B41-A257-FEA33CB57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C5502B-A01D-CB4E-9D8E-B5505FD4F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6A4B992-B89F-1746-AFCC-EC7631249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408" y="1146189"/>
            <a:ext cx="8140628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F38B7F-7A6E-D741-A5F1-754C88A627FC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CA90C820-AC80-524A-B30C-0F492D7CA18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AAD71DB-6346-2144-85C6-F4CEF58B34C5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817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" y="1177748"/>
            <a:ext cx="8140628" cy="33944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521E6B9-4F77-584D-BA4E-D0E7EA0B2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C712D0E-A2E0-5842-B6AA-14AF1C23D9BC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53215066-D693-314A-9B0D-E690BD56D50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D841E4F-2415-0A4F-8ECD-001D43698B78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1697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842687B-E34E-4B47-BB16-2DB39BC066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2718" y="0"/>
            <a:ext cx="876601" cy="79629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07CFB3C-9636-0A4F-8178-A1ABF0298AF8}"/>
              </a:ext>
            </a:extLst>
          </p:cNvPr>
          <p:cNvGrpSpPr/>
          <p:nvPr userDrawn="1"/>
        </p:nvGrpSpPr>
        <p:grpSpPr>
          <a:xfrm>
            <a:off x="198023" y="147081"/>
            <a:ext cx="8503920" cy="543191"/>
            <a:chOff x="198023" y="147081"/>
            <a:chExt cx="8700480" cy="543191"/>
          </a:xfrm>
        </p:grpSpPr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29D15242-825A-344E-9167-CF27804226C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8023" y="151749"/>
              <a:ext cx="492246" cy="53852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E1567C5-D584-7341-917B-F0C864D6E96C}"/>
                </a:ext>
              </a:extLst>
            </p:cNvPr>
            <p:cNvSpPr/>
            <p:nvPr userDrawn="1"/>
          </p:nvSpPr>
          <p:spPr>
            <a:xfrm>
              <a:off x="690269" y="147081"/>
              <a:ext cx="8208234" cy="64008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57BD343E-BB60-1846-957C-EF5784C571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29323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6F385B3-52AD-1F49-A990-25AE7ABF3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08" y="1169435"/>
            <a:ext cx="8140628" cy="33944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2353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408" y="1200151"/>
            <a:ext cx="395939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7408" y="1200151"/>
            <a:ext cx="395939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3610E8-A726-8449-8F78-DA2F7ACC9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418BBB7-7D3A-EF42-ADCA-F5DFC970C2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6BB865F-C183-4546-9810-D99750BE1204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C1326A71-8846-1644-B377-66996DE3D09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45CE7F6-2C34-3740-9B4C-56FD5B3EA2FC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7088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408" y="1151335"/>
            <a:ext cx="3960980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CC90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408" y="1631156"/>
            <a:ext cx="3960980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265" y="1151335"/>
            <a:ext cx="3962536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CC90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265" y="1631156"/>
            <a:ext cx="3962536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4E2CA30-05C0-3D47-841D-BC4D8B15AD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E0435E06-3DC2-2841-B93E-196B9DC38B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ECD72CA-61EB-4A4C-8093-436A3464D051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id="{F88AF9A5-C125-F347-97C5-E074CF5BD09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C3EEEA6-D6CD-7F4A-89B6-5F1C74A362F6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9695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0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large white building&#10;&#10;Description automatically generated">
            <a:extLst>
              <a:ext uri="{FF2B5EF4-FFF2-40B4-BE49-F238E27FC236}">
                <a16:creationId xmlns:a16="http://schemas.microsoft.com/office/drawing/2014/main" id="{1CD372BA-776F-414E-A75F-E041CFEFF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6603" y="556528"/>
            <a:ext cx="4167397" cy="4586971"/>
          </a:xfrm>
          <a:prstGeom prst="rect">
            <a:avLst/>
          </a:prstGeom>
          <a:effectLst>
            <a:outerShdw dir="5400000" algn="ctr" rotWithShape="0">
              <a:srgbClr val="000000">
                <a:alpha val="43137"/>
              </a:srgbClr>
            </a:outerShdw>
            <a:softEdge rad="12700"/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>
            <a:off x="4840586" y="2791962"/>
            <a:ext cx="818534" cy="2200843"/>
          </a:xfrm>
          <a:prstGeom prst="rect">
            <a:avLst/>
          </a:prstGeom>
        </p:spPr>
      </p:pic>
      <p:pic>
        <p:nvPicPr>
          <p:cNvPr id="21" name="Picture 20" descr="A picture containing baseball&#10;&#10;Description automatically generated">
            <a:extLst>
              <a:ext uri="{FF2B5EF4-FFF2-40B4-BE49-F238E27FC236}">
                <a16:creationId xmlns:a16="http://schemas.microsoft.com/office/drawing/2014/main" id="{1BF39851-6DA6-7841-BDB1-EA22069EEC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06209" y="1407073"/>
            <a:ext cx="1332108" cy="877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4816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C00E29-2A61-4600-9C43-DA1329B274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221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5332353" y="9004"/>
            <a:ext cx="3788497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large white building&#10;&#10;Description automatically generated">
            <a:extLst>
              <a:ext uri="{FF2B5EF4-FFF2-40B4-BE49-F238E27FC236}">
                <a16:creationId xmlns:a16="http://schemas.microsoft.com/office/drawing/2014/main" id="{1CD372BA-776F-414E-A75F-E041CFEFF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6119"/>
          <a:stretch/>
        </p:blipFill>
        <p:spPr>
          <a:xfrm>
            <a:off x="5625197" y="556528"/>
            <a:ext cx="3495654" cy="4586971"/>
          </a:xfrm>
          <a:prstGeom prst="rect">
            <a:avLst/>
          </a:prstGeom>
          <a:effectLst>
            <a:outerShdw dir="5400000" algn="ctr" rotWithShape="0">
              <a:srgbClr val="000000">
                <a:alpha val="43137"/>
              </a:srgbClr>
            </a:outerShdw>
            <a:softEdge rad="12700"/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>
            <a:off x="5489179" y="2791962"/>
            <a:ext cx="818534" cy="2200843"/>
          </a:xfrm>
          <a:prstGeom prst="rect">
            <a:avLst/>
          </a:prstGeom>
        </p:spPr>
      </p:pic>
      <p:pic>
        <p:nvPicPr>
          <p:cNvPr id="21" name="Picture 20" descr="A picture containing baseball&#10;&#10;Description automatically generated">
            <a:extLst>
              <a:ext uri="{FF2B5EF4-FFF2-40B4-BE49-F238E27FC236}">
                <a16:creationId xmlns:a16="http://schemas.microsoft.com/office/drawing/2014/main" id="{1BF39851-6DA6-7841-BDB1-EA22069EEC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54802" y="1407073"/>
            <a:ext cx="1332108" cy="877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536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A tree lined street&#10;&#10;Description automatically generated">
            <a:extLst>
              <a:ext uri="{FF2B5EF4-FFF2-40B4-BE49-F238E27FC236}">
                <a16:creationId xmlns:a16="http://schemas.microsoft.com/office/drawing/2014/main" id="{43FCBB59-884B-D241-A30C-1EB82F8BEC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3760" y="702216"/>
            <a:ext cx="3865880" cy="4450287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2330FA8F-24E2-1046-8F3F-5CEA52CA6025}"/>
              </a:ext>
            </a:extLst>
          </p:cNvPr>
          <p:cNvSpPr/>
          <p:nvPr userDrawn="1"/>
        </p:nvSpPr>
        <p:spPr>
          <a:xfrm flipH="1">
            <a:off x="4683073" y="720320"/>
            <a:ext cx="199495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36668" y="9004"/>
            <a:ext cx="1407332" cy="14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8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tree lined street&#10;&#10;Description automatically generated">
            <a:extLst>
              <a:ext uri="{FF2B5EF4-FFF2-40B4-BE49-F238E27FC236}">
                <a16:creationId xmlns:a16="http://schemas.microsoft.com/office/drawing/2014/main" id="{A20A685D-D3DD-1E41-9703-9693AA53E8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36" y="0"/>
            <a:ext cx="453603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1393" y="644503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1393" y="1666059"/>
            <a:ext cx="3592512" cy="344090"/>
          </a:xfrm>
        </p:spPr>
        <p:txBody>
          <a:bodyPr anchor="b">
            <a:noAutofit/>
          </a:bodyPr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>
            <a:off x="4427668" y="729324"/>
            <a:ext cx="143205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77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oup of palm trees on the side of a building&#10;&#10;Description automatically generated">
            <a:extLst>
              <a:ext uri="{FF2B5EF4-FFF2-40B4-BE49-F238E27FC236}">
                <a16:creationId xmlns:a16="http://schemas.microsoft.com/office/drawing/2014/main" id="{8E7532AB-4B30-E042-8D7B-78C8B9D48D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6"/>
          <a:stretch/>
        </p:blipFill>
        <p:spPr>
          <a:xfrm>
            <a:off x="4677507" y="914401"/>
            <a:ext cx="4466494" cy="42291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 rot="12748497">
            <a:off x="5255191" y="465522"/>
            <a:ext cx="930293" cy="24227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ABF1A3-412D-2E41-A382-E44849C8EAE8}"/>
              </a:ext>
            </a:extLst>
          </p:cNvPr>
          <p:cNvSpPr/>
          <p:nvPr userDrawn="1"/>
        </p:nvSpPr>
        <p:spPr>
          <a:xfrm>
            <a:off x="4677505" y="0"/>
            <a:ext cx="4466495" cy="914400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9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AB08A533-6574-A540-92FF-907EE5DBE4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058" y="2670664"/>
            <a:ext cx="804339" cy="8107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0905" y="295171"/>
            <a:ext cx="2249504" cy="55126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F59A3BB-7934-8E4E-90BB-53AADD295E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433" y="642359"/>
            <a:ext cx="804339" cy="810773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534658D-14AC-8C43-A3A9-7A2B3642AD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433" y="1660176"/>
            <a:ext cx="804339" cy="8107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A705A7-C575-794C-AE0C-A8B106BB2FC8}"/>
              </a:ext>
            </a:extLst>
          </p:cNvPr>
          <p:cNvSpPr txBox="1"/>
          <p:nvPr userDrawn="1"/>
        </p:nvSpPr>
        <p:spPr>
          <a:xfrm>
            <a:off x="3163311" y="665781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A61812-6D7B-FB4E-926E-525E53ACD10E}"/>
              </a:ext>
            </a:extLst>
          </p:cNvPr>
          <p:cNvSpPr txBox="1"/>
          <p:nvPr userDrawn="1"/>
        </p:nvSpPr>
        <p:spPr>
          <a:xfrm>
            <a:off x="3186250" y="1700688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257B0D-51C9-A749-8EBE-5E43EA58581E}"/>
              </a:ext>
            </a:extLst>
          </p:cNvPr>
          <p:cNvSpPr txBox="1"/>
          <p:nvPr userDrawn="1"/>
        </p:nvSpPr>
        <p:spPr>
          <a:xfrm>
            <a:off x="3194563" y="2706528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57BAB96F-2F85-204B-B203-D0A9157E7B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3746" y="3663543"/>
            <a:ext cx="804339" cy="81077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74C7958-7000-3C4E-A7F1-AFD335A05DA4}"/>
              </a:ext>
            </a:extLst>
          </p:cNvPr>
          <p:cNvSpPr txBox="1"/>
          <p:nvPr userDrawn="1"/>
        </p:nvSpPr>
        <p:spPr>
          <a:xfrm>
            <a:off x="3186250" y="3704055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98437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palm trees on the side of a building&#10;&#10;Description automatically generated">
            <a:extLst>
              <a:ext uri="{FF2B5EF4-FFF2-40B4-BE49-F238E27FC236}">
                <a16:creationId xmlns:a16="http://schemas.microsoft.com/office/drawing/2014/main" id="{7127EAD5-8285-D940-8CC3-E78991F226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6"/>
          <a:stretch/>
        </p:blipFill>
        <p:spPr>
          <a:xfrm>
            <a:off x="-26057" y="-9562"/>
            <a:ext cx="5432223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 rot="10800000">
            <a:off x="2071688" y="-10886"/>
            <a:ext cx="6399490" cy="5143501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 rot="10800000">
            <a:off x="2589184" y="-16820"/>
            <a:ext cx="6548803" cy="5169255"/>
            <a:chOff x="-34290" y="0"/>
            <a:chExt cx="654880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-34290" y="1"/>
              <a:ext cx="3231326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28040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2780000">
            <a:off x="4208375" y="-421296"/>
            <a:ext cx="153842" cy="4527614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41" h="4522221">
                <a:moveTo>
                  <a:pt x="10903" y="131585"/>
                </a:moveTo>
                <a:lnTo>
                  <a:pt x="76142" y="0"/>
                </a:lnTo>
                <a:cubicBezTo>
                  <a:pt x="77842" y="1472062"/>
                  <a:pt x="79541" y="2944124"/>
                  <a:pt x="81241" y="4416186"/>
                </a:cubicBezTo>
                <a:cubicBezTo>
                  <a:pt x="14484" y="4497775"/>
                  <a:pt x="27080" y="4486876"/>
                  <a:pt x="0" y="4522221"/>
                </a:cubicBezTo>
                <a:cubicBezTo>
                  <a:pt x="3151" y="3094021"/>
                  <a:pt x="7752" y="1559785"/>
                  <a:pt x="10903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564" y="2612014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564" y="3633570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3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arge white building&#10;&#10;Description automatically generated">
            <a:extLst>
              <a:ext uri="{FF2B5EF4-FFF2-40B4-BE49-F238E27FC236}">
                <a16:creationId xmlns:a16="http://schemas.microsoft.com/office/drawing/2014/main" id="{DF064E63-0BE7-CC46-8B5A-DB42D6CACF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3" t="295" r="2532" b="-295"/>
          <a:stretch/>
        </p:blipFill>
        <p:spPr>
          <a:xfrm>
            <a:off x="1793311" y="0"/>
            <a:ext cx="7350689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>
            <a:off x="439200" y="0"/>
            <a:ext cx="6377353" cy="5154356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>
            <a:off x="-80647" y="-2"/>
            <a:ext cx="6377353" cy="5156081"/>
            <a:chOff x="0" y="0"/>
            <a:chExt cx="637735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956373">
            <a:off x="4575729" y="1038850"/>
            <a:ext cx="133535" cy="4514253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4" h="4514253">
                <a:moveTo>
                  <a:pt x="4066" y="131585"/>
                </a:moveTo>
                <a:lnTo>
                  <a:pt x="69305" y="0"/>
                </a:lnTo>
                <a:cubicBezTo>
                  <a:pt x="71005" y="1472062"/>
                  <a:pt x="72704" y="2944124"/>
                  <a:pt x="74404" y="4416186"/>
                </a:cubicBezTo>
                <a:lnTo>
                  <a:pt x="0" y="4514253"/>
                </a:lnTo>
                <a:cubicBezTo>
                  <a:pt x="3151" y="3086053"/>
                  <a:pt x="915" y="1559785"/>
                  <a:pt x="4066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8" y="470882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358" y="1492438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74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70261"/>
            <a:ext cx="876909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26999"/>
            <a:ext cx="8769096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5564" y="482611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1F7AE-D849-6747-AC2F-07C188C11FA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EC4FA4-4568-9343-B71F-2B1283623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09" y="4720046"/>
            <a:ext cx="320286" cy="3409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0223E0-54EE-634F-BECA-9B4238B46D6E}"/>
              </a:ext>
            </a:extLst>
          </p:cNvPr>
          <p:cNvSpPr txBox="1"/>
          <p:nvPr userDrawn="1"/>
        </p:nvSpPr>
        <p:spPr>
          <a:xfrm>
            <a:off x="357250" y="4806164"/>
            <a:ext cx="26733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CAL STATE LA </a:t>
            </a:r>
            <a:r>
              <a:rPr lang="en-US" sz="600" spc="100" baseline="0" dirty="0">
                <a:solidFill>
                  <a:srgbClr val="FCC9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  </a:t>
            </a:r>
            <a:r>
              <a:rPr lang="en-US" sz="60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367737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9" r:id="rId3"/>
    <p:sldLayoutId id="2147483668" r:id="rId4"/>
    <p:sldLayoutId id="2147483651" r:id="rId5"/>
    <p:sldLayoutId id="2147483667" r:id="rId6"/>
    <p:sldLayoutId id="2147483658" r:id="rId7"/>
    <p:sldLayoutId id="2147483660" r:id="rId8"/>
    <p:sldLayoutId id="2147483659" r:id="rId9"/>
    <p:sldLayoutId id="2147483665" r:id="rId10"/>
    <p:sldLayoutId id="2147483664" r:id="rId11"/>
    <p:sldLayoutId id="2147483663" r:id="rId12"/>
    <p:sldLayoutId id="2147483654" r:id="rId13"/>
    <p:sldLayoutId id="2147483662" r:id="rId14"/>
    <p:sldLayoutId id="2147483661" r:id="rId15"/>
    <p:sldLayoutId id="2147483650" r:id="rId16"/>
    <p:sldLayoutId id="2147483652" r:id="rId17"/>
    <p:sldLayoutId id="2147483653" r:id="rId18"/>
    <p:sldLayoutId id="2147483655" r:id="rId19"/>
    <p:sldLayoutId id="2147483670" r:id="rId20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2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 typeface="Arial"/>
        <a:buNone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indent="-342900" algn="l" defTabSz="3429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/>
          <a:ea typeface="+mn-ea"/>
          <a:cs typeface="Arial"/>
        </a:defRPr>
      </a:lvl2pPr>
      <a:lvl3pPr marL="971550" indent="-285750" algn="l" defTabSz="3429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0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csns.calstatela.edu/department/cs/courses" TargetMode="Externa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sns.calstatela.edu/wiki/content/cysun/assessment/senior-design" TargetMode="Externa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csns.calstatela.edu/department/cs/rubric/view?id=7417756" TargetMode="External"/><Relationship Id="rId3" Type="http://schemas.openxmlformats.org/officeDocument/2006/relationships/hyperlink" Target="https://csns.calstatela.edu/department/cs/rubric/view?id=7796855" TargetMode="External"/><Relationship Id="rId7" Type="http://schemas.openxmlformats.org/officeDocument/2006/relationships/hyperlink" Target="https://csns.calstatela.edu/department/cs/rubric/view?id=604859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csns.calstatela.edu/department/cs/rubric/view?id=4689030" TargetMode="External"/><Relationship Id="rId5" Type="http://schemas.openxmlformats.org/officeDocument/2006/relationships/hyperlink" Target="https://csns.calstatela.edu/department/cs/rubric/view?id=5076959" TargetMode="External"/><Relationship Id="rId10" Type="http://schemas.openxmlformats.org/officeDocument/2006/relationships/hyperlink" Target="https://csns.calstatela.edu/download?fileId=7807572" TargetMode="External"/><Relationship Id="rId4" Type="http://schemas.openxmlformats.org/officeDocument/2006/relationships/hyperlink" Target="https://csns.calstatela.edu/department/cs/rubric/view?id=7439275" TargetMode="External"/><Relationship Id="rId9" Type="http://schemas.openxmlformats.org/officeDocument/2006/relationships/hyperlink" Target="https://csns.calstatela.edu/department/cs/rubric/view?id=7418482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../CurriculumChanges/MSCS-new.pdf" TargetMode="Externa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3600"/>
              <a:t>Department Meeting</a:t>
            </a:r>
          </a:p>
        </p:txBody>
      </p:sp>
      <p:sp>
        <p:nvSpPr>
          <p:cNvPr id="409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mtClean="0"/>
              <a:t>Thursday, August 13th, 2020</a:t>
            </a:r>
          </a:p>
        </p:txBody>
      </p:sp>
    </p:spTree>
    <p:extLst>
      <p:ext uri="{BB962C8B-B14F-4D97-AF65-F5344CB8AC3E}">
        <p14:creationId xmlns:p14="http://schemas.microsoft.com/office/powerpoint/2010/main" val="80368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Syllabus </a:t>
            </a:r>
            <a:r>
              <a:rPr lang="en-US" dirty="0" smtClean="0"/>
              <a:t>(should </a:t>
            </a:r>
            <a:r>
              <a:rPr lang="en-US" dirty="0"/>
              <a:t>contain the following </a:t>
            </a:r>
            <a:r>
              <a:rPr lang="en-US" dirty="0" smtClean="0"/>
              <a:t>section)</a:t>
            </a:r>
            <a:endParaRPr lang="en-US" dirty="0"/>
          </a:p>
        </p:txBody>
      </p:sp>
      <p:sp>
        <p:nvSpPr>
          <p:cNvPr id="3074" name="Rectangle 1027"/>
          <p:cNvSpPr>
            <a:spLocks noGrp="1" noChangeArrowheads="1"/>
          </p:cNvSpPr>
          <p:nvPr>
            <p:ph idx="1"/>
          </p:nvPr>
        </p:nvSpPr>
        <p:spPr>
          <a:xfrm>
            <a:off x="536407" y="1015057"/>
            <a:ext cx="8273763" cy="3477334"/>
          </a:xfrm>
        </p:spPr>
        <p:txBody>
          <a:bodyPr/>
          <a:lstStyle/>
          <a:p>
            <a:r>
              <a:rPr lang="en-US" sz="1800" b="1" dirty="0"/>
              <a:t>Student Learning Objectives and Course Learning Objectives/Outcomes</a:t>
            </a:r>
          </a:p>
          <a:p>
            <a:r>
              <a:rPr lang="en-US" sz="1800" b="1" dirty="0"/>
              <a:t>Student Learning Outcomes</a:t>
            </a:r>
          </a:p>
          <a:p>
            <a:r>
              <a:rPr lang="en-US" sz="1800" dirty="0"/>
              <a:t>Upon successful completion of this course, students will be able to: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SO 6 (ABET Outcome):  Apply computer science theory and software development fundamentals to produce computing-based solutions</a:t>
            </a:r>
          </a:p>
          <a:p>
            <a:r>
              <a:rPr lang="en-US" sz="1800" b="1" dirty="0"/>
              <a:t> Course Objectives</a:t>
            </a:r>
          </a:p>
          <a:p>
            <a:r>
              <a:rPr lang="en-US" sz="1800" dirty="0"/>
              <a:t> Upon successful completion of this course, </a:t>
            </a:r>
          </a:p>
          <a:p>
            <a:pPr marL="171450" lvl="0" indent="-112713">
              <a:buFont typeface="Arial" panose="020B0604020202020204" pitchFamily="34" charset="0"/>
              <a:buChar char="•"/>
            </a:pPr>
            <a:r>
              <a:rPr lang="en-US" sz="1400" dirty="0"/>
              <a:t>Students will explain relationships among languages, grammars, and model computational devices. </a:t>
            </a:r>
          </a:p>
          <a:p>
            <a:pPr marL="171450" lvl="0" indent="-112713">
              <a:buFont typeface="Arial" panose="020B0604020202020204" pitchFamily="34" charset="0"/>
              <a:buChar char="•"/>
            </a:pPr>
            <a:r>
              <a:rPr lang="en-US" sz="1400" dirty="0"/>
              <a:t>Students will define regular languages using finite automata. </a:t>
            </a:r>
          </a:p>
          <a:p>
            <a:pPr marL="171450" lvl="0" indent="-112713">
              <a:buFont typeface="Arial" panose="020B0604020202020204" pitchFamily="34" charset="0"/>
              <a:buChar char="•"/>
            </a:pPr>
            <a:r>
              <a:rPr lang="en-US" sz="1400" dirty="0"/>
              <a:t>Students will define regular languages using regular expressions and regular grammars. </a:t>
            </a:r>
          </a:p>
          <a:p>
            <a:pPr marL="171450" lvl="0" indent="-112713">
              <a:buFont typeface="Arial" panose="020B0604020202020204" pitchFamily="34" charset="0"/>
              <a:buChar char="•"/>
            </a:pPr>
            <a:r>
              <a:rPr lang="en-US" sz="1400" dirty="0"/>
              <a:t>……</a:t>
            </a:r>
          </a:p>
          <a:p>
            <a:pPr marL="171450" lvl="0" indent="-112713">
              <a:buFont typeface="Arial" panose="020B0604020202020204" pitchFamily="34" charset="0"/>
              <a:buChar char="•"/>
            </a:pPr>
            <a:r>
              <a:rPr lang="en-US" sz="1400" dirty="0"/>
              <a:t>….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3947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Coordinators</a:t>
            </a:r>
          </a:p>
        </p:txBody>
      </p:sp>
      <p:sp>
        <p:nvSpPr>
          <p:cNvPr id="16387" name="Rectangle 1027"/>
          <p:cNvSpPr>
            <a:spLocks noGrp="1" noChangeArrowheads="1"/>
          </p:cNvSpPr>
          <p:nvPr>
            <p:ph idx="1"/>
          </p:nvPr>
        </p:nvSpPr>
        <p:spPr>
          <a:xfrm>
            <a:off x="536408" y="1177748"/>
            <a:ext cx="8140628" cy="3394472"/>
          </a:xfrm>
        </p:spPr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en-US" sz="1800" dirty="0"/>
              <a:t>Assessment coordinator at the program level (</a:t>
            </a:r>
            <a:r>
              <a:rPr lang="en-US" altLang="en-US" sz="1800" dirty="0" err="1"/>
              <a:t>Chengyu</a:t>
            </a:r>
            <a:r>
              <a:rPr lang="en-US" altLang="en-US" sz="1800" dirty="0"/>
              <a:t>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en-US" sz="1800" dirty="0"/>
              <a:t>Course coordinator at the course(s) level </a:t>
            </a:r>
          </a:p>
          <a:p>
            <a:pPr marL="728663" lvl="1"/>
            <a:r>
              <a:rPr lang="en-US" altLang="en-US" sz="1800" dirty="0"/>
              <a:t>Check </a:t>
            </a:r>
            <a:r>
              <a:rPr lang="en-US" altLang="en-US" sz="1800" dirty="0" smtClean="0"/>
              <a:t>syllabus</a:t>
            </a:r>
          </a:p>
          <a:p>
            <a:pPr marL="728663" lvl="1"/>
            <a:r>
              <a:rPr lang="en-US" altLang="en-US" sz="1800" dirty="0" smtClean="0"/>
              <a:t>Textbook selection for LD required courses with multiple sections</a:t>
            </a:r>
            <a:endParaRPr lang="en-US" altLang="en-US" sz="1800" dirty="0"/>
          </a:p>
          <a:p>
            <a:pPr marL="728663" lvl="1"/>
            <a:r>
              <a:rPr lang="en-US" altLang="en-US" sz="1800" dirty="0"/>
              <a:t>Interact with </a:t>
            </a:r>
            <a:r>
              <a:rPr lang="en-US" altLang="en-US" sz="1800" dirty="0" err="1"/>
              <a:t>Chengyu</a:t>
            </a:r>
            <a:r>
              <a:rPr lang="en-US" altLang="en-US" sz="1800" dirty="0"/>
              <a:t> to collect data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en-US" sz="1800" dirty="0"/>
              <a:t>Need to add the course coordinator to the course table</a:t>
            </a:r>
          </a:p>
          <a:p>
            <a:pPr marL="728663" lvl="1"/>
            <a:r>
              <a:rPr lang="en-US" altLang="en-US" sz="2000" dirty="0">
                <a:hlinkClick r:id="rId2"/>
              </a:rPr>
              <a:t>https://csns.calstatela.edu/department/cs/courses</a:t>
            </a:r>
            <a:endParaRPr lang="en-US" altLang="en-US" sz="2000" dirty="0"/>
          </a:p>
          <a:p>
            <a:pPr marL="728663" lvl="1"/>
            <a:r>
              <a:rPr lang="en-US" altLang="en-US" sz="1800" dirty="0" smtClean="0"/>
              <a:t>Exclude </a:t>
            </a:r>
            <a:r>
              <a:rPr lang="en-US" altLang="en-US" sz="1800" dirty="0"/>
              <a:t>Raj, Russ, </a:t>
            </a:r>
            <a:r>
              <a:rPr lang="en-US" altLang="en-US" sz="1800" dirty="0" err="1"/>
              <a:t>Behzad</a:t>
            </a:r>
            <a:r>
              <a:rPr lang="en-US" altLang="en-US" sz="1800" dirty="0"/>
              <a:t> and complete the table</a:t>
            </a:r>
          </a:p>
          <a:p>
            <a:pPr marL="728663" lvl="1"/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08872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Assessment Process</a:t>
            </a:r>
          </a:p>
        </p:txBody>
      </p:sp>
      <p:sp>
        <p:nvSpPr>
          <p:cNvPr id="3074" name="Rectangle 1027"/>
          <p:cNvSpPr>
            <a:spLocks noGrp="1" noChangeArrowheads="1"/>
          </p:cNvSpPr>
          <p:nvPr>
            <p:ph idx="1"/>
          </p:nvPr>
        </p:nvSpPr>
        <p:spPr>
          <a:xfrm>
            <a:off x="536408" y="1039660"/>
            <a:ext cx="8140628" cy="3532560"/>
          </a:xfrm>
        </p:spPr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latin typeface="+mj-lt"/>
              </a:rPr>
              <a:t>Collect </a:t>
            </a:r>
            <a:r>
              <a:rPr lang="en-US" sz="1800" dirty="0">
                <a:latin typeface="+mj-lt"/>
              </a:rPr>
              <a:t>data from the courses and show we meet the outcome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+mj-lt"/>
              </a:rPr>
              <a:t>Data collection in specific courses (from the D, M list)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+mj-lt"/>
              </a:rPr>
              <a:t>Data collection using rubrics and point to certain artifacts </a:t>
            </a:r>
            <a:r>
              <a:rPr lang="en-US" sz="1800" dirty="0" smtClean="0">
                <a:latin typeface="+mj-lt"/>
              </a:rPr>
              <a:t>collected</a:t>
            </a:r>
          </a:p>
          <a:p>
            <a:pPr>
              <a:defRPr/>
            </a:pPr>
            <a:endParaRPr lang="en-US" sz="1800" dirty="0"/>
          </a:p>
          <a:p>
            <a:pPr>
              <a:defRPr/>
            </a:pPr>
            <a:endParaRPr lang="en-US" sz="1800" dirty="0" smtClean="0"/>
          </a:p>
          <a:p>
            <a:pPr>
              <a:defRPr/>
            </a:pPr>
            <a:endParaRPr lang="en-US" sz="1800" dirty="0"/>
          </a:p>
          <a:p>
            <a:pPr>
              <a:defRPr/>
            </a:pPr>
            <a:endParaRPr lang="en-US" sz="1800" dirty="0" smtClean="0"/>
          </a:p>
          <a:p>
            <a:pPr>
              <a:defRPr/>
            </a:pPr>
            <a:endParaRPr lang="en-US" sz="1800" dirty="0"/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latin typeface="+mj-lt"/>
              </a:rPr>
              <a:t>Data </a:t>
            </a:r>
            <a:r>
              <a:rPr lang="en-US" sz="1800" dirty="0">
                <a:latin typeface="+mj-lt"/>
              </a:rPr>
              <a:t>Collection Courses: CS3337, CS3801, CS4961-CS4962, CS4963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+mj-lt"/>
              </a:rPr>
              <a:t>CS4961- CS4962: </a:t>
            </a:r>
            <a:r>
              <a:rPr lang="en-US" sz="1800" dirty="0">
                <a:latin typeface="+mj-lt"/>
                <a:hlinkClick r:id="rId3"/>
              </a:rPr>
              <a:t>https://csns.calstatela.edu/wiki/content/cysun/assessment/senior-design</a:t>
            </a:r>
            <a:endParaRPr lang="en-US" sz="1800" dirty="0">
              <a:latin typeface="+mj-lt"/>
            </a:endParaRPr>
          </a:p>
          <a:p>
            <a:pPr>
              <a:defRPr/>
            </a:pPr>
            <a:endParaRPr lang="en-US" sz="1800" dirty="0"/>
          </a:p>
          <a:p>
            <a:pPr>
              <a:spcBef>
                <a:spcPts val="0"/>
              </a:spcBef>
              <a:defRPr/>
            </a:pPr>
            <a:endParaRPr lang="en-US" sz="1800" dirty="0" smtClean="0"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en-US" sz="1800" dirty="0">
              <a:cs typeface="Calibri" panose="020F0502020204030204" pitchFamily="34" charset="0"/>
            </a:endParaRPr>
          </a:p>
        </p:txBody>
      </p:sp>
      <p:graphicFrame>
        <p:nvGraphicFramePr>
          <p:cNvPr id="1741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2388703"/>
              </p:ext>
            </p:extLst>
          </p:nvPr>
        </p:nvGraphicFramePr>
        <p:xfrm>
          <a:off x="1419095" y="2328862"/>
          <a:ext cx="5431631" cy="127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Document" r:id="rId4" imgW="5956042" imgH="1395737" progId="Word.Document.12">
                  <p:embed/>
                </p:oleObj>
              </mc:Choice>
              <mc:Fallback>
                <p:oleObj name="Document" r:id="rId4" imgW="5956042" imgH="1395737" progId="Word.Document.12">
                  <p:embed/>
                  <p:pic>
                    <p:nvPicPr>
                      <p:cNvPr id="1741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9095" y="2328862"/>
                        <a:ext cx="5431631" cy="127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923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100">
                <a:cs typeface="Calibri" panose="020F0502020204030204" pitchFamily="34" charset="0"/>
              </a:rPr>
              <a:t>CS3337</a:t>
            </a:r>
            <a:endParaRPr lang="en-US" altLang="en-US" sz="210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576082"/>
              </p:ext>
            </p:extLst>
          </p:nvPr>
        </p:nvGraphicFramePr>
        <p:xfrm>
          <a:off x="536335" y="1011010"/>
          <a:ext cx="8140701" cy="1944256"/>
        </p:xfrm>
        <a:graphic>
          <a:graphicData uri="http://schemas.openxmlformats.org/drawingml/2006/table">
            <a:tbl>
              <a:tblPr firstRow="1" firstCol="1" bandRow="1"/>
              <a:tblGrid>
                <a:gridCol w="4605523">
                  <a:extLst>
                    <a:ext uri="{9D8B030D-6E8A-4147-A177-3AD203B41FA5}">
                      <a16:colId xmlns:a16="http://schemas.microsoft.com/office/drawing/2014/main" val="1763055261"/>
                    </a:ext>
                  </a:extLst>
                </a:gridCol>
                <a:gridCol w="3535178">
                  <a:extLst>
                    <a:ext uri="{9D8B030D-6E8A-4147-A177-3AD203B41FA5}">
                      <a16:colId xmlns:a16="http://schemas.microsoft.com/office/drawing/2014/main" val="306182102"/>
                    </a:ext>
                  </a:extLst>
                </a:gridCol>
              </a:tblGrid>
              <a:tr h="1909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Artifact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5" marR="37305" marT="22099" marB="22099" anchor="ctr"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Rubrics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5" marR="37305" marT="22099" marB="22099" anchor="ctr"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952001"/>
                  </a:ext>
                </a:extLst>
              </a:tr>
              <a:tr h="2528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Software Requirements Document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53036" marB="53036"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u="sng">
                          <a:solidFill>
                            <a:srgbClr val="0070F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Analysis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and </a:t>
                      </a:r>
                      <a:r>
                        <a:rPr lang="en-US" sz="1400" b="1" u="sng">
                          <a:solidFill>
                            <a:srgbClr val="0070F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Ethics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53036" marB="53036"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977681"/>
                  </a:ext>
                </a:extLst>
              </a:tr>
              <a:tr h="2528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Presentation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53036" marB="53036"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u="sng" dirty="0">
                          <a:solidFill>
                            <a:srgbClr val="0070F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5"/>
                        </a:rPr>
                        <a:t>Oral </a:t>
                      </a:r>
                      <a:r>
                        <a:rPr lang="en-US" sz="1400" b="1" u="sng" dirty="0" err="1" smtClean="0">
                          <a:solidFill>
                            <a:srgbClr val="0070F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5"/>
                        </a:rPr>
                        <a:t>Communuication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53036" marB="53036"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268477"/>
                  </a:ext>
                </a:extLst>
              </a:tr>
              <a:tr h="2528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53036" marB="53036"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u="sng">
                          <a:solidFill>
                            <a:srgbClr val="0070F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6"/>
                        </a:rPr>
                        <a:t>Teamwork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53036" marB="53036"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491668"/>
                  </a:ext>
                </a:extLst>
              </a:tr>
              <a:tr h="2849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Software Design Document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53036" marB="53036"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0070F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7"/>
                        </a:rPr>
                        <a:t>Design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53036" marB="53036"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713711"/>
                  </a:ext>
                </a:extLst>
              </a:tr>
              <a:tr h="2528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 Deliverables (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Code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etc.)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53036" marB="53036"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0070F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8"/>
                        </a:rPr>
                        <a:t>Implementation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and </a:t>
                      </a:r>
                      <a:r>
                        <a:rPr lang="en-US" sz="1400" b="1" u="none" strike="noStrike" dirty="0">
                          <a:solidFill>
                            <a:srgbClr val="0070F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9"/>
                        </a:rPr>
                        <a:t>Evaluation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53036" marB="53036"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29913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36575" y="3242726"/>
            <a:ext cx="8140701" cy="1074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Software 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Requirements Document (SRD) 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Template updated - </a:t>
            </a:r>
            <a:r>
              <a:rPr lang="en-US" sz="1600" dirty="0">
                <a:solidFill>
                  <a:srgbClr val="0070FA"/>
                </a:solidFill>
                <a:ea typeface="Times New Roman" panose="02020603050405020304" pitchFamily="18" charset="0"/>
                <a:hlinkClick r:id="rId10"/>
              </a:rPr>
              <a:t>SRD Template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Arial" panose="020B0604020202020204" pitchFamily="34" charset="0"/>
              <a:buChar char="•"/>
              <a:tabLst>
                <a:tab pos="342900" algn="l"/>
              </a:tabLst>
              <a:defRPr/>
            </a:pPr>
            <a:r>
              <a:rPr lang="en-US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Added</a:t>
            </a:r>
            <a:r>
              <a:rPr lang="en-US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600" b="1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Section 2.1 System Analysis</a:t>
            </a:r>
            <a:r>
              <a:rPr lang="en-US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Arial" panose="020B0604020202020204" pitchFamily="34" charset="0"/>
              <a:buChar char="•"/>
              <a:tabLst>
                <a:tab pos="342900" algn="l"/>
              </a:tabLst>
              <a:defRPr/>
            </a:pPr>
            <a:r>
              <a:rPr lang="en-US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Replaced </a:t>
            </a:r>
            <a:r>
              <a:rPr lang="en-US" sz="1600" b="1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Section 6 Other Requirements</a:t>
            </a:r>
            <a:r>
              <a:rPr lang="en-US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with </a:t>
            </a:r>
            <a:r>
              <a:rPr lang="en-US" sz="1600" b="1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Legal and Ethical Considerations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1125"/>
              </a:lnSpc>
              <a:spcBef>
                <a:spcPts val="844"/>
              </a:spcBef>
              <a:spcAft>
                <a:spcPts val="844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SDD template as before.</a:t>
            </a:r>
          </a:p>
        </p:txBody>
      </p:sp>
    </p:spTree>
    <p:extLst>
      <p:ext uri="{BB962C8B-B14F-4D97-AF65-F5344CB8AC3E}">
        <p14:creationId xmlns:p14="http://schemas.microsoft.com/office/powerpoint/2010/main" val="219578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MS CS Modification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536408" y="1094886"/>
            <a:ext cx="8140628" cy="347733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100" dirty="0">
                <a:hlinkClick r:id="rId2" action="ppaction://hlinkfile"/>
              </a:rPr>
              <a:t>Program Requirements </a:t>
            </a:r>
            <a:r>
              <a:rPr lang="en-US" altLang="en-US" sz="2100" dirty="0"/>
              <a:t>(30 Units)</a:t>
            </a:r>
          </a:p>
          <a:p>
            <a:pPr lvl="1"/>
            <a:r>
              <a:rPr lang="en-US" altLang="en-US" sz="1800" dirty="0"/>
              <a:t>Core Courses (18 units)</a:t>
            </a:r>
          </a:p>
          <a:p>
            <a:pPr lvl="2"/>
            <a:r>
              <a:rPr lang="en-US" altLang="en-US" sz="1500" dirty="0"/>
              <a:t>Select two courses from each of the three areas of study:</a:t>
            </a:r>
          </a:p>
          <a:p>
            <a:pPr lvl="3"/>
            <a:r>
              <a:rPr lang="en-US" altLang="en-US" sz="1350" dirty="0">
                <a:solidFill>
                  <a:schemeClr val="tx1"/>
                </a:solidFill>
              </a:rPr>
              <a:t>I. Software Design and Implementation (6 units)</a:t>
            </a:r>
          </a:p>
          <a:p>
            <a:pPr lvl="3"/>
            <a:r>
              <a:rPr lang="en-US" altLang="en-US" sz="1350" dirty="0">
                <a:solidFill>
                  <a:schemeClr val="tx1"/>
                </a:solidFill>
              </a:rPr>
              <a:t>II. System Infrastructure (6 units)</a:t>
            </a:r>
          </a:p>
          <a:p>
            <a:pPr lvl="3"/>
            <a:r>
              <a:rPr lang="en-US" altLang="en-US" sz="1350" dirty="0">
                <a:solidFill>
                  <a:schemeClr val="tx1"/>
                </a:solidFill>
              </a:rPr>
              <a:t>III. Computing in the World (6 units)</a:t>
            </a:r>
          </a:p>
          <a:p>
            <a:pPr lvl="1"/>
            <a:r>
              <a:rPr lang="en-US" altLang="en-US" sz="1800" dirty="0"/>
              <a:t>Electives (6 or 12 units)</a:t>
            </a:r>
          </a:p>
          <a:p>
            <a:pPr lvl="2"/>
            <a:r>
              <a:rPr lang="en-US" altLang="en-US" sz="1500" dirty="0"/>
              <a:t>Students completing CS 5960 Comprehensive Exam select 12 units and students completing CS 5990 Thesis select 6 units to satisfy the degree requirement.</a:t>
            </a:r>
          </a:p>
          <a:p>
            <a:pPr lvl="1"/>
            <a:r>
              <a:rPr lang="en-US" altLang="en-US" sz="1800" dirty="0"/>
              <a:t>Comprehensive Examination or Thesis (0 or 6 units)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500" dirty="0"/>
              <a:t>Status: Approved by our associate dean. Needs reviews and approval by GS Dean, GS Subcommittee, EPC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100" dirty="0"/>
          </a:p>
        </p:txBody>
      </p:sp>
    </p:spTree>
    <p:extLst>
      <p:ext uri="{BB962C8B-B14F-4D97-AF65-F5344CB8AC3E}">
        <p14:creationId xmlns:p14="http://schemas.microsoft.com/office/powerpoint/2010/main" val="212014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BS CS Modification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1800" dirty="0"/>
              <a:t>Removal of PHYS 2200 (-5) and Math Elective (-3)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1800" dirty="0"/>
              <a:t>Add CS 2470 Network and Cyber Security (+3)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1800" dirty="0"/>
              <a:t>CS 2148 (3 units to 4 units) – Meet the ABET math requirement (+1)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1800" dirty="0"/>
              <a:t>Increase units of CS 2011, CS 2012, CS 2013, CS 3220 (+4)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1800" dirty="0"/>
              <a:t>Remove EE 3445 and add CS 2445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1800" dirty="0"/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4000500" y="3038082"/>
            <a:ext cx="3600450" cy="50783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/>
            <a:r>
              <a:rPr lang="en-US" altLang="en-US" sz="2700" baseline="0" dirty="0"/>
              <a:t>Online/Hybrid Class?</a:t>
            </a:r>
          </a:p>
        </p:txBody>
      </p:sp>
    </p:spTree>
    <p:extLst>
      <p:ext uri="{BB962C8B-B14F-4D97-AF65-F5344CB8AC3E}">
        <p14:creationId xmlns:p14="http://schemas.microsoft.com/office/powerpoint/2010/main" val="173071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CS Minor Modification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900" y="1070372"/>
            <a:ext cx="3515116" cy="34671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1600" b="1" dirty="0"/>
              <a:t>24 units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1600" b="1" dirty="0"/>
              <a:t>Required Courses (15 units)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1200" dirty="0"/>
              <a:t>CS 2011 (4)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1200" dirty="0"/>
              <a:t>CS 2012 (4)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1200" dirty="0"/>
              <a:t>CS 2013 (4) 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1200" dirty="0"/>
              <a:t>CS 2470 (3)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1600" b="1" dirty="0"/>
              <a:t>Electives (9 units)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1400" dirty="0"/>
              <a:t>Select 9 units of upper division computer science courses.</a:t>
            </a:r>
            <a:br>
              <a:rPr lang="en-US" sz="1400" dirty="0"/>
            </a:br>
            <a:endParaRPr lang="en-US" sz="1400" dirty="0"/>
          </a:p>
          <a:p>
            <a:pPr marL="171450" indent="-171450">
              <a:buFont typeface="Wingdings" panose="05000000000000000000" pitchFamily="2" charset="2"/>
              <a:buChar char="Ø"/>
              <a:defRPr/>
            </a:pPr>
            <a:endParaRPr lang="en-US" sz="11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76405" y="1072966"/>
            <a:ext cx="3319397" cy="3394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PMingLiU" pitchFamily="18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PMingLiU" pitchFamily="18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PMingLiU" pitchFamily="18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PMingLiU" pitchFamily="18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1800" b="1" kern="0" dirty="0"/>
              <a:t>24 units</a:t>
            </a:r>
          </a:p>
          <a:p>
            <a:pPr>
              <a:defRPr/>
            </a:pPr>
            <a:r>
              <a:rPr lang="en-US" sz="1800" b="1" kern="0" dirty="0"/>
              <a:t>Required Courses (15 units)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1350" kern="0" dirty="0"/>
              <a:t>CS 2011 (3)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1350" kern="0" dirty="0"/>
              <a:t>CS 2012 (3)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1350" kern="0" dirty="0"/>
              <a:t>CS 2013 (3) 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1350" kern="0" dirty="0"/>
              <a:t>CS 1220 (3)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1350" kern="0" dirty="0"/>
              <a:t>CS 1222 (3)</a:t>
            </a:r>
          </a:p>
          <a:p>
            <a:pPr>
              <a:defRPr/>
            </a:pPr>
            <a:r>
              <a:rPr lang="en-US" sz="1800" b="1" kern="0" dirty="0"/>
              <a:t>Electives (9 units)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1500" kern="0" dirty="0"/>
              <a:t>Select 9 units of upper division computer science courses.</a:t>
            </a:r>
            <a:br>
              <a:rPr lang="en-US" sz="1500" kern="0" dirty="0"/>
            </a:br>
            <a:endParaRPr lang="en-US" sz="1500" kern="0" dirty="0"/>
          </a:p>
          <a:p>
            <a:pPr>
              <a:defRPr/>
            </a:pPr>
            <a:endParaRPr lang="en-US" sz="1200" kern="0" dirty="0"/>
          </a:p>
        </p:txBody>
      </p:sp>
      <p:sp>
        <p:nvSpPr>
          <p:cNvPr id="23557" name="Right Arrow 4"/>
          <p:cNvSpPr>
            <a:spLocks noChangeArrowheads="1"/>
          </p:cNvSpPr>
          <p:nvPr/>
        </p:nvSpPr>
        <p:spPr bwMode="auto">
          <a:xfrm>
            <a:off x="4124564" y="2283529"/>
            <a:ext cx="571500" cy="61436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/>
            <a:endParaRPr lang="en-US" altLang="en-US" sz="1350"/>
          </a:p>
        </p:txBody>
      </p:sp>
    </p:spTree>
    <p:extLst>
      <p:ext uri="{BB962C8B-B14F-4D97-AF65-F5344CB8AC3E}">
        <p14:creationId xmlns:p14="http://schemas.microsoft.com/office/powerpoint/2010/main" val="13432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000" dirty="0"/>
              <a:t>Certificate Program for Supplementary Authorization (CS SA)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800" dirty="0"/>
              <a:t>It is a certificate program that trains k-12 teachers to apply for CS supplementary authorization that allows them to teach computer science courses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800" dirty="0"/>
              <a:t>1 year program with flexible online courses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800" dirty="0"/>
              <a:t>Meet the CTC requirements</a:t>
            </a:r>
          </a:p>
          <a:p>
            <a:pPr lvl="1"/>
            <a:r>
              <a:rPr lang="en-US" altLang="en-US" dirty="0"/>
              <a:t>Introductory requirements (10 units)</a:t>
            </a:r>
          </a:p>
          <a:p>
            <a:pPr lvl="2"/>
            <a:r>
              <a:rPr lang="en-US" altLang="en-US" sz="1350" dirty="0"/>
              <a:t>Computational thinking, programming, computer and communication devices, impact of computing</a:t>
            </a:r>
          </a:p>
          <a:p>
            <a:pPr lvl="1"/>
            <a:r>
              <a:rPr lang="en-US" altLang="en-US" dirty="0"/>
              <a:t>Specific requirements (13 units)</a:t>
            </a:r>
          </a:p>
          <a:p>
            <a:pPr lvl="2"/>
            <a:r>
              <a:rPr lang="en-US" altLang="en-US" sz="1350" dirty="0"/>
              <a:t>Programming, data structure and algorithms, system and network, software design, impact of computing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800" dirty="0"/>
              <a:t>Expect to start in Spring 2021</a:t>
            </a:r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9551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CS SA - Course plan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b="1" dirty="0"/>
              <a:t>CS 7010</a:t>
            </a:r>
            <a:r>
              <a:rPr lang="en-US" altLang="en-US" sz="1600" dirty="0"/>
              <a:t> (3) Introduction to Computational Thinking and Programming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b="1" dirty="0"/>
              <a:t>CS 7020</a:t>
            </a:r>
            <a:r>
              <a:rPr lang="en-US" altLang="en-US" sz="1600" dirty="0"/>
              <a:t> (3) Computer Systems and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b="1" dirty="0"/>
              <a:t>CS 7030</a:t>
            </a:r>
            <a:r>
              <a:rPr lang="en-US" altLang="en-US" sz="1600" dirty="0"/>
              <a:t> (4) Programming and Data Structures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b="1" dirty="0"/>
              <a:t>CS 7040</a:t>
            </a:r>
            <a:r>
              <a:rPr lang="en-US" altLang="en-US" sz="1600" dirty="0"/>
              <a:t> (3) Algorithms and Software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/>
              <a:t>(each course is 10-week long)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1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414460"/>
              </p:ext>
            </p:extLst>
          </p:nvPr>
        </p:nvGraphicFramePr>
        <p:xfrm>
          <a:off x="2073058" y="2837406"/>
          <a:ext cx="5248405" cy="137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2079">
                  <a:extLst>
                    <a:ext uri="{9D8B030D-6E8A-4147-A177-3AD203B41FA5}">
                      <a16:colId xmlns:a16="http://schemas.microsoft.com/office/drawing/2014/main" val="4085022291"/>
                    </a:ext>
                  </a:extLst>
                </a:gridCol>
                <a:gridCol w="1884115">
                  <a:extLst>
                    <a:ext uri="{9D8B030D-6E8A-4147-A177-3AD203B41FA5}">
                      <a16:colId xmlns:a16="http://schemas.microsoft.com/office/drawing/2014/main" val="2790834565"/>
                    </a:ext>
                  </a:extLst>
                </a:gridCol>
                <a:gridCol w="1902211">
                  <a:extLst>
                    <a:ext uri="{9D8B030D-6E8A-4147-A177-3AD203B41FA5}">
                      <a16:colId xmlns:a16="http://schemas.microsoft.com/office/drawing/2014/main" val="255370334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Term (10 weeks)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Introductory (10 units)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Specific (13=10+3 units)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extLst>
                  <a:ext uri="{0D108BD9-81ED-4DB2-BD59-A6C34878D82A}">
                    <a16:rowId xmlns:a16="http://schemas.microsoft.com/office/drawing/2014/main" val="334357196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CS 7010 (3)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CS 7010 (3)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extLst>
                  <a:ext uri="{0D108BD9-81ED-4DB2-BD59-A6C34878D82A}">
                    <a16:rowId xmlns:a16="http://schemas.microsoft.com/office/drawing/2014/main" val="51365493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CS 7020 (3)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CS 7020 (3)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extLst>
                  <a:ext uri="{0D108BD9-81ED-4DB2-BD59-A6C34878D82A}">
                    <a16:rowId xmlns:a16="http://schemas.microsoft.com/office/drawing/2014/main" val="215583824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CS 7030 (4)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CS 7030 (4)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extLst>
                  <a:ext uri="{0D108BD9-81ED-4DB2-BD59-A6C34878D82A}">
                    <a16:rowId xmlns:a16="http://schemas.microsoft.com/office/drawing/2014/main" val="317419282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CS 7040 (3)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extLst>
                  <a:ext uri="{0D108BD9-81ED-4DB2-BD59-A6C34878D82A}">
                    <a16:rowId xmlns:a16="http://schemas.microsoft.com/office/drawing/2014/main" val="1777271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548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Fall 2020 Enrollment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As of 8/10/2020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Decrease </a:t>
            </a:r>
            <a:r>
              <a:rPr lang="en-US" altLang="en-US" sz="2000" dirty="0"/>
              <a:t>: graduate and juniors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Increase : freshman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Steady : senior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20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71650" y="1885950"/>
          <a:ext cx="5657849" cy="800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0287">
                  <a:extLst>
                    <a:ext uri="{9D8B030D-6E8A-4147-A177-3AD203B41FA5}">
                      <a16:colId xmlns:a16="http://schemas.microsoft.com/office/drawing/2014/main" val="1008584922"/>
                    </a:ext>
                  </a:extLst>
                </a:gridCol>
                <a:gridCol w="1135062">
                  <a:extLst>
                    <a:ext uri="{9D8B030D-6E8A-4147-A177-3AD203B41FA5}">
                      <a16:colId xmlns:a16="http://schemas.microsoft.com/office/drawing/2014/main" val="199870869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83040674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770483819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167224461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82644855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Freshman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Sophomore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Junior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Senior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Graduate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Total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1265372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effectLst/>
                        </a:rPr>
                        <a:t>204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effectLst/>
                        </a:rPr>
                        <a:t>146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effectLst/>
                        </a:rPr>
                        <a:t>136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effectLst/>
                        </a:rPr>
                        <a:t>272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effectLst/>
                        </a:rPr>
                        <a:t>59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effectLst/>
                        </a:rPr>
                        <a:t>817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62755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679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Department </a:t>
            </a:r>
            <a:r>
              <a:rPr lang="en-US" dirty="0"/>
              <a:t>Personnel </a:t>
            </a:r>
            <a:r>
              <a:rPr lang="en-US" dirty="0" smtClean="0"/>
              <a:t>Updates</a:t>
            </a:r>
            <a:r>
              <a:rPr lang="en-US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Updates on curriculum changes and fall enrollment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Reminders: Alt-Instruction Summer Institutes, fall readiness, committees, events, deadlines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IT presentation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Q&amp;A  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altLang="en-US" sz="1350" dirty="0">
              <a:solidFill>
                <a:schemeClr val="bg1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Agenda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44BE09C1-D993-4FE8-969E-BCDAFE92E1A4}" type="slidenum">
              <a:rPr lang="en-US" sz="90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2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7072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Reminders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100" dirty="0"/>
              <a:t>Alt-Instruction Summer </a:t>
            </a:r>
            <a:r>
              <a:rPr lang="en-US" altLang="en-US" sz="2100" dirty="0" smtClean="0"/>
              <a:t>Institutes (email submission by 8/21)</a:t>
            </a:r>
            <a:endParaRPr lang="en-US" altLang="en-US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100" dirty="0"/>
              <a:t>Fall readiness</a:t>
            </a:r>
          </a:p>
          <a:p>
            <a:pPr lvl="1"/>
            <a:r>
              <a:rPr lang="en-US" altLang="en-US" sz="1800" dirty="0"/>
              <a:t>Set for online teaching? - Canvas, CSNS, zoom, mic, camera, laptop</a:t>
            </a:r>
          </a:p>
          <a:p>
            <a:pPr lvl="1"/>
            <a:r>
              <a:rPr lang="en-US" altLang="en-US" sz="1800" dirty="0"/>
              <a:t>Students who want to add your class last minute? </a:t>
            </a:r>
          </a:p>
          <a:p>
            <a:pPr lvl="2"/>
            <a:r>
              <a:rPr lang="en-US" altLang="en-US" sz="1500" dirty="0"/>
              <a:t>Your </a:t>
            </a:r>
            <a:r>
              <a:rPr lang="en-US" altLang="en-US" sz="1500" dirty="0" smtClean="0"/>
              <a:t>zoom </a:t>
            </a:r>
            <a:r>
              <a:rPr lang="en-US" altLang="en-US" sz="1500" dirty="0"/>
              <a:t>meeting link?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100" dirty="0"/>
              <a:t>Committees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100" dirty="0" smtClean="0"/>
              <a:t>Events</a:t>
            </a:r>
            <a:endParaRPr lang="en-US" altLang="en-US" sz="2100" dirty="0"/>
          </a:p>
        </p:txBody>
      </p:sp>
    </p:spTree>
    <p:extLst>
      <p:ext uri="{BB962C8B-B14F-4D97-AF65-F5344CB8AC3E}">
        <p14:creationId xmlns:p14="http://schemas.microsoft.com/office/powerpoint/2010/main" val="121096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College Committee/Taskforce Representatives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2608760"/>
              </p:ext>
            </p:extLst>
          </p:nvPr>
        </p:nvGraphicFramePr>
        <p:xfrm>
          <a:off x="1515649" y="1045857"/>
          <a:ext cx="6400799" cy="341250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744870">
                  <a:extLst>
                    <a:ext uri="{9D8B030D-6E8A-4147-A177-3AD203B41FA5}">
                      <a16:colId xmlns:a16="http://schemas.microsoft.com/office/drawing/2014/main" val="569082081"/>
                    </a:ext>
                  </a:extLst>
                </a:gridCol>
                <a:gridCol w="3655929">
                  <a:extLst>
                    <a:ext uri="{9D8B030D-6E8A-4147-A177-3AD203B41FA5}">
                      <a16:colId xmlns:a16="http://schemas.microsoft.com/office/drawing/2014/main" val="1650537712"/>
                    </a:ext>
                  </a:extLst>
                </a:gridCol>
              </a:tblGrid>
              <a:tr h="2629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Committee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2020-2021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465411503"/>
                  </a:ext>
                </a:extLst>
              </a:tr>
              <a:tr h="2629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j-lt"/>
                        </a:rPr>
                        <a:t>FAC </a:t>
                      </a:r>
                      <a:endParaRPr lang="en-US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1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J. </a:t>
                      </a:r>
                      <a:r>
                        <a:rPr lang="en-US" sz="1600" b="0" i="1" dirty="0" err="1" smtClean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Guo</a:t>
                      </a:r>
                      <a:endParaRPr lang="en-US" sz="1600" b="0" i="1" dirty="0">
                        <a:solidFill>
                          <a:srgbClr val="0000FF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80385255"/>
                  </a:ext>
                </a:extLst>
              </a:tr>
              <a:tr h="2169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+mj-lt"/>
                        </a:rPr>
                        <a:t>RTP  </a:t>
                      </a:r>
                      <a:r>
                        <a:rPr lang="en-US" sz="1600" b="0" dirty="0">
                          <a:effectLst/>
                          <a:latin typeface="+mj-lt"/>
                        </a:rPr>
                        <a:t>(elected)</a:t>
                      </a:r>
                      <a:endParaRPr lang="en-US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 smtClean="0">
                          <a:effectLst/>
                          <a:latin typeface="+mj-lt"/>
                        </a:rPr>
                        <a:t>Pamula</a:t>
                      </a:r>
                      <a:r>
                        <a:rPr lang="en-US" sz="1600" b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US" sz="1000" b="0" dirty="0" smtClean="0">
                          <a:effectLst/>
                          <a:latin typeface="+mj-lt"/>
                        </a:rPr>
                        <a:t>(College election</a:t>
                      </a:r>
                      <a:r>
                        <a:rPr lang="en-US" sz="1000" b="0" dirty="0" smtClean="0">
                          <a:effectLst/>
                          <a:latin typeface="+mj-lt"/>
                        </a:rPr>
                        <a:t>)</a:t>
                      </a:r>
                      <a:endParaRPr lang="en-US" sz="1000" b="0" dirty="0" smtClean="0">
                        <a:effectLst/>
                        <a:latin typeface="+mj-lt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206226017"/>
                  </a:ext>
                </a:extLst>
              </a:tr>
              <a:tr h="2629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j-lt"/>
                        </a:rPr>
                        <a:t>IAC </a:t>
                      </a:r>
                      <a:endParaRPr lang="en-US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 dirty="0" err="1" smtClean="0">
                          <a:effectLst/>
                          <a:latin typeface="+mj-lt"/>
                        </a:rPr>
                        <a:t>Pourhomayoun</a:t>
                      </a:r>
                      <a:endParaRPr lang="en-US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88062398"/>
                  </a:ext>
                </a:extLst>
              </a:tr>
              <a:tr h="2629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j-lt"/>
                        </a:rPr>
                        <a:t>SAC </a:t>
                      </a:r>
                      <a:endParaRPr lang="en-US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+mj-lt"/>
                        </a:rPr>
                        <a:t>Zhu (Fall 2020),</a:t>
                      </a:r>
                      <a:r>
                        <a:rPr lang="en-US" sz="1600" b="0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US" sz="1600" b="0" i="1" baseline="0" dirty="0" err="1" smtClean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Amini</a:t>
                      </a:r>
                      <a:r>
                        <a:rPr lang="en-US" sz="1600" b="0" i="1" baseline="0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 (Spring 2021)</a:t>
                      </a:r>
                      <a:endParaRPr lang="en-US" sz="1600" b="0" i="1" dirty="0">
                        <a:solidFill>
                          <a:srgbClr val="0000FF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512230345"/>
                  </a:ext>
                </a:extLst>
              </a:tr>
              <a:tr h="2629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j-lt"/>
                        </a:rPr>
                        <a:t>Assessment </a:t>
                      </a:r>
                      <a:endParaRPr lang="en-US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+mj-lt"/>
                        </a:rPr>
                        <a:t>Sun</a:t>
                      </a:r>
                      <a:endParaRPr lang="en-US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32605039"/>
                  </a:ext>
                </a:extLst>
              </a:tr>
              <a:tr h="2629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j-lt"/>
                        </a:rPr>
                        <a:t>Budget </a:t>
                      </a:r>
                      <a:endParaRPr lang="en-US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 smtClean="0">
                          <a:effectLst/>
                          <a:latin typeface="+mj-lt"/>
                        </a:rPr>
                        <a:t>Parviz</a:t>
                      </a:r>
                      <a:endParaRPr lang="en-US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55716206"/>
                  </a:ext>
                </a:extLst>
              </a:tr>
              <a:tr h="2629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  <a:latin typeface="+mj-lt"/>
                        </a:rPr>
                        <a:t>Grad. Studies </a:t>
                      </a:r>
                      <a:endParaRPr lang="en-US" sz="16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 smtClean="0">
                          <a:effectLst/>
                          <a:latin typeface="+mj-lt"/>
                        </a:rPr>
                        <a:t>H.Guo</a:t>
                      </a:r>
                      <a:endParaRPr lang="en-US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182536990"/>
                  </a:ext>
                </a:extLst>
              </a:tr>
              <a:tr h="2629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>
                          <a:effectLst/>
                          <a:latin typeface="+mj-lt"/>
                        </a:rPr>
                        <a:t>FyRe</a:t>
                      </a:r>
                      <a:r>
                        <a:rPr lang="en-US" sz="1600" b="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600" b="0" dirty="0" smtClean="0">
                          <a:effectLst/>
                          <a:latin typeface="+mj-lt"/>
                        </a:rPr>
                        <a:t>and CAPS</a:t>
                      </a:r>
                      <a:endParaRPr lang="en-US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+mj-lt"/>
                        </a:rPr>
                        <a:t>Ye</a:t>
                      </a:r>
                      <a:endParaRPr lang="en-US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548825546"/>
                  </a:ext>
                </a:extLst>
              </a:tr>
              <a:tr h="2629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j-lt"/>
                        </a:rPr>
                        <a:t>Research </a:t>
                      </a:r>
                      <a:endParaRPr lang="en-US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 smtClean="0">
                          <a:effectLst/>
                          <a:latin typeface="+mj-lt"/>
                        </a:rPr>
                        <a:t>Amini</a:t>
                      </a:r>
                      <a:endParaRPr lang="en-US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213974074"/>
                  </a:ext>
                </a:extLst>
              </a:tr>
              <a:tr h="2629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Senior Design</a:t>
                      </a:r>
                      <a:endParaRPr lang="en-US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Sun/Lim</a:t>
                      </a:r>
                      <a:endParaRPr lang="en-US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229401685"/>
                  </a:ext>
                </a:extLst>
              </a:tr>
              <a:tr h="1956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j-lt"/>
                        </a:rPr>
                        <a:t>Safety </a:t>
                      </a:r>
                      <a:endParaRPr lang="en-US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 smtClean="0">
                          <a:effectLst/>
                          <a:latin typeface="+mj-lt"/>
                        </a:rPr>
                        <a:t>J.Guo</a:t>
                      </a:r>
                      <a:endParaRPr lang="en-US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217971537"/>
                  </a:ext>
                </a:extLst>
              </a:tr>
              <a:tr h="2198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Strategic Plan Lead Faculty</a:t>
                      </a:r>
                      <a:endParaRPr lang="en-US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 (2019-2021)</a:t>
                      </a:r>
                      <a:endParaRPr lang="en-US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95795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846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Department Committees/Taskforces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6597967"/>
              </p:ext>
            </p:extLst>
          </p:nvPr>
        </p:nvGraphicFramePr>
        <p:xfrm>
          <a:off x="536409" y="977084"/>
          <a:ext cx="8212384" cy="355076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86262">
                  <a:extLst>
                    <a:ext uri="{9D8B030D-6E8A-4147-A177-3AD203B41FA5}">
                      <a16:colId xmlns:a16="http://schemas.microsoft.com/office/drawing/2014/main" val="3662070514"/>
                    </a:ext>
                  </a:extLst>
                </a:gridCol>
                <a:gridCol w="100872">
                  <a:extLst>
                    <a:ext uri="{9D8B030D-6E8A-4147-A177-3AD203B41FA5}">
                      <a16:colId xmlns:a16="http://schemas.microsoft.com/office/drawing/2014/main" val="3455182096"/>
                    </a:ext>
                  </a:extLst>
                </a:gridCol>
                <a:gridCol w="3826688">
                  <a:extLst>
                    <a:ext uri="{9D8B030D-6E8A-4147-A177-3AD203B41FA5}">
                      <a16:colId xmlns:a16="http://schemas.microsoft.com/office/drawing/2014/main" val="1213989842"/>
                    </a:ext>
                  </a:extLst>
                </a:gridCol>
                <a:gridCol w="3998562">
                  <a:extLst>
                    <a:ext uri="{9D8B030D-6E8A-4147-A177-3AD203B41FA5}">
                      <a16:colId xmlns:a16="http://schemas.microsoft.com/office/drawing/2014/main" val="2625715970"/>
                    </a:ext>
                  </a:extLst>
                </a:gridCol>
              </a:tblGrid>
              <a:tr h="228581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Department Committee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2020-2021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048257598"/>
                  </a:ext>
                </a:extLst>
              </a:tr>
              <a:tr h="228624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</a:rPr>
                        <a:t>RTP</a:t>
                      </a:r>
                      <a:r>
                        <a:rPr lang="en-US" sz="1400" b="0" baseline="0" dirty="0" smtClean="0">
                          <a:effectLst/>
                          <a:latin typeface="+mn-lt"/>
                        </a:rPr>
                        <a:t> &amp; PTR (elected)</a:t>
                      </a: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Abbott</a:t>
                      </a:r>
                      <a:r>
                        <a:rPr lang="en-US" sz="14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b="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Parviz</a:t>
                      </a:r>
                      <a:r>
                        <a:rPr lang="en-US" sz="1400" b="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400" b="0" dirty="0" smtClean="0">
                          <a:effectLst/>
                          <a:latin typeface="+mn-lt"/>
                        </a:rPr>
                        <a:t> Sun, </a:t>
                      </a:r>
                      <a:r>
                        <a:rPr lang="en-US" sz="1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(Kang)</a:t>
                      </a: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946347152"/>
                  </a:ext>
                </a:extLst>
              </a:tr>
              <a:tr h="228602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Faculty Search (elected) – inactive for</a:t>
                      </a:r>
                      <a:r>
                        <a:rPr lang="en-US" sz="1400" b="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2020-2021</a:t>
                      </a: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Abbott,</a:t>
                      </a:r>
                      <a:r>
                        <a:rPr lang="en-US" sz="1400" b="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Pamula</a:t>
                      </a:r>
                      <a:r>
                        <a:rPr lang="en-US" sz="1400" b="1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b="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Pourhomayoun</a:t>
                      </a:r>
                      <a:r>
                        <a:rPr lang="en-US" sz="1400" b="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b="0" baseline="0" dirty="0" smtClean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Sun</a:t>
                      </a:r>
                      <a:r>
                        <a:rPr lang="en-US" sz="1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(Kang)</a:t>
                      </a: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683422959"/>
                  </a:ext>
                </a:extLst>
              </a:tr>
              <a:tr h="259727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</a:rPr>
                        <a:t>Lecturer </a:t>
                      </a:r>
                      <a:r>
                        <a:rPr lang="en-US" sz="1400" b="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Review (elected)</a:t>
                      </a: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Pamula, </a:t>
                      </a:r>
                      <a:r>
                        <a:rPr lang="en-US" sz="1400" b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H.Guo</a:t>
                      </a:r>
                      <a:r>
                        <a:rPr lang="en-US" sz="1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Parviz, </a:t>
                      </a:r>
                      <a:r>
                        <a:rPr lang="en-US" sz="1400" b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(Kang)</a:t>
                      </a: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431509981"/>
                  </a:ext>
                </a:extLst>
              </a:tr>
              <a:tr h="2485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effectLst/>
                          <a:latin typeface="+mn-lt"/>
                        </a:rPr>
                        <a:t>Lecturer </a:t>
                      </a:r>
                      <a:r>
                        <a:rPr lang="en-US" sz="1400" b="0" dirty="0" err="1" smtClean="0">
                          <a:effectLst/>
                          <a:latin typeface="+mn-lt"/>
                        </a:rPr>
                        <a:t>Eval</a:t>
                      </a:r>
                      <a:r>
                        <a:rPr lang="en-US" sz="1400" b="0" dirty="0" smtClean="0">
                          <a:effectLst/>
                          <a:latin typeface="+mn-lt"/>
                        </a:rPr>
                        <a:t> Taskforce (class </a:t>
                      </a:r>
                      <a:r>
                        <a:rPr lang="en-US" sz="1400" b="0" baseline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visitation)</a:t>
                      </a: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Mo, Amini, </a:t>
                      </a:r>
                      <a:r>
                        <a:rPr lang="en-US" sz="1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</a:t>
                      </a:r>
                      <a:r>
                        <a:rPr lang="en-US" sz="1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Zhu, </a:t>
                      </a:r>
                      <a:r>
                        <a:rPr lang="en-US" sz="1400" b="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Krum, </a:t>
                      </a:r>
                      <a:r>
                        <a:rPr lang="en-US" sz="1400" b="0" dirty="0" err="1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Forouzesh</a:t>
                      </a:r>
                      <a:endParaRPr lang="en-US" sz="1400" b="0" dirty="0" smtClean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688449387"/>
                  </a:ext>
                </a:extLst>
              </a:tr>
              <a:tr h="200165">
                <a:tc gridSpan="3"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Senior Design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</a:rPr>
                        <a:t>Sun, </a:t>
                      </a:r>
                      <a:r>
                        <a:rPr lang="en-US" sz="1400" b="0" dirty="0" smtClean="0">
                          <a:effectLst/>
                          <a:latin typeface="+mn-lt"/>
                        </a:rPr>
                        <a:t>Lim,</a:t>
                      </a:r>
                      <a:r>
                        <a:rPr lang="en-US" sz="1400" b="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baseline="0" dirty="0" err="1" smtClean="0">
                          <a:effectLst/>
                          <a:latin typeface="+mn-lt"/>
                        </a:rPr>
                        <a:t>Pamula</a:t>
                      </a:r>
                      <a:r>
                        <a:rPr lang="en-US" sz="1400" b="0" baseline="0" dirty="0" smtClean="0">
                          <a:effectLst/>
                          <a:latin typeface="+mn-lt"/>
                        </a:rPr>
                        <a:t>,(Kang)</a:t>
                      </a: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47433414"/>
                  </a:ext>
                </a:extLst>
              </a:tr>
              <a:tr h="365764">
                <a:tc gridSpan="3"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Instructional Affairs (syllabi,</a:t>
                      </a:r>
                      <a:r>
                        <a:rPr lang="en-US" sz="1400" baseline="0" dirty="0" smtClean="0">
                          <a:latin typeface="+mn-lt"/>
                        </a:rPr>
                        <a:t> </a:t>
                      </a:r>
                      <a:r>
                        <a:rPr lang="en-US" sz="1400" dirty="0" smtClean="0">
                          <a:latin typeface="+mn-lt"/>
                        </a:rPr>
                        <a:t>course</a:t>
                      </a:r>
                      <a:r>
                        <a:rPr lang="en-US" sz="1400" baseline="0" dirty="0" smtClean="0">
                          <a:latin typeface="+mn-lt"/>
                        </a:rPr>
                        <a:t> proposals, course redesign, program mods, certificate programs, ..)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Pourhomayoun</a:t>
                      </a:r>
                      <a:r>
                        <a:rPr lang="en-US" sz="1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Amini</a:t>
                      </a:r>
                      <a:r>
                        <a:rPr lang="en-US" sz="1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b="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Sun</a:t>
                      </a: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744723936"/>
                  </a:ext>
                </a:extLst>
              </a:tr>
              <a:tr h="262835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Text Book</a:t>
                      </a:r>
                      <a:r>
                        <a:rPr lang="en-US" sz="1400" b="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Selection</a:t>
                      </a:r>
                      <a:endParaRPr lang="en-US" sz="1400" b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Course</a:t>
                      </a:r>
                      <a:r>
                        <a:rPr lang="en-US" sz="1400" b="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Coordinators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511031068"/>
                  </a:ext>
                </a:extLst>
              </a:tr>
              <a:tr h="391387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Graduate Studies (orientations, admission, Comp.</a:t>
                      </a:r>
                      <a:r>
                        <a:rPr lang="en-US" sz="1400" b="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Exam, Thesis scheduling, academic standing) </a:t>
                      </a: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Yuqing</a:t>
                      </a:r>
                      <a:r>
                        <a:rPr lang="en-US" sz="1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H.Guo</a:t>
                      </a:r>
                      <a:r>
                        <a:rPr lang="en-US" sz="1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Parviz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420359515"/>
                  </a:ext>
                </a:extLst>
              </a:tr>
              <a:tr h="262835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Student</a:t>
                      </a:r>
                      <a:r>
                        <a:rPr lang="en-US" sz="1400" b="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Affairs (orientations, scholarship, advisement)</a:t>
                      </a: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Zhu, </a:t>
                      </a:r>
                      <a:r>
                        <a:rPr lang="en-US" sz="1400" b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Pamula</a:t>
                      </a:r>
                      <a:r>
                        <a:rPr lang="en-US" sz="1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b="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Parviz</a:t>
                      </a:r>
                      <a:endParaRPr lang="en-US" sz="1400" b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869635353"/>
                  </a:ext>
                </a:extLst>
              </a:tr>
              <a:tr h="262835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IAB (IAB meetings, internships,</a:t>
                      </a:r>
                      <a:r>
                        <a:rPr lang="en-US" sz="1400" b="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professional development)</a:t>
                      </a: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Amini</a:t>
                      </a:r>
                      <a:r>
                        <a:rPr lang="en-US" sz="1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Ye, Mo, </a:t>
                      </a:r>
                      <a:r>
                        <a:rPr lang="en-US" sz="1400" b="0" i="1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Krum</a:t>
                      </a:r>
                      <a:r>
                        <a:rPr lang="en-US" sz="1400" b="0" i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(?)</a:t>
                      </a:r>
                      <a:endParaRPr lang="en-US" sz="1400" b="0" i="1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251645613"/>
                  </a:ext>
                </a:extLst>
              </a:tr>
              <a:tr h="262835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Research (program promotion, grants, …)</a:t>
                      </a: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Amini</a:t>
                      </a:r>
                      <a:r>
                        <a:rPr lang="en-US" sz="1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1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Pourhomayoun</a:t>
                      </a:r>
                      <a:r>
                        <a:rPr lang="en-US" sz="1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b="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Zhu (Fall 2020), </a:t>
                      </a:r>
                      <a:r>
                        <a:rPr lang="en-US" sz="1400" b="0" dirty="0" err="1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Forouzesh</a:t>
                      </a:r>
                      <a:r>
                        <a:rPr lang="en-US" sz="1400" b="0" i="1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(?) </a:t>
                      </a:r>
                      <a:endParaRPr lang="en-US" sz="1400" b="0" i="1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012760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595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IT Updates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Presentation by Fernando</a:t>
            </a:r>
          </a:p>
        </p:txBody>
      </p:sp>
    </p:spTree>
    <p:extLst>
      <p:ext uri="{BB962C8B-B14F-4D97-AF65-F5344CB8AC3E}">
        <p14:creationId xmlns:p14="http://schemas.microsoft.com/office/powerpoint/2010/main" val="351337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Upcoming Events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800" dirty="0"/>
              <a:t>University </a:t>
            </a:r>
            <a:r>
              <a:rPr lang="en-US" altLang="en-US" sz="1800" dirty="0" smtClean="0"/>
              <a:t>convocation (livestream): 8/20 Thursday, 9AM </a:t>
            </a:r>
            <a:endParaRPr lang="en-US" alt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ECST Welcome Back Zoom </a:t>
            </a:r>
            <a:r>
              <a:rPr lang="en-US" dirty="0" smtClean="0"/>
              <a:t>Meeting: 8/20 </a:t>
            </a:r>
            <a:r>
              <a:rPr lang="en-US" altLang="en-US" sz="1600" dirty="0"/>
              <a:t>Thursday</a:t>
            </a:r>
            <a:r>
              <a:rPr lang="en-US" dirty="0" smtClean="0"/>
              <a:t>, 1-3PM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800" dirty="0" smtClean="0"/>
              <a:t>Fall instruction begins: 8/24 Monday</a:t>
            </a:r>
            <a:endParaRPr lang="en-US" alt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800" b="1" dirty="0"/>
              <a:t>CS Senior Design Kick-off Meeting: 8/28 </a:t>
            </a:r>
            <a:r>
              <a:rPr lang="en-US" altLang="en-US" sz="1800" b="1" dirty="0" smtClean="0"/>
              <a:t>Friday, 8:50-10:30AM</a:t>
            </a:r>
            <a:endParaRPr lang="en-US" altLang="en-US" sz="1800" b="1" dirty="0"/>
          </a:p>
          <a:p>
            <a:pPr lvl="1"/>
            <a:r>
              <a:rPr lang="en-US" altLang="en-US" sz="1600" dirty="0"/>
              <a:t>Invitations will be sent to sponsors this week.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800" dirty="0"/>
              <a:t>Bi-weekly Department meeting:</a:t>
            </a:r>
          </a:p>
          <a:p>
            <a:pPr lvl="1"/>
            <a:r>
              <a:rPr lang="en-US" altLang="en-US" sz="1800" dirty="0"/>
              <a:t>Fridays (9/11, </a:t>
            </a:r>
            <a:r>
              <a:rPr lang="en-US" altLang="en-US" sz="1800" b="1" dirty="0"/>
              <a:t>9/25</a:t>
            </a:r>
            <a:r>
              <a:rPr lang="en-US" altLang="en-US" sz="1800" dirty="0"/>
              <a:t>, 10/9, </a:t>
            </a:r>
            <a:r>
              <a:rPr lang="en-US" altLang="en-US" sz="1800" b="1" dirty="0"/>
              <a:t>10/23</a:t>
            </a:r>
            <a:r>
              <a:rPr lang="en-US" altLang="en-US" sz="1800" dirty="0"/>
              <a:t>, 11/13, </a:t>
            </a:r>
            <a:r>
              <a:rPr lang="en-US" altLang="en-US" sz="1800" b="1" dirty="0"/>
              <a:t>11/27</a:t>
            </a:r>
            <a:r>
              <a:rPr lang="en-US" altLang="en-US" sz="18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05359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3379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557213" indent="-21431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857250" indent="-17145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200150" indent="-17145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1543050" indent="-17145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fld id="{A3840535-8D34-4BAE-962D-BF5B8785BE03}" type="slidenum">
              <a:rPr lang="en-US" altLang="en-US" baseline="0" smtClean="0"/>
              <a:pPr/>
              <a:t>25</a:t>
            </a:fld>
            <a:endParaRPr lang="en-US" altLang="en-US" baseline="0" smtClean="0"/>
          </a:p>
        </p:txBody>
      </p:sp>
    </p:spTree>
    <p:extLst>
      <p:ext uri="{BB962C8B-B14F-4D97-AF65-F5344CB8AC3E}">
        <p14:creationId xmlns:p14="http://schemas.microsoft.com/office/powerpoint/2010/main" val="110278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34541"/>
            <a:ext cx="4514850" cy="1594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728787"/>
            <a:ext cx="4457700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5200651" y="2039541"/>
            <a:ext cx="154087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r>
              <a:rPr lang="en-US" altLang="en-US" sz="1350" baseline="0">
                <a:solidFill>
                  <a:srgbClr val="FF0000"/>
                </a:solidFill>
              </a:rPr>
              <a:t>New Appointment</a:t>
            </a:r>
            <a:endParaRPr lang="en-US" altLang="en-US" sz="1350">
              <a:solidFill>
                <a:srgbClr val="FF0000"/>
              </a:solidFill>
            </a:endParaRPr>
          </a:p>
        </p:txBody>
      </p:sp>
      <p:pic>
        <p:nvPicPr>
          <p:cNvPr id="7173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314700"/>
            <a:ext cx="44005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7"/>
          <p:cNvSpPr txBox="1">
            <a:spLocks noChangeArrowheads="1"/>
          </p:cNvSpPr>
          <p:nvPr/>
        </p:nvSpPr>
        <p:spPr bwMode="auto">
          <a:xfrm>
            <a:off x="5200651" y="457200"/>
            <a:ext cx="274312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r>
              <a:rPr lang="en-US" altLang="en-US" sz="1350" baseline="0">
                <a:solidFill>
                  <a:srgbClr val="FF0000"/>
                </a:solidFill>
              </a:rPr>
              <a:t>Promotion to Associate Professor</a:t>
            </a:r>
            <a:endParaRPr lang="en-US" altLang="en-US" sz="1350">
              <a:solidFill>
                <a:srgbClr val="FF0000"/>
              </a:solidFill>
            </a:endParaRPr>
          </a:p>
        </p:txBody>
      </p:sp>
      <p:sp>
        <p:nvSpPr>
          <p:cNvPr id="7175" name="TextBox 9"/>
          <p:cNvSpPr txBox="1">
            <a:spLocks noChangeArrowheads="1"/>
          </p:cNvSpPr>
          <p:nvPr/>
        </p:nvSpPr>
        <p:spPr bwMode="auto">
          <a:xfrm>
            <a:off x="5198269" y="3524250"/>
            <a:ext cx="27045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Faculty Early Retirement Program</a:t>
            </a:r>
            <a:r>
              <a:rPr lang="en-US" altLang="en-US">
                <a:solidFill>
                  <a:srgbClr val="FF0000"/>
                </a:solidFill>
              </a:rPr>
              <a:t> </a:t>
            </a:r>
          </a:p>
          <a:p>
            <a:r>
              <a:rPr lang="en-US" altLang="en-US">
                <a:solidFill>
                  <a:srgbClr val="FF0000"/>
                </a:solidFill>
              </a:rPr>
              <a:t>(</a:t>
            </a:r>
            <a:r>
              <a:rPr lang="en-US" altLang="en-US" b="1">
                <a:solidFill>
                  <a:srgbClr val="FF0000"/>
                </a:solidFill>
              </a:rPr>
              <a:t>FERP</a:t>
            </a:r>
            <a:r>
              <a:rPr lang="en-US" altLang="en-US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2799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New Faculty</a:t>
            </a:r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89787" y="504825"/>
            <a:ext cx="4225529" cy="1220391"/>
          </a:xfrm>
        </p:spPr>
      </p:pic>
      <p:pic>
        <p:nvPicPr>
          <p:cNvPr id="819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493" y="1725216"/>
            <a:ext cx="4354116" cy="1322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694" y="3086100"/>
            <a:ext cx="4164806" cy="1522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89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New Visiting Scholar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Dr. Stephanie August (2020-2021)</a:t>
            </a:r>
          </a:p>
          <a:p>
            <a:pPr lvl="1"/>
            <a:r>
              <a:rPr lang="en-US" altLang="en-US" smtClean="0"/>
              <a:t>CS 4660 AI</a:t>
            </a:r>
          </a:p>
        </p:txBody>
      </p:sp>
    </p:spTree>
    <p:extLst>
      <p:ext uri="{BB962C8B-B14F-4D97-AF65-F5344CB8AC3E}">
        <p14:creationId xmlns:p14="http://schemas.microsoft.com/office/powerpoint/2010/main" val="283642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Curriculum Changes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smtClean="0"/>
              <a:t>ABET guideline change and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smtClean="0"/>
              <a:t>MS 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smtClean="0"/>
              <a:t>BS 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smtClean="0"/>
              <a:t>CS Minor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smtClean="0"/>
              <a:t>CS SA Certificate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smtClean="0"/>
              <a:t>GE B4 course proposal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728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 anchor="t"/>
          <a:lstStyle/>
          <a:p>
            <a:pPr>
              <a:defRPr/>
            </a:pPr>
            <a:r>
              <a:rPr lang="en-US" b="1" dirty="0" smtClean="0"/>
              <a:t>Computer </a:t>
            </a:r>
            <a:r>
              <a:rPr lang="en-US" b="1" dirty="0" smtClean="0"/>
              <a:t>Science </a:t>
            </a:r>
            <a:r>
              <a:rPr lang="en-US" dirty="0" smtClean="0"/>
              <a:t>Assessment</a:t>
            </a:r>
            <a:endParaRPr lang="en-US" altLang="zh-TW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Presentation by Raj </a:t>
            </a:r>
            <a:r>
              <a:rPr lang="en-US" dirty="0" err="1" smtClean="0"/>
              <a:t>Pamula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29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 smtClean="0"/>
              <a:t>New ABET Student Outcomes</a:t>
            </a:r>
            <a:endParaRPr lang="en-US" altLang="en-US" smtClean="0"/>
          </a:p>
        </p:txBody>
      </p:sp>
      <p:sp>
        <p:nvSpPr>
          <p:cNvPr id="3074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+mj-lt"/>
              </a:rPr>
              <a:t>Analyze a complex computing problem and to apply principles of computing and other relevant disciplines to identify solutions.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+mj-lt"/>
              </a:rPr>
              <a:t>Design, implement, and evaluate a computing-based solution to meet a given set of computing requirements in the context of the program’s discipline.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+mj-lt"/>
              </a:rPr>
              <a:t>Communicate effectively in a variety of professional contexts.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+mj-lt"/>
              </a:rPr>
              <a:t>Recognize professional responsibilities and make informed judgments in computing practice based on legal and ethical principles.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+mj-lt"/>
              </a:rPr>
              <a:t>Function effectively as a member or leader of a team engaged in activities appropriate to the program’s discipline.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+mj-lt"/>
              </a:rPr>
              <a:t>Apply computer science theory and software development fundamentals to produce computing-based solutions.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endParaRPr lang="en-US" sz="20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83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>
          <a:xfrm>
            <a:off x="536408" y="229323"/>
            <a:ext cx="2419690" cy="1403534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Course to Outcomes mapping 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4564758"/>
              </p:ext>
            </p:extLst>
          </p:nvPr>
        </p:nvGraphicFramePr>
        <p:xfrm>
          <a:off x="3062516" y="342675"/>
          <a:ext cx="5614520" cy="4599350"/>
        </p:xfrm>
        <a:graphic>
          <a:graphicData uri="http://schemas.openxmlformats.org/drawingml/2006/table">
            <a:tbl>
              <a:tblPr firstRow="1" firstCol="1"/>
              <a:tblGrid>
                <a:gridCol w="1404246">
                  <a:extLst>
                    <a:ext uri="{9D8B030D-6E8A-4147-A177-3AD203B41FA5}">
                      <a16:colId xmlns:a16="http://schemas.microsoft.com/office/drawing/2014/main" val="1607538652"/>
                    </a:ext>
                  </a:extLst>
                </a:gridCol>
                <a:gridCol w="647761">
                  <a:extLst>
                    <a:ext uri="{9D8B030D-6E8A-4147-A177-3AD203B41FA5}">
                      <a16:colId xmlns:a16="http://schemas.microsoft.com/office/drawing/2014/main" val="3414477443"/>
                    </a:ext>
                  </a:extLst>
                </a:gridCol>
                <a:gridCol w="577126">
                  <a:extLst>
                    <a:ext uri="{9D8B030D-6E8A-4147-A177-3AD203B41FA5}">
                      <a16:colId xmlns:a16="http://schemas.microsoft.com/office/drawing/2014/main" val="1341142376"/>
                    </a:ext>
                  </a:extLst>
                </a:gridCol>
                <a:gridCol w="669753">
                  <a:extLst>
                    <a:ext uri="{9D8B030D-6E8A-4147-A177-3AD203B41FA5}">
                      <a16:colId xmlns:a16="http://schemas.microsoft.com/office/drawing/2014/main" val="1320447844"/>
                    </a:ext>
                  </a:extLst>
                </a:gridCol>
                <a:gridCol w="726753">
                  <a:extLst>
                    <a:ext uri="{9D8B030D-6E8A-4147-A177-3AD203B41FA5}">
                      <a16:colId xmlns:a16="http://schemas.microsoft.com/office/drawing/2014/main" val="4290321588"/>
                    </a:ext>
                  </a:extLst>
                </a:gridCol>
                <a:gridCol w="790877">
                  <a:extLst>
                    <a:ext uri="{9D8B030D-6E8A-4147-A177-3AD203B41FA5}">
                      <a16:colId xmlns:a16="http://schemas.microsoft.com/office/drawing/2014/main" val="582316442"/>
                    </a:ext>
                  </a:extLst>
                </a:gridCol>
                <a:gridCol w="798004">
                  <a:extLst>
                    <a:ext uri="{9D8B030D-6E8A-4147-A177-3AD203B41FA5}">
                      <a16:colId xmlns:a16="http://schemas.microsoft.com/office/drawing/2014/main" val="2787699142"/>
                    </a:ext>
                  </a:extLst>
                </a:gridCol>
              </a:tblGrid>
              <a:tr h="1636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 #1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SO#2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SO#3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SO#4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SO#5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SO#6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074465"/>
                  </a:ext>
                </a:extLst>
              </a:tr>
              <a:tr h="1636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CS 1010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379405"/>
                  </a:ext>
                </a:extLst>
              </a:tr>
              <a:tr h="1636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CS 1222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609352"/>
                  </a:ext>
                </a:extLst>
              </a:tr>
              <a:tr h="1636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CS 2011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043455"/>
                  </a:ext>
                </a:extLst>
              </a:tr>
              <a:tr h="1636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CS 2012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314956"/>
                  </a:ext>
                </a:extLst>
              </a:tr>
              <a:tr h="1636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CS 2013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300694"/>
                  </a:ext>
                </a:extLst>
              </a:tr>
              <a:tr h="1636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ENGL2030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480404"/>
                  </a:ext>
                </a:extLst>
              </a:tr>
              <a:tr h="1636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CS 2148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I,D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115218"/>
                  </a:ext>
                </a:extLst>
              </a:tr>
              <a:tr h="1636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CS2445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I,D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412699"/>
                  </a:ext>
                </a:extLst>
              </a:tr>
              <a:tr h="1636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CS 2470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I,D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175280"/>
                  </a:ext>
                </a:extLst>
              </a:tr>
              <a:tr h="1636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CS 3035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D,M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127632"/>
                  </a:ext>
                </a:extLst>
              </a:tr>
              <a:tr h="1636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CS 3112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D,M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363149"/>
                  </a:ext>
                </a:extLst>
              </a:tr>
              <a:tr h="1636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CS 3186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D,M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266716"/>
                  </a:ext>
                </a:extLst>
              </a:tr>
              <a:tr h="1636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CS 3220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D,M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106752"/>
                  </a:ext>
                </a:extLst>
              </a:tr>
              <a:tr h="1636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CS 3337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D,M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105458"/>
                  </a:ext>
                </a:extLst>
              </a:tr>
              <a:tr h="1636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CS 3801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D,M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520569"/>
                  </a:ext>
                </a:extLst>
              </a:tr>
              <a:tr h="1636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CS 4440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D,M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638170"/>
                  </a:ext>
                </a:extLst>
              </a:tr>
              <a:tr h="1636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CS 4961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147758"/>
                  </a:ext>
                </a:extLst>
              </a:tr>
              <a:tr h="1636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CS 4962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624683"/>
                  </a:ext>
                </a:extLst>
              </a:tr>
              <a:tr h="1636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CS 4963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659561"/>
                  </a:ext>
                </a:extLst>
              </a:tr>
              <a:tr h="1636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MATH 2110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54030"/>
                  </a:ext>
                </a:extLst>
              </a:tr>
              <a:tr h="1636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MATH 2120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178135"/>
                  </a:ext>
                </a:extLst>
              </a:tr>
              <a:tr h="1636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MATH 2550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844325"/>
                  </a:ext>
                </a:extLst>
              </a:tr>
              <a:tr h="1636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PHYS 2100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289212"/>
                  </a:ext>
                </a:extLst>
              </a:tr>
              <a:tr h="2940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CS </a:t>
                      </a:r>
                      <a:r>
                        <a:rPr lang="en-US" sz="11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4xxx</a:t>
                      </a:r>
                      <a:r>
                        <a:rPr lang="en-US" sz="1100" b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(Electives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64" marR="10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634449"/>
                  </a:ext>
                </a:extLst>
              </a:tr>
            </a:tbl>
          </a:graphicData>
        </a:graphic>
      </p:graphicFrame>
      <p:sp>
        <p:nvSpPr>
          <p:cNvPr id="14549" name="Rectangle 4"/>
          <p:cNvSpPr>
            <a:spLocks noChangeArrowheads="1"/>
          </p:cNvSpPr>
          <p:nvPr/>
        </p:nvSpPr>
        <p:spPr bwMode="auto">
          <a:xfrm>
            <a:off x="623322" y="1632857"/>
            <a:ext cx="1555184" cy="116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>
              <a:lnSpc>
                <a:spcPct val="107000"/>
              </a:lnSpc>
              <a:spcBef>
                <a:spcPts val="450"/>
              </a:spcBef>
              <a:spcAft>
                <a:spcPts val="600"/>
              </a:spcAft>
            </a:pP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I: Introduced</a:t>
            </a:r>
            <a:endParaRPr lang="en-US" alt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450"/>
              </a:spcBef>
              <a:spcAft>
                <a:spcPts val="600"/>
              </a:spcAft>
            </a:pP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D: Developed</a:t>
            </a:r>
            <a:endParaRPr lang="en-US" alt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450"/>
              </a:spcBef>
              <a:spcAft>
                <a:spcPts val="600"/>
              </a:spcAft>
            </a:pP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M: Mastered</a:t>
            </a:r>
            <a:endParaRPr lang="en-US" alt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47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6080</TotalTime>
  <Words>1544</Words>
  <Application>Microsoft Office PowerPoint</Application>
  <PresentationFormat>On-screen Show (16:9)</PresentationFormat>
  <Paragraphs>390</Paragraphs>
  <Slides>25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Courier New</vt:lpstr>
      <vt:lpstr>DengXian</vt:lpstr>
      <vt:lpstr>PMingLiU</vt:lpstr>
      <vt:lpstr>PMingLiU</vt:lpstr>
      <vt:lpstr>Times New Roman</vt:lpstr>
      <vt:lpstr>Wingdings</vt:lpstr>
      <vt:lpstr>Office Theme</vt:lpstr>
      <vt:lpstr>Document</vt:lpstr>
      <vt:lpstr>Department Meeting</vt:lpstr>
      <vt:lpstr>Agenda</vt:lpstr>
      <vt:lpstr>PowerPoint Presentation</vt:lpstr>
      <vt:lpstr>New Faculty</vt:lpstr>
      <vt:lpstr>New Visiting Scholar</vt:lpstr>
      <vt:lpstr>Curriculum Changes</vt:lpstr>
      <vt:lpstr>Computer Science Assessment</vt:lpstr>
      <vt:lpstr>New ABET Student Outcomes</vt:lpstr>
      <vt:lpstr>Course to Outcomes mapping </vt:lpstr>
      <vt:lpstr>Syllabus (should contain the following section)</vt:lpstr>
      <vt:lpstr>Coordinators</vt:lpstr>
      <vt:lpstr>Assessment Process</vt:lpstr>
      <vt:lpstr>CS3337</vt:lpstr>
      <vt:lpstr>MS CS Modification</vt:lpstr>
      <vt:lpstr>BS CS Modification</vt:lpstr>
      <vt:lpstr>CS Minor Modification</vt:lpstr>
      <vt:lpstr>Certificate Program for Supplementary Authorization (CS SA)</vt:lpstr>
      <vt:lpstr>CS SA - Course plan</vt:lpstr>
      <vt:lpstr>Fall 2020 Enrollment</vt:lpstr>
      <vt:lpstr>Reminders</vt:lpstr>
      <vt:lpstr>College Committee/Taskforce Representatives</vt:lpstr>
      <vt:lpstr>Department Committees/Taskforces</vt:lpstr>
      <vt:lpstr>IT Updates</vt:lpstr>
      <vt:lpstr>Upcoming Events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Lim, Jung S</dc:creator>
  <cp:lastModifiedBy>Cal State L.A.</cp:lastModifiedBy>
  <cp:revision>125</cp:revision>
  <dcterms:created xsi:type="dcterms:W3CDTF">2020-04-22T18:12:43Z</dcterms:created>
  <dcterms:modified xsi:type="dcterms:W3CDTF">2020-08-13T05:43:03Z</dcterms:modified>
</cp:coreProperties>
</file>