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556" r:id="rId2"/>
    <p:sldId id="557" r:id="rId3"/>
    <p:sldId id="558" r:id="rId4"/>
    <p:sldId id="559" r:id="rId5"/>
    <p:sldId id="560" r:id="rId6"/>
    <p:sldId id="561" r:id="rId7"/>
    <p:sldId id="562" r:id="rId8"/>
    <p:sldId id="563" r:id="rId9"/>
    <p:sldId id="564" r:id="rId10"/>
    <p:sldId id="565" r:id="rId11"/>
    <p:sldId id="566" r:id="rId12"/>
    <p:sldId id="567" r:id="rId13"/>
    <p:sldId id="568" r:id="rId14"/>
    <p:sldId id="570" r:id="rId15"/>
    <p:sldId id="571" r:id="rId16"/>
    <p:sldId id="572" r:id="rId17"/>
    <p:sldId id="573" r:id="rId18"/>
    <p:sldId id="574" r:id="rId19"/>
    <p:sldId id="575" r:id="rId20"/>
    <p:sldId id="576" r:id="rId21"/>
    <p:sldId id="577" r:id="rId22"/>
    <p:sldId id="578" r:id="rId23"/>
    <p:sldId id="580" r:id="rId24"/>
    <p:sldId id="581" r:id="rId25"/>
    <p:sldId id="582" r:id="rId26"/>
  </p:sldIdLst>
  <p:sldSz cx="9144000" cy="5143500" type="screen16x9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iah Cherniss" initials="MC" lastIdx="9" clrIdx="0"/>
  <p:cmAuthor id="2" name="Mara Mintz" initials="MM" lastIdx="6" clrIdx="1">
    <p:extLst>
      <p:ext uri="{19B8F6BF-5375-455C-9EA6-DF929625EA0E}">
        <p15:presenceInfo xmlns:p15="http://schemas.microsoft.com/office/powerpoint/2012/main" userId="25ea2eff5ac3ceb0" providerId="Windows Live"/>
      </p:ext>
    </p:extLst>
  </p:cmAuthor>
  <p:cmAuthor id="3" name="Jonathan Rutchik" initials="JR" lastIdx="1" clrIdx="2"/>
  <p:cmAuthor id="4" name="Pamula, Raj" initials="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CC90A"/>
    <a:srgbClr val="4A4F55"/>
    <a:srgbClr val="272324"/>
    <a:srgbClr val="A58628"/>
    <a:srgbClr val="898989"/>
    <a:srgbClr val="3E5C94"/>
    <a:srgbClr val="3F5B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761" autoAdjust="0"/>
    <p:restoredTop sz="84256" autoAdjust="0"/>
  </p:normalViewPr>
  <p:slideViewPr>
    <p:cSldViewPr snapToGrid="0" snapToObjects="1">
      <p:cViewPr varScale="1">
        <p:scale>
          <a:sx n="82" d="100"/>
          <a:sy n="82" d="100"/>
        </p:scale>
        <p:origin x="56" y="38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47" d="100"/>
          <a:sy n="147" d="100"/>
        </p:scale>
        <p:origin x="1312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FECECE4-DAC3-184B-ACA5-FE13628ADDE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25E505-AACC-A441-A0A2-862C839087B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07F553-0B52-9542-A9FE-C4F2764AF8D6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E4C9671-94C8-3642-890C-0ACE75469B9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B7DE89-E275-1E4D-940A-CDC79AFEA87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2F86C5-3458-7741-98E4-0944E36345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8183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307840-2B3D-544B-89F3-FB0965DC6458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FFD51F-2C2B-9E40-86B6-19E5372E5C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6216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</a:endParaRPr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1863"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defTabSz="931863"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defTabSz="931863"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defTabSz="931863"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defTabSz="931863"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fld id="{9EA2B66A-6641-499E-AADC-039504BAF04E}" type="slidenum">
              <a:rPr lang="en-US" altLang="en-US" baseline="0" smtClean="0">
                <a:latin typeface="Times New Roman" panose="02020603050405020304" pitchFamily="18" charset="0"/>
              </a:rPr>
              <a:pPr/>
              <a:t>2</a:t>
            </a:fld>
            <a:endParaRPr lang="en-US" altLang="en-US" baseline="0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86858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defTabSz="931863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defTabSz="931863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defTabSz="931863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defTabSz="931863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>
              <a:spcBef>
                <a:spcPct val="0"/>
              </a:spcBef>
            </a:pPr>
            <a:fld id="{B9D01071-8ADE-4655-AF44-82F532FC1B02}" type="slidenum">
              <a:rPr kumimoji="0" lang="en-US" altLang="en-US" smtClean="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7</a:t>
            </a:fld>
            <a:endParaRPr kumimoji="0" lang="en-US" altLang="en-US" smtClean="0">
              <a:latin typeface="Times New Roman" panose="02020603050405020304" pitchFamily="18" charset="0"/>
            </a:endParaRPr>
          </a:p>
        </p:txBody>
      </p:sp>
      <p:sp>
        <p:nvSpPr>
          <p:cNvPr id="12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2666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</a:endParaRPr>
          </a:p>
        </p:txBody>
      </p:sp>
      <p:sp>
        <p:nvSpPr>
          <p:cNvPr id="194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1863"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defTabSz="931863"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defTabSz="931863"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defTabSz="931863"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defTabSz="931863"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fld id="{562E93B7-A09F-475D-8F80-DC6002902341}" type="slidenum">
              <a:rPr lang="en-US" altLang="en-US" baseline="0" smtClean="0">
                <a:latin typeface="Times New Roman" panose="02020603050405020304" pitchFamily="18" charset="0"/>
              </a:rPr>
              <a:pPr/>
              <a:t>13</a:t>
            </a:fld>
            <a:endParaRPr lang="en-US" altLang="en-US" baseline="0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8373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emf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6195" y="2318983"/>
            <a:ext cx="5654749" cy="552380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6195" y="2894946"/>
            <a:ext cx="565474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D24B268C-D757-234C-A337-CFEB3D4199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12620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3A395EF-4307-9C45-A995-09970D74C4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299504" y="184149"/>
            <a:ext cx="1819687" cy="1937259"/>
          </a:xfrm>
          <a:prstGeom prst="rect">
            <a:avLst/>
          </a:prstGeom>
        </p:spPr>
      </p:pic>
      <p:pic>
        <p:nvPicPr>
          <p:cNvPr id="20" name="Picture 19" descr="A close up of a logo&#10;&#10;Description automatically generated">
            <a:extLst>
              <a:ext uri="{FF2B5EF4-FFF2-40B4-BE49-F238E27FC236}">
                <a16:creationId xmlns:a16="http://schemas.microsoft.com/office/drawing/2014/main" id="{998402E4-6B09-6C46-9E46-BA6D15131A3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096677" y="934104"/>
            <a:ext cx="6928451" cy="53852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E9183DE-11EC-A147-BC99-6165131F50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alphaModFix amt="1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52" t="1941" r="-4752" b="51083"/>
          <a:stretch/>
        </p:blipFill>
        <p:spPr>
          <a:xfrm>
            <a:off x="6864096" y="1829521"/>
            <a:ext cx="1924301" cy="3313979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5408739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A group of people posing for the camera&#10;&#10;Description automatically generated">
            <a:extLst>
              <a:ext uri="{FF2B5EF4-FFF2-40B4-BE49-F238E27FC236}">
                <a16:creationId xmlns:a16="http://schemas.microsoft.com/office/drawing/2014/main" id="{64EBAC9A-3243-7948-A0A3-A3D1B553016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9563"/>
            <a:ext cx="5387332" cy="5161997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 rot="10800000">
            <a:off x="2071688" y="-10886"/>
            <a:ext cx="6399490" cy="5143501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 rot="10800000">
            <a:off x="2589184" y="-16820"/>
            <a:ext cx="6548803" cy="5169255"/>
            <a:chOff x="-34290" y="0"/>
            <a:chExt cx="654880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-34290" y="1"/>
              <a:ext cx="3231326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28040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2780000">
            <a:off x="4208375" y="-421296"/>
            <a:ext cx="153842" cy="4527614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41" h="4522221">
                <a:moveTo>
                  <a:pt x="10903" y="131585"/>
                </a:moveTo>
                <a:lnTo>
                  <a:pt x="76142" y="0"/>
                </a:lnTo>
                <a:cubicBezTo>
                  <a:pt x="77842" y="1472062"/>
                  <a:pt x="79541" y="2944124"/>
                  <a:pt x="81241" y="4416186"/>
                </a:cubicBezTo>
                <a:cubicBezTo>
                  <a:pt x="14484" y="4497775"/>
                  <a:pt x="27080" y="4486876"/>
                  <a:pt x="0" y="4522221"/>
                </a:cubicBezTo>
                <a:cubicBezTo>
                  <a:pt x="3151" y="3094021"/>
                  <a:pt x="7752" y="1559785"/>
                  <a:pt x="10903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0564" y="2612014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20564" y="3633570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9535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4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people walking down a street&#10;&#10;Description automatically generated">
            <a:extLst>
              <a:ext uri="{FF2B5EF4-FFF2-40B4-BE49-F238E27FC236}">
                <a16:creationId xmlns:a16="http://schemas.microsoft.com/office/drawing/2014/main" id="{4C3BCBD3-1B37-C444-A54B-35A2627DAF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62" b="-176"/>
          <a:stretch/>
        </p:blipFill>
        <p:spPr>
          <a:xfrm>
            <a:off x="3369971" y="-17293"/>
            <a:ext cx="5774029" cy="5160793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>
            <a:off x="439200" y="0"/>
            <a:ext cx="6377353" cy="5154356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>
            <a:off x="-80647" y="-2"/>
            <a:ext cx="6377353" cy="5156081"/>
            <a:chOff x="0" y="0"/>
            <a:chExt cx="637735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956373">
            <a:off x="4575729" y="1038850"/>
            <a:ext cx="133535" cy="4514253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404" h="4514253">
                <a:moveTo>
                  <a:pt x="4066" y="131585"/>
                </a:moveTo>
                <a:lnTo>
                  <a:pt x="69305" y="0"/>
                </a:lnTo>
                <a:cubicBezTo>
                  <a:pt x="71005" y="1472062"/>
                  <a:pt x="72704" y="2944124"/>
                  <a:pt x="74404" y="4416186"/>
                </a:cubicBezTo>
                <a:lnTo>
                  <a:pt x="0" y="4514253"/>
                </a:lnTo>
                <a:cubicBezTo>
                  <a:pt x="3151" y="3086053"/>
                  <a:pt x="915" y="1559785"/>
                  <a:pt x="4066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358" y="470882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1358" y="1492438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79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6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group of people walking down a street next to a building&#10;&#10;Description automatically generated">
            <a:extLst>
              <a:ext uri="{FF2B5EF4-FFF2-40B4-BE49-F238E27FC236}">
                <a16:creationId xmlns:a16="http://schemas.microsoft.com/office/drawing/2014/main" id="{4EF181C8-10ED-D64D-8EDB-E368145339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07449" y="0"/>
            <a:ext cx="4536551" cy="51253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2001" y="644503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001" y="1666059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flipH="1">
            <a:off x="4607449" y="729324"/>
            <a:ext cx="147431" cy="4414176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92" h="4414176">
                <a:moveTo>
                  <a:pt x="9454" y="129575"/>
                </a:moveTo>
                <a:lnTo>
                  <a:pt x="79792" y="0"/>
                </a:lnTo>
                <a:lnTo>
                  <a:pt x="79792" y="4414176"/>
                </a:lnTo>
                <a:lnTo>
                  <a:pt x="0" y="4414176"/>
                </a:lnTo>
                <a:cubicBezTo>
                  <a:pt x="3151" y="2985976"/>
                  <a:pt x="6303" y="1557775"/>
                  <a:pt x="9454" y="12957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8781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2C5591F-849C-3B41-A257-FEA33CB57F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E5C5502B-A01D-CB4E-9D8E-B5505FD4FE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4116547D-614F-E549-97A4-850E8651FC57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13" name="Picture 12" descr="A close up of a logo&#10;&#10;Description automatically generated">
              <a:extLst>
                <a:ext uri="{FF2B5EF4-FFF2-40B4-BE49-F238E27FC236}">
                  <a16:creationId xmlns:a16="http://schemas.microsoft.com/office/drawing/2014/main" id="{EB6B52A0-3685-A54B-B54D-60133004576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7433753-A008-7742-B793-CE86E61CD2B1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705158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eader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2C5591F-849C-3B41-A257-FEA33CB57F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E5C5502B-A01D-CB4E-9D8E-B5505FD4FE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A6A4B992-B89F-1746-AFCC-EC76312497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6408" y="1146189"/>
            <a:ext cx="8140628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AF38B7F-7A6E-D741-A5F1-754C88A627FC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9" name="Picture 8" descr="A close up of a logo&#10;&#10;Description automatically generated">
              <a:extLst>
                <a:ext uri="{FF2B5EF4-FFF2-40B4-BE49-F238E27FC236}">
                  <a16:creationId xmlns:a16="http://schemas.microsoft.com/office/drawing/2014/main" id="{CA90C820-AC80-524A-B30C-0F492D7CA18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AAD71DB-6346-2144-85C6-F4CEF58B34C5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18173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6408" y="1177748"/>
            <a:ext cx="8140628" cy="33944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8521E6B9-4F77-584D-BA4E-D0E7EA0B28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9C712D0E-A2E0-5842-B6AA-14AF1C23D9BC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9" name="Picture 8" descr="A close up of a logo&#10;&#10;Description automatically generated">
              <a:extLst>
                <a:ext uri="{FF2B5EF4-FFF2-40B4-BE49-F238E27FC236}">
                  <a16:creationId xmlns:a16="http://schemas.microsoft.com/office/drawing/2014/main" id="{53215066-D693-314A-9B0D-E690BD56D50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D841E4F-2415-0A4F-8ECD-001D43698B78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816975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4842687B-E34E-4B47-BB16-2DB39BC066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2718" y="0"/>
            <a:ext cx="876601" cy="796293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C07CFB3C-9636-0A4F-8178-A1ABF0298AF8}"/>
              </a:ext>
            </a:extLst>
          </p:cNvPr>
          <p:cNvGrpSpPr/>
          <p:nvPr userDrawn="1"/>
        </p:nvGrpSpPr>
        <p:grpSpPr>
          <a:xfrm>
            <a:off x="198023" y="147081"/>
            <a:ext cx="8503920" cy="543191"/>
            <a:chOff x="198023" y="147081"/>
            <a:chExt cx="8700480" cy="543191"/>
          </a:xfrm>
        </p:grpSpPr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29D15242-825A-344E-9167-CF27804226C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98023" y="151749"/>
              <a:ext cx="492246" cy="538523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E1567C5-D584-7341-917B-F0C864D6E96C}"/>
                </a:ext>
              </a:extLst>
            </p:cNvPr>
            <p:cNvSpPr/>
            <p:nvPr userDrawn="1"/>
          </p:nvSpPr>
          <p:spPr>
            <a:xfrm>
              <a:off x="690269" y="147081"/>
              <a:ext cx="8208234" cy="64008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itle 1">
            <a:extLst>
              <a:ext uri="{FF2B5EF4-FFF2-40B4-BE49-F238E27FC236}">
                <a16:creationId xmlns:a16="http://schemas.microsoft.com/office/drawing/2014/main" id="{57BD343E-BB60-1846-957C-EF5784C571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29323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E6F385B3-52AD-1F49-A990-25AE7ABF37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6408" y="1169435"/>
            <a:ext cx="8140628" cy="33944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823538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6408" y="1200151"/>
            <a:ext cx="3959392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7408" y="1200151"/>
            <a:ext cx="3959392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F3610E8-A726-8449-8F78-DA2F7ACC98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4418BBB7-7D3A-EF42-ADCA-F5DFC970C2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C6BB865F-C183-4546-9810-D99750BE1204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13" name="Picture 12" descr="A close up of a logo&#10;&#10;Description automatically generated">
              <a:extLst>
                <a:ext uri="{FF2B5EF4-FFF2-40B4-BE49-F238E27FC236}">
                  <a16:creationId xmlns:a16="http://schemas.microsoft.com/office/drawing/2014/main" id="{C1326A71-8846-1644-B377-66996DE3D09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45CE7F6-2C34-3740-9B4C-56FD5B3EA2FC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770887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6408" y="1151335"/>
            <a:ext cx="3960980" cy="47982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FCC90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6408" y="1631156"/>
            <a:ext cx="3960980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265" y="1151335"/>
            <a:ext cx="3962536" cy="47982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FCC90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265" y="1631156"/>
            <a:ext cx="3962536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4E2CA30-05C0-3D47-841D-BC4D8B15AD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E0435E06-3DC2-2841-B93E-196B9DC38B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1ECD72CA-61EB-4A4C-8093-436A3464D051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15" name="Picture 14" descr="A close up of a logo&#10;&#10;Description automatically generated">
              <a:extLst>
                <a:ext uri="{FF2B5EF4-FFF2-40B4-BE49-F238E27FC236}">
                  <a16:creationId xmlns:a16="http://schemas.microsoft.com/office/drawing/2014/main" id="{F88AF9A5-C125-F347-97C5-E074CF5BD09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C3EEEA6-D6CD-7F4A-89B6-5F1C74A362F6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896956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505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4683760" y="9004"/>
            <a:ext cx="4460240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large white building&#10;&#10;Description automatically generated">
            <a:extLst>
              <a:ext uri="{FF2B5EF4-FFF2-40B4-BE49-F238E27FC236}">
                <a16:creationId xmlns:a16="http://schemas.microsoft.com/office/drawing/2014/main" id="{1CD372BA-776F-414E-A75F-E041CFEFFF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saturation sat="7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76603" y="556528"/>
            <a:ext cx="4167397" cy="4586971"/>
          </a:xfrm>
          <a:prstGeom prst="rect">
            <a:avLst/>
          </a:prstGeom>
          <a:effectLst>
            <a:outerShdw dir="5400000" algn="ctr" rotWithShape="0">
              <a:srgbClr val="000000">
                <a:alpha val="43137"/>
              </a:srgbClr>
            </a:outerShdw>
            <a:softEdge rad="12700"/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13518" y="2762"/>
            <a:ext cx="1407332" cy="1498261"/>
          </a:xfrm>
          <a:prstGeom prst="rect">
            <a:avLst/>
          </a:prstGeom>
        </p:spPr>
      </p:pic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CDC26C18-1799-5F49-909E-3517C5CB1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854"/>
          <a:stretch/>
        </p:blipFill>
        <p:spPr>
          <a:xfrm>
            <a:off x="4840586" y="2791962"/>
            <a:ext cx="818534" cy="2200843"/>
          </a:xfrm>
          <a:prstGeom prst="rect">
            <a:avLst/>
          </a:prstGeom>
        </p:spPr>
      </p:pic>
      <p:pic>
        <p:nvPicPr>
          <p:cNvPr id="21" name="Picture 20" descr="A picture containing baseball&#10;&#10;Description automatically generated">
            <a:extLst>
              <a:ext uri="{FF2B5EF4-FFF2-40B4-BE49-F238E27FC236}">
                <a16:creationId xmlns:a16="http://schemas.microsoft.com/office/drawing/2014/main" id="{1BF39851-6DA6-7841-BDB1-EA22069EECE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606209" y="1407073"/>
            <a:ext cx="1332108" cy="87780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0481681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CC00E29-2A61-4600-9C43-DA1329B274E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372217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5332353" y="9004"/>
            <a:ext cx="3788497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 descr="A large white building&#10;&#10;Description automatically generated">
            <a:extLst>
              <a:ext uri="{FF2B5EF4-FFF2-40B4-BE49-F238E27FC236}">
                <a16:creationId xmlns:a16="http://schemas.microsoft.com/office/drawing/2014/main" id="{1CD372BA-776F-414E-A75F-E041CFEFFF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saturation sat="7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r="16119"/>
          <a:stretch/>
        </p:blipFill>
        <p:spPr>
          <a:xfrm>
            <a:off x="5625197" y="556528"/>
            <a:ext cx="3495654" cy="4586971"/>
          </a:xfrm>
          <a:prstGeom prst="rect">
            <a:avLst/>
          </a:prstGeom>
          <a:effectLst>
            <a:outerShdw dir="5400000" algn="ctr" rotWithShape="0">
              <a:srgbClr val="000000">
                <a:alpha val="43137"/>
              </a:srgbClr>
            </a:outerShdw>
            <a:softEdge rad="12700"/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13518" y="2762"/>
            <a:ext cx="1407332" cy="1498261"/>
          </a:xfrm>
          <a:prstGeom prst="rect">
            <a:avLst/>
          </a:prstGeom>
        </p:spPr>
      </p:pic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CDC26C18-1799-5F49-909E-3517C5CB1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854"/>
          <a:stretch/>
        </p:blipFill>
        <p:spPr>
          <a:xfrm>
            <a:off x="5489179" y="2791962"/>
            <a:ext cx="818534" cy="2200843"/>
          </a:xfrm>
          <a:prstGeom prst="rect">
            <a:avLst/>
          </a:prstGeom>
        </p:spPr>
      </p:pic>
      <p:pic>
        <p:nvPicPr>
          <p:cNvPr id="21" name="Picture 20" descr="A picture containing baseball&#10;&#10;Description automatically generated">
            <a:extLst>
              <a:ext uri="{FF2B5EF4-FFF2-40B4-BE49-F238E27FC236}">
                <a16:creationId xmlns:a16="http://schemas.microsoft.com/office/drawing/2014/main" id="{1BF39851-6DA6-7841-BDB1-EA22069EECE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254802" y="1407073"/>
            <a:ext cx="1332108" cy="87780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45360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4683760" y="9004"/>
            <a:ext cx="4460240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0" name="Picture 9" descr="A tree lined street&#10;&#10;Description automatically generated">
            <a:extLst>
              <a:ext uri="{FF2B5EF4-FFF2-40B4-BE49-F238E27FC236}">
                <a16:creationId xmlns:a16="http://schemas.microsoft.com/office/drawing/2014/main" id="{43FCBB59-884B-D241-A30C-1EB82F8BEC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83760" y="702216"/>
            <a:ext cx="3865880" cy="4450287"/>
          </a:xfrm>
          <a:prstGeom prst="rect">
            <a:avLst/>
          </a:prstGeom>
        </p:spPr>
      </p:pic>
      <p:sp>
        <p:nvSpPr>
          <p:cNvPr id="11" name="Freeform 10">
            <a:extLst>
              <a:ext uri="{FF2B5EF4-FFF2-40B4-BE49-F238E27FC236}">
                <a16:creationId xmlns:a16="http://schemas.microsoft.com/office/drawing/2014/main" id="{2330FA8F-24E2-1046-8F3F-5CEA52CA6025}"/>
              </a:ext>
            </a:extLst>
          </p:cNvPr>
          <p:cNvSpPr/>
          <p:nvPr userDrawn="1"/>
        </p:nvSpPr>
        <p:spPr>
          <a:xfrm flipH="1">
            <a:off x="4683073" y="720320"/>
            <a:ext cx="199495" cy="4414176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92" h="4414176">
                <a:moveTo>
                  <a:pt x="9454" y="129575"/>
                </a:moveTo>
                <a:lnTo>
                  <a:pt x="79792" y="0"/>
                </a:lnTo>
                <a:lnTo>
                  <a:pt x="79792" y="4414176"/>
                </a:lnTo>
                <a:lnTo>
                  <a:pt x="0" y="4414176"/>
                </a:lnTo>
                <a:cubicBezTo>
                  <a:pt x="3151" y="2985976"/>
                  <a:pt x="6303" y="1557775"/>
                  <a:pt x="9454" y="12957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36668" y="9004"/>
            <a:ext cx="1407332" cy="149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989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5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A tree lined street&#10;&#10;Description automatically generated">
            <a:extLst>
              <a:ext uri="{FF2B5EF4-FFF2-40B4-BE49-F238E27FC236}">
                <a16:creationId xmlns:a16="http://schemas.microsoft.com/office/drawing/2014/main" id="{A20A685D-D3DD-1E41-9703-9693AA53E8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836" y="0"/>
            <a:ext cx="4536037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1393" y="644503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91393" y="1666059"/>
            <a:ext cx="3592512" cy="344090"/>
          </a:xfrm>
        </p:spPr>
        <p:txBody>
          <a:bodyPr anchor="b">
            <a:noAutofit/>
          </a:bodyPr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>
            <a:off x="4427668" y="729324"/>
            <a:ext cx="143205" cy="4414176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92" h="4414176">
                <a:moveTo>
                  <a:pt x="9454" y="129575"/>
                </a:moveTo>
                <a:lnTo>
                  <a:pt x="79792" y="0"/>
                </a:lnTo>
                <a:lnTo>
                  <a:pt x="79792" y="4414176"/>
                </a:lnTo>
                <a:lnTo>
                  <a:pt x="0" y="4414176"/>
                </a:lnTo>
                <a:cubicBezTo>
                  <a:pt x="3151" y="2985976"/>
                  <a:pt x="6303" y="1557775"/>
                  <a:pt x="9454" y="12957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377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4683760" y="9004"/>
            <a:ext cx="4460240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group of palm trees on the side of a building&#10;&#10;Description automatically generated">
            <a:extLst>
              <a:ext uri="{FF2B5EF4-FFF2-40B4-BE49-F238E27FC236}">
                <a16:creationId xmlns:a16="http://schemas.microsoft.com/office/drawing/2014/main" id="{8E7532AB-4B30-E042-8D7B-78C8B9D48D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86"/>
          <a:stretch/>
        </p:blipFill>
        <p:spPr>
          <a:xfrm>
            <a:off x="4677507" y="914401"/>
            <a:ext cx="4466494" cy="4229100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CDC26C18-1799-5F49-909E-3517C5CB1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854"/>
          <a:stretch/>
        </p:blipFill>
        <p:spPr>
          <a:xfrm rot="12748497">
            <a:off x="5255191" y="465522"/>
            <a:ext cx="930293" cy="242273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3ABF1A3-412D-2E41-A382-E44849C8EAE8}"/>
              </a:ext>
            </a:extLst>
          </p:cNvPr>
          <p:cNvSpPr/>
          <p:nvPr userDrawn="1"/>
        </p:nvSpPr>
        <p:spPr>
          <a:xfrm>
            <a:off x="4677505" y="0"/>
            <a:ext cx="4466495" cy="914400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13518" y="2762"/>
            <a:ext cx="1407332" cy="149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290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close up of a logo&#10;&#10;Description automatically generated">
            <a:extLst>
              <a:ext uri="{FF2B5EF4-FFF2-40B4-BE49-F238E27FC236}">
                <a16:creationId xmlns:a16="http://schemas.microsoft.com/office/drawing/2014/main" id="{AB08A533-6574-A540-92FF-907EE5DBE47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2058" y="2670664"/>
            <a:ext cx="804339" cy="81077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30905" y="295171"/>
            <a:ext cx="2249504" cy="551260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 dirty="0"/>
              <a:t>CONTENTS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CF59A3BB-7934-8E4E-90BB-53AADD295E4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5433" y="642359"/>
            <a:ext cx="804339" cy="810773"/>
          </a:xfrm>
          <a:prstGeom prst="rect">
            <a:avLst/>
          </a:prstGeom>
        </p:spPr>
      </p:pic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C534658D-14AC-8C43-A3A9-7A2B3642ADB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5433" y="1660176"/>
            <a:ext cx="804339" cy="81077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5A705A7-C575-794C-AE0C-A8B106BB2FC8}"/>
              </a:ext>
            </a:extLst>
          </p:cNvPr>
          <p:cNvSpPr txBox="1"/>
          <p:nvPr userDrawn="1"/>
        </p:nvSpPr>
        <p:spPr>
          <a:xfrm>
            <a:off x="3163311" y="665781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BA61812-6D7B-FB4E-926E-525E53ACD10E}"/>
              </a:ext>
            </a:extLst>
          </p:cNvPr>
          <p:cNvSpPr txBox="1"/>
          <p:nvPr userDrawn="1"/>
        </p:nvSpPr>
        <p:spPr>
          <a:xfrm>
            <a:off x="3186250" y="1700688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8257B0D-51C9-A749-8EBE-5E43EA58581E}"/>
              </a:ext>
            </a:extLst>
          </p:cNvPr>
          <p:cNvSpPr txBox="1"/>
          <p:nvPr userDrawn="1"/>
        </p:nvSpPr>
        <p:spPr>
          <a:xfrm>
            <a:off x="3194563" y="2706528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57BAB96F-2F85-204B-B203-D0A9157E7B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3746" y="3663543"/>
            <a:ext cx="804339" cy="810773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C74C7958-7000-3C4E-A7F1-AFD335A05DA4}"/>
              </a:ext>
            </a:extLst>
          </p:cNvPr>
          <p:cNvSpPr txBox="1"/>
          <p:nvPr userDrawn="1"/>
        </p:nvSpPr>
        <p:spPr>
          <a:xfrm>
            <a:off x="3186250" y="3704055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398437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group of palm trees on the side of a building&#10;&#10;Description automatically generated">
            <a:extLst>
              <a:ext uri="{FF2B5EF4-FFF2-40B4-BE49-F238E27FC236}">
                <a16:creationId xmlns:a16="http://schemas.microsoft.com/office/drawing/2014/main" id="{7127EAD5-8285-D940-8CC3-E78991F226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86"/>
          <a:stretch/>
        </p:blipFill>
        <p:spPr>
          <a:xfrm>
            <a:off x="-26057" y="-9562"/>
            <a:ext cx="5432223" cy="514350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 rot="10800000">
            <a:off x="2071688" y="-10886"/>
            <a:ext cx="6399490" cy="5143501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 rot="10800000">
            <a:off x="2589184" y="-16820"/>
            <a:ext cx="6548803" cy="5169255"/>
            <a:chOff x="-34290" y="0"/>
            <a:chExt cx="654880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-34290" y="1"/>
              <a:ext cx="3231326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28040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2780000">
            <a:off x="4208375" y="-421296"/>
            <a:ext cx="153842" cy="4527614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41" h="4522221">
                <a:moveTo>
                  <a:pt x="10903" y="131585"/>
                </a:moveTo>
                <a:lnTo>
                  <a:pt x="76142" y="0"/>
                </a:lnTo>
                <a:cubicBezTo>
                  <a:pt x="77842" y="1472062"/>
                  <a:pt x="79541" y="2944124"/>
                  <a:pt x="81241" y="4416186"/>
                </a:cubicBezTo>
                <a:cubicBezTo>
                  <a:pt x="14484" y="4497775"/>
                  <a:pt x="27080" y="4486876"/>
                  <a:pt x="0" y="4522221"/>
                </a:cubicBezTo>
                <a:cubicBezTo>
                  <a:pt x="3151" y="3094021"/>
                  <a:pt x="7752" y="1559785"/>
                  <a:pt x="10903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0564" y="2612014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20564" y="3633570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7320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large white building&#10;&#10;Description automatically generated">
            <a:extLst>
              <a:ext uri="{FF2B5EF4-FFF2-40B4-BE49-F238E27FC236}">
                <a16:creationId xmlns:a16="http://schemas.microsoft.com/office/drawing/2014/main" id="{DF064E63-0BE7-CC46-8B5A-DB42D6CACFE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93" t="295" r="2532" b="-295"/>
          <a:stretch/>
        </p:blipFill>
        <p:spPr>
          <a:xfrm>
            <a:off x="1793311" y="0"/>
            <a:ext cx="7350689" cy="514350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>
            <a:off x="439200" y="0"/>
            <a:ext cx="6377353" cy="5154356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>
            <a:off x="-80647" y="-2"/>
            <a:ext cx="6377353" cy="5156081"/>
            <a:chOff x="0" y="0"/>
            <a:chExt cx="637735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956373">
            <a:off x="4575729" y="1038850"/>
            <a:ext cx="133535" cy="4514253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404" h="4514253">
                <a:moveTo>
                  <a:pt x="4066" y="131585"/>
                </a:moveTo>
                <a:lnTo>
                  <a:pt x="69305" y="0"/>
                </a:lnTo>
                <a:cubicBezTo>
                  <a:pt x="71005" y="1472062"/>
                  <a:pt x="72704" y="2944124"/>
                  <a:pt x="74404" y="4416186"/>
                </a:cubicBezTo>
                <a:lnTo>
                  <a:pt x="0" y="4514253"/>
                </a:lnTo>
                <a:cubicBezTo>
                  <a:pt x="3151" y="3086053"/>
                  <a:pt x="915" y="1559785"/>
                  <a:pt x="4066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358" y="470882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1358" y="1492438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574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70261"/>
            <a:ext cx="8769096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126999"/>
            <a:ext cx="8769096" cy="33944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75564" y="4826111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C1F7AE-D849-6747-AC2F-07C188C11FA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BEC4FA4-4568-9343-B71F-2B1283623F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509" y="4720046"/>
            <a:ext cx="320286" cy="34098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70223E0-54EE-634F-BECA-9B4238B46D6E}"/>
              </a:ext>
            </a:extLst>
          </p:cNvPr>
          <p:cNvSpPr txBox="1"/>
          <p:nvPr userDrawn="1"/>
        </p:nvSpPr>
        <p:spPr>
          <a:xfrm>
            <a:off x="357250" y="4806164"/>
            <a:ext cx="267333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spc="100" baseline="0" dirty="0">
                <a:latin typeface="Arial" panose="020B0604020202020204" pitchFamily="34" charset="0"/>
                <a:cs typeface="Arial" panose="020B0604020202020204" pitchFamily="34" charset="0"/>
              </a:rPr>
              <a:t>CAL STATE LA </a:t>
            </a:r>
            <a:r>
              <a:rPr lang="en-US" sz="600" spc="100" baseline="0" dirty="0">
                <a:solidFill>
                  <a:srgbClr val="FCC9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|   </a:t>
            </a:r>
            <a:r>
              <a:rPr lang="en-US" sz="600" spc="100" baseline="0" dirty="0">
                <a:latin typeface="Arial" panose="020B0604020202020204" pitchFamily="34" charset="0"/>
                <a:cs typeface="Arial" panose="020B0604020202020204" pitchFamily="34" charset="0"/>
              </a:rPr>
              <a:t>Department of Computer Science</a:t>
            </a:r>
          </a:p>
        </p:txBody>
      </p:sp>
    </p:spTree>
    <p:extLst>
      <p:ext uri="{BB962C8B-B14F-4D97-AF65-F5344CB8AC3E}">
        <p14:creationId xmlns:p14="http://schemas.microsoft.com/office/powerpoint/2010/main" val="3677370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7" r:id="rId2"/>
    <p:sldLayoutId id="2147483669" r:id="rId3"/>
    <p:sldLayoutId id="2147483668" r:id="rId4"/>
    <p:sldLayoutId id="2147483651" r:id="rId5"/>
    <p:sldLayoutId id="2147483667" r:id="rId6"/>
    <p:sldLayoutId id="2147483658" r:id="rId7"/>
    <p:sldLayoutId id="2147483660" r:id="rId8"/>
    <p:sldLayoutId id="2147483659" r:id="rId9"/>
    <p:sldLayoutId id="2147483665" r:id="rId10"/>
    <p:sldLayoutId id="2147483664" r:id="rId11"/>
    <p:sldLayoutId id="2147483663" r:id="rId12"/>
    <p:sldLayoutId id="2147483654" r:id="rId13"/>
    <p:sldLayoutId id="2147483662" r:id="rId14"/>
    <p:sldLayoutId id="2147483661" r:id="rId15"/>
    <p:sldLayoutId id="2147483650" r:id="rId16"/>
    <p:sldLayoutId id="2147483652" r:id="rId17"/>
    <p:sldLayoutId id="2147483653" r:id="rId18"/>
    <p:sldLayoutId id="2147483655" r:id="rId19"/>
    <p:sldLayoutId id="2147483670" r:id="rId20"/>
  </p:sldLayoutIdLst>
  <p:hf hdr="0" ftr="0" dt="0"/>
  <p:txStyles>
    <p:titleStyle>
      <a:lvl1pPr algn="l" defTabSz="342900" rtl="0" eaLnBrk="1" latinLnBrk="0" hangingPunct="1">
        <a:spcBef>
          <a:spcPct val="0"/>
        </a:spcBef>
        <a:buNone/>
        <a:defRPr sz="2200" b="1" i="0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0" indent="0" algn="l" defTabSz="342900" rtl="0" eaLnBrk="1" latinLnBrk="0" hangingPunct="1">
        <a:spcBef>
          <a:spcPct val="20000"/>
        </a:spcBef>
        <a:buFont typeface="Arial"/>
        <a:buNone/>
        <a:defRPr sz="1700" kern="1200">
          <a:solidFill>
            <a:schemeClr val="tx1"/>
          </a:solidFill>
          <a:latin typeface="Arial"/>
          <a:ea typeface="+mn-ea"/>
          <a:cs typeface="Arial"/>
        </a:defRPr>
      </a:lvl1pPr>
      <a:lvl2pPr marL="685800" indent="-342900" algn="l" defTabSz="3429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Arial"/>
          <a:ea typeface="+mn-ea"/>
          <a:cs typeface="Arial"/>
        </a:defRPr>
      </a:lvl2pPr>
      <a:lvl3pPr marL="971550" indent="-285750" algn="l" defTabSz="342900" rtl="0" eaLnBrk="1" latinLnBrk="0" hangingPunct="1">
        <a:spcBef>
          <a:spcPct val="20000"/>
        </a:spcBef>
        <a:buFont typeface="Courier New" panose="02070309020205020404" pitchFamily="49" charset="0"/>
        <a:buChar char="o"/>
        <a:defRPr sz="1400" kern="1200">
          <a:solidFill>
            <a:schemeClr val="tx1"/>
          </a:solidFill>
          <a:latin typeface="Arial"/>
          <a:ea typeface="+mn-ea"/>
          <a:cs typeface="Arial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200" kern="1200">
          <a:solidFill>
            <a:schemeClr val="tx1">
              <a:lumMod val="50000"/>
              <a:lumOff val="50000"/>
            </a:schemeClr>
          </a:solidFill>
          <a:latin typeface="Arial"/>
          <a:ea typeface="+mn-ea"/>
          <a:cs typeface="Arial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000" kern="1200">
          <a:solidFill>
            <a:schemeClr val="tx1">
              <a:lumMod val="50000"/>
              <a:lumOff val="50000"/>
            </a:schemeClr>
          </a:solidFill>
          <a:latin typeface="Arial"/>
          <a:ea typeface="+mn-ea"/>
          <a:cs typeface="Arial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csns.calstatela.edu/department/cs/courses" TargetMode="External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csns.calstatela.edu/wiki/content/cysun/assessment/senior-design" TargetMode="External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6.emf"/><Relationship Id="rId4" Type="http://schemas.openxmlformats.org/officeDocument/2006/relationships/oleObject" Target="../embeddings/oleObject1.bin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csns.calstatela.edu/department/cs/rubric/view?id=7417756" TargetMode="External"/><Relationship Id="rId3" Type="http://schemas.openxmlformats.org/officeDocument/2006/relationships/hyperlink" Target="https://csns.calstatela.edu/department/cs/rubric/view?id=7796855" TargetMode="External"/><Relationship Id="rId7" Type="http://schemas.openxmlformats.org/officeDocument/2006/relationships/hyperlink" Target="https://csns.calstatela.edu/department/cs/rubric/view?id=6048592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Relationship Id="rId6" Type="http://schemas.openxmlformats.org/officeDocument/2006/relationships/hyperlink" Target="https://csns.calstatela.edu/department/cs/rubric/view?id=4689030" TargetMode="External"/><Relationship Id="rId5" Type="http://schemas.openxmlformats.org/officeDocument/2006/relationships/hyperlink" Target="https://csns.calstatela.edu/department/cs/rubric/view?id=5076959" TargetMode="External"/><Relationship Id="rId10" Type="http://schemas.openxmlformats.org/officeDocument/2006/relationships/hyperlink" Target="https://csns.calstatela.edu/download?fileId=7807572" TargetMode="External"/><Relationship Id="rId4" Type="http://schemas.openxmlformats.org/officeDocument/2006/relationships/hyperlink" Target="https://csns.calstatela.edu/department/cs/rubric/view?id=7439275" TargetMode="External"/><Relationship Id="rId9" Type="http://schemas.openxmlformats.org/officeDocument/2006/relationships/hyperlink" Target="https://csns.calstatela.edu/department/cs/rubric/view?id=7418482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../CurriculumChanges/MSCS-new.pdf" TargetMode="External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7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sz="3600"/>
              <a:t>Department Meeting</a:t>
            </a:r>
          </a:p>
        </p:txBody>
      </p:sp>
      <p:sp>
        <p:nvSpPr>
          <p:cNvPr id="4099" name="Subtitle 8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en-US" smtClean="0"/>
              <a:t>Thursday, August 13th, 2020</a:t>
            </a:r>
          </a:p>
        </p:txBody>
      </p:sp>
    </p:spTree>
    <p:extLst>
      <p:ext uri="{BB962C8B-B14F-4D97-AF65-F5344CB8AC3E}">
        <p14:creationId xmlns:p14="http://schemas.microsoft.com/office/powerpoint/2010/main" val="803685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US" dirty="0"/>
              <a:t>Syllabus </a:t>
            </a:r>
            <a:r>
              <a:rPr lang="en-US" dirty="0" smtClean="0"/>
              <a:t>(should </a:t>
            </a:r>
            <a:r>
              <a:rPr lang="en-US" dirty="0"/>
              <a:t>contain the following </a:t>
            </a:r>
            <a:r>
              <a:rPr lang="en-US" dirty="0" smtClean="0"/>
              <a:t>section)</a:t>
            </a:r>
            <a:endParaRPr lang="en-US" dirty="0"/>
          </a:p>
        </p:txBody>
      </p:sp>
      <p:sp>
        <p:nvSpPr>
          <p:cNvPr id="3074" name="Rectangle 1027"/>
          <p:cNvSpPr>
            <a:spLocks noGrp="1" noChangeArrowheads="1"/>
          </p:cNvSpPr>
          <p:nvPr>
            <p:ph idx="1"/>
          </p:nvPr>
        </p:nvSpPr>
        <p:spPr>
          <a:xfrm>
            <a:off x="536407" y="1015057"/>
            <a:ext cx="8273763" cy="3477334"/>
          </a:xfrm>
        </p:spPr>
        <p:txBody>
          <a:bodyPr/>
          <a:lstStyle/>
          <a:p>
            <a:r>
              <a:rPr lang="en-US" sz="1800" b="1" dirty="0"/>
              <a:t>Student Learning Objectives and Course Learning Objectives/Outcomes</a:t>
            </a:r>
          </a:p>
          <a:p>
            <a:r>
              <a:rPr lang="en-US" sz="1800" b="1" dirty="0"/>
              <a:t>Student Learning Outcomes</a:t>
            </a:r>
          </a:p>
          <a:p>
            <a:r>
              <a:rPr lang="en-US" sz="1800" dirty="0"/>
              <a:t>Upon successful completion of this course, students will be able to: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800" dirty="0"/>
              <a:t>SO 6 (ABET Outcome):  Apply computer science theory and software development fundamentals to produce computing-based solutions</a:t>
            </a:r>
          </a:p>
          <a:p>
            <a:r>
              <a:rPr lang="en-US" sz="1800" b="1" dirty="0"/>
              <a:t> Course Objectives</a:t>
            </a:r>
          </a:p>
          <a:p>
            <a:r>
              <a:rPr lang="en-US" sz="1800" dirty="0"/>
              <a:t> Upon successful completion of this course, </a:t>
            </a:r>
          </a:p>
          <a:p>
            <a:pPr marL="171450" lvl="0" indent="-112713">
              <a:buFont typeface="Arial" panose="020B0604020202020204" pitchFamily="34" charset="0"/>
              <a:buChar char="•"/>
            </a:pPr>
            <a:r>
              <a:rPr lang="en-US" sz="1400" dirty="0"/>
              <a:t>Students will explain relationships among languages, grammars, and model computational devices. </a:t>
            </a:r>
          </a:p>
          <a:p>
            <a:pPr marL="171450" lvl="0" indent="-112713">
              <a:buFont typeface="Arial" panose="020B0604020202020204" pitchFamily="34" charset="0"/>
              <a:buChar char="•"/>
            </a:pPr>
            <a:r>
              <a:rPr lang="en-US" sz="1400" dirty="0"/>
              <a:t>Students will define regular languages using finite automata. </a:t>
            </a:r>
          </a:p>
          <a:p>
            <a:pPr marL="171450" lvl="0" indent="-112713">
              <a:buFont typeface="Arial" panose="020B0604020202020204" pitchFamily="34" charset="0"/>
              <a:buChar char="•"/>
            </a:pPr>
            <a:r>
              <a:rPr lang="en-US" sz="1400" dirty="0"/>
              <a:t>Students will define regular languages using regular expressions and regular grammars. </a:t>
            </a:r>
          </a:p>
          <a:p>
            <a:pPr marL="171450" lvl="0" indent="-112713">
              <a:buFont typeface="Arial" panose="020B0604020202020204" pitchFamily="34" charset="0"/>
              <a:buChar char="•"/>
            </a:pPr>
            <a:r>
              <a:rPr lang="en-US" sz="1400" dirty="0"/>
              <a:t>……</a:t>
            </a:r>
          </a:p>
          <a:p>
            <a:pPr marL="171450" lvl="0" indent="-112713">
              <a:buFont typeface="Arial" panose="020B0604020202020204" pitchFamily="34" charset="0"/>
              <a:buChar char="•"/>
            </a:pPr>
            <a:r>
              <a:rPr lang="en-US" sz="1400" dirty="0"/>
              <a:t>….</a:t>
            </a:r>
          </a:p>
          <a:p>
            <a:pPr marL="128588" indent="-128588">
              <a:buFont typeface="Arial" panose="020B0604020202020204" pitchFamily="34" charset="0"/>
              <a:buChar char="•"/>
              <a:defRPr/>
            </a:pP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339475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Coordinators</a:t>
            </a:r>
          </a:p>
        </p:txBody>
      </p:sp>
      <p:sp>
        <p:nvSpPr>
          <p:cNvPr id="16387" name="Rectangle 1027"/>
          <p:cNvSpPr>
            <a:spLocks noGrp="1" noChangeArrowheads="1"/>
          </p:cNvSpPr>
          <p:nvPr>
            <p:ph idx="1"/>
          </p:nvPr>
        </p:nvSpPr>
        <p:spPr>
          <a:xfrm>
            <a:off x="536408" y="1177748"/>
            <a:ext cx="8140628" cy="3394472"/>
          </a:xfrm>
        </p:spPr>
        <p:txBody>
          <a:bodyPr/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altLang="en-US" sz="1800" dirty="0"/>
              <a:t>Assessment coordinator at the program level (</a:t>
            </a:r>
            <a:r>
              <a:rPr lang="en-US" altLang="en-US" sz="1800" dirty="0" err="1"/>
              <a:t>Chengyu</a:t>
            </a:r>
            <a:r>
              <a:rPr lang="en-US" altLang="en-US" sz="1800" dirty="0"/>
              <a:t>)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altLang="en-US" sz="1800" dirty="0"/>
              <a:t>Course coordinator at the course(s) level </a:t>
            </a:r>
          </a:p>
          <a:p>
            <a:pPr marL="728663" lvl="1"/>
            <a:r>
              <a:rPr lang="en-US" altLang="en-US" sz="1800" dirty="0"/>
              <a:t>Check </a:t>
            </a:r>
            <a:r>
              <a:rPr lang="en-US" altLang="en-US" sz="1800" dirty="0" smtClean="0"/>
              <a:t>syllabus</a:t>
            </a:r>
          </a:p>
          <a:p>
            <a:pPr marL="728663" lvl="1"/>
            <a:r>
              <a:rPr lang="en-US" altLang="en-US" sz="1800" dirty="0" smtClean="0"/>
              <a:t>Textbook selection for LD required courses with multiple sections</a:t>
            </a:r>
            <a:endParaRPr lang="en-US" altLang="en-US" sz="1800" dirty="0"/>
          </a:p>
          <a:p>
            <a:pPr marL="728663" lvl="1"/>
            <a:r>
              <a:rPr lang="en-US" altLang="en-US" sz="1800" dirty="0"/>
              <a:t>Interact with </a:t>
            </a:r>
            <a:r>
              <a:rPr lang="en-US" altLang="en-US" sz="1800" dirty="0" err="1"/>
              <a:t>Chengyu</a:t>
            </a:r>
            <a:r>
              <a:rPr lang="en-US" altLang="en-US" sz="1800" dirty="0"/>
              <a:t> to collect data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altLang="en-US" sz="1800" dirty="0"/>
              <a:t>Need to add the course coordinator to the course table</a:t>
            </a:r>
          </a:p>
          <a:p>
            <a:pPr marL="728663" lvl="1"/>
            <a:r>
              <a:rPr lang="en-US" altLang="en-US" sz="2000" dirty="0">
                <a:hlinkClick r:id="rId2"/>
              </a:rPr>
              <a:t>https://csns.calstatela.edu/department/cs/courses</a:t>
            </a:r>
            <a:endParaRPr lang="en-US" altLang="en-US" sz="2000" dirty="0"/>
          </a:p>
          <a:p>
            <a:pPr marL="728663" lvl="1"/>
            <a:r>
              <a:rPr lang="en-US" altLang="en-US" sz="1800" dirty="0" smtClean="0"/>
              <a:t>Exclude </a:t>
            </a:r>
            <a:r>
              <a:rPr lang="en-US" altLang="en-US" sz="1800" dirty="0"/>
              <a:t>Raj, Russ, </a:t>
            </a:r>
            <a:r>
              <a:rPr lang="en-US" altLang="en-US" sz="1800" dirty="0" err="1"/>
              <a:t>Behzad</a:t>
            </a:r>
            <a:r>
              <a:rPr lang="en-US" altLang="en-US" sz="1800" dirty="0"/>
              <a:t> and complete the table</a:t>
            </a:r>
          </a:p>
          <a:p>
            <a:pPr marL="728663" lvl="1"/>
            <a:endParaRPr lang="en-US" alt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2088720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Assessment Process</a:t>
            </a:r>
          </a:p>
        </p:txBody>
      </p:sp>
      <p:sp>
        <p:nvSpPr>
          <p:cNvPr id="3074" name="Rectangle 1027"/>
          <p:cNvSpPr>
            <a:spLocks noGrp="1" noChangeArrowheads="1"/>
          </p:cNvSpPr>
          <p:nvPr>
            <p:ph idx="1"/>
          </p:nvPr>
        </p:nvSpPr>
        <p:spPr>
          <a:xfrm>
            <a:off x="536408" y="1039660"/>
            <a:ext cx="8140628" cy="3532560"/>
          </a:xfrm>
        </p:spPr>
        <p:txBody>
          <a:bodyPr/>
          <a:lstStyle/>
          <a:p>
            <a:pPr marL="214313" indent="-214313">
              <a:buFont typeface="Arial" panose="020B0604020202020204" pitchFamily="34" charset="0"/>
              <a:buChar char="•"/>
              <a:defRPr/>
            </a:pPr>
            <a:r>
              <a:rPr lang="en-US" sz="1800" dirty="0" smtClean="0">
                <a:latin typeface="+mj-lt"/>
              </a:rPr>
              <a:t>Collect </a:t>
            </a:r>
            <a:r>
              <a:rPr lang="en-US" sz="1800" dirty="0">
                <a:latin typeface="+mj-lt"/>
              </a:rPr>
              <a:t>data from the courses and show we meet the outcome</a:t>
            </a:r>
          </a:p>
          <a:p>
            <a:pPr marL="214313" indent="-214313">
              <a:buFont typeface="Arial" panose="020B0604020202020204" pitchFamily="34" charset="0"/>
              <a:buChar char="•"/>
              <a:defRPr/>
            </a:pPr>
            <a:r>
              <a:rPr lang="en-US" sz="1800" dirty="0">
                <a:latin typeface="+mj-lt"/>
              </a:rPr>
              <a:t>Data collection in specific courses (from the D, M list)</a:t>
            </a:r>
          </a:p>
          <a:p>
            <a:pPr marL="214313" indent="-214313">
              <a:buFont typeface="Arial" panose="020B0604020202020204" pitchFamily="34" charset="0"/>
              <a:buChar char="•"/>
              <a:defRPr/>
            </a:pPr>
            <a:r>
              <a:rPr lang="en-US" sz="1800" dirty="0">
                <a:latin typeface="+mj-lt"/>
              </a:rPr>
              <a:t>Data collection using rubrics and point to certain artifacts </a:t>
            </a:r>
            <a:r>
              <a:rPr lang="en-US" sz="1800" dirty="0" smtClean="0">
                <a:latin typeface="+mj-lt"/>
              </a:rPr>
              <a:t>collected</a:t>
            </a:r>
          </a:p>
          <a:p>
            <a:pPr>
              <a:defRPr/>
            </a:pPr>
            <a:endParaRPr lang="en-US" sz="1800" dirty="0"/>
          </a:p>
          <a:p>
            <a:pPr>
              <a:defRPr/>
            </a:pPr>
            <a:endParaRPr lang="en-US" sz="1800" dirty="0" smtClean="0"/>
          </a:p>
          <a:p>
            <a:pPr>
              <a:defRPr/>
            </a:pPr>
            <a:endParaRPr lang="en-US" sz="1800" dirty="0"/>
          </a:p>
          <a:p>
            <a:pPr>
              <a:defRPr/>
            </a:pPr>
            <a:endParaRPr lang="en-US" sz="1800" dirty="0" smtClean="0"/>
          </a:p>
          <a:p>
            <a:pPr>
              <a:defRPr/>
            </a:pPr>
            <a:endParaRPr lang="en-US" sz="1800" dirty="0"/>
          </a:p>
          <a:p>
            <a:pPr marL="214313" indent="-214313">
              <a:buFont typeface="Arial" panose="020B0604020202020204" pitchFamily="34" charset="0"/>
              <a:buChar char="•"/>
              <a:defRPr/>
            </a:pPr>
            <a:r>
              <a:rPr lang="en-US" sz="1800" dirty="0" smtClean="0">
                <a:latin typeface="+mj-lt"/>
              </a:rPr>
              <a:t>Data </a:t>
            </a:r>
            <a:r>
              <a:rPr lang="en-US" sz="1800" dirty="0">
                <a:latin typeface="+mj-lt"/>
              </a:rPr>
              <a:t>Collection Courses: CS3337, CS3801, CS4961-CS4962, CS4963</a:t>
            </a:r>
          </a:p>
          <a:p>
            <a:pPr marL="214313" indent="-214313">
              <a:buFont typeface="Arial" panose="020B0604020202020204" pitchFamily="34" charset="0"/>
              <a:buChar char="•"/>
              <a:defRPr/>
            </a:pPr>
            <a:r>
              <a:rPr lang="en-US" sz="1800" dirty="0">
                <a:latin typeface="+mj-lt"/>
              </a:rPr>
              <a:t>CS4961- CS4962: </a:t>
            </a:r>
            <a:r>
              <a:rPr lang="en-US" sz="1800" dirty="0">
                <a:latin typeface="+mj-lt"/>
                <a:hlinkClick r:id="rId3"/>
              </a:rPr>
              <a:t>https://csns.calstatela.edu/wiki/content/cysun/assessment/senior-design</a:t>
            </a:r>
            <a:endParaRPr lang="en-US" sz="1800" dirty="0">
              <a:latin typeface="+mj-lt"/>
            </a:endParaRPr>
          </a:p>
          <a:p>
            <a:pPr>
              <a:defRPr/>
            </a:pPr>
            <a:endParaRPr lang="en-US" sz="1800" dirty="0"/>
          </a:p>
          <a:p>
            <a:pPr>
              <a:spcBef>
                <a:spcPts val="0"/>
              </a:spcBef>
              <a:defRPr/>
            </a:pPr>
            <a:endParaRPr lang="en-US" sz="1800" dirty="0" smtClean="0">
              <a:cs typeface="Calibri" panose="020F0502020204030204" pitchFamily="34" charset="0"/>
            </a:endParaRPr>
          </a:p>
          <a:p>
            <a:pPr>
              <a:spcBef>
                <a:spcPts val="0"/>
              </a:spcBef>
              <a:defRPr/>
            </a:pPr>
            <a:endParaRPr lang="en-US" sz="1800" dirty="0">
              <a:cs typeface="Calibri" panose="020F0502020204030204" pitchFamily="34" charset="0"/>
            </a:endParaRPr>
          </a:p>
        </p:txBody>
      </p:sp>
      <p:graphicFrame>
        <p:nvGraphicFramePr>
          <p:cNvPr id="1741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72388703"/>
              </p:ext>
            </p:extLst>
          </p:nvPr>
        </p:nvGraphicFramePr>
        <p:xfrm>
          <a:off x="1419095" y="2328862"/>
          <a:ext cx="5431631" cy="127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8" name="Document" r:id="rId4" imgW="5956042" imgH="1395737" progId="Word.Document.12">
                  <p:embed/>
                </p:oleObj>
              </mc:Choice>
              <mc:Fallback>
                <p:oleObj name="Document" r:id="rId4" imgW="5956042" imgH="1395737" progId="Word.Document.12">
                  <p:embed/>
                  <p:pic>
                    <p:nvPicPr>
                      <p:cNvPr id="17412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19095" y="2328862"/>
                        <a:ext cx="5431631" cy="1271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09233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2100">
                <a:cs typeface="Calibri" panose="020F0502020204030204" pitchFamily="34" charset="0"/>
              </a:rPr>
              <a:t>CS3337</a:t>
            </a:r>
            <a:endParaRPr lang="en-US" altLang="en-US" sz="2100"/>
          </a:p>
        </p:txBody>
      </p:sp>
      <p:graphicFrame>
        <p:nvGraphicFramePr>
          <p:cNvPr id="2" name="Content Placeholder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3576082"/>
              </p:ext>
            </p:extLst>
          </p:nvPr>
        </p:nvGraphicFramePr>
        <p:xfrm>
          <a:off x="536335" y="1011010"/>
          <a:ext cx="8140701" cy="1944256"/>
        </p:xfrm>
        <a:graphic>
          <a:graphicData uri="http://schemas.openxmlformats.org/drawingml/2006/table">
            <a:tbl>
              <a:tblPr firstRow="1" firstCol="1" bandRow="1"/>
              <a:tblGrid>
                <a:gridCol w="4605523">
                  <a:extLst>
                    <a:ext uri="{9D8B030D-6E8A-4147-A177-3AD203B41FA5}">
                      <a16:colId xmlns:a16="http://schemas.microsoft.com/office/drawing/2014/main" val="1763055261"/>
                    </a:ext>
                  </a:extLst>
                </a:gridCol>
                <a:gridCol w="3535178">
                  <a:extLst>
                    <a:ext uri="{9D8B030D-6E8A-4147-A177-3AD203B41FA5}">
                      <a16:colId xmlns:a16="http://schemas.microsoft.com/office/drawing/2014/main" val="306182102"/>
                    </a:ext>
                  </a:extLst>
                </a:gridCol>
              </a:tblGrid>
              <a:tr h="19097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Artifact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305" marR="37305" marT="22099" marB="22099" anchor="ctr">
                    <a:lnL w="1270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Rubrics</a:t>
                      </a:r>
                      <a:endParaRPr lang="en-US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305" marR="37305" marT="22099" marB="22099" anchor="ctr">
                    <a:lnL w="1270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1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1952001"/>
                  </a:ext>
                </a:extLst>
              </a:tr>
              <a:tr h="25285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Software Requirements Document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9532" marR="89532" marT="53036" marB="53036">
                    <a:lnL w="1270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400" b="1" u="sng">
                          <a:solidFill>
                            <a:srgbClr val="0070FA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3"/>
                        </a:rPr>
                        <a:t>Analysis</a:t>
                      </a: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and </a:t>
                      </a:r>
                      <a:r>
                        <a:rPr lang="en-US" sz="1400" b="1" u="sng">
                          <a:solidFill>
                            <a:srgbClr val="0070FA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4"/>
                        </a:rPr>
                        <a:t>Ethics</a:t>
                      </a:r>
                      <a:endParaRPr lang="en-US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9532" marR="89532" marT="53036" marB="53036">
                    <a:lnL w="1270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3977681"/>
                  </a:ext>
                </a:extLst>
              </a:tr>
              <a:tr h="25285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Presentation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9532" marR="89532" marT="53036" marB="53036">
                    <a:lnL w="1270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400" b="1" u="sng" dirty="0">
                          <a:solidFill>
                            <a:srgbClr val="0070FA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5"/>
                        </a:rPr>
                        <a:t>Oral </a:t>
                      </a:r>
                      <a:r>
                        <a:rPr lang="en-US" sz="1400" b="1" u="sng" dirty="0" err="1" smtClean="0">
                          <a:solidFill>
                            <a:srgbClr val="0070FA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5"/>
                        </a:rPr>
                        <a:t>Communuication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9532" marR="89532" marT="53036" marB="53036">
                    <a:lnL w="1270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268477"/>
                  </a:ext>
                </a:extLst>
              </a:tr>
              <a:tr h="25285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9532" marR="89532" marT="53036" marB="53036">
                    <a:lnL w="1270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400" b="1" u="sng">
                          <a:solidFill>
                            <a:srgbClr val="0070FA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6"/>
                        </a:rPr>
                        <a:t>Teamwork</a:t>
                      </a:r>
                      <a:endParaRPr lang="en-US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9532" marR="89532" marT="53036" marB="53036">
                    <a:lnL w="1270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8491668"/>
                  </a:ext>
                </a:extLst>
              </a:tr>
              <a:tr h="28492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Software Design Document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9532" marR="89532" marT="53036" marB="53036">
                    <a:lnL w="1270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400" b="1" u="none" strike="noStrike" dirty="0">
                          <a:solidFill>
                            <a:srgbClr val="0070FA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7"/>
                        </a:rPr>
                        <a:t>Design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9532" marR="89532" marT="53036" marB="53036">
                    <a:lnL w="1270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8713711"/>
                  </a:ext>
                </a:extLst>
              </a:tr>
              <a:tr h="25285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Project Deliverables (</a:t>
                      </a:r>
                      <a:r>
                        <a:rPr lang="en-US" sz="1400" b="1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Code 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etc.)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9532" marR="89532" marT="53036" marB="53036">
                    <a:lnL w="1270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400" b="1" u="none" strike="noStrike" dirty="0">
                          <a:solidFill>
                            <a:srgbClr val="0070FA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8"/>
                        </a:rPr>
                        <a:t>Implementation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and </a:t>
                      </a:r>
                      <a:r>
                        <a:rPr lang="en-US" sz="1400" b="1" u="none" strike="noStrike" dirty="0">
                          <a:solidFill>
                            <a:srgbClr val="0070FA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9"/>
                        </a:rPr>
                        <a:t>Evaluation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9532" marR="89532" marT="53036" marB="53036">
                    <a:lnL w="1270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7299132"/>
                  </a:ext>
                </a:extLst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536575" y="3242726"/>
            <a:ext cx="8140701" cy="1074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srgbClr val="000000"/>
                </a:solidFill>
                <a:ea typeface="Times New Roman" panose="02020603050405020304" pitchFamily="18" charset="0"/>
              </a:rPr>
              <a:t>Software </a:t>
            </a:r>
            <a:r>
              <a:rPr lang="en-US" sz="1600" dirty="0">
                <a:solidFill>
                  <a:srgbClr val="000000"/>
                </a:solidFill>
                <a:ea typeface="Times New Roman" panose="02020603050405020304" pitchFamily="18" charset="0"/>
              </a:rPr>
              <a:t>Requirements Document (SRD) </a:t>
            </a:r>
            <a:r>
              <a:rPr lang="en-US" sz="1600" dirty="0">
                <a:solidFill>
                  <a:srgbClr val="000000"/>
                </a:solidFill>
                <a:ea typeface="Times New Roman" panose="02020603050405020304" pitchFamily="18" charset="0"/>
              </a:rPr>
              <a:t>Template updated - </a:t>
            </a:r>
            <a:r>
              <a:rPr lang="en-US" sz="1600" dirty="0">
                <a:solidFill>
                  <a:srgbClr val="0070FA"/>
                </a:solidFill>
                <a:ea typeface="Times New Roman" panose="02020603050405020304" pitchFamily="18" charset="0"/>
                <a:hlinkClick r:id="rId10"/>
              </a:rPr>
              <a:t>SRD Template</a:t>
            </a:r>
            <a:r>
              <a:rPr lang="en-US" sz="1600" dirty="0">
                <a:solidFill>
                  <a:srgbClr val="000000"/>
                </a:solidFill>
                <a:ea typeface="Times New Roman" panose="02020603050405020304" pitchFamily="18" charset="0"/>
              </a:rPr>
              <a:t>.</a:t>
            </a:r>
            <a:endParaRPr lang="en-US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>
              <a:buSzPts val="1000"/>
              <a:buFont typeface="Arial" panose="020B0604020202020204" pitchFamily="34" charset="0"/>
              <a:buChar char="•"/>
              <a:tabLst>
                <a:tab pos="342900" algn="l"/>
              </a:tabLst>
              <a:defRPr/>
            </a:pPr>
            <a:r>
              <a:rPr lang="en-US" sz="16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Added</a:t>
            </a:r>
            <a:r>
              <a:rPr lang="en-US" sz="16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n-US" sz="1600" b="1" i="1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Section 2.1 System Analysis</a:t>
            </a:r>
            <a:r>
              <a:rPr lang="en-US" sz="16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6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buSzPts val="1000"/>
              <a:buFont typeface="Arial" panose="020B0604020202020204" pitchFamily="34" charset="0"/>
              <a:buChar char="•"/>
              <a:tabLst>
                <a:tab pos="342900" algn="l"/>
              </a:tabLst>
              <a:defRPr/>
            </a:pPr>
            <a:r>
              <a:rPr lang="en-US" sz="16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Replaced </a:t>
            </a:r>
            <a:r>
              <a:rPr lang="en-US" sz="1600" b="1" i="1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Section 6 Other Requirements</a:t>
            </a:r>
            <a:r>
              <a:rPr lang="en-US" sz="16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 with </a:t>
            </a:r>
            <a:r>
              <a:rPr lang="en-US" sz="1600" b="1" i="1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Legal and Ethical Considerations</a:t>
            </a:r>
            <a:endParaRPr lang="en-US" sz="16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ts val="1125"/>
              </a:lnSpc>
              <a:spcBef>
                <a:spcPts val="844"/>
              </a:spcBef>
              <a:spcAft>
                <a:spcPts val="844"/>
              </a:spcAft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srgbClr val="000000"/>
                </a:solidFill>
                <a:ea typeface="Times New Roman" panose="02020603050405020304" pitchFamily="18" charset="0"/>
              </a:rPr>
              <a:t>SDD template as before.</a:t>
            </a:r>
          </a:p>
        </p:txBody>
      </p:sp>
    </p:spTree>
    <p:extLst>
      <p:ext uri="{BB962C8B-B14F-4D97-AF65-F5344CB8AC3E}">
        <p14:creationId xmlns:p14="http://schemas.microsoft.com/office/powerpoint/2010/main" val="2195783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MS CS Modification</a:t>
            </a:r>
          </a:p>
        </p:txBody>
      </p:sp>
      <p:sp>
        <p:nvSpPr>
          <p:cNvPr id="21507" name="Content Placeholder 2"/>
          <p:cNvSpPr>
            <a:spLocks noGrp="1"/>
          </p:cNvSpPr>
          <p:nvPr>
            <p:ph idx="1"/>
          </p:nvPr>
        </p:nvSpPr>
        <p:spPr>
          <a:xfrm>
            <a:off x="536408" y="1094886"/>
            <a:ext cx="8140628" cy="3477334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100" dirty="0">
                <a:hlinkClick r:id="rId2" action="ppaction://hlinkfile"/>
              </a:rPr>
              <a:t>Program Requirements </a:t>
            </a:r>
            <a:r>
              <a:rPr lang="en-US" altLang="en-US" sz="2100" dirty="0"/>
              <a:t>(30 Units)</a:t>
            </a:r>
          </a:p>
          <a:p>
            <a:pPr lvl="1"/>
            <a:r>
              <a:rPr lang="en-US" altLang="en-US" sz="1800" dirty="0"/>
              <a:t>Core Courses (18 units)</a:t>
            </a:r>
          </a:p>
          <a:p>
            <a:pPr lvl="2"/>
            <a:r>
              <a:rPr lang="en-US" altLang="en-US" sz="1500" dirty="0"/>
              <a:t>Select two courses from each of the three areas of study:</a:t>
            </a:r>
          </a:p>
          <a:p>
            <a:pPr lvl="3"/>
            <a:r>
              <a:rPr lang="en-US" altLang="en-US" sz="1350" dirty="0">
                <a:solidFill>
                  <a:schemeClr val="tx1"/>
                </a:solidFill>
              </a:rPr>
              <a:t>I. Software Design and Implementation (6 units)</a:t>
            </a:r>
          </a:p>
          <a:p>
            <a:pPr lvl="3"/>
            <a:r>
              <a:rPr lang="en-US" altLang="en-US" sz="1350" dirty="0">
                <a:solidFill>
                  <a:schemeClr val="tx1"/>
                </a:solidFill>
              </a:rPr>
              <a:t>II. System Infrastructure (6 units)</a:t>
            </a:r>
          </a:p>
          <a:p>
            <a:pPr lvl="3"/>
            <a:r>
              <a:rPr lang="en-US" altLang="en-US" sz="1350" dirty="0">
                <a:solidFill>
                  <a:schemeClr val="tx1"/>
                </a:solidFill>
              </a:rPr>
              <a:t>III. Computing in the World (6 units)</a:t>
            </a:r>
          </a:p>
          <a:p>
            <a:pPr lvl="1"/>
            <a:r>
              <a:rPr lang="en-US" altLang="en-US" sz="1800" dirty="0"/>
              <a:t>Electives (6 or 12 units)</a:t>
            </a:r>
          </a:p>
          <a:p>
            <a:pPr lvl="2"/>
            <a:r>
              <a:rPr lang="en-US" altLang="en-US" sz="1500" dirty="0"/>
              <a:t>Students completing CS 5960 Comprehensive Exam select 12 units and students completing CS 5990 Thesis select 6 units to satisfy the degree requirement.</a:t>
            </a:r>
          </a:p>
          <a:p>
            <a:pPr lvl="1"/>
            <a:r>
              <a:rPr lang="en-US" altLang="en-US" sz="1800" dirty="0"/>
              <a:t>Comprehensive Examination or Thesis (0 or 6 units)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sz="1500" dirty="0"/>
              <a:t>Status: Approved by our associate dean. Needs reviews and approval by GS Dean, GS Subcommittee, EPC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en-US" sz="21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en-US" sz="2100" dirty="0"/>
          </a:p>
        </p:txBody>
      </p:sp>
    </p:spTree>
    <p:extLst>
      <p:ext uri="{BB962C8B-B14F-4D97-AF65-F5344CB8AC3E}">
        <p14:creationId xmlns:p14="http://schemas.microsoft.com/office/powerpoint/2010/main" val="2120141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BS CS Modification</a:t>
            </a:r>
          </a:p>
        </p:txBody>
      </p:sp>
      <p:sp>
        <p:nvSpPr>
          <p:cNvPr id="2253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1800" dirty="0"/>
              <a:t>Removal of PHYS 2200 (-5) and Math Elective (-3)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1800" dirty="0"/>
              <a:t>Add CS 2470 Network and Cyber Security (+3)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1800" dirty="0"/>
              <a:t>CS 2148 (3 units to 4 units) – Meet the ABET math requirement (+1)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1800" dirty="0"/>
              <a:t>Increase units of CS 2011, CS 2012, CS 2013, CS 3220 (+4)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1800" dirty="0"/>
              <a:t>Remove EE 3445 and add CS 2445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en-US" sz="1800" dirty="0"/>
          </a:p>
        </p:txBody>
      </p:sp>
      <p:sp>
        <p:nvSpPr>
          <p:cNvPr id="22532" name="TextBox 3"/>
          <p:cNvSpPr txBox="1">
            <a:spLocks noChangeArrowheads="1"/>
          </p:cNvSpPr>
          <p:nvPr/>
        </p:nvSpPr>
        <p:spPr bwMode="auto">
          <a:xfrm>
            <a:off x="4000500" y="3038082"/>
            <a:ext cx="3600450" cy="507831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algn="ctr"/>
            <a:r>
              <a:rPr lang="en-US" altLang="en-US" sz="2700" baseline="0" dirty="0"/>
              <a:t>Online/Hybrid Class?</a:t>
            </a:r>
          </a:p>
        </p:txBody>
      </p:sp>
    </p:spTree>
    <p:extLst>
      <p:ext uri="{BB962C8B-B14F-4D97-AF65-F5344CB8AC3E}">
        <p14:creationId xmlns:p14="http://schemas.microsoft.com/office/powerpoint/2010/main" val="1730717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CS Minor Modification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14900" y="1070372"/>
            <a:ext cx="3515116" cy="3467100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en-US" sz="1600" b="1" dirty="0"/>
              <a:t>24 units</a:t>
            </a: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en-US" sz="1600" b="1" dirty="0"/>
              <a:t>Required Courses (15 units)</a:t>
            </a:r>
          </a:p>
          <a:p>
            <a:pPr lvl="1">
              <a:buFont typeface="Wingdings" panose="05000000000000000000" pitchFamily="2" charset="2"/>
              <a:buChar char="Ø"/>
              <a:defRPr/>
            </a:pPr>
            <a:r>
              <a:rPr lang="en-US" sz="1200" dirty="0"/>
              <a:t>CS 2011 (4)</a:t>
            </a:r>
          </a:p>
          <a:p>
            <a:pPr lvl="1">
              <a:buFont typeface="Wingdings" panose="05000000000000000000" pitchFamily="2" charset="2"/>
              <a:buChar char="Ø"/>
              <a:defRPr/>
            </a:pPr>
            <a:r>
              <a:rPr lang="en-US" sz="1200" dirty="0"/>
              <a:t>CS 2012 (4)</a:t>
            </a:r>
          </a:p>
          <a:p>
            <a:pPr lvl="1">
              <a:buFont typeface="Wingdings" panose="05000000000000000000" pitchFamily="2" charset="2"/>
              <a:buChar char="Ø"/>
              <a:defRPr/>
            </a:pPr>
            <a:r>
              <a:rPr lang="en-US" sz="1200" dirty="0"/>
              <a:t>CS 2013 (4) </a:t>
            </a:r>
          </a:p>
          <a:p>
            <a:pPr lvl="1">
              <a:buFont typeface="Wingdings" panose="05000000000000000000" pitchFamily="2" charset="2"/>
              <a:buChar char="Ø"/>
              <a:defRPr/>
            </a:pPr>
            <a:r>
              <a:rPr lang="en-US" sz="1200" dirty="0"/>
              <a:t>CS 2470 (3)</a:t>
            </a: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en-US" sz="1600" b="1" dirty="0"/>
              <a:t>Electives (9 units)</a:t>
            </a:r>
          </a:p>
          <a:p>
            <a:pPr lvl="1">
              <a:buFont typeface="Wingdings" panose="05000000000000000000" pitchFamily="2" charset="2"/>
              <a:buChar char="Ø"/>
              <a:defRPr/>
            </a:pPr>
            <a:r>
              <a:rPr lang="en-US" sz="1400" dirty="0"/>
              <a:t>Select 9 units of upper division computer science courses.</a:t>
            </a:r>
            <a:br>
              <a:rPr lang="en-US" sz="1400" dirty="0"/>
            </a:br>
            <a:endParaRPr lang="en-US" sz="1400" dirty="0"/>
          </a:p>
          <a:p>
            <a:pPr marL="171450" indent="-171450">
              <a:buFont typeface="Wingdings" panose="05000000000000000000" pitchFamily="2" charset="2"/>
              <a:buChar char="Ø"/>
              <a:defRPr/>
            </a:pPr>
            <a:endParaRPr lang="en-US" sz="1100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676405" y="1072966"/>
            <a:ext cx="3319397" cy="33944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B2B2"/>
              </a:buClr>
              <a:buFont typeface="Wingdings" panose="05000000000000000000" pitchFamily="2" charset="2"/>
              <a:buChar char="Ø"/>
              <a:defRPr sz="3200">
                <a:solidFill>
                  <a:schemeClr val="tx1"/>
                </a:solidFill>
                <a:latin typeface="+mn-lt"/>
                <a:ea typeface="PMingLiU" pitchFamily="18" charset="-12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B2B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+mn-lt"/>
                <a:ea typeface="PMingLiU" pitchFamily="18" charset="-12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B2B2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+mn-lt"/>
                <a:ea typeface="PMingLiU" pitchFamily="18" charset="-12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B2B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PMingLiU" pitchFamily="18" charset="-12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B2B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PMingLiU" pitchFamily="18" charset="-12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B2B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B2B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B2B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B2B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defRPr/>
            </a:pPr>
            <a:r>
              <a:rPr lang="en-US" sz="1800" b="1" kern="0" dirty="0"/>
              <a:t>24 units</a:t>
            </a:r>
          </a:p>
          <a:p>
            <a:pPr>
              <a:defRPr/>
            </a:pPr>
            <a:r>
              <a:rPr lang="en-US" sz="1800" b="1" kern="0" dirty="0"/>
              <a:t>Required Courses (15 units)</a:t>
            </a:r>
          </a:p>
          <a:p>
            <a:pPr lvl="1">
              <a:buFont typeface="Wingdings" panose="05000000000000000000" pitchFamily="2" charset="2"/>
              <a:buChar char="Ø"/>
              <a:defRPr/>
            </a:pPr>
            <a:r>
              <a:rPr lang="en-US" sz="1350" kern="0" dirty="0"/>
              <a:t>CS 2011 (3)</a:t>
            </a:r>
          </a:p>
          <a:p>
            <a:pPr lvl="1">
              <a:buFont typeface="Wingdings" panose="05000000000000000000" pitchFamily="2" charset="2"/>
              <a:buChar char="Ø"/>
              <a:defRPr/>
            </a:pPr>
            <a:r>
              <a:rPr lang="en-US" sz="1350" kern="0" dirty="0"/>
              <a:t>CS 2012 (3)</a:t>
            </a:r>
          </a:p>
          <a:p>
            <a:pPr lvl="1">
              <a:buFont typeface="Wingdings" panose="05000000000000000000" pitchFamily="2" charset="2"/>
              <a:buChar char="Ø"/>
              <a:defRPr/>
            </a:pPr>
            <a:r>
              <a:rPr lang="en-US" sz="1350" kern="0" dirty="0"/>
              <a:t>CS 2013 (3) </a:t>
            </a:r>
          </a:p>
          <a:p>
            <a:pPr lvl="1">
              <a:buFont typeface="Wingdings" panose="05000000000000000000" pitchFamily="2" charset="2"/>
              <a:buChar char="Ø"/>
              <a:defRPr/>
            </a:pPr>
            <a:r>
              <a:rPr lang="en-US" sz="1350" kern="0" dirty="0"/>
              <a:t>CS 1220 (3)</a:t>
            </a:r>
          </a:p>
          <a:p>
            <a:pPr lvl="1">
              <a:buFont typeface="Wingdings" panose="05000000000000000000" pitchFamily="2" charset="2"/>
              <a:buChar char="Ø"/>
              <a:defRPr/>
            </a:pPr>
            <a:r>
              <a:rPr lang="en-US" sz="1350" kern="0" dirty="0"/>
              <a:t>CS 1222 (3)</a:t>
            </a:r>
          </a:p>
          <a:p>
            <a:pPr>
              <a:defRPr/>
            </a:pPr>
            <a:r>
              <a:rPr lang="en-US" sz="1800" b="1" kern="0" dirty="0"/>
              <a:t>Electives (9 units)</a:t>
            </a:r>
          </a:p>
          <a:p>
            <a:pPr lvl="1">
              <a:buFont typeface="Wingdings" panose="05000000000000000000" pitchFamily="2" charset="2"/>
              <a:buChar char="Ø"/>
              <a:defRPr/>
            </a:pPr>
            <a:r>
              <a:rPr lang="en-US" sz="1500" kern="0" dirty="0"/>
              <a:t>Select 9 units of upper division computer science courses.</a:t>
            </a:r>
            <a:br>
              <a:rPr lang="en-US" sz="1500" kern="0" dirty="0"/>
            </a:br>
            <a:endParaRPr lang="en-US" sz="1500" kern="0" dirty="0"/>
          </a:p>
          <a:p>
            <a:pPr>
              <a:defRPr/>
            </a:pPr>
            <a:endParaRPr lang="en-US" sz="1200" kern="0" dirty="0"/>
          </a:p>
        </p:txBody>
      </p:sp>
      <p:sp>
        <p:nvSpPr>
          <p:cNvPr id="23557" name="Right Arrow 4"/>
          <p:cNvSpPr>
            <a:spLocks noChangeArrowheads="1"/>
          </p:cNvSpPr>
          <p:nvPr/>
        </p:nvSpPr>
        <p:spPr bwMode="auto">
          <a:xfrm>
            <a:off x="4124564" y="2283529"/>
            <a:ext cx="571500" cy="614363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/>
            <a:endParaRPr lang="en-US" altLang="en-US" sz="1350"/>
          </a:p>
        </p:txBody>
      </p:sp>
    </p:spTree>
    <p:extLst>
      <p:ext uri="{BB962C8B-B14F-4D97-AF65-F5344CB8AC3E}">
        <p14:creationId xmlns:p14="http://schemas.microsoft.com/office/powerpoint/2010/main" val="134320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sz="3000" dirty="0"/>
              <a:t>Certificate Program for Supplementary Authorization (CS SA)</a:t>
            </a:r>
          </a:p>
        </p:txBody>
      </p:sp>
      <p:sp>
        <p:nvSpPr>
          <p:cNvPr id="2457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sz="1800" dirty="0"/>
              <a:t>It is a certificate program that trains k-12 teachers to apply for CS supplementary authorization that allows them to teach computer science courses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sz="1800" dirty="0"/>
              <a:t>1 year program with flexible online courses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sz="1800" dirty="0"/>
              <a:t>Meet the CTC requirements</a:t>
            </a:r>
          </a:p>
          <a:p>
            <a:pPr lvl="1"/>
            <a:r>
              <a:rPr lang="en-US" altLang="en-US" dirty="0"/>
              <a:t>Introductory requirements (10 units)</a:t>
            </a:r>
          </a:p>
          <a:p>
            <a:pPr lvl="2"/>
            <a:r>
              <a:rPr lang="en-US" altLang="en-US" sz="1350" dirty="0"/>
              <a:t>Computational thinking, programming, computer and communication devices, impact of computing</a:t>
            </a:r>
          </a:p>
          <a:p>
            <a:pPr lvl="1"/>
            <a:r>
              <a:rPr lang="en-US" altLang="en-US" dirty="0"/>
              <a:t>Specific requirements (13 units)</a:t>
            </a:r>
          </a:p>
          <a:p>
            <a:pPr lvl="2"/>
            <a:r>
              <a:rPr lang="en-US" altLang="en-US" sz="1350" dirty="0"/>
              <a:t>Programming, data structure and algorithms, system and network, software design, impact of computing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sz="1800" dirty="0"/>
              <a:t>Expect to start in Spring 2021</a:t>
            </a:r>
          </a:p>
          <a:p>
            <a:pPr lvl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795516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CS SA - Course plan</a:t>
            </a:r>
          </a:p>
        </p:txBody>
      </p:sp>
      <p:sp>
        <p:nvSpPr>
          <p:cNvPr id="2560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sz="1600" b="1" dirty="0"/>
              <a:t>CS 7010</a:t>
            </a:r>
            <a:r>
              <a:rPr lang="en-US" altLang="en-US" sz="1600" dirty="0"/>
              <a:t> (3) Introduction to Computational Thinking and Programming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sz="1600" b="1" dirty="0"/>
              <a:t>CS 7020</a:t>
            </a:r>
            <a:r>
              <a:rPr lang="en-US" altLang="en-US" sz="1600" dirty="0"/>
              <a:t> (3) Computer Systems and Network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sz="1600" b="1" dirty="0"/>
              <a:t>CS 7030</a:t>
            </a:r>
            <a:r>
              <a:rPr lang="en-US" altLang="en-US" sz="1600" dirty="0"/>
              <a:t> (4) Programming and Data Structures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sz="1600" b="1" dirty="0"/>
              <a:t>CS 7040</a:t>
            </a:r>
            <a:r>
              <a:rPr lang="en-US" altLang="en-US" sz="1600" dirty="0"/>
              <a:t> (3) Algorithms and Software Design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sz="1600" dirty="0"/>
              <a:t>(each course is 10-week long)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en-US" sz="16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3414460"/>
              </p:ext>
            </p:extLst>
          </p:nvPr>
        </p:nvGraphicFramePr>
        <p:xfrm>
          <a:off x="2073058" y="2837406"/>
          <a:ext cx="5248405" cy="13716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62079">
                  <a:extLst>
                    <a:ext uri="{9D8B030D-6E8A-4147-A177-3AD203B41FA5}">
                      <a16:colId xmlns:a16="http://schemas.microsoft.com/office/drawing/2014/main" val="4085022291"/>
                    </a:ext>
                  </a:extLst>
                </a:gridCol>
                <a:gridCol w="1884115">
                  <a:extLst>
                    <a:ext uri="{9D8B030D-6E8A-4147-A177-3AD203B41FA5}">
                      <a16:colId xmlns:a16="http://schemas.microsoft.com/office/drawing/2014/main" val="2790834565"/>
                    </a:ext>
                  </a:extLst>
                </a:gridCol>
                <a:gridCol w="1902211">
                  <a:extLst>
                    <a:ext uri="{9D8B030D-6E8A-4147-A177-3AD203B41FA5}">
                      <a16:colId xmlns:a16="http://schemas.microsoft.com/office/drawing/2014/main" val="2553703343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</a:rPr>
                        <a:t>Term (10 weeks)</a:t>
                      </a:r>
                      <a:endParaRPr lang="en-US" sz="14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38576" marR="3857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</a:rPr>
                        <a:t>Introductory (10 units)</a:t>
                      </a:r>
                      <a:endParaRPr lang="en-US" sz="14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38576" marR="3857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</a:rPr>
                        <a:t>Specific (13=10+3 units)</a:t>
                      </a:r>
                      <a:endParaRPr lang="en-US" sz="14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38576" marR="38576" marT="0" marB="0"/>
                </a:tc>
                <a:extLst>
                  <a:ext uri="{0D108BD9-81ED-4DB2-BD59-A6C34878D82A}">
                    <a16:rowId xmlns:a16="http://schemas.microsoft.com/office/drawing/2014/main" val="334357196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</a:rPr>
                        <a:t>1</a:t>
                      </a:r>
                      <a:endParaRPr lang="en-US" sz="14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38576" marR="3857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</a:rPr>
                        <a:t>CS 7010 (3)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38576" marR="3857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</a:rPr>
                        <a:t>CS 7010 (3)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38576" marR="38576" marT="0" marB="0"/>
                </a:tc>
                <a:extLst>
                  <a:ext uri="{0D108BD9-81ED-4DB2-BD59-A6C34878D82A}">
                    <a16:rowId xmlns:a16="http://schemas.microsoft.com/office/drawing/2014/main" val="513654934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</a:rPr>
                        <a:t>2</a:t>
                      </a:r>
                      <a:endParaRPr lang="en-US" sz="14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38576" marR="3857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</a:rPr>
                        <a:t>CS 7020 (3)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38576" marR="3857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</a:rPr>
                        <a:t>CS 7020 (3)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38576" marR="38576" marT="0" marB="0"/>
                </a:tc>
                <a:extLst>
                  <a:ext uri="{0D108BD9-81ED-4DB2-BD59-A6C34878D82A}">
                    <a16:rowId xmlns:a16="http://schemas.microsoft.com/office/drawing/2014/main" val="2155838247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</a:rPr>
                        <a:t>3</a:t>
                      </a:r>
                      <a:endParaRPr lang="en-US" sz="14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38576" marR="3857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</a:rPr>
                        <a:t>CS 7030 (4)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38576" marR="3857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</a:rPr>
                        <a:t>CS 7030 (4)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38576" marR="38576" marT="0" marB="0"/>
                </a:tc>
                <a:extLst>
                  <a:ext uri="{0D108BD9-81ED-4DB2-BD59-A6C34878D82A}">
                    <a16:rowId xmlns:a16="http://schemas.microsoft.com/office/drawing/2014/main" val="3174192829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</a:rPr>
                        <a:t>4</a:t>
                      </a:r>
                      <a:endParaRPr lang="en-US" sz="14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38576" marR="3857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4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38576" marR="3857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</a:rPr>
                        <a:t>CS 7040 (3)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38576" marR="38576" marT="0" marB="0"/>
                </a:tc>
                <a:extLst>
                  <a:ext uri="{0D108BD9-81ED-4DB2-BD59-A6C34878D82A}">
                    <a16:rowId xmlns:a16="http://schemas.microsoft.com/office/drawing/2014/main" val="17772714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65481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Fall 2020 Enrollment</a:t>
            </a:r>
          </a:p>
        </p:txBody>
      </p:sp>
      <p:sp>
        <p:nvSpPr>
          <p:cNvPr id="2662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sz="2000" dirty="0" smtClean="0"/>
              <a:t>As of 8/10/2020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en-US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en-US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en-US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en-US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000" dirty="0" smtClean="0"/>
              <a:t>Decrease </a:t>
            </a:r>
            <a:r>
              <a:rPr lang="en-US" altLang="en-US" sz="2000" dirty="0"/>
              <a:t>: graduate and juniors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000" dirty="0"/>
              <a:t>Increase : freshman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000" dirty="0"/>
              <a:t>Steady : senior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en-US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en-US" sz="2000" dirty="0" smtClean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771650" y="1885950"/>
          <a:ext cx="5657849" cy="8001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30287">
                  <a:extLst>
                    <a:ext uri="{9D8B030D-6E8A-4147-A177-3AD203B41FA5}">
                      <a16:colId xmlns:a16="http://schemas.microsoft.com/office/drawing/2014/main" val="1008584922"/>
                    </a:ext>
                  </a:extLst>
                </a:gridCol>
                <a:gridCol w="1135062">
                  <a:extLst>
                    <a:ext uri="{9D8B030D-6E8A-4147-A177-3AD203B41FA5}">
                      <a16:colId xmlns:a16="http://schemas.microsoft.com/office/drawing/2014/main" val="199870869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1830406742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770483819"/>
                    </a:ext>
                  </a:extLst>
                </a:gridCol>
                <a:gridCol w="977900">
                  <a:extLst>
                    <a:ext uri="{9D8B030D-6E8A-4147-A177-3AD203B41FA5}">
                      <a16:colId xmlns:a16="http://schemas.microsoft.com/office/drawing/2014/main" val="1672244611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3282644855"/>
                    </a:ext>
                  </a:extLst>
                </a:gridCol>
              </a:tblGrid>
              <a:tr h="4000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effectLst/>
                        </a:rPr>
                        <a:t>Freshman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effectLst/>
                        </a:rPr>
                        <a:t>Sophomore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>
                          <a:effectLst/>
                        </a:rPr>
                        <a:t>Junior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>
                          <a:effectLst/>
                        </a:rPr>
                        <a:t>Senior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>
                          <a:effectLst/>
                        </a:rPr>
                        <a:t>Graduate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>
                          <a:effectLst/>
                        </a:rPr>
                        <a:t>Total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012653722"/>
                  </a:ext>
                </a:extLst>
              </a:tr>
              <a:tr h="4000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u="none" strike="noStrike" dirty="0">
                          <a:effectLst/>
                        </a:rPr>
                        <a:t>204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u="none" strike="noStrike" dirty="0">
                          <a:effectLst/>
                        </a:rPr>
                        <a:t>146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u="none" strike="noStrike" dirty="0">
                          <a:effectLst/>
                        </a:rPr>
                        <a:t>136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u="none" strike="noStrike" dirty="0">
                          <a:effectLst/>
                        </a:rPr>
                        <a:t>272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u="none" strike="noStrike" dirty="0">
                          <a:effectLst/>
                        </a:rPr>
                        <a:t>59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u="none" strike="noStrike" dirty="0">
                          <a:effectLst/>
                        </a:rPr>
                        <a:t>817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4627557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26794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dirty="0" smtClean="0"/>
              <a:t>Department </a:t>
            </a:r>
            <a:r>
              <a:rPr lang="en-US" dirty="0"/>
              <a:t>Personnel </a:t>
            </a:r>
            <a:r>
              <a:rPr lang="en-US" dirty="0" smtClean="0"/>
              <a:t>Updates</a:t>
            </a:r>
            <a:r>
              <a:rPr lang="en-US" dirty="0"/>
              <a:t>	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dirty="0"/>
              <a:t>Updates on curriculum changes and fall enrollment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dirty="0"/>
              <a:t>Reminders: Alt-Instruction Summer Institutes, fall readiness, committees, events, deadlines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dirty="0"/>
              <a:t>IT presentation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dirty="0"/>
              <a:t>Q&amp;A  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en-US" altLang="en-US" sz="1350" dirty="0">
              <a:solidFill>
                <a:schemeClr val="bg1"/>
              </a:solidFill>
            </a:endParaRPr>
          </a:p>
        </p:txBody>
      </p:sp>
      <p:sp>
        <p:nvSpPr>
          <p:cNvPr id="512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Agenda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/>
            </a:pPr>
            <a:fld id="{44BE09C1-D993-4FE8-969E-BCDAFE92E1A4}" type="slidenum">
              <a:rPr lang="en-US" sz="900">
                <a:solidFill>
                  <a:prstClr val="black">
                    <a:tint val="75000"/>
                  </a:prstClr>
                </a:solidFill>
                <a:latin typeface="Calibri"/>
              </a:rPr>
              <a:pPr>
                <a:defRPr/>
              </a:pPr>
              <a:t>2</a:t>
            </a:fld>
            <a:endParaRPr lang="en-US" sz="90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470721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Reminders</a:t>
            </a:r>
          </a:p>
        </p:txBody>
      </p:sp>
      <p:sp>
        <p:nvSpPr>
          <p:cNvPr id="2765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100" dirty="0"/>
              <a:t>Alt-Instruction Summer </a:t>
            </a:r>
            <a:r>
              <a:rPr lang="en-US" altLang="en-US" sz="2100" dirty="0" smtClean="0"/>
              <a:t>Institutes (email submission by 8/21)</a:t>
            </a:r>
            <a:endParaRPr lang="en-US" altLang="en-US" sz="21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100" dirty="0"/>
              <a:t>Fall readiness</a:t>
            </a:r>
          </a:p>
          <a:p>
            <a:pPr lvl="1"/>
            <a:r>
              <a:rPr lang="en-US" altLang="en-US" sz="1800" dirty="0"/>
              <a:t>Set for online teaching? - Canvas, CSNS, zoom, mic, camera, laptop</a:t>
            </a:r>
          </a:p>
          <a:p>
            <a:pPr lvl="1"/>
            <a:r>
              <a:rPr lang="en-US" altLang="en-US" sz="1800" dirty="0"/>
              <a:t>Students who want to add your class last minute? </a:t>
            </a:r>
          </a:p>
          <a:p>
            <a:pPr lvl="2"/>
            <a:r>
              <a:rPr lang="en-US" altLang="en-US" sz="1500" dirty="0"/>
              <a:t>Your </a:t>
            </a:r>
            <a:r>
              <a:rPr lang="en-US" altLang="en-US" sz="1500" dirty="0" smtClean="0"/>
              <a:t>zoom </a:t>
            </a:r>
            <a:r>
              <a:rPr lang="en-US" altLang="en-US" sz="1500" dirty="0"/>
              <a:t>meeting link?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100" dirty="0"/>
              <a:t>Committees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100" dirty="0" smtClean="0"/>
              <a:t>Events</a:t>
            </a:r>
            <a:endParaRPr lang="en-US" altLang="en-US" sz="2100" dirty="0"/>
          </a:p>
        </p:txBody>
      </p:sp>
    </p:spTree>
    <p:extLst>
      <p:ext uri="{BB962C8B-B14F-4D97-AF65-F5344CB8AC3E}">
        <p14:creationId xmlns:p14="http://schemas.microsoft.com/office/powerpoint/2010/main" val="1210966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College Committee/Taskforce Representatives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62608760"/>
              </p:ext>
            </p:extLst>
          </p:nvPr>
        </p:nvGraphicFramePr>
        <p:xfrm>
          <a:off x="1515649" y="1045857"/>
          <a:ext cx="6400799" cy="3412506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2744870">
                  <a:extLst>
                    <a:ext uri="{9D8B030D-6E8A-4147-A177-3AD203B41FA5}">
                      <a16:colId xmlns:a16="http://schemas.microsoft.com/office/drawing/2014/main" val="569082081"/>
                    </a:ext>
                  </a:extLst>
                </a:gridCol>
                <a:gridCol w="3655929">
                  <a:extLst>
                    <a:ext uri="{9D8B030D-6E8A-4147-A177-3AD203B41FA5}">
                      <a16:colId xmlns:a16="http://schemas.microsoft.com/office/drawing/2014/main" val="1650537712"/>
                    </a:ext>
                  </a:extLst>
                </a:gridCol>
              </a:tblGrid>
              <a:tr h="26297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Committee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2020-2021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3465411503"/>
                  </a:ext>
                </a:extLst>
              </a:tr>
              <a:tr h="26297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  <a:latin typeface="+mj-lt"/>
                        </a:rPr>
                        <a:t>FAC </a:t>
                      </a:r>
                      <a:endParaRPr lang="en-US" sz="1600" b="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1" dirty="0" smtClean="0">
                          <a:solidFill>
                            <a:srgbClr val="0000FF"/>
                          </a:solidFill>
                          <a:effectLst/>
                          <a:latin typeface="+mj-lt"/>
                        </a:rPr>
                        <a:t>J. </a:t>
                      </a:r>
                      <a:r>
                        <a:rPr lang="en-US" sz="1600" b="0" i="1" dirty="0" err="1" smtClean="0">
                          <a:solidFill>
                            <a:srgbClr val="0000FF"/>
                          </a:solidFill>
                          <a:effectLst/>
                          <a:latin typeface="+mj-lt"/>
                        </a:rPr>
                        <a:t>Guo</a:t>
                      </a:r>
                      <a:endParaRPr lang="en-US" sz="1600" b="0" i="1" dirty="0">
                        <a:solidFill>
                          <a:srgbClr val="0000FF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180385255"/>
                  </a:ext>
                </a:extLst>
              </a:tr>
              <a:tr h="21699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 smtClean="0">
                          <a:effectLst/>
                          <a:latin typeface="+mj-lt"/>
                        </a:rPr>
                        <a:t>RTP  </a:t>
                      </a:r>
                      <a:r>
                        <a:rPr lang="en-US" sz="1600" b="0" dirty="0">
                          <a:effectLst/>
                          <a:latin typeface="+mj-lt"/>
                        </a:rPr>
                        <a:t>(elected)</a:t>
                      </a:r>
                      <a:endParaRPr lang="en-US" sz="1600" b="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 err="1" smtClean="0">
                          <a:effectLst/>
                          <a:latin typeface="+mj-lt"/>
                        </a:rPr>
                        <a:t>Pamula</a:t>
                      </a:r>
                      <a:r>
                        <a:rPr lang="en-US" sz="1600" b="0" dirty="0" smtClean="0">
                          <a:effectLst/>
                          <a:latin typeface="+mj-lt"/>
                        </a:rPr>
                        <a:t> </a:t>
                      </a:r>
                      <a:r>
                        <a:rPr lang="en-US" sz="1000" b="0" dirty="0" smtClean="0">
                          <a:effectLst/>
                          <a:latin typeface="+mj-lt"/>
                        </a:rPr>
                        <a:t>(College election</a:t>
                      </a:r>
                      <a:r>
                        <a:rPr lang="en-US" sz="1000" b="0" dirty="0" smtClean="0">
                          <a:effectLst/>
                          <a:latin typeface="+mj-lt"/>
                        </a:rPr>
                        <a:t>)</a:t>
                      </a:r>
                      <a:endParaRPr lang="en-US" sz="1000" b="0" dirty="0" smtClean="0">
                        <a:effectLst/>
                        <a:latin typeface="+mj-lt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2206226017"/>
                  </a:ext>
                </a:extLst>
              </a:tr>
              <a:tr h="26297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  <a:latin typeface="+mj-lt"/>
                        </a:rPr>
                        <a:t>IAC </a:t>
                      </a:r>
                      <a:endParaRPr lang="en-US" sz="1600" b="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baseline="0" dirty="0" err="1" smtClean="0">
                          <a:effectLst/>
                          <a:latin typeface="+mj-lt"/>
                        </a:rPr>
                        <a:t>Pourhomayoun</a:t>
                      </a:r>
                      <a:endParaRPr lang="en-US" sz="1600" b="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188062398"/>
                  </a:ext>
                </a:extLst>
              </a:tr>
              <a:tr h="26297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  <a:latin typeface="+mj-lt"/>
                        </a:rPr>
                        <a:t>SAC </a:t>
                      </a:r>
                      <a:endParaRPr lang="en-US" sz="1600" b="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 smtClean="0">
                          <a:effectLst/>
                          <a:latin typeface="+mj-lt"/>
                        </a:rPr>
                        <a:t>Zhu (Fall 2020),</a:t>
                      </a:r>
                      <a:r>
                        <a:rPr lang="en-US" sz="1600" b="0" baseline="0" dirty="0" smtClean="0">
                          <a:effectLst/>
                          <a:latin typeface="+mj-lt"/>
                        </a:rPr>
                        <a:t> </a:t>
                      </a:r>
                      <a:r>
                        <a:rPr lang="en-US" sz="1600" b="0" i="1" baseline="0" dirty="0" err="1" smtClean="0">
                          <a:solidFill>
                            <a:srgbClr val="0000FF"/>
                          </a:solidFill>
                          <a:effectLst/>
                          <a:latin typeface="+mj-lt"/>
                        </a:rPr>
                        <a:t>Amini</a:t>
                      </a:r>
                      <a:r>
                        <a:rPr lang="en-US" sz="1600" b="0" i="1" baseline="0" dirty="0" smtClean="0">
                          <a:solidFill>
                            <a:srgbClr val="0000FF"/>
                          </a:solidFill>
                          <a:effectLst/>
                          <a:latin typeface="+mj-lt"/>
                        </a:rPr>
                        <a:t> (Spring 2021)</a:t>
                      </a:r>
                      <a:endParaRPr lang="en-US" sz="1600" b="0" i="1" dirty="0">
                        <a:solidFill>
                          <a:srgbClr val="0000FF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2512230345"/>
                  </a:ext>
                </a:extLst>
              </a:tr>
              <a:tr h="26297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  <a:latin typeface="+mj-lt"/>
                        </a:rPr>
                        <a:t>Assessment </a:t>
                      </a:r>
                      <a:endParaRPr lang="en-US" sz="1600" b="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 smtClean="0">
                          <a:effectLst/>
                          <a:latin typeface="+mj-lt"/>
                        </a:rPr>
                        <a:t>Sun</a:t>
                      </a:r>
                      <a:endParaRPr lang="en-US" sz="1600" b="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232605039"/>
                  </a:ext>
                </a:extLst>
              </a:tr>
              <a:tr h="26297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  <a:latin typeface="+mj-lt"/>
                        </a:rPr>
                        <a:t>Budget </a:t>
                      </a:r>
                      <a:endParaRPr lang="en-US" sz="1600" b="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 err="1" smtClean="0">
                          <a:effectLst/>
                          <a:latin typeface="+mj-lt"/>
                        </a:rPr>
                        <a:t>Parviz</a:t>
                      </a:r>
                      <a:endParaRPr lang="en-US" sz="1600" b="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255716206"/>
                  </a:ext>
                </a:extLst>
              </a:tr>
              <a:tr h="26297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  <a:latin typeface="+mj-lt"/>
                        </a:rPr>
                        <a:t>Grad. Studies </a:t>
                      </a:r>
                      <a:endParaRPr lang="en-US" sz="1600" b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 err="1" smtClean="0">
                          <a:effectLst/>
                          <a:latin typeface="+mj-lt"/>
                        </a:rPr>
                        <a:t>H.Guo</a:t>
                      </a:r>
                      <a:endParaRPr lang="en-US" sz="1600" b="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4182536990"/>
                  </a:ext>
                </a:extLst>
              </a:tr>
              <a:tr h="26297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 err="1">
                          <a:effectLst/>
                          <a:latin typeface="+mj-lt"/>
                        </a:rPr>
                        <a:t>FyRe</a:t>
                      </a:r>
                      <a:r>
                        <a:rPr lang="en-US" sz="1600" b="0" dirty="0">
                          <a:effectLst/>
                          <a:latin typeface="+mj-lt"/>
                        </a:rPr>
                        <a:t> </a:t>
                      </a:r>
                      <a:r>
                        <a:rPr lang="en-US" sz="1600" b="0" dirty="0" smtClean="0">
                          <a:effectLst/>
                          <a:latin typeface="+mj-lt"/>
                        </a:rPr>
                        <a:t>and CAPS</a:t>
                      </a:r>
                      <a:endParaRPr lang="en-US" sz="1600" b="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 smtClean="0">
                          <a:effectLst/>
                          <a:latin typeface="+mj-lt"/>
                        </a:rPr>
                        <a:t>Ye</a:t>
                      </a:r>
                      <a:endParaRPr lang="en-US" sz="1600" b="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548825546"/>
                  </a:ext>
                </a:extLst>
              </a:tr>
              <a:tr h="26297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  <a:latin typeface="+mj-lt"/>
                        </a:rPr>
                        <a:t>Research </a:t>
                      </a:r>
                      <a:endParaRPr lang="en-US" sz="1600" b="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 err="1" smtClean="0">
                          <a:effectLst/>
                          <a:latin typeface="+mj-lt"/>
                        </a:rPr>
                        <a:t>Amini</a:t>
                      </a:r>
                      <a:endParaRPr lang="en-US" sz="1600" b="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1213974074"/>
                  </a:ext>
                </a:extLst>
              </a:tr>
              <a:tr h="26297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Senior Design</a:t>
                      </a:r>
                      <a:endParaRPr lang="en-US" sz="1600" b="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Sun/Lim</a:t>
                      </a:r>
                      <a:endParaRPr lang="en-US" sz="1600" b="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2229401685"/>
                  </a:ext>
                </a:extLst>
              </a:tr>
              <a:tr h="19569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  <a:latin typeface="+mj-lt"/>
                        </a:rPr>
                        <a:t>Safety </a:t>
                      </a:r>
                      <a:endParaRPr lang="en-US" sz="1600" b="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 err="1" smtClean="0">
                          <a:effectLst/>
                          <a:latin typeface="+mj-lt"/>
                        </a:rPr>
                        <a:t>J.Guo</a:t>
                      </a:r>
                      <a:endParaRPr lang="en-US" sz="1600" b="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4217971537"/>
                  </a:ext>
                </a:extLst>
              </a:tr>
              <a:tr h="21988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Strategic Plan Lead Faculty</a:t>
                      </a:r>
                      <a:endParaRPr lang="en-US" sz="1600" b="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Ye (2019-2021)</a:t>
                      </a:r>
                      <a:endParaRPr lang="en-US" sz="1600" b="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495795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48462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Department Committees/Taskforces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76597967"/>
              </p:ext>
            </p:extLst>
          </p:nvPr>
        </p:nvGraphicFramePr>
        <p:xfrm>
          <a:off x="536409" y="977084"/>
          <a:ext cx="8212384" cy="3550766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286262">
                  <a:extLst>
                    <a:ext uri="{9D8B030D-6E8A-4147-A177-3AD203B41FA5}">
                      <a16:colId xmlns:a16="http://schemas.microsoft.com/office/drawing/2014/main" val="3662070514"/>
                    </a:ext>
                  </a:extLst>
                </a:gridCol>
                <a:gridCol w="100872">
                  <a:extLst>
                    <a:ext uri="{9D8B030D-6E8A-4147-A177-3AD203B41FA5}">
                      <a16:colId xmlns:a16="http://schemas.microsoft.com/office/drawing/2014/main" val="3455182096"/>
                    </a:ext>
                  </a:extLst>
                </a:gridCol>
                <a:gridCol w="3826688">
                  <a:extLst>
                    <a:ext uri="{9D8B030D-6E8A-4147-A177-3AD203B41FA5}">
                      <a16:colId xmlns:a16="http://schemas.microsoft.com/office/drawing/2014/main" val="1213989842"/>
                    </a:ext>
                  </a:extLst>
                </a:gridCol>
                <a:gridCol w="3998562">
                  <a:extLst>
                    <a:ext uri="{9D8B030D-6E8A-4147-A177-3AD203B41FA5}">
                      <a16:colId xmlns:a16="http://schemas.microsoft.com/office/drawing/2014/main" val="2625715970"/>
                    </a:ext>
                  </a:extLst>
                </a:gridCol>
              </a:tblGrid>
              <a:tr h="228581">
                <a:tc gridSpan="3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Department Committee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2020-2021</a:t>
                      </a: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3048257598"/>
                  </a:ext>
                </a:extLst>
              </a:tr>
              <a:tr h="228624">
                <a:tc gridSpan="3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 smtClean="0">
                          <a:effectLst/>
                          <a:latin typeface="+mn-lt"/>
                        </a:rPr>
                        <a:t>RTP</a:t>
                      </a:r>
                      <a:r>
                        <a:rPr lang="en-US" sz="1400" b="0" baseline="0" dirty="0" smtClean="0">
                          <a:effectLst/>
                          <a:latin typeface="+mn-lt"/>
                        </a:rPr>
                        <a:t> &amp; PTR (elected)</a:t>
                      </a:r>
                      <a:endParaRPr lang="en-US" sz="1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Abbott</a:t>
                      </a:r>
                      <a:r>
                        <a:rPr lang="en-US" sz="1400" b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400" b="0" baseline="0" dirty="0" err="1" smtClean="0">
                          <a:effectLst/>
                          <a:latin typeface="+mn-lt"/>
                          <a:ea typeface="+mn-ea"/>
                          <a:cs typeface="+mn-cs"/>
                        </a:rPr>
                        <a:t>Parviz</a:t>
                      </a:r>
                      <a:r>
                        <a:rPr lang="en-US" sz="1400" b="0" baseline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  <a:r>
                        <a:rPr lang="en-US" sz="1400" b="0" dirty="0" smtClean="0">
                          <a:effectLst/>
                          <a:latin typeface="+mn-lt"/>
                        </a:rPr>
                        <a:t> Sun, </a:t>
                      </a:r>
                      <a:r>
                        <a:rPr lang="en-US" sz="1400" b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(Kang)</a:t>
                      </a:r>
                      <a:endParaRPr lang="en-US" sz="1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2946347152"/>
                  </a:ext>
                </a:extLst>
              </a:tr>
              <a:tr h="228602">
                <a:tc gridSpan="3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Faculty Search (elected) – inactive for</a:t>
                      </a:r>
                      <a:r>
                        <a:rPr lang="en-US" sz="1400" b="0" baseline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 2020-2021</a:t>
                      </a:r>
                      <a:endParaRPr lang="en-US" sz="1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Abbott,</a:t>
                      </a:r>
                      <a:r>
                        <a:rPr lang="en-US" sz="1400" b="0" baseline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b="1" baseline="0" dirty="0" err="1" smtClean="0">
                          <a:effectLst/>
                          <a:latin typeface="+mn-lt"/>
                          <a:ea typeface="+mn-ea"/>
                          <a:cs typeface="+mn-cs"/>
                        </a:rPr>
                        <a:t>Pamula</a:t>
                      </a:r>
                      <a:r>
                        <a:rPr lang="en-US" sz="1400" b="1" baseline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400" b="0" baseline="0" dirty="0" err="1" smtClean="0">
                          <a:effectLst/>
                          <a:latin typeface="+mn-lt"/>
                          <a:ea typeface="+mn-ea"/>
                          <a:cs typeface="+mn-cs"/>
                        </a:rPr>
                        <a:t>Pourhomayoun</a:t>
                      </a:r>
                      <a:r>
                        <a:rPr lang="en-US" sz="1400" b="0" baseline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400" b="0" baseline="0" dirty="0" smtClean="0"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Sun</a:t>
                      </a:r>
                      <a:r>
                        <a:rPr lang="en-US" sz="1400" b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400" b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(Kang)</a:t>
                      </a:r>
                      <a:endParaRPr lang="en-US" sz="1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3683422959"/>
                  </a:ext>
                </a:extLst>
              </a:tr>
              <a:tr h="259727">
                <a:tc gridSpan="3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 smtClean="0">
                          <a:effectLst/>
                          <a:latin typeface="+mn-lt"/>
                        </a:rPr>
                        <a:t>Lecturer </a:t>
                      </a:r>
                      <a:r>
                        <a:rPr lang="en-US" sz="1400" b="0" baseline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Review (elected)</a:t>
                      </a:r>
                      <a:endParaRPr lang="en-US" sz="1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Pamula, </a:t>
                      </a:r>
                      <a:r>
                        <a:rPr lang="en-US" sz="1400" b="0" dirty="0" err="1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H.Guo</a:t>
                      </a:r>
                      <a:r>
                        <a:rPr lang="en-US" sz="1400" b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Parviz, </a:t>
                      </a:r>
                      <a:r>
                        <a:rPr lang="en-US" sz="1400" b="0" dirty="0" smtClean="0">
                          <a:effectLst/>
                          <a:latin typeface="+mn-lt"/>
                        </a:rPr>
                        <a:t> </a:t>
                      </a:r>
                      <a:r>
                        <a:rPr lang="en-US" sz="1400" b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(Kang)</a:t>
                      </a:r>
                      <a:endParaRPr lang="en-US" sz="1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3431509981"/>
                  </a:ext>
                </a:extLst>
              </a:tr>
              <a:tr h="24859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dirty="0" smtClean="0">
                          <a:effectLst/>
                          <a:latin typeface="+mn-lt"/>
                        </a:rPr>
                        <a:t>Lecturer </a:t>
                      </a:r>
                      <a:r>
                        <a:rPr lang="en-US" sz="1400" b="0" dirty="0" err="1" smtClean="0">
                          <a:effectLst/>
                          <a:latin typeface="+mn-lt"/>
                        </a:rPr>
                        <a:t>Eval</a:t>
                      </a:r>
                      <a:r>
                        <a:rPr lang="en-US" sz="1400" b="0" dirty="0" smtClean="0">
                          <a:effectLst/>
                          <a:latin typeface="+mn-lt"/>
                        </a:rPr>
                        <a:t> Taskforce (class </a:t>
                      </a:r>
                      <a:r>
                        <a:rPr lang="en-US" sz="1400" b="0" baseline="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visitation)</a:t>
                      </a:r>
                      <a:endParaRPr lang="en-US" sz="1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Mo, Amini, </a:t>
                      </a:r>
                      <a:r>
                        <a:rPr lang="en-US" sz="1400" b="1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Ye</a:t>
                      </a:r>
                      <a:r>
                        <a:rPr lang="en-US" sz="1400" b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400" b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Zhu, </a:t>
                      </a:r>
                      <a:r>
                        <a:rPr lang="en-US" sz="1400" b="0" dirty="0" smtClean="0">
                          <a:solidFill>
                            <a:srgbClr val="0000FF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Krum, </a:t>
                      </a:r>
                      <a:r>
                        <a:rPr lang="en-US" sz="1400" b="0" dirty="0" err="1" smtClean="0">
                          <a:solidFill>
                            <a:srgbClr val="0000FF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Forouzesh</a:t>
                      </a:r>
                      <a:endParaRPr lang="en-US" sz="1400" b="0" dirty="0" smtClean="0">
                        <a:solidFill>
                          <a:srgbClr val="0000FF"/>
                        </a:solidFill>
                        <a:effectLst/>
                        <a:latin typeface="+mn-lt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3688449387"/>
                  </a:ext>
                </a:extLst>
              </a:tr>
              <a:tr h="200165">
                <a:tc gridSpan="3">
                  <a:txBody>
                    <a:bodyPr/>
                    <a:lstStyle/>
                    <a:p>
                      <a:r>
                        <a:rPr lang="en-US" sz="1400" dirty="0" smtClean="0">
                          <a:latin typeface="+mn-lt"/>
                        </a:rPr>
                        <a:t>Senior Design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51435" marR="51435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effectLst/>
                          <a:latin typeface="+mn-lt"/>
                        </a:rPr>
                        <a:t>Sun, </a:t>
                      </a:r>
                      <a:r>
                        <a:rPr lang="en-US" sz="1400" b="0" dirty="0" smtClean="0">
                          <a:effectLst/>
                          <a:latin typeface="+mn-lt"/>
                        </a:rPr>
                        <a:t>Lim,</a:t>
                      </a:r>
                      <a:r>
                        <a:rPr lang="en-US" sz="1400" b="0" baseline="0" dirty="0" smtClean="0">
                          <a:effectLst/>
                          <a:latin typeface="+mn-lt"/>
                        </a:rPr>
                        <a:t> </a:t>
                      </a:r>
                      <a:r>
                        <a:rPr lang="en-US" sz="1400" b="0" baseline="0" dirty="0" err="1" smtClean="0">
                          <a:effectLst/>
                          <a:latin typeface="+mn-lt"/>
                        </a:rPr>
                        <a:t>Pamula</a:t>
                      </a:r>
                      <a:r>
                        <a:rPr lang="en-US" sz="1400" b="0" baseline="0" dirty="0" smtClean="0">
                          <a:effectLst/>
                          <a:latin typeface="+mn-lt"/>
                        </a:rPr>
                        <a:t>,(Kang)</a:t>
                      </a:r>
                      <a:endParaRPr lang="en-US" sz="1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447433414"/>
                  </a:ext>
                </a:extLst>
              </a:tr>
              <a:tr h="365764">
                <a:tc gridSpan="3">
                  <a:txBody>
                    <a:bodyPr/>
                    <a:lstStyle/>
                    <a:p>
                      <a:r>
                        <a:rPr lang="en-US" sz="1400" dirty="0" smtClean="0">
                          <a:latin typeface="+mn-lt"/>
                        </a:rPr>
                        <a:t>Instructional Affairs (syllabi,</a:t>
                      </a:r>
                      <a:r>
                        <a:rPr lang="en-US" sz="1400" baseline="0" dirty="0" smtClean="0">
                          <a:latin typeface="+mn-lt"/>
                        </a:rPr>
                        <a:t> </a:t>
                      </a:r>
                      <a:r>
                        <a:rPr lang="en-US" sz="1400" dirty="0" smtClean="0">
                          <a:latin typeface="+mn-lt"/>
                        </a:rPr>
                        <a:t>course</a:t>
                      </a:r>
                      <a:r>
                        <a:rPr lang="en-US" sz="1400" baseline="0" dirty="0" smtClean="0">
                          <a:latin typeface="+mn-lt"/>
                        </a:rPr>
                        <a:t> proposals, course redesign, program mods, certificate programs, ..)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51435" marR="51435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baseline="0" dirty="0" err="1" smtClean="0">
                          <a:effectLst/>
                          <a:latin typeface="+mn-lt"/>
                          <a:ea typeface="+mn-ea"/>
                          <a:cs typeface="+mn-cs"/>
                        </a:rPr>
                        <a:t>Pourhomayoun</a:t>
                      </a:r>
                      <a:r>
                        <a:rPr lang="en-US" sz="1400" b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400" b="0" dirty="0" err="1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Amini</a:t>
                      </a:r>
                      <a:r>
                        <a:rPr lang="en-US" sz="1400" b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en-US" sz="1400" b="0" baseline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Sun</a:t>
                      </a:r>
                      <a:endParaRPr lang="en-US" sz="1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3744723936"/>
                  </a:ext>
                </a:extLst>
              </a:tr>
              <a:tr h="262835"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Text Book</a:t>
                      </a:r>
                      <a:r>
                        <a:rPr lang="en-US" sz="1400" b="0" baseline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Selection</a:t>
                      </a:r>
                      <a:endParaRPr lang="en-US" sz="1400" b="0" dirty="0" smtClean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Course</a:t>
                      </a:r>
                      <a:r>
                        <a:rPr lang="en-US" sz="1400" b="0" baseline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Coordinators</a:t>
                      </a: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3511031068"/>
                  </a:ext>
                </a:extLst>
              </a:tr>
              <a:tr h="391387">
                <a:tc gridSpan="3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Graduate Studies (orientations, admission, Comp.</a:t>
                      </a:r>
                      <a:r>
                        <a:rPr lang="en-US" sz="1400" b="0" baseline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 Exam, Thesis scheduling, academic standing) </a:t>
                      </a:r>
                      <a:endParaRPr lang="en-US" sz="1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dirty="0" err="1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Yuqing</a:t>
                      </a:r>
                      <a:r>
                        <a:rPr lang="en-US" sz="1400" b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400" b="0" dirty="0" err="1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H.Guo</a:t>
                      </a:r>
                      <a:r>
                        <a:rPr lang="en-US" sz="1400" b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400" b="1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Parviz</a:t>
                      </a: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2420359515"/>
                  </a:ext>
                </a:extLst>
              </a:tr>
              <a:tr h="262835">
                <a:tc gridSpan="3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Student</a:t>
                      </a:r>
                      <a:r>
                        <a:rPr lang="en-US" sz="1400" b="0" baseline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Affairs (orientations, scholarship, advisement)</a:t>
                      </a:r>
                      <a:endParaRPr lang="en-US" sz="1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Zhu, </a:t>
                      </a:r>
                      <a:r>
                        <a:rPr lang="en-US" sz="1400" b="0" dirty="0" err="1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Pamula</a:t>
                      </a:r>
                      <a:r>
                        <a:rPr lang="en-US" sz="1400" b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en-US" sz="1400" b="0" baseline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baseline="0" dirty="0" err="1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Parviz</a:t>
                      </a:r>
                      <a:endParaRPr lang="en-US" sz="1400" b="0" dirty="0" smtClean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2869635353"/>
                  </a:ext>
                </a:extLst>
              </a:tr>
              <a:tr h="262835">
                <a:tc gridSpan="3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IAB (IAB meetings, internships,</a:t>
                      </a:r>
                      <a:r>
                        <a:rPr lang="en-US" sz="1400" b="0" baseline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professional development)</a:t>
                      </a:r>
                      <a:endParaRPr lang="en-US" sz="1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Amini</a:t>
                      </a:r>
                      <a:r>
                        <a:rPr lang="en-US" sz="1400" b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Ye, Mo, </a:t>
                      </a:r>
                      <a:r>
                        <a:rPr lang="en-US" sz="1400" b="0" i="1" dirty="0" smtClean="0">
                          <a:solidFill>
                            <a:srgbClr val="0000FF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Krum</a:t>
                      </a:r>
                      <a:r>
                        <a:rPr lang="en-US" sz="1400" b="0" i="1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(?)</a:t>
                      </a:r>
                      <a:endParaRPr lang="en-US" sz="1400" b="0" i="1" dirty="0" smtClean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2251645613"/>
                  </a:ext>
                </a:extLst>
              </a:tr>
              <a:tr h="262835">
                <a:tc gridSpan="3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Research (program promotion, grants, …)</a:t>
                      </a:r>
                      <a:endParaRPr lang="en-US" sz="1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dirty="0" err="1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Amini</a:t>
                      </a:r>
                      <a:r>
                        <a:rPr lang="en-US" sz="1400" b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400" b="1" baseline="0" dirty="0" err="1" smtClean="0">
                          <a:effectLst/>
                          <a:latin typeface="+mn-lt"/>
                          <a:ea typeface="+mn-ea"/>
                          <a:cs typeface="+mn-cs"/>
                        </a:rPr>
                        <a:t>Pourhomayoun</a:t>
                      </a:r>
                      <a:r>
                        <a:rPr lang="en-US" sz="1400" b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en-US" sz="1400" b="0" baseline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baseline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Zhu (Fall 2020), </a:t>
                      </a:r>
                      <a:r>
                        <a:rPr lang="en-US" sz="1400" b="0" dirty="0" err="1" smtClean="0">
                          <a:solidFill>
                            <a:srgbClr val="0000FF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Forouzesh</a:t>
                      </a:r>
                      <a:r>
                        <a:rPr lang="en-US" sz="1400" b="0" i="1" baseline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(?) </a:t>
                      </a:r>
                      <a:endParaRPr lang="en-US" sz="1400" b="0" i="1" dirty="0" smtClean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40127605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65952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IT Updates</a:t>
            </a:r>
          </a:p>
        </p:txBody>
      </p:sp>
      <p:sp>
        <p:nvSpPr>
          <p:cNvPr id="3174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mtClean="0"/>
              <a:t>Presentation by Fernando</a:t>
            </a:r>
          </a:p>
        </p:txBody>
      </p:sp>
    </p:spTree>
    <p:extLst>
      <p:ext uri="{BB962C8B-B14F-4D97-AF65-F5344CB8AC3E}">
        <p14:creationId xmlns:p14="http://schemas.microsoft.com/office/powerpoint/2010/main" val="3513375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Upcoming Events</a:t>
            </a:r>
          </a:p>
        </p:txBody>
      </p:sp>
      <p:sp>
        <p:nvSpPr>
          <p:cNvPr id="3277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sz="1800" dirty="0"/>
              <a:t>University </a:t>
            </a:r>
            <a:r>
              <a:rPr lang="en-US" altLang="en-US" sz="1800" dirty="0" smtClean="0"/>
              <a:t>convocation (livestream): 8/20 Thursday, 9AM </a:t>
            </a:r>
            <a:endParaRPr lang="en-US" altLang="en-US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ECST Welcome Back Zoom </a:t>
            </a:r>
            <a:r>
              <a:rPr lang="en-US" dirty="0" smtClean="0"/>
              <a:t>Meeting: 8/20 </a:t>
            </a:r>
            <a:r>
              <a:rPr lang="en-US" altLang="en-US" sz="1600" dirty="0"/>
              <a:t>Thursday</a:t>
            </a:r>
            <a:r>
              <a:rPr lang="en-US" dirty="0" smtClean="0"/>
              <a:t>, 1-3PM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sz="1800" dirty="0" smtClean="0"/>
              <a:t>Fall instruction begins: 8/24 Monday</a:t>
            </a:r>
            <a:endParaRPr lang="en-US" altLang="en-US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sz="1800" b="1" dirty="0"/>
              <a:t>CS Senior Design Kick-off Meeting: 8/28 </a:t>
            </a:r>
            <a:r>
              <a:rPr lang="en-US" altLang="en-US" sz="1800" b="1" dirty="0" smtClean="0"/>
              <a:t>Friday, 8:50-10:30AM</a:t>
            </a:r>
            <a:endParaRPr lang="en-US" altLang="en-US" sz="1800" b="1" dirty="0"/>
          </a:p>
          <a:p>
            <a:pPr lvl="1"/>
            <a:r>
              <a:rPr lang="en-US" altLang="en-US" sz="1600" dirty="0"/>
              <a:t>Invitations will be sent to sponsors this week.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sz="1800" dirty="0"/>
              <a:t>Bi-weekly Department meeting:</a:t>
            </a:r>
          </a:p>
          <a:p>
            <a:pPr lvl="1"/>
            <a:r>
              <a:rPr lang="en-US" altLang="en-US" sz="1800" dirty="0"/>
              <a:t>Fridays (9/11, </a:t>
            </a:r>
            <a:r>
              <a:rPr lang="en-US" altLang="en-US" sz="1800" b="1" dirty="0"/>
              <a:t>9/25</a:t>
            </a:r>
            <a:r>
              <a:rPr lang="en-US" altLang="en-US" sz="1800" dirty="0"/>
              <a:t>, 10/9, </a:t>
            </a:r>
            <a:r>
              <a:rPr lang="en-US" altLang="en-US" sz="1800" b="1" dirty="0"/>
              <a:t>10/23</a:t>
            </a:r>
            <a:r>
              <a:rPr lang="en-US" altLang="en-US" sz="1800" dirty="0"/>
              <a:t>, 11/13, </a:t>
            </a:r>
            <a:r>
              <a:rPr lang="en-US" altLang="en-US" sz="1800" b="1" dirty="0"/>
              <a:t>11/27</a:t>
            </a:r>
            <a:r>
              <a:rPr lang="en-US" altLang="en-US" sz="1800" dirty="0"/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1053591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Q&amp;A</a:t>
            </a:r>
            <a:endParaRPr lang="en-US" dirty="0"/>
          </a:p>
        </p:txBody>
      </p:sp>
      <p:sp>
        <p:nvSpPr>
          <p:cNvPr id="33795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smtClean="0"/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557213" indent="-214313"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857250" indent="-171450"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200150" indent="-171450"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1543050" indent="-171450"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fld id="{A3840535-8D34-4BAE-962D-BF5B8785BE03}" type="slidenum">
              <a:rPr lang="en-US" altLang="en-US" baseline="0" smtClean="0"/>
              <a:pPr/>
              <a:t>25</a:t>
            </a:fld>
            <a:endParaRPr lang="en-US" altLang="en-US" baseline="0" smtClean="0"/>
          </a:p>
        </p:txBody>
      </p:sp>
    </p:spTree>
    <p:extLst>
      <p:ext uri="{BB962C8B-B14F-4D97-AF65-F5344CB8AC3E}">
        <p14:creationId xmlns:p14="http://schemas.microsoft.com/office/powerpoint/2010/main" val="1102787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300" y="134541"/>
            <a:ext cx="4514850" cy="15942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4450" y="1728787"/>
            <a:ext cx="4457700" cy="1585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2" name="TextBox 5"/>
          <p:cNvSpPr txBox="1">
            <a:spLocks noChangeArrowheads="1"/>
          </p:cNvSpPr>
          <p:nvPr/>
        </p:nvSpPr>
        <p:spPr bwMode="auto">
          <a:xfrm>
            <a:off x="5200651" y="2039541"/>
            <a:ext cx="1540871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r>
              <a:rPr lang="en-US" altLang="en-US" sz="1350" baseline="0">
                <a:solidFill>
                  <a:srgbClr val="FF0000"/>
                </a:solidFill>
              </a:rPr>
              <a:t>New Appointment</a:t>
            </a:r>
            <a:endParaRPr lang="en-US" altLang="en-US" sz="1350">
              <a:solidFill>
                <a:srgbClr val="FF0000"/>
              </a:solidFill>
            </a:endParaRPr>
          </a:p>
        </p:txBody>
      </p:sp>
      <p:pic>
        <p:nvPicPr>
          <p:cNvPr id="7173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3314700"/>
            <a:ext cx="44005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4" name="TextBox 7"/>
          <p:cNvSpPr txBox="1">
            <a:spLocks noChangeArrowheads="1"/>
          </p:cNvSpPr>
          <p:nvPr/>
        </p:nvSpPr>
        <p:spPr bwMode="auto">
          <a:xfrm>
            <a:off x="5200651" y="457200"/>
            <a:ext cx="2743123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r>
              <a:rPr lang="en-US" altLang="en-US" sz="1350" baseline="0">
                <a:solidFill>
                  <a:srgbClr val="FF0000"/>
                </a:solidFill>
              </a:rPr>
              <a:t>Promotion to Associate Professor</a:t>
            </a:r>
            <a:endParaRPr lang="en-US" altLang="en-US" sz="1350">
              <a:solidFill>
                <a:srgbClr val="FF0000"/>
              </a:solidFill>
            </a:endParaRPr>
          </a:p>
        </p:txBody>
      </p:sp>
      <p:sp>
        <p:nvSpPr>
          <p:cNvPr id="7175" name="TextBox 9"/>
          <p:cNvSpPr txBox="1">
            <a:spLocks noChangeArrowheads="1"/>
          </p:cNvSpPr>
          <p:nvPr/>
        </p:nvSpPr>
        <p:spPr bwMode="auto">
          <a:xfrm>
            <a:off x="5198269" y="3524250"/>
            <a:ext cx="270458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r>
              <a:rPr lang="en-US" altLang="en-US" b="1">
                <a:solidFill>
                  <a:srgbClr val="FF0000"/>
                </a:solidFill>
              </a:rPr>
              <a:t>Faculty Early Retirement Program</a:t>
            </a:r>
            <a:r>
              <a:rPr lang="en-US" altLang="en-US">
                <a:solidFill>
                  <a:srgbClr val="FF0000"/>
                </a:solidFill>
              </a:rPr>
              <a:t> </a:t>
            </a:r>
          </a:p>
          <a:p>
            <a:r>
              <a:rPr lang="en-US" altLang="en-US">
                <a:solidFill>
                  <a:srgbClr val="FF0000"/>
                </a:solidFill>
              </a:rPr>
              <a:t>(</a:t>
            </a:r>
            <a:r>
              <a:rPr lang="en-US" altLang="en-US" b="1">
                <a:solidFill>
                  <a:srgbClr val="FF0000"/>
                </a:solidFill>
              </a:rPr>
              <a:t>FERP</a:t>
            </a:r>
            <a:r>
              <a:rPr lang="en-US" altLang="en-US">
                <a:solidFill>
                  <a:srgbClr val="FF0000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627990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New Faculty</a:t>
            </a:r>
          </a:p>
        </p:txBody>
      </p:sp>
      <p:pic>
        <p:nvPicPr>
          <p:cNvPr id="8195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89787" y="504825"/>
            <a:ext cx="4225529" cy="1220391"/>
          </a:xfrm>
        </p:spPr>
      </p:pic>
      <p:pic>
        <p:nvPicPr>
          <p:cNvPr id="819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5493" y="1725216"/>
            <a:ext cx="4354116" cy="1322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1694" y="3086100"/>
            <a:ext cx="4164806" cy="15228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85899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New Visiting Scholar</a:t>
            </a:r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mtClean="0"/>
              <a:t>Dr. Stephanie August (2020-2021)</a:t>
            </a:r>
          </a:p>
          <a:p>
            <a:pPr lvl="1"/>
            <a:r>
              <a:rPr lang="en-US" altLang="en-US" smtClean="0"/>
              <a:t>CS 4660 AI</a:t>
            </a:r>
          </a:p>
        </p:txBody>
      </p:sp>
    </p:spTree>
    <p:extLst>
      <p:ext uri="{BB962C8B-B14F-4D97-AF65-F5344CB8AC3E}">
        <p14:creationId xmlns:p14="http://schemas.microsoft.com/office/powerpoint/2010/main" val="2836422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Curriculum Changes</a:t>
            </a:r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dirty="0" smtClean="0"/>
              <a:t>ABET guideline change and assessment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dirty="0" smtClean="0"/>
              <a:t>MS CS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dirty="0" smtClean="0"/>
              <a:t>BS CS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dirty="0" smtClean="0"/>
              <a:t>CS Minor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dirty="0" smtClean="0"/>
              <a:t>CS SA Certificate Program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dirty="0" smtClean="0"/>
              <a:t>GE B4 course proposal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4147287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 anchor="t"/>
          <a:lstStyle/>
          <a:p>
            <a:pPr>
              <a:defRPr/>
            </a:pPr>
            <a:r>
              <a:rPr lang="en-US" b="1" dirty="0" smtClean="0"/>
              <a:t>Computer </a:t>
            </a:r>
            <a:r>
              <a:rPr lang="en-US" b="1" dirty="0" smtClean="0"/>
              <a:t>Science </a:t>
            </a:r>
            <a:r>
              <a:rPr lang="en-US" dirty="0" smtClean="0"/>
              <a:t>Assessment</a:t>
            </a:r>
            <a:endParaRPr lang="en-US" altLang="zh-TW" b="1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Presentation by Raj </a:t>
            </a:r>
            <a:r>
              <a:rPr lang="en-US" dirty="0" err="1" smtClean="0"/>
              <a:t>Pamula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292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u="sng" smtClean="0"/>
              <a:t>New ABET Student Outcomes</a:t>
            </a:r>
            <a:endParaRPr lang="en-US" altLang="en-US" smtClean="0"/>
          </a:p>
        </p:txBody>
      </p:sp>
      <p:sp>
        <p:nvSpPr>
          <p:cNvPr id="3074" name="Rectangle 1027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+mj-lt"/>
              <a:buAutoNum type="arabicPeriod"/>
              <a:defRPr/>
            </a:pPr>
            <a:r>
              <a:rPr lang="en-US" sz="1600" dirty="0">
                <a:latin typeface="+mj-lt"/>
              </a:rPr>
              <a:t>Analyze a complex computing problem and to apply principles of computing and other relevant disciplines to identify solutions.</a:t>
            </a:r>
          </a:p>
          <a:p>
            <a:pPr marL="342900" indent="-342900">
              <a:buFont typeface="+mj-lt"/>
              <a:buAutoNum type="arabicPeriod"/>
              <a:defRPr/>
            </a:pPr>
            <a:r>
              <a:rPr lang="en-US" sz="1600" dirty="0">
                <a:latin typeface="+mj-lt"/>
              </a:rPr>
              <a:t>Design, implement, and evaluate a computing-based solution to meet a given set of computing requirements in the context of the program’s discipline.</a:t>
            </a:r>
          </a:p>
          <a:p>
            <a:pPr marL="342900" indent="-342900">
              <a:buFont typeface="+mj-lt"/>
              <a:buAutoNum type="arabicPeriod"/>
              <a:defRPr/>
            </a:pPr>
            <a:r>
              <a:rPr lang="en-US" sz="1600" dirty="0">
                <a:latin typeface="+mj-lt"/>
              </a:rPr>
              <a:t>Communicate effectively in a variety of professional contexts.</a:t>
            </a:r>
          </a:p>
          <a:p>
            <a:pPr marL="342900" indent="-342900">
              <a:buFont typeface="+mj-lt"/>
              <a:buAutoNum type="arabicPeriod"/>
              <a:defRPr/>
            </a:pPr>
            <a:r>
              <a:rPr lang="en-US" sz="1600" dirty="0">
                <a:latin typeface="+mj-lt"/>
              </a:rPr>
              <a:t>Recognize professional responsibilities and make informed judgments in computing practice based on legal and ethical principles.</a:t>
            </a:r>
          </a:p>
          <a:p>
            <a:pPr marL="342900" indent="-342900">
              <a:buFont typeface="+mj-lt"/>
              <a:buAutoNum type="arabicPeriod"/>
              <a:defRPr/>
            </a:pPr>
            <a:r>
              <a:rPr lang="en-US" sz="1600" dirty="0">
                <a:latin typeface="+mj-lt"/>
              </a:rPr>
              <a:t>Function effectively as a member or leader of a team engaged in activities appropriate to the program’s discipline.</a:t>
            </a:r>
          </a:p>
          <a:p>
            <a:pPr marL="342900" indent="-342900">
              <a:buFont typeface="+mj-lt"/>
              <a:buAutoNum type="arabicPeriod"/>
              <a:defRPr/>
            </a:pPr>
            <a:r>
              <a:rPr lang="en-US" sz="1600" dirty="0">
                <a:latin typeface="+mj-lt"/>
              </a:rPr>
              <a:t>Apply computer science theory and software development fundamentals to produce computing-based solutions. 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  <a:defRPr/>
            </a:pPr>
            <a:endParaRPr lang="en-US" sz="2000" dirty="0"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3837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2"/>
          <p:cNvSpPr>
            <a:spLocks noGrp="1"/>
          </p:cNvSpPr>
          <p:nvPr>
            <p:ph type="title"/>
          </p:nvPr>
        </p:nvSpPr>
        <p:spPr>
          <a:xfrm>
            <a:off x="536408" y="229323"/>
            <a:ext cx="2419690" cy="1403534"/>
          </a:xfrm>
        </p:spPr>
        <p:txBody>
          <a:bodyPr>
            <a:normAutofit/>
          </a:bodyPr>
          <a:lstStyle/>
          <a:p>
            <a:r>
              <a:rPr lang="en-US" altLang="en-US" dirty="0" smtClean="0"/>
              <a:t>Course to Outcomes mapping </a:t>
            </a:r>
          </a:p>
        </p:txBody>
      </p:sp>
      <p:graphicFrame>
        <p:nvGraphicFramePr>
          <p:cNvPr id="2" name="Content Placeholder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54564758"/>
              </p:ext>
            </p:extLst>
          </p:nvPr>
        </p:nvGraphicFramePr>
        <p:xfrm>
          <a:off x="3062516" y="342675"/>
          <a:ext cx="5614520" cy="4599350"/>
        </p:xfrm>
        <a:graphic>
          <a:graphicData uri="http://schemas.openxmlformats.org/drawingml/2006/table">
            <a:tbl>
              <a:tblPr firstRow="1" firstCol="1"/>
              <a:tblGrid>
                <a:gridCol w="1404246">
                  <a:extLst>
                    <a:ext uri="{9D8B030D-6E8A-4147-A177-3AD203B41FA5}">
                      <a16:colId xmlns:a16="http://schemas.microsoft.com/office/drawing/2014/main" val="1607538652"/>
                    </a:ext>
                  </a:extLst>
                </a:gridCol>
                <a:gridCol w="647761">
                  <a:extLst>
                    <a:ext uri="{9D8B030D-6E8A-4147-A177-3AD203B41FA5}">
                      <a16:colId xmlns:a16="http://schemas.microsoft.com/office/drawing/2014/main" val="3414477443"/>
                    </a:ext>
                  </a:extLst>
                </a:gridCol>
                <a:gridCol w="577126">
                  <a:extLst>
                    <a:ext uri="{9D8B030D-6E8A-4147-A177-3AD203B41FA5}">
                      <a16:colId xmlns:a16="http://schemas.microsoft.com/office/drawing/2014/main" val="1341142376"/>
                    </a:ext>
                  </a:extLst>
                </a:gridCol>
                <a:gridCol w="669753">
                  <a:extLst>
                    <a:ext uri="{9D8B030D-6E8A-4147-A177-3AD203B41FA5}">
                      <a16:colId xmlns:a16="http://schemas.microsoft.com/office/drawing/2014/main" val="1320447844"/>
                    </a:ext>
                  </a:extLst>
                </a:gridCol>
                <a:gridCol w="726753">
                  <a:extLst>
                    <a:ext uri="{9D8B030D-6E8A-4147-A177-3AD203B41FA5}">
                      <a16:colId xmlns:a16="http://schemas.microsoft.com/office/drawing/2014/main" val="4290321588"/>
                    </a:ext>
                  </a:extLst>
                </a:gridCol>
                <a:gridCol w="790877">
                  <a:extLst>
                    <a:ext uri="{9D8B030D-6E8A-4147-A177-3AD203B41FA5}">
                      <a16:colId xmlns:a16="http://schemas.microsoft.com/office/drawing/2014/main" val="582316442"/>
                    </a:ext>
                  </a:extLst>
                </a:gridCol>
                <a:gridCol w="798004">
                  <a:extLst>
                    <a:ext uri="{9D8B030D-6E8A-4147-A177-3AD203B41FA5}">
                      <a16:colId xmlns:a16="http://schemas.microsoft.com/office/drawing/2014/main" val="2787699142"/>
                    </a:ext>
                  </a:extLst>
                </a:gridCol>
              </a:tblGrid>
              <a:tr h="16369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SO #1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SO#2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SO#3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SO#4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SO#5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SO#6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9074465"/>
                  </a:ext>
                </a:extLst>
              </a:tr>
              <a:tr h="16369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CS 1010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1379405"/>
                  </a:ext>
                </a:extLst>
              </a:tr>
              <a:tr h="16369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CS 1222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5609352"/>
                  </a:ext>
                </a:extLst>
              </a:tr>
              <a:tr h="16369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CS 2011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6043455"/>
                  </a:ext>
                </a:extLst>
              </a:tr>
              <a:tr h="16369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CS 2012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4314956"/>
                  </a:ext>
                </a:extLst>
              </a:tr>
              <a:tr h="16369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CS 2013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8300694"/>
                  </a:ext>
                </a:extLst>
              </a:tr>
              <a:tr h="16369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ENGL2030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2480404"/>
                  </a:ext>
                </a:extLst>
              </a:tr>
              <a:tr h="16369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CS 2148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I,D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0115218"/>
                  </a:ext>
                </a:extLst>
              </a:tr>
              <a:tr h="16369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CS2445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I,D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3412699"/>
                  </a:ext>
                </a:extLst>
              </a:tr>
              <a:tr h="16369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CS 2470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I,D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8175280"/>
                  </a:ext>
                </a:extLst>
              </a:tr>
              <a:tr h="16369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CS 3035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D,M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9127632"/>
                  </a:ext>
                </a:extLst>
              </a:tr>
              <a:tr h="16369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CS 3112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D,M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5363149"/>
                  </a:ext>
                </a:extLst>
              </a:tr>
              <a:tr h="16369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CS 3186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D,M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5266716"/>
                  </a:ext>
                </a:extLst>
              </a:tr>
              <a:tr h="16369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CS 3220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D,M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7106752"/>
                  </a:ext>
                </a:extLst>
              </a:tr>
              <a:tr h="16369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CS 3337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D,M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6105458"/>
                  </a:ext>
                </a:extLst>
              </a:tr>
              <a:tr h="16369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CS 3801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D,M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4520569"/>
                  </a:ext>
                </a:extLst>
              </a:tr>
              <a:tr h="16369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CS 4440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D,M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3638170"/>
                  </a:ext>
                </a:extLst>
              </a:tr>
              <a:tr h="16369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CS 4961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7147758"/>
                  </a:ext>
                </a:extLst>
              </a:tr>
              <a:tr h="16369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CS 4962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7624683"/>
                  </a:ext>
                </a:extLst>
              </a:tr>
              <a:tr h="16369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CS 4963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8659561"/>
                  </a:ext>
                </a:extLst>
              </a:tr>
              <a:tr h="16369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MATH 2110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554030"/>
                  </a:ext>
                </a:extLst>
              </a:tr>
              <a:tr h="16369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MATH 2120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1178135"/>
                  </a:ext>
                </a:extLst>
              </a:tr>
              <a:tr h="16369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MATH 2550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5844325"/>
                  </a:ext>
                </a:extLst>
              </a:tr>
              <a:tr h="16369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PHYS 2100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4289212"/>
                  </a:ext>
                </a:extLst>
              </a:tr>
              <a:tr h="29403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CS </a:t>
                      </a:r>
                      <a:r>
                        <a:rPr lang="en-US" sz="1100" b="1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4xxx</a:t>
                      </a:r>
                      <a:r>
                        <a:rPr lang="en-US" sz="1100" b="1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(Electives</a:t>
                      </a:r>
                      <a:r>
                        <a:rPr lang="en-US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64" marR="1033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9634449"/>
                  </a:ext>
                </a:extLst>
              </a:tr>
            </a:tbl>
          </a:graphicData>
        </a:graphic>
      </p:graphicFrame>
      <p:sp>
        <p:nvSpPr>
          <p:cNvPr id="14549" name="Rectangle 4"/>
          <p:cNvSpPr>
            <a:spLocks noChangeArrowheads="1"/>
          </p:cNvSpPr>
          <p:nvPr/>
        </p:nvSpPr>
        <p:spPr bwMode="auto">
          <a:xfrm>
            <a:off x="623322" y="1632857"/>
            <a:ext cx="1555184" cy="1164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>
              <a:lnSpc>
                <a:spcPct val="107000"/>
              </a:lnSpc>
              <a:spcBef>
                <a:spcPts val="450"/>
              </a:spcBef>
              <a:spcAft>
                <a:spcPts val="600"/>
              </a:spcAft>
            </a:pPr>
            <a:r>
              <a:rPr lang="en-US" altLang="en-US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I: Introduced</a:t>
            </a:r>
            <a:endParaRPr lang="en-US" alt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450"/>
              </a:spcBef>
              <a:spcAft>
                <a:spcPts val="600"/>
              </a:spcAft>
            </a:pPr>
            <a:r>
              <a:rPr lang="en-US" altLang="en-US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D: Developed</a:t>
            </a:r>
            <a:endParaRPr lang="en-US" alt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450"/>
              </a:spcBef>
              <a:spcAft>
                <a:spcPts val="600"/>
              </a:spcAft>
            </a:pPr>
            <a:r>
              <a:rPr lang="en-US" altLang="en-US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M: Mastered</a:t>
            </a:r>
            <a:endParaRPr lang="en-US" alt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5471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6080</TotalTime>
  <Words>1544</Words>
  <Application>Microsoft Office PowerPoint</Application>
  <PresentationFormat>On-screen Show (16:9)</PresentationFormat>
  <Paragraphs>390</Paragraphs>
  <Slides>25</Slides>
  <Notes>3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5" baseType="lpstr">
      <vt:lpstr>Arial</vt:lpstr>
      <vt:lpstr>Calibri</vt:lpstr>
      <vt:lpstr>Courier New</vt:lpstr>
      <vt:lpstr>DengXian</vt:lpstr>
      <vt:lpstr>PMingLiU</vt:lpstr>
      <vt:lpstr>PMingLiU</vt:lpstr>
      <vt:lpstr>Times New Roman</vt:lpstr>
      <vt:lpstr>Wingdings</vt:lpstr>
      <vt:lpstr>Office Theme</vt:lpstr>
      <vt:lpstr>Document</vt:lpstr>
      <vt:lpstr>Department Meeting</vt:lpstr>
      <vt:lpstr>Agenda</vt:lpstr>
      <vt:lpstr>PowerPoint Presentation</vt:lpstr>
      <vt:lpstr>New Faculty</vt:lpstr>
      <vt:lpstr>New Visiting Scholar</vt:lpstr>
      <vt:lpstr>Curriculum Changes</vt:lpstr>
      <vt:lpstr>Computer Science Assessment</vt:lpstr>
      <vt:lpstr>New ABET Student Outcomes</vt:lpstr>
      <vt:lpstr>Course to Outcomes mapping </vt:lpstr>
      <vt:lpstr>Syllabus (should contain the following section)</vt:lpstr>
      <vt:lpstr>Coordinators</vt:lpstr>
      <vt:lpstr>Assessment Process</vt:lpstr>
      <vt:lpstr>CS3337</vt:lpstr>
      <vt:lpstr>MS CS Modification</vt:lpstr>
      <vt:lpstr>BS CS Modification</vt:lpstr>
      <vt:lpstr>CS Minor Modification</vt:lpstr>
      <vt:lpstr>Certificate Program for Supplementary Authorization (CS SA)</vt:lpstr>
      <vt:lpstr>CS SA - Course plan</vt:lpstr>
      <vt:lpstr>Fall 2020 Enrollment</vt:lpstr>
      <vt:lpstr>Reminders</vt:lpstr>
      <vt:lpstr>College Committee/Taskforce Representatives</vt:lpstr>
      <vt:lpstr>Department Committees/Taskforces</vt:lpstr>
      <vt:lpstr>IT Updates</vt:lpstr>
      <vt:lpstr>Upcoming Events</vt:lpstr>
      <vt:lpstr>Q&amp;A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Lim, Jung S</dc:creator>
  <cp:lastModifiedBy>Cal State L.A.</cp:lastModifiedBy>
  <cp:revision>125</cp:revision>
  <dcterms:created xsi:type="dcterms:W3CDTF">2020-04-22T18:12:43Z</dcterms:created>
  <dcterms:modified xsi:type="dcterms:W3CDTF">2020-08-13T05:43:03Z</dcterms:modified>
</cp:coreProperties>
</file>