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529" r:id="rId2"/>
    <p:sldId id="530" r:id="rId3"/>
    <p:sldId id="531" r:id="rId4"/>
    <p:sldId id="532" r:id="rId5"/>
    <p:sldId id="533" r:id="rId6"/>
    <p:sldId id="534" r:id="rId7"/>
    <p:sldId id="535" r:id="rId8"/>
    <p:sldId id="536" r:id="rId9"/>
    <p:sldId id="479" r:id="rId10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61" autoAdjust="0"/>
    <p:restoredTop sz="88679" autoAdjust="0"/>
  </p:normalViewPr>
  <p:slideViewPr>
    <p:cSldViewPr snapToGrid="0" snapToObjects="1">
      <p:cViewPr varScale="1">
        <p:scale>
          <a:sx n="77" d="100"/>
          <a:sy n="77" d="100"/>
        </p:scale>
        <p:origin x="596" y="4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7/14/2020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7/14/2020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defTabSz="93186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3EAEDD93-C462-45F2-BDCB-BD38AE4A8705}" type="slidenum">
              <a:rPr kumimoji="0" lang="en-US" altLang="en-US"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278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2384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2645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32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lstatela.edu/mindmatters" TargetMode="Externa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00250" y="1543051"/>
            <a:ext cx="7067058" cy="1088231"/>
          </a:xfrm>
        </p:spPr>
        <p:txBody>
          <a:bodyPr anchor="t"/>
          <a:lstStyle/>
          <a:p>
            <a:pPr>
              <a:defRPr/>
            </a:pPr>
            <a:r>
              <a:rPr lang="en-US" b="1" dirty="0" smtClean="0"/>
              <a:t>Computer Science</a:t>
            </a:r>
            <a:br>
              <a:rPr lang="en-US" b="1" dirty="0" smtClean="0"/>
            </a:br>
            <a:r>
              <a:rPr lang="en-US" sz="3200" dirty="0"/>
              <a:t>Groups Advisement for CS </a:t>
            </a:r>
            <a:r>
              <a:rPr lang="en-US" sz="3200" dirty="0" smtClean="0"/>
              <a:t>Juniors</a:t>
            </a:r>
            <a:endParaRPr lang="en-US" altLang="zh-TW" b="1" dirty="0" smtClean="0">
              <a:effectLst>
                <a:outerShdw blurRad="38100" dist="38100" dir="2700000" algn="tl">
                  <a:srgbClr val="C0C0C0"/>
                </a:outerShdw>
              </a:effectLst>
              <a:ea typeface="PMingLiU" pitchFamily="18" charset="-12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43100" y="2800350"/>
            <a:ext cx="5715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Department Chair:             Dr.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Eun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-Young (Elaine) Kang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Faculty Advisors:                 Dr. Raj S. Pamula &amp; Dr. Zilong Ye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ECST Academic Advisor:    Evelyn Crosby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Department Coordinator: Valentina Ovasapyan</a:t>
            </a:r>
          </a:p>
        </p:txBody>
      </p:sp>
    </p:spTree>
    <p:extLst>
      <p:ext uri="{BB962C8B-B14F-4D97-AF65-F5344CB8AC3E}">
        <p14:creationId xmlns:p14="http://schemas.microsoft.com/office/powerpoint/2010/main" val="407234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Year 2020- Life lessons </a:t>
            </a:r>
            <a:endParaRPr lang="en-US" sz="28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Physical Well-being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Eat, Sleep, Exercise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Virtually Connect with Family and Friends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Maintain a healthy life style with a good routine</a:t>
            </a:r>
          </a:p>
          <a:p>
            <a:pPr>
              <a:spcBef>
                <a:spcPts val="0"/>
              </a:spcBef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Emotional Well-being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Reduce Stress and Anxiety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Increase Faith and Patience</a:t>
            </a:r>
          </a:p>
          <a:p>
            <a:pPr lvl="1">
              <a:spcBef>
                <a:spcPts val="0"/>
              </a:spcBef>
            </a:pP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Mind Matters Resources (</a:t>
            </a:r>
            <a:r>
              <a:rPr lang="en-US" dirty="0">
                <a:hlinkClick r:id="rId2"/>
              </a:rPr>
              <a:t>https://www.calstatela.edu/mindmatters</a:t>
            </a:r>
            <a:r>
              <a:rPr lang="en-US" dirty="0"/>
              <a:t>)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Social Well-being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Stronger together in diversity 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Take action against injustices and Inequalities in our daily lives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Positive influence on social media</a:t>
            </a:r>
          </a:p>
        </p:txBody>
      </p:sp>
    </p:spTree>
    <p:extLst>
      <p:ext uri="{BB962C8B-B14F-4D97-AF65-F5344CB8AC3E}">
        <p14:creationId xmlns:p14="http://schemas.microsoft.com/office/powerpoint/2010/main" val="241679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83704" y="174574"/>
            <a:ext cx="8140628" cy="857250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Work From Home - Life lessons </a:t>
            </a:r>
            <a:endParaRPr lang="en-US" sz="28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Technology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Laptop, webcam, head phones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Internet and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WiFi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- Unlimited, Stable, High speed, High Bandwidth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Software –Free. Set up the working environment on laptops</a:t>
            </a:r>
          </a:p>
          <a:p>
            <a:pPr>
              <a:spcBef>
                <a:spcPts val="0"/>
              </a:spcBef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Space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Secluded environment - space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Working environment - desk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Even a corner of a room</a:t>
            </a:r>
          </a:p>
          <a:p>
            <a:pPr>
              <a:spcBef>
                <a:spcPts val="0"/>
              </a:spcBef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Plan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Strategize - Effective self‐learning strategies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Prioritize – Scheduling, Time management - Day/Time/Hours</a:t>
            </a:r>
          </a:p>
          <a:p>
            <a:pPr lvl="1"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Communicate -  Talk to Faculty, other students, Advisors</a:t>
            </a:r>
          </a:p>
          <a:p>
            <a:pPr marL="342900" lvl="1" indent="0">
              <a:spcBef>
                <a:spcPts val="0"/>
              </a:spcBef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3816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quired Courses Flowch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103" y="44541"/>
            <a:ext cx="7716656" cy="4685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466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Course Planning and Time </a:t>
            </a:r>
            <a:r>
              <a:rPr lang="en-US" alt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Management</a:t>
            </a:r>
            <a:endParaRPr lang="en-US" sz="24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Full time student = Full time job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15 units (5 courses) = 40 hours (or more)/week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Minimum course commitment = 40/5 = 8 hours/week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Each course scheduled time:</a:t>
            </a:r>
          </a:p>
          <a:p>
            <a:pPr marL="1028700" lvl="1">
              <a:lnSpc>
                <a:spcPct val="90000"/>
              </a:lnSpc>
            </a:pPr>
            <a:r>
              <a:rPr lang="en-US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Lecture only – Scheduled for 3 hours/week</a:t>
            </a:r>
          </a:p>
          <a:p>
            <a:pPr marL="1028700" lvl="1">
              <a:lnSpc>
                <a:spcPct val="90000"/>
              </a:lnSpc>
            </a:pPr>
            <a:r>
              <a:rPr lang="en-US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Lecture/Lab – Scheduled for 5 hours/week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Each course extra study time</a:t>
            </a:r>
          </a:p>
          <a:p>
            <a:pPr marL="1028700" lvl="1">
              <a:lnSpc>
                <a:spcPct val="90000"/>
              </a:lnSpc>
            </a:pP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5 hours/week</a:t>
            </a:r>
          </a:p>
          <a:p>
            <a:pPr marL="342900" lvl="1" indent="0">
              <a:lnSpc>
                <a:spcPct val="90000"/>
              </a:lnSpc>
              <a:buNone/>
            </a:pPr>
            <a:endParaRPr lang="en-US" alt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72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Ideal Planner for Juniors</a:t>
            </a:r>
            <a:endParaRPr lang="en-US" sz="28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>
          <a:xfrm>
            <a:off x="593203" y="1083764"/>
            <a:ext cx="4052631" cy="3386005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100" dirty="0" smtClean="0">
                <a:latin typeface="Calibri" panose="020F0502020204030204" pitchFamily="34" charset="0"/>
                <a:cs typeface="Calibri" panose="020F0502020204030204" pitchFamily="34" charset="0"/>
              </a:rPr>
              <a:t>Ideal </a:t>
            </a:r>
            <a:r>
              <a:rPr lang="en-US" alt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planner for Juniors</a:t>
            </a:r>
          </a:p>
          <a:p>
            <a:pPr>
              <a:lnSpc>
                <a:spcPct val="90000"/>
              </a:lnSpc>
            </a:pPr>
            <a:endParaRPr lang="en-US" altLang="en-US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18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4864721"/>
              </p:ext>
            </p:extLst>
          </p:nvPr>
        </p:nvGraphicFramePr>
        <p:xfrm>
          <a:off x="863995" y="1573403"/>
          <a:ext cx="3471863" cy="128016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085850">
                  <a:extLst>
                    <a:ext uri="{9D8B030D-6E8A-4147-A177-3AD203B41FA5}">
                      <a16:colId xmlns:a16="http://schemas.microsoft.com/office/drawing/2014/main" val="1086600625"/>
                    </a:ext>
                  </a:extLst>
                </a:gridCol>
                <a:gridCol w="1228725">
                  <a:extLst>
                    <a:ext uri="{9D8B030D-6E8A-4147-A177-3AD203B41FA5}">
                      <a16:colId xmlns:a16="http://schemas.microsoft.com/office/drawing/2014/main" val="629112197"/>
                    </a:ext>
                  </a:extLst>
                </a:gridCol>
                <a:gridCol w="1157288">
                  <a:extLst>
                    <a:ext uri="{9D8B030D-6E8A-4147-A177-3AD203B41FA5}">
                      <a16:colId xmlns:a16="http://schemas.microsoft.com/office/drawing/2014/main" val="2355666406"/>
                    </a:ext>
                  </a:extLst>
                </a:gridCol>
              </a:tblGrid>
              <a:tr h="2057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small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summer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small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fall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small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spring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53021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3035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3186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2591428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3112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3801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2156729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3220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4440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8174439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3337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Elective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421331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EE 3445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</a:t>
                      </a:r>
                      <a:r>
                        <a:rPr lang="en-US" sz="1400" baseline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?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27990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661926"/>
              </p:ext>
            </p:extLst>
          </p:nvPr>
        </p:nvGraphicFramePr>
        <p:xfrm>
          <a:off x="863995" y="3030728"/>
          <a:ext cx="3471864" cy="128016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157288">
                  <a:extLst>
                    <a:ext uri="{9D8B030D-6E8A-4147-A177-3AD203B41FA5}">
                      <a16:colId xmlns:a16="http://schemas.microsoft.com/office/drawing/2014/main" val="45663185"/>
                    </a:ext>
                  </a:extLst>
                </a:gridCol>
                <a:gridCol w="1157288">
                  <a:extLst>
                    <a:ext uri="{9D8B030D-6E8A-4147-A177-3AD203B41FA5}">
                      <a16:colId xmlns:a16="http://schemas.microsoft.com/office/drawing/2014/main" val="883202052"/>
                    </a:ext>
                  </a:extLst>
                </a:gridCol>
                <a:gridCol w="1157288">
                  <a:extLst>
                    <a:ext uri="{9D8B030D-6E8A-4147-A177-3AD203B41FA5}">
                      <a16:colId xmlns:a16="http://schemas.microsoft.com/office/drawing/2014/main" val="3937860825"/>
                    </a:ext>
                  </a:extLst>
                </a:gridCol>
              </a:tblGrid>
              <a:tr h="2057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small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summer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small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fall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small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spring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7246199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4961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4962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9245070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Elective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4963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1521113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Elective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Elective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4911659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Elective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Elective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7520882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1267128"/>
                  </a:ext>
                </a:extLst>
              </a:tr>
            </a:tbl>
          </a:graphicData>
        </a:graphic>
      </p:graphicFrame>
      <p:sp>
        <p:nvSpPr>
          <p:cNvPr id="7" name="Rectangle 1027"/>
          <p:cNvSpPr txBox="1">
            <a:spLocks noChangeArrowheads="1"/>
          </p:cNvSpPr>
          <p:nvPr/>
        </p:nvSpPr>
        <p:spPr>
          <a:xfrm>
            <a:off x="5000245" y="1094886"/>
            <a:ext cx="3615309" cy="33748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342900" rtl="0" eaLnBrk="1" latinLnBrk="0" hangingPunct="1">
              <a:spcBef>
                <a:spcPct val="20000"/>
              </a:spcBef>
              <a:buFont typeface="Arial"/>
              <a:buNone/>
              <a:defRPr sz="17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342900" algn="l" defTabSz="3429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71550" indent="-285750" algn="l" defTabSz="3429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GET </a:t>
            </a: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Degree Planner</a:t>
            </a:r>
          </a:p>
          <a:p>
            <a:pPr marL="631825" lvl="1" indent="-290513">
              <a:lnSpc>
                <a:spcPct val="90000"/>
              </a:lnSpc>
            </a:pP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Populate courses (including electives) as per your plan</a:t>
            </a:r>
          </a:p>
          <a:p>
            <a:pPr marL="631825" lvl="1" indent="-290513">
              <a:lnSpc>
                <a:spcPct val="90000"/>
              </a:lnSpc>
            </a:pP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Can modify later if needed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Planned Advising Report</a:t>
            </a:r>
          </a:p>
          <a:p>
            <a:pPr marL="573088" lvl="1" indent="-231775">
              <a:lnSpc>
                <a:spcPct val="90000"/>
              </a:lnSpc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Verify the report for all the requirements (GE and major)</a:t>
            </a:r>
          </a:p>
          <a:p>
            <a:pPr marL="573088" lvl="1" indent="-231775">
              <a:lnSpc>
                <a:spcPct val="90000"/>
              </a:lnSpc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Green (completed), Yellow (registered), Blue (planned), Red (missing) indicators</a:t>
            </a:r>
          </a:p>
          <a:p>
            <a:pPr marL="573088" lvl="1" indent="-231775">
              <a:lnSpc>
                <a:spcPct val="90000"/>
              </a:lnSpc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Any red indicators?</a:t>
            </a:r>
          </a:p>
          <a:p>
            <a:pPr>
              <a:lnSpc>
                <a:spcPct val="90000"/>
              </a:lnSpc>
            </a:pPr>
            <a:endParaRPr lang="en-US" altLang="en-US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1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1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1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1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92419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Advising G</a:t>
            </a:r>
            <a:r>
              <a:rPr lang="en-US" alt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uide</a:t>
            </a:r>
            <a:endParaRPr lang="en-US" sz="24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planner has 5 rows for each of the semesters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In today’s environment, </a:t>
            </a:r>
            <a:r>
              <a:rPr lang="en-US" alt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we </a:t>
            </a: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would </a:t>
            </a:r>
            <a:r>
              <a:rPr lang="en-US" alt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recommend </a:t>
            </a: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4 courses each in Fall/Spring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Take advantage of Summer to reduce the burden in the Fall/Spring semesters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Don’t count on CS3000 level courses being offered in Summer sessions.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Plan </a:t>
            </a: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properly so as not to miss out senior design next year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Any mistake ADDS ONE YEAR to your graduation plan.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EE3445 </a:t>
            </a: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and CS4440 are the only two courses that can be taken in the senior </a:t>
            </a:r>
            <a:r>
              <a:rPr lang="en-US" alt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year.</a:t>
            </a:r>
          </a:p>
          <a:p>
            <a:pPr>
              <a:spcBef>
                <a:spcPts val="0"/>
              </a:spcBef>
            </a:pPr>
            <a:endParaRPr lang="en-US" altLang="en-US" sz="1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Fall 2020 Registration</a:t>
            </a:r>
            <a:endParaRPr lang="en-US" alt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90000"/>
              </a:lnSpc>
              <a:spcBef>
                <a:spcPts val="0"/>
              </a:spcBef>
            </a:pP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Registered in the courses?</a:t>
            </a:r>
          </a:p>
          <a:p>
            <a:pPr lvl="1">
              <a:lnSpc>
                <a:spcPct val="90000"/>
              </a:lnSpc>
              <a:spcBef>
                <a:spcPts val="0"/>
              </a:spcBef>
            </a:pPr>
            <a:r>
              <a:rPr lang="en-US" alt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Any issues?</a:t>
            </a:r>
            <a:endParaRPr lang="en-US" alt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5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Individual Planner for Juniors</a:t>
            </a:r>
            <a:endParaRPr lang="en-US" sz="2400" dirty="0"/>
          </a:p>
        </p:txBody>
      </p:sp>
      <p:sp>
        <p:nvSpPr>
          <p:cNvPr id="3074" name="Rectangle 1027"/>
          <p:cNvSpPr>
            <a:spLocks noGrp="1" noChangeArrowheads="1"/>
          </p:cNvSpPr>
          <p:nvPr>
            <p:ph idx="1"/>
          </p:nvPr>
        </p:nvSpPr>
        <p:spPr>
          <a:xfrm>
            <a:off x="536408" y="1094886"/>
            <a:ext cx="8140628" cy="3477334"/>
          </a:xfrm>
        </p:spPr>
        <p:txBody>
          <a:bodyPr/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Work on Creating your </a:t>
            </a:r>
            <a:r>
              <a:rPr lang="en-US" alt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Degree Planner </a:t>
            </a:r>
            <a:r>
              <a:rPr lang="en-US" alt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n-US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graduate in Spring 22 or Summer 22. (Fall 22 if needed for some electives)</a:t>
            </a:r>
          </a:p>
          <a:p>
            <a:pPr>
              <a:lnSpc>
                <a:spcPct val="90000"/>
              </a:lnSpc>
            </a:pPr>
            <a:endParaRPr lang="en-US" altLang="en-US" sz="16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3500415"/>
              </p:ext>
            </p:extLst>
          </p:nvPr>
        </p:nvGraphicFramePr>
        <p:xfrm>
          <a:off x="2551692" y="1786134"/>
          <a:ext cx="4114801" cy="128016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426907">
                  <a:extLst>
                    <a:ext uri="{9D8B030D-6E8A-4147-A177-3AD203B41FA5}">
                      <a16:colId xmlns:a16="http://schemas.microsoft.com/office/drawing/2014/main" val="629112197"/>
                    </a:ext>
                  </a:extLst>
                </a:gridCol>
                <a:gridCol w="1343947">
                  <a:extLst>
                    <a:ext uri="{9D8B030D-6E8A-4147-A177-3AD203B41FA5}">
                      <a16:colId xmlns:a16="http://schemas.microsoft.com/office/drawing/2014/main" val="2355666406"/>
                    </a:ext>
                  </a:extLst>
                </a:gridCol>
                <a:gridCol w="1343947">
                  <a:extLst>
                    <a:ext uri="{9D8B030D-6E8A-4147-A177-3AD203B41FA5}">
                      <a16:colId xmlns:a16="http://schemas.microsoft.com/office/drawing/2014/main" val="2819010759"/>
                    </a:ext>
                  </a:extLst>
                </a:gridCol>
              </a:tblGrid>
              <a:tr h="2057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small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Fall 20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small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Spring 21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cap="small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Summer 21</a:t>
                      </a:r>
                      <a:endParaRPr lang="en-US" sz="1400" b="1" kern="1200" cap="small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53021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kern="1200" cap="small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2591428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2156729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8174439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1421331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427990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674536"/>
              </p:ext>
            </p:extLst>
          </p:nvPr>
        </p:nvGraphicFramePr>
        <p:xfrm>
          <a:off x="2551692" y="3179177"/>
          <a:ext cx="4114801" cy="128016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426907">
                  <a:extLst>
                    <a:ext uri="{9D8B030D-6E8A-4147-A177-3AD203B41FA5}">
                      <a16:colId xmlns:a16="http://schemas.microsoft.com/office/drawing/2014/main" val="629112197"/>
                    </a:ext>
                  </a:extLst>
                </a:gridCol>
                <a:gridCol w="1343947">
                  <a:extLst>
                    <a:ext uri="{9D8B030D-6E8A-4147-A177-3AD203B41FA5}">
                      <a16:colId xmlns:a16="http://schemas.microsoft.com/office/drawing/2014/main" val="2355666406"/>
                    </a:ext>
                  </a:extLst>
                </a:gridCol>
                <a:gridCol w="1343947">
                  <a:extLst>
                    <a:ext uri="{9D8B030D-6E8A-4147-A177-3AD203B41FA5}">
                      <a16:colId xmlns:a16="http://schemas.microsoft.com/office/drawing/2014/main" val="2819010759"/>
                    </a:ext>
                  </a:extLst>
                </a:gridCol>
              </a:tblGrid>
              <a:tr h="2057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small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Fall 21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cap="small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Spring 22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cap="small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Summer 22</a:t>
                      </a:r>
                      <a:endParaRPr lang="en-US" sz="1400" b="1" kern="1200" cap="small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53021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4961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4962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kern="1200" cap="small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2591428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4963</a:t>
                      </a: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2156729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8174439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1421331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4279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04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E9C0C-4150-2048-905B-7AD3FB198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Q&amp;A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520564" y="3371414"/>
            <a:ext cx="3592512" cy="606246"/>
          </a:xfrm>
        </p:spPr>
        <p:txBody>
          <a:bodyPr/>
          <a:lstStyle/>
          <a:p>
            <a:r>
              <a:rPr lang="en-US" sz="2400" dirty="0" smtClean="0"/>
              <a:t>www.calstatela.edu/cs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F8D0ED-9D7E-8C4B-8971-01B199012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551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2367</TotalTime>
  <Words>494</Words>
  <Application>Microsoft Office PowerPoint</Application>
  <PresentationFormat>On-screen Show (16:9)</PresentationFormat>
  <Paragraphs>124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Courier New</vt:lpstr>
      <vt:lpstr>PMingLiU</vt:lpstr>
      <vt:lpstr>Times New Roman</vt:lpstr>
      <vt:lpstr>Office Theme</vt:lpstr>
      <vt:lpstr>Computer Science Groups Advisement for CS Juniors</vt:lpstr>
      <vt:lpstr>Year 2020- Life lessons </vt:lpstr>
      <vt:lpstr>Work From Home - Life lessons </vt:lpstr>
      <vt:lpstr>PowerPoint Presentation</vt:lpstr>
      <vt:lpstr>Course Planning and Time Management</vt:lpstr>
      <vt:lpstr>Ideal Planner for Juniors</vt:lpstr>
      <vt:lpstr>Advising Guide</vt:lpstr>
      <vt:lpstr>Individual Planner for Juniors</vt:lpstr>
      <vt:lpstr>Q&amp;A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Pamula, Raj</cp:lastModifiedBy>
  <cp:revision>45</cp:revision>
  <dcterms:created xsi:type="dcterms:W3CDTF">2020-04-22T18:12:43Z</dcterms:created>
  <dcterms:modified xsi:type="dcterms:W3CDTF">2020-07-14T16:37:40Z</dcterms:modified>
</cp:coreProperties>
</file>