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3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5" r:id="rId2"/>
    <p:sldId id="523" r:id="rId3"/>
    <p:sldId id="462" r:id="rId4"/>
    <p:sldId id="515" r:id="rId5"/>
    <p:sldId id="516" r:id="rId6"/>
    <p:sldId id="517" r:id="rId7"/>
    <p:sldId id="514" r:id="rId8"/>
    <p:sldId id="506" r:id="rId9"/>
    <p:sldId id="508" r:id="rId10"/>
    <p:sldId id="501" r:id="rId11"/>
    <p:sldId id="519" r:id="rId12"/>
    <p:sldId id="520" r:id="rId13"/>
    <p:sldId id="521" r:id="rId14"/>
    <p:sldId id="496" r:id="rId15"/>
    <p:sldId id="522" r:id="rId16"/>
    <p:sldId id="524" r:id="rId17"/>
    <p:sldId id="479" r:id="rId1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91253" autoAdjust="0"/>
  </p:normalViewPr>
  <p:slideViewPr>
    <p:cSldViewPr snapToGrid="0" snapToObjects="1">
      <p:cViewPr varScale="1">
        <p:scale>
          <a:sx n="80" d="100"/>
          <a:sy n="80" d="100"/>
        </p:scale>
        <p:origin x="6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 smtClean="0"/>
              <a:t>Welcome and introduce ourselves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64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41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3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agenda for this</a:t>
            </a:r>
            <a:r>
              <a:rPr lang="en-US" baseline="0" dirty="0" smtClean="0"/>
              <a:t> information session will be as follows: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9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3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6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3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Faculty</a:t>
            </a:r>
            <a:r>
              <a:rPr lang="en-US" baseline="0" dirty="0" smtClean="0"/>
              <a:t> cover all the areas of Computer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1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msweb.calstatela.edu/psc/CLAPRDF/EMPLOYEE/SA/c/SA_LEARNER_SERVICES.CLASS_SEARCH.GBL?PORTALPARAM_PTCNAV=HC_CLASS_SEARCH&amp;EOPP.SCNode=HRMS&amp;EOPP.SCPortal=EMPLOYEE&amp;EOPP.SCName=CO_EMPLOYEE_SELF_SERVICE&amp;EOPP.SCLabel=Self%20Service&amp;EOPP.SCPTfname=CO_EMPLOYEE_SELF_SERVICE&amp;FolderPath=PORTAL_ROOT_OBJECT.CO_EMPLOYEE_SELF_SERVICE.HCCC_ENROLLMENT.HC_CLASS_SEARCH&amp;IsFolder=false" TargetMode="External"/><Relationship Id="rId2" Type="http://schemas.openxmlformats.org/officeDocument/2006/relationships/hyperlink" Target="https://csns.calstatela.edu/department/cs/survey/response/edit?surveyId=7830847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calstatela.edu/ecst/cs/computer-science-course-descriptions" TargetMode="External"/><Relationship Id="rId5" Type="http://schemas.openxmlformats.org/officeDocument/2006/relationships/hyperlink" Target="http://ecatalog.calstatela.edu/content.php?filter%5B27%5D=CS&amp;filter%5B29%5D=&amp;filter%5Bcourse_type%5D=5295&amp;filter%5Bkeyword%5D=&amp;filter%5B32%5D=1&amp;filter%5Bcpage%5D=1&amp;cur_cat_oid=26&amp;expand=&amp;navoid=2726&amp;search_database=Filter#acalog_template_course_filter" TargetMode="External"/><Relationship Id="rId4" Type="http://schemas.openxmlformats.org/officeDocument/2006/relationships/hyperlink" Target="https://www.calstatela.edu/sites/default/files/groups/University%20Registrar/Docs/schedule_of_classes_11-25-20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statela.edu/ecst/cs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tif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tela.edu/ecst/cs/facult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hyperlink" Target="https://youtu.be/oEBVoQT2Qkw" TargetMode="External"/><Relationship Id="rId4" Type="http://schemas.openxmlformats.org/officeDocument/2006/relationships/hyperlink" Target="http://www.calstatela.edu/ecst/resear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9658BF-450A-4884-B594-EFDEED365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1701800"/>
            <a:ext cx="6968067" cy="29464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Computer </a:t>
            </a:r>
            <a:r>
              <a:rPr lang="en-US" sz="1800" b="1" dirty="0" smtClean="0">
                <a:solidFill>
                  <a:schemeClr val="tx1"/>
                </a:solidFill>
              </a:rPr>
              <a:t>Science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M.S. Program Information Session &amp; Orientation</a:t>
            </a:r>
          </a:p>
          <a:p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Department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Chair:			Dr.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Eun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-Young (Elaine) Kang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Faculty Advisors: 			Dr. Raj S.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Pamula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&amp; Dr.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Behzad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Parviz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Graduate Coordinator:		Lupe Martinez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Department Coordinator:	Valentina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Ovasapyan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9B718-7A98-43EB-9A36-DE3C7BCF9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kern="0" dirty="0" smtClean="0">
                <a:solidFill>
                  <a:srgbClr val="000000"/>
                </a:solidFill>
                <a:ea typeface="PMingLiU" pitchFamily="18" charset="-120"/>
              </a:rPr>
              <a:t>CS MS Admission &amp; Graduate 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B2B2B2"/>
              </a:buClr>
              <a:defRPr/>
            </a:pPr>
            <a:endParaRPr lang="en-US" altLang="zh-TW" sz="1800" dirty="0">
              <a:solidFill>
                <a:srgbClr val="000000"/>
              </a:solidFill>
              <a:latin typeface="Arial" charset="0"/>
              <a:ea typeface="PMingLiU" pitchFamily="18" charset="-120"/>
            </a:endParaRPr>
          </a:p>
          <a:p>
            <a:pPr marL="742950" lvl="1" indent="-285750"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en-US" altLang="zh-TW" sz="2400" kern="0" dirty="0">
              <a:solidFill>
                <a:srgbClr val="000000"/>
              </a:solidFill>
              <a:ea typeface="PMingLiU" pitchFamily="18" charset="-120"/>
            </a:endParaRPr>
          </a:p>
          <a:p>
            <a:endParaRPr lang="en-US" sz="16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1EA249B-80BA-F446-9B71-1E67E22CF30B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6407" y="999723"/>
            <a:ext cx="8364831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282575">
              <a:spcBef>
                <a:spcPts val="0"/>
              </a:spcBef>
              <a:buClr>
                <a:srgbClr val="B2B2B2"/>
              </a:buClr>
              <a:buFont typeface="Wingdings" pitchFamily="2" charset="2"/>
              <a:buChar char="§"/>
              <a:tabLst>
                <a:tab pos="339725" algn="l"/>
              </a:tabLst>
              <a:defRPr/>
            </a:pPr>
            <a:r>
              <a:rPr lang="en-US" altLang="zh-TW" sz="2000" dirty="0"/>
              <a:t>Conditional Admission (G1 </a:t>
            </a:r>
            <a:r>
              <a:rPr lang="en-US" altLang="zh-TW" sz="2000" dirty="0" smtClean="0"/>
              <a:t>standing) </a:t>
            </a:r>
            <a:endParaRPr lang="en-US" altLang="zh-TW" sz="2000" dirty="0"/>
          </a:p>
          <a:p>
            <a:pPr marL="112712">
              <a:spcBef>
                <a:spcPts val="0"/>
              </a:spcBef>
              <a:buClr>
                <a:srgbClr val="B2B2B2"/>
              </a:buClr>
              <a:tabLst>
                <a:tab pos="339725" algn="l"/>
              </a:tabLst>
              <a:defRPr/>
            </a:pPr>
            <a:r>
              <a:rPr lang="en-US" altLang="zh-TW" sz="2000" kern="0" dirty="0">
                <a:solidFill>
                  <a:srgbClr val="000000"/>
                </a:solidFill>
                <a:ea typeface="PMingLiU" pitchFamily="18" charset="-120"/>
              </a:rPr>
              <a:t>	</a:t>
            </a:r>
            <a:r>
              <a:rPr lang="en-US" altLang="zh-TW" sz="2000" kern="0" dirty="0" smtClean="0">
                <a:solidFill>
                  <a:srgbClr val="000000"/>
                </a:solidFill>
                <a:ea typeface="PMingLiU" pitchFamily="18" charset="-120"/>
              </a:rPr>
              <a:t>	</a:t>
            </a:r>
            <a:r>
              <a:rPr lang="en-US" altLang="zh-TW" sz="1800" kern="0" dirty="0" smtClean="0">
                <a:solidFill>
                  <a:srgbClr val="000000"/>
                </a:solidFill>
                <a:ea typeface="PMingLiU" pitchFamily="18" charset="-120"/>
              </a:rPr>
              <a:t>    (Admission with a few prerequisite conditions)</a:t>
            </a:r>
          </a:p>
          <a:p>
            <a:pPr marL="857250" lvl="1" indent="-282575">
              <a:spcBef>
                <a:spcPts val="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Programming (CS 3035)</a:t>
            </a:r>
          </a:p>
          <a:p>
            <a:pPr marL="857250" lvl="1" indent="-282575">
              <a:spcBef>
                <a:spcPts val="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Algorithms (CS 3112)</a:t>
            </a:r>
          </a:p>
          <a:p>
            <a:pPr marL="857250" lvl="1" indent="-282575">
              <a:spcBef>
                <a:spcPts val="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Web (CS 3220</a:t>
            </a:r>
            <a:r>
              <a:rPr lang="en-US" sz="1800" dirty="0" smtClean="0"/>
              <a:t>)</a:t>
            </a:r>
          </a:p>
          <a:p>
            <a:pPr marL="857250" lvl="1" indent="-282575">
              <a:spcBef>
                <a:spcPts val="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sz="1800" dirty="0" smtClean="0"/>
              <a:t>Must complete these prerequisites in the first semester </a:t>
            </a:r>
            <a:endParaRPr lang="en-US" sz="1800" dirty="0"/>
          </a:p>
          <a:p>
            <a:pPr marL="171450" indent="-282575">
              <a:spcBef>
                <a:spcPts val="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altLang="zh-TW" sz="2000" dirty="0"/>
              <a:t>Classified Admission (G2 </a:t>
            </a:r>
            <a:r>
              <a:rPr lang="en-US" altLang="zh-TW" sz="2000" dirty="0" smtClean="0"/>
              <a:t>standing)</a:t>
            </a:r>
            <a:endParaRPr lang="en-US" altLang="zh-TW" sz="2000" dirty="0"/>
          </a:p>
          <a:p>
            <a:pPr marL="857250" lvl="1" indent="-282575">
              <a:spcBef>
                <a:spcPts val="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altLang="zh-TW" sz="1800" kern="0" dirty="0" smtClean="0">
                <a:solidFill>
                  <a:srgbClr val="000000"/>
                </a:solidFill>
                <a:ea typeface="PMingLiU" pitchFamily="18" charset="-120"/>
              </a:rPr>
              <a:t>CS4000/5000 courses</a:t>
            </a:r>
          </a:p>
          <a:p>
            <a:pPr marL="171450" indent="-282575">
              <a:spcBef>
                <a:spcPts val="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Advanced </a:t>
            </a:r>
            <a:r>
              <a:rPr lang="en-US" sz="2000" dirty="0" smtClean="0"/>
              <a:t>to </a:t>
            </a:r>
            <a:r>
              <a:rPr lang="en-US" sz="2000" dirty="0"/>
              <a:t>Candidacy (G3 </a:t>
            </a:r>
            <a:r>
              <a:rPr lang="en-US" sz="2000" dirty="0" smtClean="0"/>
              <a:t>standing)</a:t>
            </a:r>
            <a:endParaRPr lang="en-US" sz="2000" dirty="0" smtClean="0"/>
          </a:p>
          <a:p>
            <a:pPr marL="857250" lvl="1" indent="-282575">
              <a:spcBef>
                <a:spcPts val="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altLang="zh-TW" sz="1800" dirty="0" smtClean="0"/>
              <a:t>Electives, Thesis, Comprehensive Exam</a:t>
            </a:r>
          </a:p>
          <a:p>
            <a:pPr>
              <a:spcBef>
                <a:spcPts val="0"/>
              </a:spcBef>
              <a:buClr>
                <a:srgbClr val="B2B2B2"/>
              </a:buClr>
              <a:defRPr/>
            </a:pPr>
            <a:endParaRPr lang="en-US" altLang="zh-TW" sz="2000" dirty="0" smtClean="0"/>
          </a:p>
          <a:p>
            <a:pPr marL="457200" lvl="1" indent="0">
              <a:buClr>
                <a:srgbClr val="B2B2B2"/>
              </a:buClr>
              <a:buFont typeface="Arial" panose="020B0604020202020204" pitchFamily="34" charset="0"/>
              <a:buNone/>
              <a:defRPr/>
            </a:pPr>
            <a:endParaRPr lang="en-US" altLang="zh-TW" sz="2400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84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</a:t>
            </a:r>
            <a:r>
              <a:rPr lang="en-US" dirty="0" smtClean="0"/>
              <a:t>CS Curriculum </a:t>
            </a:r>
            <a:r>
              <a:rPr lang="en-US" dirty="0"/>
              <a:t>(Current)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600" b="1" dirty="0" smtClean="0"/>
              <a:t>Breadth </a:t>
            </a:r>
            <a:r>
              <a:rPr lang="en-US" sz="1600" b="1" dirty="0"/>
              <a:t>Requirement (9 units) </a:t>
            </a:r>
            <a:endParaRPr lang="en-US" sz="1600" b="1" dirty="0" smtClean="0"/>
          </a:p>
          <a:p>
            <a:pPr marL="342900" lvl="1" indent="0">
              <a:buNone/>
              <a:defRPr/>
            </a:pPr>
            <a:r>
              <a:rPr lang="en-US" sz="1600" dirty="0" smtClean="0"/>
              <a:t>Select </a:t>
            </a:r>
            <a:r>
              <a:rPr lang="en-US" sz="1600" dirty="0" smtClean="0"/>
              <a:t>one course each from </a:t>
            </a:r>
            <a:r>
              <a:rPr lang="en-US" sz="1600" b="1" dirty="0" smtClean="0"/>
              <a:t>three</a:t>
            </a:r>
            <a:r>
              <a:rPr lang="en-US" sz="1600" dirty="0" smtClean="0"/>
              <a:t> </a:t>
            </a:r>
            <a:r>
              <a:rPr lang="en-US" sz="1600" dirty="0"/>
              <a:t>of the following five areas of </a:t>
            </a:r>
            <a:r>
              <a:rPr lang="en-US" sz="1600" dirty="0" smtClean="0"/>
              <a:t>study: </a:t>
            </a:r>
            <a:r>
              <a:rPr lang="en-US" sz="1600" dirty="0" smtClean="0">
                <a:ea typeface="PMingLiU" pitchFamily="18" charset="-120"/>
              </a:rPr>
              <a:t>Algorithms (CS 5112), </a:t>
            </a:r>
            <a:r>
              <a:rPr lang="en-US" sz="1600" dirty="0" smtClean="0">
                <a:ea typeface="PMingLiU" pitchFamily="18" charset="-120"/>
              </a:rPr>
              <a:t>Network </a:t>
            </a:r>
            <a:r>
              <a:rPr lang="en-US" sz="1600" dirty="0" smtClean="0">
                <a:ea typeface="PMingLiU" pitchFamily="18" charset="-120"/>
              </a:rPr>
              <a:t>Systems (CS 5780), </a:t>
            </a:r>
            <a:r>
              <a:rPr lang="en-US" sz="1600" dirty="0" smtClean="0">
                <a:ea typeface="PMingLiU" pitchFamily="18" charset="-120"/>
              </a:rPr>
              <a:t>Web </a:t>
            </a:r>
            <a:r>
              <a:rPr lang="en-US" sz="1600" dirty="0" smtClean="0">
                <a:ea typeface="PMingLiU" pitchFamily="18" charset="-120"/>
              </a:rPr>
              <a:t>Systems (CS 5220) , </a:t>
            </a:r>
            <a:r>
              <a:rPr lang="en-US" sz="1600" dirty="0" smtClean="0">
                <a:ea typeface="PMingLiU" pitchFamily="18" charset="-120"/>
              </a:rPr>
              <a:t>Advanced </a:t>
            </a:r>
            <a:r>
              <a:rPr lang="en-US" sz="1600" dirty="0" smtClean="0">
                <a:ea typeface="PMingLiU" pitchFamily="18" charset="-120"/>
              </a:rPr>
              <a:t>Programming (CS 5035) </a:t>
            </a:r>
            <a:r>
              <a:rPr lang="en-US" sz="1600" dirty="0" smtClean="0">
                <a:ea typeface="PMingLiU" pitchFamily="18" charset="-120"/>
              </a:rPr>
              <a:t>and Software </a:t>
            </a:r>
            <a:r>
              <a:rPr lang="en-US" sz="1600" dirty="0" smtClean="0">
                <a:ea typeface="PMingLiU" pitchFamily="18" charset="-120"/>
              </a:rPr>
              <a:t>Engineering (CS 5337)</a:t>
            </a:r>
            <a:endParaRPr lang="en-US" sz="1600" dirty="0" smtClean="0">
              <a:ea typeface="PMingLiU" pitchFamily="18" charset="-120"/>
            </a:endParaRPr>
          </a:p>
          <a:p>
            <a:pPr>
              <a:defRPr/>
            </a:pPr>
            <a:r>
              <a:rPr lang="en-US" sz="1600" b="1" dirty="0"/>
              <a:t>Thesis option </a:t>
            </a:r>
            <a:r>
              <a:rPr lang="en-US" sz="1600" b="1" dirty="0" smtClean="0"/>
              <a:t>(18 units)</a:t>
            </a:r>
          </a:p>
          <a:p>
            <a:pPr lvl="1">
              <a:defRPr/>
            </a:pPr>
            <a:r>
              <a:rPr lang="en-US" sz="1600" dirty="0"/>
              <a:t>C</a:t>
            </a:r>
            <a:r>
              <a:rPr lang="en-US" sz="1600" dirty="0" smtClean="0"/>
              <a:t>hoose </a:t>
            </a:r>
            <a:r>
              <a:rPr lang="en-US" sz="1600" dirty="0"/>
              <a:t>18 units of 4000/5000 level courses with a minimum of 9 units from 5000 level courses </a:t>
            </a:r>
          </a:p>
          <a:p>
            <a:pPr lvl="1">
              <a:defRPr/>
            </a:pPr>
            <a:r>
              <a:rPr lang="en-US" sz="1600" dirty="0" smtClean="0"/>
              <a:t>CS </a:t>
            </a:r>
            <a:r>
              <a:rPr lang="en-US" sz="1600" dirty="0"/>
              <a:t>5990 </a:t>
            </a:r>
            <a:r>
              <a:rPr lang="en-US" sz="1600" dirty="0" smtClean="0"/>
              <a:t>-</a:t>
            </a:r>
            <a:r>
              <a:rPr lang="en-US" altLang="zh-TW" sz="1600" kern="0" dirty="0" smtClean="0">
                <a:solidFill>
                  <a:srgbClr val="000000"/>
                </a:solidFill>
                <a:ea typeface="PMingLiU" pitchFamily="18" charset="-120"/>
              </a:rPr>
              <a:t> 3 </a:t>
            </a:r>
            <a:r>
              <a:rPr lang="en-US" altLang="zh-TW" sz="1600" kern="0" dirty="0">
                <a:solidFill>
                  <a:srgbClr val="000000"/>
                </a:solidFill>
                <a:ea typeface="PMingLiU" pitchFamily="18" charset="-120"/>
              </a:rPr>
              <a:t>units over 2 semesters</a:t>
            </a:r>
          </a:p>
          <a:p>
            <a:pPr>
              <a:defRPr/>
            </a:pPr>
            <a:r>
              <a:rPr lang="en-US" sz="1600" b="1" dirty="0" smtClean="0"/>
              <a:t>Comp </a:t>
            </a:r>
            <a:r>
              <a:rPr lang="en-US" sz="1600" b="1" dirty="0"/>
              <a:t>Exam </a:t>
            </a:r>
            <a:r>
              <a:rPr lang="en-US" sz="1600" b="1" dirty="0" smtClean="0"/>
              <a:t>Option (24 </a:t>
            </a:r>
            <a:r>
              <a:rPr lang="en-US" sz="1600" b="1" dirty="0"/>
              <a:t>units)</a:t>
            </a:r>
          </a:p>
          <a:p>
            <a:pPr lvl="1">
              <a:defRPr/>
            </a:pPr>
            <a:r>
              <a:rPr lang="en-US" sz="1600" dirty="0" smtClean="0">
                <a:ea typeface="PMingLiU" pitchFamily="18" charset="-120"/>
              </a:rPr>
              <a:t>C</a:t>
            </a:r>
            <a:r>
              <a:rPr lang="en-US" sz="1600" dirty="0" smtClean="0"/>
              <a:t>hoose </a:t>
            </a:r>
            <a:r>
              <a:rPr lang="en-US" sz="1600" dirty="0"/>
              <a:t>24 units of 4000/5000 level courses with a minimum of 12 units from 5000 level </a:t>
            </a:r>
            <a:r>
              <a:rPr lang="en-US" sz="1600" dirty="0" smtClean="0"/>
              <a:t>courses</a:t>
            </a:r>
          </a:p>
          <a:p>
            <a:pPr lvl="1">
              <a:defRPr/>
            </a:pPr>
            <a:r>
              <a:rPr lang="en-US" sz="1600" dirty="0" smtClean="0"/>
              <a:t>CS </a:t>
            </a:r>
            <a:r>
              <a:rPr lang="en-US" sz="1600" dirty="0"/>
              <a:t>5960 (0 unit)</a:t>
            </a:r>
          </a:p>
          <a:p>
            <a:pPr marL="342900" lvl="1" indent="0">
              <a:buNone/>
              <a:defRPr/>
            </a:pPr>
            <a:endParaRPr lang="en-US" sz="1600" dirty="0">
              <a:ea typeface="PMingLiU" pitchFamily="18" charset="-12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90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 CS Curriculum </a:t>
            </a:r>
            <a:r>
              <a:rPr lang="en-US" altLang="en-US" dirty="0" smtClean="0"/>
              <a:t>(</a:t>
            </a:r>
            <a:r>
              <a:rPr lang="en-US" altLang="en-US" dirty="0" smtClean="0"/>
              <a:t>New</a:t>
            </a:r>
            <a:r>
              <a:rPr lang="en-US" altLang="en-US" dirty="0" smtClean="0"/>
              <a:t>)</a:t>
            </a:r>
            <a:br>
              <a:rPr lang="en-US" altLang="en-US" dirty="0" smtClean="0"/>
            </a:br>
            <a:r>
              <a:rPr lang="en-US" altLang="en-US" sz="1600" dirty="0" smtClean="0">
                <a:solidFill>
                  <a:srgbClr val="FF0000"/>
                </a:solidFill>
              </a:rPr>
              <a:t>Effective Fall 2021 semester term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51" y="717458"/>
            <a:ext cx="4827827" cy="4082646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199548" y="237636"/>
            <a:ext cx="3962536" cy="47982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Three Thematic Areas (Fall 2021):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3589543" cy="3394472"/>
          </a:xfrm>
        </p:spPr>
        <p:txBody>
          <a:bodyPr/>
          <a:lstStyle/>
          <a:p>
            <a:pPr>
              <a:defRPr/>
            </a:pPr>
            <a:r>
              <a:rPr lang="en-US" altLang="zh-TW" sz="1600" b="1" kern="0" dirty="0">
                <a:solidFill>
                  <a:srgbClr val="000000"/>
                </a:solidFill>
                <a:ea typeface="PMingLiU" pitchFamily="18" charset="-120"/>
              </a:rPr>
              <a:t>Required Core (18 units) </a:t>
            </a:r>
            <a:endParaRPr lang="en-US" altLang="zh-TW" sz="1600" b="1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Two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courses from each of the three areas </a:t>
            </a:r>
          </a:p>
          <a:p>
            <a:pPr>
              <a:defRPr/>
            </a:pPr>
            <a:r>
              <a:rPr lang="en-US" altLang="zh-TW" sz="1600" b="1" kern="0" dirty="0">
                <a:solidFill>
                  <a:srgbClr val="000000"/>
                </a:solidFill>
                <a:ea typeface="PMingLiU" pitchFamily="18" charset="-120"/>
              </a:rPr>
              <a:t>Thesis Option (12 units) </a:t>
            </a:r>
            <a:endParaRPr lang="en-US" altLang="zh-TW" sz="1600" b="1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2</a:t>
            </a: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additional electives (CS4000/CS5000) </a:t>
            </a:r>
            <a:endParaRPr lang="en-US" altLang="zh-TW" sz="1400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CS 5990 Thesis (3 units) - </a:t>
            </a: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6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units over 2 </a:t>
            </a: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semesters</a:t>
            </a:r>
            <a:endParaRPr lang="en-US" altLang="zh-TW" sz="1400" kern="0" dirty="0">
              <a:solidFill>
                <a:srgbClr val="000000"/>
              </a:solidFill>
              <a:ea typeface="PMingLiU" pitchFamily="18" charset="-120"/>
            </a:endParaRPr>
          </a:p>
          <a:p>
            <a:pPr>
              <a:defRPr/>
            </a:pPr>
            <a:r>
              <a:rPr lang="en-US" altLang="zh-TW" sz="1600" b="1" kern="0" dirty="0">
                <a:solidFill>
                  <a:srgbClr val="000000"/>
                </a:solidFill>
                <a:ea typeface="PMingLiU" pitchFamily="18" charset="-120"/>
              </a:rPr>
              <a:t>Comp. Exam Option (12 units) </a:t>
            </a:r>
            <a:endParaRPr lang="en-US" altLang="zh-TW" sz="1600" b="1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Take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4 additional electives (</a:t>
            </a: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CS4000/CS5000)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Take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CS5960 </a:t>
            </a: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Comp Exam (0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units)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16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Faculty research projects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Many faculty have </a:t>
            </a:r>
            <a:r>
              <a:rPr lang="en-US" sz="1800" dirty="0" smtClean="0"/>
              <a:t>external </a:t>
            </a:r>
            <a:r>
              <a:rPr lang="en-US" sz="1800" dirty="0"/>
              <a:t>or internal </a:t>
            </a:r>
            <a:r>
              <a:rPr lang="en-US" sz="1800" dirty="0"/>
              <a:t>grants. Many faculty are supervising graduate (individual) thesis.</a:t>
            </a:r>
          </a:p>
          <a:p>
            <a:pPr lvl="1"/>
            <a:r>
              <a:rPr lang="en-US" sz="1800" dirty="0"/>
              <a:t>60 thesis completions in the last five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students under the </a:t>
            </a:r>
            <a:r>
              <a:rPr lang="en-US" dirty="0" smtClean="0"/>
              <a:t>thesis </a:t>
            </a:r>
            <a:r>
              <a:rPr lang="en-US" dirty="0"/>
              <a:t>option register for a two semester course sequence (CS5990). Students usually start working on their thesis (prior to registering for CS5990) early in their graduate program.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Many </a:t>
            </a:r>
            <a:r>
              <a:rPr lang="en-US" sz="1800" dirty="0"/>
              <a:t>faculty are involved in student capstone projects </a:t>
            </a:r>
            <a:r>
              <a:rPr lang="en-US" sz="1800" dirty="0" smtClean="0"/>
              <a:t>(senior </a:t>
            </a:r>
            <a:r>
              <a:rPr lang="en-US" sz="1800" dirty="0"/>
              <a:t>design team projects</a:t>
            </a:r>
            <a:r>
              <a:rPr lang="en-US" sz="1800" dirty="0" smtClean="0"/>
              <a:t>). This often involve grad students as mentors.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F748-C605-D94E-BFC1-A6CD861E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08" y="401184"/>
            <a:ext cx="8140628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Roadmap </a:t>
            </a:r>
            <a:r>
              <a:rPr lang="en-US" dirty="0" smtClean="0"/>
              <a:t>(New curriculum)</a:t>
            </a:r>
            <a:r>
              <a:rPr lang="en-US" dirty="0" smtClean="0"/>
              <a:t> 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D1AA03B-08FC-BC49-A061-A35813DA6ACC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6409" y="1212715"/>
            <a:ext cx="8914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034798"/>
              </p:ext>
            </p:extLst>
          </p:nvPr>
        </p:nvGraphicFramePr>
        <p:xfrm>
          <a:off x="536408" y="1212715"/>
          <a:ext cx="7975899" cy="258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3" imgW="6146899" imgH="2032029" progId="Excel.Sheet.12">
                  <p:embed/>
                </p:oleObj>
              </mc:Choice>
              <mc:Fallback>
                <p:oleObj name="Worksheet" r:id="rId3" imgW="6146899" imgH="2032029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" y="1212715"/>
                        <a:ext cx="7975899" cy="25889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1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F748-C605-D94E-BFC1-A6CD861E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08" y="401184"/>
            <a:ext cx="8140628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Roadmap </a:t>
            </a:r>
            <a:r>
              <a:rPr lang="en-US" dirty="0" smtClean="0"/>
              <a:t>(New curriculum)</a:t>
            </a:r>
            <a:r>
              <a:rPr lang="en-US" dirty="0" smtClean="0"/>
              <a:t> 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D1AA03B-08FC-BC49-A061-A35813DA6ACC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9415" y="1304152"/>
            <a:ext cx="84345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66432"/>
              </p:ext>
            </p:extLst>
          </p:nvPr>
        </p:nvGraphicFramePr>
        <p:xfrm>
          <a:off x="709414" y="1304152"/>
          <a:ext cx="8248816" cy="267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Worksheet" r:id="rId3" imgW="6146899" imgH="2032029" progId="Excel.Sheet.12">
                  <p:embed/>
                </p:oleObj>
              </mc:Choice>
              <mc:Fallback>
                <p:oleObj name="Worksheet" r:id="rId3" imgW="6146899" imgH="2032029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14" y="1304152"/>
                        <a:ext cx="8248816" cy="2677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76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2021 </a:t>
            </a:r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Survey 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csns.calstatela.edu/department/cs/survey/response/edit?surveyId=7830847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complete the survey, see</a:t>
            </a:r>
          </a:p>
          <a:p>
            <a:pPr marL="971550" lvl="1" indent="-285750"/>
            <a:r>
              <a:rPr lang="en-US" dirty="0" smtClean="0"/>
              <a:t>Spring 2021 classes</a:t>
            </a:r>
            <a:r>
              <a:rPr lang="en-US" dirty="0"/>
              <a:t> </a:t>
            </a:r>
            <a:r>
              <a:rPr lang="en-US" dirty="0" smtClean="0"/>
              <a:t>via </a:t>
            </a:r>
            <a:r>
              <a:rPr lang="en-US" dirty="0" smtClean="0">
                <a:hlinkClick r:id="rId3"/>
              </a:rPr>
              <a:t>Class Search </a:t>
            </a:r>
            <a:r>
              <a:rPr lang="en-US" dirty="0" smtClean="0"/>
              <a:t>or in </a:t>
            </a:r>
            <a:r>
              <a:rPr lang="en-US" dirty="0" smtClean="0">
                <a:hlinkClick r:id="rId4"/>
              </a:rPr>
              <a:t>pdf</a:t>
            </a:r>
            <a:endParaRPr lang="en-US" dirty="0" smtClean="0"/>
          </a:p>
          <a:p>
            <a:pPr marL="971550" lvl="1" indent="-285750"/>
            <a:r>
              <a:rPr lang="en-US" dirty="0" smtClean="0"/>
              <a:t>Course descriptions: </a:t>
            </a:r>
            <a:r>
              <a:rPr lang="en-US" dirty="0" smtClean="0">
                <a:hlinkClick r:id="rId5"/>
              </a:rPr>
              <a:t>Undergrad courses </a:t>
            </a:r>
            <a:r>
              <a:rPr lang="en-US" dirty="0" smtClean="0"/>
              <a:t>;  </a:t>
            </a:r>
            <a:r>
              <a:rPr lang="en-US" dirty="0" smtClean="0">
                <a:hlinkClick r:id="rId6"/>
              </a:rPr>
              <a:t>Grad courses</a:t>
            </a:r>
            <a:endParaRPr lang="en-US" dirty="0" smtClean="0"/>
          </a:p>
          <a:p>
            <a:pPr marL="971550" lvl="1" indent="-285750"/>
            <a:r>
              <a:rPr lang="en-US" dirty="0" smtClean="0"/>
              <a:t>Things to remember</a:t>
            </a:r>
          </a:p>
          <a:p>
            <a:pPr marL="1257300" lvl="2"/>
            <a:r>
              <a:rPr lang="en-US" dirty="0" smtClean="0"/>
              <a:t>CS 3112 is a prerequisite to all the CS 4000 level courses.</a:t>
            </a:r>
          </a:p>
          <a:p>
            <a:pPr marL="1257300" lvl="2"/>
            <a:r>
              <a:rPr lang="en-US" dirty="0" smtClean="0"/>
              <a:t>CS 5000 levels for G2 students.</a:t>
            </a:r>
          </a:p>
        </p:txBody>
      </p:sp>
    </p:spTree>
    <p:extLst>
      <p:ext uri="{BB962C8B-B14F-4D97-AF65-F5344CB8AC3E}">
        <p14:creationId xmlns:p14="http://schemas.microsoft.com/office/powerpoint/2010/main" val="19475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9C0C-4150-2048-905B-7AD3FB19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58" y="981660"/>
            <a:ext cx="4427843" cy="102155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D0ED-9D7E-8C4B-8971-01B1990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01160" y="2612014"/>
            <a:ext cx="4419600" cy="102155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MS CS Program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400" dirty="0">
                <a:hlinkClick r:id="rId2"/>
              </a:rPr>
              <a:t>http://www.calstatela.edu/ecst/cs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408" y="855680"/>
            <a:ext cx="8140628" cy="4138719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Computer Science CS MS</a:t>
            </a:r>
          </a:p>
          <a:p>
            <a:pPr marL="971550" lvl="1" indent="-285750">
              <a:spcBef>
                <a:spcPts val="0"/>
              </a:spcBef>
              <a:spcAft>
                <a:spcPts val="300"/>
              </a:spcAft>
            </a:pPr>
            <a:r>
              <a:rPr lang="en-US" altLang="en-US" sz="1600" dirty="0" smtClean="0"/>
              <a:t>Discipline</a:t>
            </a:r>
          </a:p>
          <a:p>
            <a:pPr marL="971550" lvl="1" indent="-285750">
              <a:spcBef>
                <a:spcPts val="0"/>
              </a:spcBef>
              <a:spcAft>
                <a:spcPts val="300"/>
              </a:spcAft>
            </a:pPr>
            <a:r>
              <a:rPr lang="en-US" altLang="en-US" sz="1600" dirty="0" smtClean="0"/>
              <a:t>Job growth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Alumni CS MS</a:t>
            </a:r>
          </a:p>
          <a:p>
            <a:pPr marL="971550" lvl="1" indent="-285750">
              <a:spcBef>
                <a:spcPts val="0"/>
              </a:spcBef>
              <a:spcAft>
                <a:spcPts val="300"/>
              </a:spcAft>
            </a:pPr>
            <a:r>
              <a:rPr lang="en-US" altLang="en-US" sz="1600" dirty="0" smtClean="0"/>
              <a:t>Why CSULA?</a:t>
            </a:r>
          </a:p>
          <a:p>
            <a:pPr marL="971550" lvl="1" indent="-285750">
              <a:spcBef>
                <a:spcPts val="0"/>
              </a:spcBef>
              <a:spcAft>
                <a:spcPts val="300"/>
              </a:spcAft>
            </a:pPr>
            <a:r>
              <a:rPr lang="en-US" altLang="en-US" sz="1600" dirty="0" smtClean="0"/>
              <a:t>Faculty expertise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Admission to CS MS</a:t>
            </a:r>
          </a:p>
          <a:p>
            <a:pPr marL="971550" lvl="1" indent="-285750">
              <a:spcBef>
                <a:spcPts val="0"/>
              </a:spcBef>
              <a:spcAft>
                <a:spcPts val="300"/>
              </a:spcAft>
            </a:pPr>
            <a:r>
              <a:rPr lang="en-US" altLang="en-US" sz="1600" dirty="0" smtClean="0"/>
              <a:t>Standing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Curriculum CS MS</a:t>
            </a:r>
          </a:p>
          <a:p>
            <a:pPr marL="971550" lvl="1" indent="-285750">
              <a:spcBef>
                <a:spcPts val="0"/>
              </a:spcBef>
              <a:spcAft>
                <a:spcPts val="300"/>
              </a:spcAft>
            </a:pPr>
            <a:r>
              <a:rPr lang="en-US" altLang="en-US" sz="1600" dirty="0" smtClean="0"/>
              <a:t>New</a:t>
            </a:r>
          </a:p>
          <a:p>
            <a:pPr marL="971550" lvl="1" indent="-285750">
              <a:spcBef>
                <a:spcPts val="0"/>
              </a:spcBef>
              <a:spcAft>
                <a:spcPts val="300"/>
              </a:spcAft>
            </a:pPr>
            <a:r>
              <a:rPr lang="en-US" altLang="en-US" sz="1600" dirty="0" smtClean="0"/>
              <a:t>Roadmap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Spring 2021 Registration Information</a:t>
            </a:r>
            <a:endParaRPr lang="en-US" altLang="en-US" sz="1600" dirty="0" smtClean="0"/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Q&amp;A </a:t>
            </a:r>
            <a:endParaRPr lang="en-US" sz="1600" dirty="0"/>
          </a:p>
          <a:p>
            <a:pPr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1EA249B-80BA-F446-9B71-1E67E22CF30B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15" y="395034"/>
            <a:ext cx="7953755" cy="42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1EA249B-80BA-F446-9B71-1E67E22CF30B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16" y="631178"/>
            <a:ext cx="8017774" cy="39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1EA249B-80BA-F446-9B71-1E67E22CF30B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94" y="477428"/>
            <a:ext cx="8028010" cy="393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kern="0" dirty="0" smtClean="0">
                <a:solidFill>
                  <a:srgbClr val="000000"/>
                </a:solidFill>
                <a:ea typeface="PMingLiU" pitchFamily="18" charset="-120"/>
              </a:rPr>
              <a:t>CS MS Alumni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1EA249B-80BA-F446-9B71-1E67E22CF30B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286" y="666261"/>
            <a:ext cx="5587340" cy="4038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36" y="2827725"/>
            <a:ext cx="1524125" cy="1233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764" y="4060811"/>
            <a:ext cx="196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200" dirty="0" err="1"/>
              <a:t>Ankur</a:t>
            </a:r>
            <a:r>
              <a:rPr lang="en-US" sz="1200" dirty="0"/>
              <a:t> </a:t>
            </a:r>
            <a:r>
              <a:rPr lang="en-US" sz="1200" dirty="0" smtClean="0"/>
              <a:t>Bansal (Class of 2010)</a:t>
            </a:r>
            <a:endParaRPr lang="en-US" sz="1200" dirty="0"/>
          </a:p>
          <a:p>
            <a:pPr fontAlgn="base"/>
            <a:r>
              <a:rPr lang="en-US" sz="1200" dirty="0" smtClean="0"/>
              <a:t>Senior SW </a:t>
            </a:r>
            <a:r>
              <a:rPr lang="en-US" sz="1200" dirty="0" err="1" smtClean="0"/>
              <a:t>Engr</a:t>
            </a:r>
            <a:r>
              <a:rPr lang="en-US" sz="1200" dirty="0" smtClean="0"/>
              <a:t> II, Team </a:t>
            </a:r>
            <a:r>
              <a:rPr lang="en-US" sz="1200" dirty="0"/>
              <a:t>Lead </a:t>
            </a:r>
            <a:r>
              <a:rPr lang="en-US" sz="1200" dirty="0" smtClean="0"/>
              <a:t>Manager at Uber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81E6E-2760-8142-9E35-7E5937F66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16" y="991374"/>
            <a:ext cx="1270000" cy="127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6510BC-9F83-3846-9217-DC467D96F705}"/>
              </a:ext>
            </a:extLst>
          </p:cNvPr>
          <p:cNvSpPr/>
          <p:nvPr/>
        </p:nvSpPr>
        <p:spPr>
          <a:xfrm>
            <a:off x="448573" y="2261374"/>
            <a:ext cx="204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Phu</a:t>
            </a:r>
            <a:r>
              <a:rPr lang="en-US" sz="1200" dirty="0"/>
              <a:t> </a:t>
            </a:r>
            <a:r>
              <a:rPr lang="en-US" sz="1200" dirty="0" err="1"/>
              <a:t>Kieu</a:t>
            </a:r>
            <a:r>
              <a:rPr lang="en-US" sz="1200" dirty="0"/>
              <a:t> (Class of 2012) </a:t>
            </a:r>
          </a:p>
          <a:p>
            <a:r>
              <a:rPr lang="en-US" sz="1200" dirty="0"/>
              <a:t>Senior Software Engineer </a:t>
            </a:r>
          </a:p>
          <a:p>
            <a:r>
              <a:rPr lang="en-US" sz="1200" dirty="0"/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881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kern="0" dirty="0">
                <a:solidFill>
                  <a:srgbClr val="000000"/>
                </a:solidFill>
                <a:ea typeface="PMingLiU" pitchFamily="18" charset="-120"/>
              </a:rPr>
              <a:t>Job Satisfaction of our Alumni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E46CB0-1F00-6648-8E94-B1FF22A66CEF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621102" y="1013605"/>
            <a:ext cx="8229600" cy="356616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A3A1316-9BD5-6B43-A6CE-DEDD5CBD82EA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02" y="1013605"/>
            <a:ext cx="77724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" y="237636"/>
            <a:ext cx="8607592" cy="857250"/>
          </a:xfrm>
        </p:spPr>
        <p:txBody>
          <a:bodyPr>
            <a:normAutofit/>
          </a:bodyPr>
          <a:lstStyle/>
          <a:p>
            <a:r>
              <a:rPr lang="en-US" altLang="zh-TW" sz="2400" smtClean="0">
                <a:ea typeface="PMingLiU" pitchFamily="18" charset="-120"/>
              </a:rPr>
              <a:t>Faculty Expertise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4796311" cy="3394472"/>
          </a:xfrm>
        </p:spPr>
        <p:txBody>
          <a:bodyPr/>
          <a:lstStyle/>
          <a:p>
            <a:endParaRPr lang="en-US" sz="1100" dirty="0" smtClean="0">
              <a:hlinkClick r:id="rId3"/>
            </a:endParaRPr>
          </a:p>
          <a:p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www.calstatela.edu/ecst/cs/faculty</a:t>
            </a:r>
            <a:endParaRPr lang="en-US" sz="1800" dirty="0" smtClean="0"/>
          </a:p>
          <a:p>
            <a:endParaRPr lang="en-US" sz="1800" dirty="0"/>
          </a:p>
          <a:p>
            <a:endParaRPr lang="en-US" sz="2400" b="1" dirty="0" smtClean="0"/>
          </a:p>
          <a:p>
            <a:r>
              <a:rPr lang="en-US" sz="2400" b="1" dirty="0" smtClean="0"/>
              <a:t>Research labs:</a:t>
            </a:r>
          </a:p>
          <a:p>
            <a:r>
              <a:rPr lang="en-US" sz="1800" dirty="0">
                <a:hlinkClick r:id="rId4"/>
              </a:rPr>
              <a:t>http://www.calstatela.edu/ecst/research</a:t>
            </a:r>
            <a:endParaRPr lang="en-US" sz="18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D6954B0-5EC1-F04D-AF3E-1E6E6C02D974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66707" y="3437486"/>
            <a:ext cx="3236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https://youtu.be/oEBVoQT2Qkw</a:t>
            </a:r>
          </a:p>
        </p:txBody>
      </p:sp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741" y="1380847"/>
            <a:ext cx="3358141" cy="20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On-screen Show (16:9)</PresentationFormat>
  <Paragraphs>119</Paragraphs>
  <Slides>17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PMingLiU</vt:lpstr>
      <vt:lpstr>PMingLiU</vt:lpstr>
      <vt:lpstr>Arial</vt:lpstr>
      <vt:lpstr>Calibri</vt:lpstr>
      <vt:lpstr>Courier New</vt:lpstr>
      <vt:lpstr>Wingdings</vt:lpstr>
      <vt:lpstr>Office Theme</vt:lpstr>
      <vt:lpstr>Microsoft Excel Worksheet</vt:lpstr>
      <vt:lpstr>PowerPoint Presentation</vt:lpstr>
      <vt:lpstr>MS CS Program</vt:lpstr>
      <vt:lpstr>Agenda</vt:lpstr>
      <vt:lpstr>PowerPoint Presentation</vt:lpstr>
      <vt:lpstr>PowerPoint Presentation</vt:lpstr>
      <vt:lpstr>PowerPoint Presentation</vt:lpstr>
      <vt:lpstr>CS MS Alumni</vt:lpstr>
      <vt:lpstr>Job Satisfaction of our Alumni</vt:lpstr>
      <vt:lpstr>Faculty Expertise  </vt:lpstr>
      <vt:lpstr>CS MS Admission &amp; Graduate Standing</vt:lpstr>
      <vt:lpstr>MS CS Curriculum (Current)</vt:lpstr>
      <vt:lpstr>MS CS Curriculum (New) Effective Fall 2021 semester term</vt:lpstr>
      <vt:lpstr>Research Opportunities</vt:lpstr>
      <vt:lpstr>Roadmap (New curriculum) :  </vt:lpstr>
      <vt:lpstr>Roadmap (New curriculum) :  </vt:lpstr>
      <vt:lpstr>Spring 2021 Registration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2020-05-06T22:22:17Z</dcterms:created>
  <dcterms:modified xsi:type="dcterms:W3CDTF">2020-11-30T07:43:33Z</dcterms:modified>
</cp:coreProperties>
</file>