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 bookmarkIdSeed="3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95" r:id="rId2"/>
    <p:sldId id="523" r:id="rId3"/>
    <p:sldId id="462" r:id="rId4"/>
    <p:sldId id="515" r:id="rId5"/>
    <p:sldId id="516" r:id="rId6"/>
    <p:sldId id="517" r:id="rId7"/>
    <p:sldId id="514" r:id="rId8"/>
    <p:sldId id="506" r:id="rId9"/>
    <p:sldId id="508" r:id="rId10"/>
    <p:sldId id="501" r:id="rId11"/>
    <p:sldId id="519" r:id="rId12"/>
    <p:sldId id="520" r:id="rId13"/>
    <p:sldId id="521" r:id="rId14"/>
    <p:sldId id="496" r:id="rId15"/>
    <p:sldId id="522" r:id="rId16"/>
    <p:sldId id="524" r:id="rId17"/>
    <p:sldId id="479" r:id="rId18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C90A"/>
    <a:srgbClr val="4A4F55"/>
    <a:srgbClr val="272324"/>
    <a:srgbClr val="A58628"/>
    <a:srgbClr val="898989"/>
    <a:srgbClr val="3E5C94"/>
    <a:srgbClr val="3F5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929" autoAdjust="0"/>
    <p:restoredTop sz="91253" autoAdjust="0"/>
  </p:normalViewPr>
  <p:slideViewPr>
    <p:cSldViewPr snapToGrid="0" snapToObjects="1">
      <p:cViewPr varScale="1">
        <p:scale>
          <a:sx n="80" d="100"/>
          <a:sy n="80" d="100"/>
        </p:scale>
        <p:origin x="60" y="16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47" d="100"/>
          <a:sy n="147" d="100"/>
        </p:scale>
        <p:origin x="131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ECECE4-DAC3-184B-ACA5-FE13628ADD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5E505-AACC-A441-A0A2-862C839087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7F553-0B52-9542-A9FE-C4F2764AF8D6}" type="datetimeFigureOut">
              <a:rPr lang="en-US" smtClean="0"/>
              <a:t>11/29/2020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4C9671-94C8-3642-890C-0ACE75469B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B7DE89-E275-1E4D-940A-CDC79AFEA8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F86C5-3458-7741-98E4-0944E3634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8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07840-2B3D-544B-89F3-FB0965DC6458}" type="datetimeFigureOut">
              <a:rPr lang="en-US" smtClean="0"/>
              <a:t>11/29/2020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FD51F-2C2B-9E40-86B6-19E5372E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21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r>
              <a:rPr lang="en-US" dirty="0" smtClean="0"/>
              <a:t>Welcome and introduce ourselves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369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8646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6415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6325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The agenda for this</a:t>
            </a:r>
            <a:r>
              <a:rPr lang="en-US" baseline="0" dirty="0" smtClean="0"/>
              <a:t> information session will be as follows: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0175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2998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5382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0650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306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4350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Faculty</a:t>
            </a:r>
            <a:r>
              <a:rPr lang="en-US" baseline="0" dirty="0" smtClean="0"/>
              <a:t> cover all the areas of Computer Science.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4120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159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195" y="2318983"/>
            <a:ext cx="5654749" cy="55238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6195" y="2894946"/>
            <a:ext cx="565474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D24B268C-D757-234C-A337-CFEB3D419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62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A395EF-4307-9C45-A995-09970D74C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299504" y="184149"/>
            <a:ext cx="1819687" cy="1937259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998402E4-6B09-6C46-9E46-BA6D15131A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96677" y="934104"/>
            <a:ext cx="6928451" cy="5385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9183DE-11EC-A147-BC99-6165131F5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2" t="1941" r="-4752" b="51083"/>
          <a:stretch/>
        </p:blipFill>
        <p:spPr>
          <a:xfrm>
            <a:off x="6864096" y="1829521"/>
            <a:ext cx="1924301" cy="33139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4087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64EBAC9A-3243-7948-A0A3-A3D1B55301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563"/>
            <a:ext cx="5387332" cy="516199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5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4C3BCBD3-1B37-C444-A54B-35A2627DA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" b="-176"/>
          <a:stretch/>
        </p:blipFill>
        <p:spPr>
          <a:xfrm>
            <a:off x="3369971" y="-17293"/>
            <a:ext cx="5774029" cy="51607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7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alking down a street next to a building&#10;&#10;Description automatically generated">
            <a:extLst>
              <a:ext uri="{FF2B5EF4-FFF2-40B4-BE49-F238E27FC236}">
                <a16:creationId xmlns:a16="http://schemas.microsoft.com/office/drawing/2014/main" id="{4EF181C8-10ED-D64D-8EDB-E36814533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449" y="0"/>
            <a:ext cx="4536551" cy="5125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01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01" y="1666059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flipH="1">
            <a:off x="4607449" y="729324"/>
            <a:ext cx="147431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7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116547D-614F-E549-97A4-850E8651FC57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EB6B52A0-3685-A54B-B54D-6013300457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433753-A008-7742-B793-CE86E61CD2B1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051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A4B992-B89F-1746-AFCC-EC763124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408" y="1146189"/>
            <a:ext cx="8140628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AF38B7F-7A6E-D741-A5F1-754C88A627F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CA90C820-AC80-524A-B30C-0F492D7CA1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AD71DB-6346-2144-85C6-F4CEF58B34C5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1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521E6B9-4F77-584D-BA4E-D0E7EA0B2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C712D0E-A2E0-5842-B6AA-14AF1C23D9B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53215066-D693-314A-9B0D-E690BD56D5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841E4F-2415-0A4F-8ECD-001D43698B78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69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842687B-E34E-4B47-BB16-2DB39BC06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2718" y="0"/>
            <a:ext cx="876601" cy="7962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07CFB3C-9636-0A4F-8178-A1ABF0298AF8}"/>
              </a:ext>
            </a:extLst>
          </p:cNvPr>
          <p:cNvGrpSpPr/>
          <p:nvPr userDrawn="1"/>
        </p:nvGrpSpPr>
        <p:grpSpPr>
          <a:xfrm>
            <a:off x="198023" y="147081"/>
            <a:ext cx="8503920" cy="543191"/>
            <a:chOff x="198023" y="147081"/>
            <a:chExt cx="8700480" cy="543191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29D15242-825A-344E-9167-CF27804226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023" y="151749"/>
              <a:ext cx="492246" cy="53852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1567C5-D584-7341-917B-F0C864D6E96C}"/>
                </a:ext>
              </a:extLst>
            </p:cNvPr>
            <p:cNvSpPr/>
            <p:nvPr userDrawn="1"/>
          </p:nvSpPr>
          <p:spPr>
            <a:xfrm>
              <a:off x="690269" y="147081"/>
              <a:ext cx="8208234" cy="6400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57BD343E-BB60-1846-957C-EF5784C57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29323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6F385B3-52AD-1F49-A990-25AE7ABF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69435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2353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7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3610E8-A726-8449-8F78-DA2F7ACC9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418BBB7-7D3A-EF42-ADCA-F5DFC970C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6BB865F-C183-4546-9810-D99750BE1204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C1326A71-8846-1644-B377-66996DE3D0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5CE7F6-2C34-3740-9B4C-56FD5B3EA2FC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7088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408" y="1151335"/>
            <a:ext cx="3960980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408" y="1631156"/>
            <a:ext cx="396098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265" y="1151335"/>
            <a:ext cx="3962536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265" y="1631156"/>
            <a:ext cx="3962536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E2CA30-05C0-3D47-841D-BC4D8B15A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0435E06-3DC2-2841-B93E-196B9DC38B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ECD72CA-61EB-4A4C-8093-436A3464D051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F88AF9A5-C125-F347-97C5-E074CF5BD0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3EEEA6-D6CD-7F4A-89B6-5F1C74A362F6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9695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0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6603" y="556528"/>
            <a:ext cx="4167397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4840586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606209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4816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5332353" y="9004"/>
            <a:ext cx="3788497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6119"/>
          <a:stretch/>
        </p:blipFill>
        <p:spPr>
          <a:xfrm>
            <a:off x="5625197" y="556528"/>
            <a:ext cx="3495654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5489179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54802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536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 tree lined street&#10;&#10;Description automatically generated">
            <a:extLst>
              <a:ext uri="{FF2B5EF4-FFF2-40B4-BE49-F238E27FC236}">
                <a16:creationId xmlns:a16="http://schemas.microsoft.com/office/drawing/2014/main" id="{43FCBB59-884B-D241-A30C-1EB82F8BEC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3760" y="702216"/>
            <a:ext cx="3865880" cy="4450287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2330FA8F-24E2-1046-8F3F-5CEA52CA6025}"/>
              </a:ext>
            </a:extLst>
          </p:cNvPr>
          <p:cNvSpPr/>
          <p:nvPr userDrawn="1"/>
        </p:nvSpPr>
        <p:spPr>
          <a:xfrm flipH="1">
            <a:off x="4683073" y="720320"/>
            <a:ext cx="19949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36668" y="9004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tree lined street&#10;&#10;Description automatically generated">
            <a:extLst>
              <a:ext uri="{FF2B5EF4-FFF2-40B4-BE49-F238E27FC236}">
                <a16:creationId xmlns:a16="http://schemas.microsoft.com/office/drawing/2014/main" id="{A20A685D-D3DD-1E41-9703-9693AA53E8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36" y="0"/>
            <a:ext cx="453603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393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1393" y="1666059"/>
            <a:ext cx="3592512" cy="344090"/>
          </a:xfrm>
        </p:spPr>
        <p:txBody>
          <a:bodyPr anchor="b">
            <a:noAutofit/>
          </a:bodyPr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>
            <a:off x="4427668" y="729324"/>
            <a:ext cx="14320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8E7532AB-4B30-E042-8D7B-78C8B9D48D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4677507" y="914401"/>
            <a:ext cx="4466494" cy="42291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 rot="12748497">
            <a:off x="5255191" y="465522"/>
            <a:ext cx="930293" cy="2422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ABF1A3-412D-2E41-A382-E44849C8EAE8}"/>
              </a:ext>
            </a:extLst>
          </p:cNvPr>
          <p:cNvSpPr/>
          <p:nvPr userDrawn="1"/>
        </p:nvSpPr>
        <p:spPr>
          <a:xfrm>
            <a:off x="4677505" y="0"/>
            <a:ext cx="4466495" cy="914400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AB08A533-6574-A540-92FF-907EE5DBE4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058" y="2670664"/>
            <a:ext cx="804339" cy="8107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905" y="295171"/>
            <a:ext cx="2249504" cy="55126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F59A3BB-7934-8E4E-90BB-53AADD295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642359"/>
            <a:ext cx="804339" cy="81077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534658D-14AC-8C43-A3A9-7A2B3642AD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1660176"/>
            <a:ext cx="804339" cy="8107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A705A7-C575-794C-AE0C-A8B106BB2FC8}"/>
              </a:ext>
            </a:extLst>
          </p:cNvPr>
          <p:cNvSpPr txBox="1"/>
          <p:nvPr userDrawn="1"/>
        </p:nvSpPr>
        <p:spPr>
          <a:xfrm>
            <a:off x="3163311" y="665781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61812-6D7B-FB4E-926E-525E53ACD10E}"/>
              </a:ext>
            </a:extLst>
          </p:cNvPr>
          <p:cNvSpPr txBox="1"/>
          <p:nvPr userDrawn="1"/>
        </p:nvSpPr>
        <p:spPr>
          <a:xfrm>
            <a:off x="3186250" y="170068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257B0D-51C9-A749-8EBE-5E43EA58581E}"/>
              </a:ext>
            </a:extLst>
          </p:cNvPr>
          <p:cNvSpPr txBox="1"/>
          <p:nvPr userDrawn="1"/>
        </p:nvSpPr>
        <p:spPr>
          <a:xfrm>
            <a:off x="3194563" y="270652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57BAB96F-2F85-204B-B203-D0A9157E7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746" y="3663543"/>
            <a:ext cx="804339" cy="8107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4C7958-7000-3C4E-A7F1-AFD335A05DA4}"/>
              </a:ext>
            </a:extLst>
          </p:cNvPr>
          <p:cNvSpPr txBox="1"/>
          <p:nvPr userDrawn="1"/>
        </p:nvSpPr>
        <p:spPr>
          <a:xfrm>
            <a:off x="3186250" y="3704055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984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7127EAD5-8285-D940-8CC3-E78991F22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-26057" y="-9562"/>
            <a:ext cx="5432223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3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white building&#10;&#10;Description automatically generated">
            <a:extLst>
              <a:ext uri="{FF2B5EF4-FFF2-40B4-BE49-F238E27FC236}">
                <a16:creationId xmlns:a16="http://schemas.microsoft.com/office/drawing/2014/main" id="{DF064E63-0BE7-CC46-8B5A-DB42D6CACF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95" r="2532" b="-295"/>
          <a:stretch/>
        </p:blipFill>
        <p:spPr>
          <a:xfrm>
            <a:off x="1793311" y="0"/>
            <a:ext cx="7350689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7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70261"/>
            <a:ext cx="876909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6999"/>
            <a:ext cx="876909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5564" y="48261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F7AE-D849-6747-AC2F-07C188C11F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EC4FA4-4568-9343-B71F-2B1283623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09" y="4720046"/>
            <a:ext cx="320286" cy="340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23E0-54EE-634F-BECA-9B4238B46D6E}"/>
              </a:ext>
            </a:extLst>
          </p:cNvPr>
          <p:cNvSpPr txBox="1"/>
          <p:nvPr userDrawn="1"/>
        </p:nvSpPr>
        <p:spPr>
          <a:xfrm>
            <a:off x="357250" y="4806164"/>
            <a:ext cx="26733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CAL STATE LA </a:t>
            </a:r>
            <a:r>
              <a:rPr lang="en-US" sz="600" spc="100" baseline="0" dirty="0">
                <a:solidFill>
                  <a:srgbClr val="FCC9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 </a:t>
            </a:r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67737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9" r:id="rId3"/>
    <p:sldLayoutId id="2147483668" r:id="rId4"/>
    <p:sldLayoutId id="2147483651" r:id="rId5"/>
    <p:sldLayoutId id="2147483667" r:id="rId6"/>
    <p:sldLayoutId id="2147483658" r:id="rId7"/>
    <p:sldLayoutId id="2147483660" r:id="rId8"/>
    <p:sldLayoutId id="2147483659" r:id="rId9"/>
    <p:sldLayoutId id="2147483665" r:id="rId10"/>
    <p:sldLayoutId id="2147483664" r:id="rId11"/>
    <p:sldLayoutId id="2147483663" r:id="rId12"/>
    <p:sldLayoutId id="2147483654" r:id="rId13"/>
    <p:sldLayoutId id="2147483662" r:id="rId14"/>
    <p:sldLayoutId id="2147483661" r:id="rId15"/>
    <p:sldLayoutId id="2147483650" r:id="rId16"/>
    <p:sldLayoutId id="2147483652" r:id="rId17"/>
    <p:sldLayoutId id="2147483653" r:id="rId18"/>
    <p:sldLayoutId id="2147483655" r:id="rId19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2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17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342900" algn="l" defTabSz="342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2pPr>
      <a:lvl3pPr marL="971550" indent="-285750" algn="l" defTabSz="3429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9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0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cmsweb.calstatela.edu/psc/CLAPRDF/EMPLOYEE/SA/c/SA_LEARNER_SERVICES.CLASS_SEARCH.GBL?PORTALPARAM_PTCNAV=HC_CLASS_SEARCH&amp;EOPP.SCNode=HRMS&amp;EOPP.SCPortal=EMPLOYEE&amp;EOPP.SCName=CO_EMPLOYEE_SELF_SERVICE&amp;EOPP.SCLabel=Self%20Service&amp;EOPP.SCPTfname=CO_EMPLOYEE_SELF_SERVICE&amp;FolderPath=PORTAL_ROOT_OBJECT.CO_EMPLOYEE_SELF_SERVICE.HCCC_ENROLLMENT.HC_CLASS_SEARCH&amp;IsFolder=false" TargetMode="External"/><Relationship Id="rId2" Type="http://schemas.openxmlformats.org/officeDocument/2006/relationships/hyperlink" Target="https://csns.calstatela.edu/department/cs/survey/response/edit?surveyId=7830847" TargetMode="Externa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://www.calstatela.edu/ecst/cs/computer-science-course-descriptions" TargetMode="External"/><Relationship Id="rId5" Type="http://schemas.openxmlformats.org/officeDocument/2006/relationships/hyperlink" Target="http://ecatalog.calstatela.edu/content.php?filter%5B27%5D=CS&amp;filter%5B29%5D=&amp;filter%5Bcourse_type%5D=5295&amp;filter%5Bkeyword%5D=&amp;filter%5B32%5D=1&amp;filter%5Bcpage%5D=1&amp;cur_cat_oid=26&amp;expand=&amp;navoid=2726&amp;search_database=Filter#acalog_template_course_filter" TargetMode="External"/><Relationship Id="rId4" Type="http://schemas.openxmlformats.org/officeDocument/2006/relationships/hyperlink" Target="https://www.calstatela.edu/sites/default/files/groups/University%20Registrar/Docs/schedule_of_classes_11-25-20.pdf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lstatela.edu/ecst/cs" TargetMode="Externa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5.tiff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lstatela.edu/ecst/cs/faculty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7.png"/><Relationship Id="rId5" Type="http://schemas.openxmlformats.org/officeDocument/2006/relationships/hyperlink" Target="https://youtu.be/oEBVoQT2Qkw" TargetMode="External"/><Relationship Id="rId4" Type="http://schemas.openxmlformats.org/officeDocument/2006/relationships/hyperlink" Target="http://www.calstatela.edu/ecst/research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29658BF-450A-4884-B594-EFDEED3658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7400" y="1701800"/>
            <a:ext cx="6968067" cy="2946400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</a:rPr>
              <a:t>Computer </a:t>
            </a:r>
            <a:r>
              <a:rPr lang="en-US" sz="1800" b="1" dirty="0" smtClean="0">
                <a:solidFill>
                  <a:schemeClr val="tx1"/>
                </a:solidFill>
              </a:rPr>
              <a:t>Science</a:t>
            </a:r>
          </a:p>
          <a:p>
            <a:r>
              <a:rPr lang="en-US" sz="2400" b="1" dirty="0" smtClean="0">
                <a:solidFill>
                  <a:schemeClr val="tx1"/>
                </a:solidFill>
              </a:rPr>
              <a:t>M.S. Program Information Session &amp; Orientation</a:t>
            </a:r>
          </a:p>
          <a:p>
            <a:endParaRPr lang="en-US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Chair:			Dr.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Eun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-Young (Elaine) Kang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Faculty Advisors: 			Dr. Raj S.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Pamula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&amp; Dr.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Behzad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Parviz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Graduate Coordinator:		Lupe Martinez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Department Coordinator:	Valentina </a:t>
            </a:r>
            <a:r>
              <a:rPr lang="en-US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Ovasapyan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59B718-7A98-43EB-9A36-DE3C7BCF9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69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kern="0" dirty="0" smtClean="0">
                <a:solidFill>
                  <a:srgbClr val="000000"/>
                </a:solidFill>
                <a:ea typeface="PMingLiU" pitchFamily="18" charset="-120"/>
              </a:rPr>
              <a:t>CS MS Admission &amp; Graduate Standing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B2B2B2"/>
              </a:buClr>
              <a:defRPr/>
            </a:pPr>
            <a:endParaRPr lang="en-US" altLang="zh-TW" sz="1800" dirty="0">
              <a:solidFill>
                <a:srgbClr val="000000"/>
              </a:solidFill>
              <a:latin typeface="Arial" charset="0"/>
              <a:ea typeface="PMingLiU" pitchFamily="18" charset="-120"/>
            </a:endParaRPr>
          </a:p>
          <a:p>
            <a:pPr marL="742950" lvl="1" indent="-285750">
              <a:buClr>
                <a:srgbClr val="B2B2B2"/>
              </a:buClr>
              <a:buFont typeface="Wingdings" pitchFamily="2" charset="2"/>
              <a:buChar char="§"/>
              <a:defRPr/>
            </a:pPr>
            <a:endParaRPr lang="en-US" altLang="zh-TW" sz="2400" kern="0" dirty="0">
              <a:solidFill>
                <a:srgbClr val="000000"/>
              </a:solidFill>
              <a:ea typeface="PMingLiU" pitchFamily="18" charset="-120"/>
            </a:endParaRPr>
          </a:p>
          <a:p>
            <a:endParaRPr lang="en-US" sz="1600" dirty="0"/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91EA249B-80BA-F446-9B71-1E67E22CF30B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36407" y="999723"/>
            <a:ext cx="8364831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42900" rtl="0" eaLnBrk="1" latinLnBrk="0" hangingPunct="1">
              <a:spcBef>
                <a:spcPct val="20000"/>
              </a:spcBef>
              <a:buFont typeface="Arial"/>
              <a:buNone/>
              <a:defRPr sz="17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342900" algn="l" defTabSz="3429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71550" indent="-285750" algn="l" defTabSz="3429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Font typeface="Arial"/>
              <a:buChar char="–"/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282575">
              <a:spcBef>
                <a:spcPts val="0"/>
              </a:spcBef>
              <a:buClr>
                <a:srgbClr val="B2B2B2"/>
              </a:buClr>
              <a:buFont typeface="Wingdings" pitchFamily="2" charset="2"/>
              <a:buChar char="§"/>
              <a:tabLst>
                <a:tab pos="339725" algn="l"/>
              </a:tabLst>
              <a:defRPr/>
            </a:pPr>
            <a:r>
              <a:rPr lang="en-US" altLang="zh-TW" sz="2000" dirty="0"/>
              <a:t>Conditional Admission (G1 </a:t>
            </a:r>
            <a:r>
              <a:rPr lang="en-US" altLang="zh-TW" sz="2000" dirty="0" smtClean="0"/>
              <a:t>standing) </a:t>
            </a:r>
            <a:endParaRPr lang="en-US" altLang="zh-TW" sz="2000" dirty="0"/>
          </a:p>
          <a:p>
            <a:pPr marL="112712">
              <a:spcBef>
                <a:spcPts val="0"/>
              </a:spcBef>
              <a:buClr>
                <a:srgbClr val="B2B2B2"/>
              </a:buClr>
              <a:tabLst>
                <a:tab pos="339725" algn="l"/>
              </a:tabLst>
              <a:defRPr/>
            </a:pPr>
            <a:r>
              <a:rPr lang="en-US" altLang="zh-TW" sz="2000" kern="0" dirty="0">
                <a:solidFill>
                  <a:srgbClr val="000000"/>
                </a:solidFill>
                <a:ea typeface="PMingLiU" pitchFamily="18" charset="-120"/>
              </a:rPr>
              <a:t>	</a:t>
            </a:r>
            <a:r>
              <a:rPr lang="en-US" altLang="zh-TW" sz="2000" kern="0" dirty="0" smtClean="0">
                <a:solidFill>
                  <a:srgbClr val="000000"/>
                </a:solidFill>
                <a:ea typeface="PMingLiU" pitchFamily="18" charset="-120"/>
              </a:rPr>
              <a:t>	</a:t>
            </a:r>
            <a:r>
              <a:rPr lang="en-US" altLang="zh-TW" sz="1800" kern="0" dirty="0" smtClean="0">
                <a:solidFill>
                  <a:srgbClr val="000000"/>
                </a:solidFill>
                <a:ea typeface="PMingLiU" pitchFamily="18" charset="-120"/>
              </a:rPr>
              <a:t>    (Admission with a few prerequisite conditions)</a:t>
            </a:r>
          </a:p>
          <a:p>
            <a:pPr marL="857250" lvl="1" indent="-282575">
              <a:spcBef>
                <a:spcPts val="0"/>
              </a:spcBef>
              <a:buClr>
                <a:srgbClr val="B2B2B2"/>
              </a:buClr>
              <a:buFont typeface="Wingdings" pitchFamily="2" charset="2"/>
              <a:buChar char="§"/>
              <a:defRPr/>
            </a:pPr>
            <a:r>
              <a:rPr lang="en-US" sz="1800" dirty="0"/>
              <a:t>Programming (CS 3035)</a:t>
            </a:r>
          </a:p>
          <a:p>
            <a:pPr marL="857250" lvl="1" indent="-282575">
              <a:spcBef>
                <a:spcPts val="0"/>
              </a:spcBef>
              <a:buClr>
                <a:srgbClr val="B2B2B2"/>
              </a:buClr>
              <a:buFont typeface="Wingdings" pitchFamily="2" charset="2"/>
              <a:buChar char="§"/>
              <a:defRPr/>
            </a:pPr>
            <a:r>
              <a:rPr lang="en-US" sz="1800" dirty="0"/>
              <a:t>Algorithms (CS 3112)</a:t>
            </a:r>
          </a:p>
          <a:p>
            <a:pPr marL="857250" lvl="1" indent="-282575">
              <a:spcBef>
                <a:spcPts val="0"/>
              </a:spcBef>
              <a:buClr>
                <a:srgbClr val="B2B2B2"/>
              </a:buClr>
              <a:buFont typeface="Wingdings" pitchFamily="2" charset="2"/>
              <a:buChar char="§"/>
              <a:defRPr/>
            </a:pPr>
            <a:r>
              <a:rPr lang="en-US" sz="1800" dirty="0"/>
              <a:t>Web (CS 3220</a:t>
            </a:r>
            <a:r>
              <a:rPr lang="en-US" sz="1800" dirty="0" smtClean="0"/>
              <a:t>)</a:t>
            </a:r>
          </a:p>
          <a:p>
            <a:pPr marL="857250" lvl="1" indent="-282575">
              <a:spcBef>
                <a:spcPts val="0"/>
              </a:spcBef>
              <a:buClr>
                <a:srgbClr val="B2B2B2"/>
              </a:buClr>
              <a:buFont typeface="Wingdings" pitchFamily="2" charset="2"/>
              <a:buChar char="§"/>
              <a:defRPr/>
            </a:pPr>
            <a:r>
              <a:rPr lang="en-US" sz="1800" dirty="0" smtClean="0"/>
              <a:t>Must complete these prerequisites in the first semester </a:t>
            </a:r>
            <a:endParaRPr lang="en-US" sz="1800" dirty="0"/>
          </a:p>
          <a:p>
            <a:pPr marL="171450" indent="-282575">
              <a:spcBef>
                <a:spcPts val="0"/>
              </a:spcBef>
              <a:buClr>
                <a:srgbClr val="B2B2B2"/>
              </a:buClr>
              <a:buFont typeface="Wingdings" pitchFamily="2" charset="2"/>
              <a:buChar char="§"/>
              <a:defRPr/>
            </a:pPr>
            <a:r>
              <a:rPr lang="en-US" altLang="zh-TW" sz="2000" dirty="0"/>
              <a:t>Classified Admission (G2 </a:t>
            </a:r>
            <a:r>
              <a:rPr lang="en-US" altLang="zh-TW" sz="2000" dirty="0" smtClean="0"/>
              <a:t>standing)</a:t>
            </a:r>
            <a:endParaRPr lang="en-US" altLang="zh-TW" sz="2000" dirty="0"/>
          </a:p>
          <a:p>
            <a:pPr marL="857250" lvl="1" indent="-282575">
              <a:spcBef>
                <a:spcPts val="0"/>
              </a:spcBef>
              <a:buClr>
                <a:srgbClr val="B2B2B2"/>
              </a:buClr>
              <a:buFont typeface="Wingdings" pitchFamily="2" charset="2"/>
              <a:buChar char="§"/>
              <a:defRPr/>
            </a:pPr>
            <a:r>
              <a:rPr lang="en-US" altLang="zh-TW" sz="1800" kern="0" dirty="0" smtClean="0">
                <a:solidFill>
                  <a:srgbClr val="000000"/>
                </a:solidFill>
                <a:ea typeface="PMingLiU" pitchFamily="18" charset="-120"/>
              </a:rPr>
              <a:t>CS4000/5000 courses</a:t>
            </a:r>
          </a:p>
          <a:p>
            <a:pPr marL="171450" indent="-282575">
              <a:spcBef>
                <a:spcPts val="0"/>
              </a:spcBef>
              <a:buClr>
                <a:srgbClr val="B2B2B2"/>
              </a:buClr>
              <a:buFont typeface="Wingdings" pitchFamily="2" charset="2"/>
              <a:buChar char="§"/>
              <a:defRPr/>
            </a:pPr>
            <a:r>
              <a:rPr lang="en-US" sz="2000" dirty="0" smtClean="0"/>
              <a:t>Advanced </a:t>
            </a:r>
            <a:r>
              <a:rPr lang="en-US" sz="2000" dirty="0" smtClean="0"/>
              <a:t>to </a:t>
            </a:r>
            <a:r>
              <a:rPr lang="en-US" sz="2000" dirty="0"/>
              <a:t>Candidacy (G3 </a:t>
            </a:r>
            <a:r>
              <a:rPr lang="en-US" sz="2000" dirty="0" smtClean="0"/>
              <a:t>standing)</a:t>
            </a:r>
            <a:endParaRPr lang="en-US" sz="2000" dirty="0" smtClean="0"/>
          </a:p>
          <a:p>
            <a:pPr marL="857250" lvl="1" indent="-282575">
              <a:spcBef>
                <a:spcPts val="0"/>
              </a:spcBef>
              <a:buClr>
                <a:srgbClr val="B2B2B2"/>
              </a:buClr>
              <a:buFont typeface="Wingdings" pitchFamily="2" charset="2"/>
              <a:buChar char="§"/>
              <a:defRPr/>
            </a:pPr>
            <a:r>
              <a:rPr lang="en-US" altLang="zh-TW" sz="1800" dirty="0" smtClean="0"/>
              <a:t>Electives, Thesis, Comprehensive Exam</a:t>
            </a:r>
          </a:p>
          <a:p>
            <a:pPr>
              <a:spcBef>
                <a:spcPts val="0"/>
              </a:spcBef>
              <a:buClr>
                <a:srgbClr val="B2B2B2"/>
              </a:buClr>
              <a:defRPr/>
            </a:pPr>
            <a:endParaRPr lang="en-US" altLang="zh-TW" sz="2000" dirty="0" smtClean="0"/>
          </a:p>
          <a:p>
            <a:pPr marL="457200" lvl="1" indent="0">
              <a:buClr>
                <a:srgbClr val="B2B2B2"/>
              </a:buClr>
              <a:buFont typeface="Arial" panose="020B0604020202020204" pitchFamily="34" charset="0"/>
              <a:buNone/>
              <a:defRPr/>
            </a:pPr>
            <a:endParaRPr lang="en-US" altLang="zh-TW" sz="2400" kern="0" dirty="0" smtClean="0">
              <a:solidFill>
                <a:srgbClr val="000000"/>
              </a:solidFill>
              <a:ea typeface="PMingLiU" pitchFamily="18" charset="-120"/>
            </a:endParaRP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158402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MS </a:t>
            </a:r>
            <a:r>
              <a:rPr lang="en-US" dirty="0" smtClean="0"/>
              <a:t>CS Curriculum </a:t>
            </a:r>
            <a:r>
              <a:rPr lang="en-US" dirty="0"/>
              <a:t>(Current)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1600" b="1" dirty="0" smtClean="0"/>
              <a:t>Breadth </a:t>
            </a:r>
            <a:r>
              <a:rPr lang="en-US" sz="1600" b="1" dirty="0"/>
              <a:t>Requirement (9 units) </a:t>
            </a:r>
            <a:endParaRPr lang="en-US" sz="1600" b="1" dirty="0" smtClean="0"/>
          </a:p>
          <a:p>
            <a:pPr marL="342900" lvl="1" indent="0">
              <a:buNone/>
              <a:defRPr/>
            </a:pPr>
            <a:r>
              <a:rPr lang="en-US" sz="1600" dirty="0" smtClean="0"/>
              <a:t>Select </a:t>
            </a:r>
            <a:r>
              <a:rPr lang="en-US" sz="1600" dirty="0" smtClean="0"/>
              <a:t>one course each from </a:t>
            </a:r>
            <a:r>
              <a:rPr lang="en-US" sz="1600" b="1" dirty="0" smtClean="0"/>
              <a:t>three</a:t>
            </a:r>
            <a:r>
              <a:rPr lang="en-US" sz="1600" dirty="0" smtClean="0"/>
              <a:t> </a:t>
            </a:r>
            <a:r>
              <a:rPr lang="en-US" sz="1600" dirty="0"/>
              <a:t>of the following five areas of </a:t>
            </a:r>
            <a:r>
              <a:rPr lang="en-US" sz="1600" dirty="0" smtClean="0"/>
              <a:t>study: </a:t>
            </a:r>
            <a:r>
              <a:rPr lang="en-US" sz="1600" dirty="0" smtClean="0">
                <a:ea typeface="PMingLiU" pitchFamily="18" charset="-120"/>
              </a:rPr>
              <a:t>Algorithms (CS 5112), </a:t>
            </a:r>
            <a:r>
              <a:rPr lang="en-US" sz="1600" dirty="0" smtClean="0">
                <a:ea typeface="PMingLiU" pitchFamily="18" charset="-120"/>
              </a:rPr>
              <a:t>Network </a:t>
            </a:r>
            <a:r>
              <a:rPr lang="en-US" sz="1600" dirty="0" smtClean="0">
                <a:ea typeface="PMingLiU" pitchFamily="18" charset="-120"/>
              </a:rPr>
              <a:t>Systems (CS 5780), </a:t>
            </a:r>
            <a:r>
              <a:rPr lang="en-US" sz="1600" dirty="0" smtClean="0">
                <a:ea typeface="PMingLiU" pitchFamily="18" charset="-120"/>
              </a:rPr>
              <a:t>Web </a:t>
            </a:r>
            <a:r>
              <a:rPr lang="en-US" sz="1600" dirty="0" smtClean="0">
                <a:ea typeface="PMingLiU" pitchFamily="18" charset="-120"/>
              </a:rPr>
              <a:t>Systems (CS 5220) , </a:t>
            </a:r>
            <a:r>
              <a:rPr lang="en-US" sz="1600" dirty="0" smtClean="0">
                <a:ea typeface="PMingLiU" pitchFamily="18" charset="-120"/>
              </a:rPr>
              <a:t>Advanced </a:t>
            </a:r>
            <a:r>
              <a:rPr lang="en-US" sz="1600" dirty="0" smtClean="0">
                <a:ea typeface="PMingLiU" pitchFamily="18" charset="-120"/>
              </a:rPr>
              <a:t>Programming (CS 5035) </a:t>
            </a:r>
            <a:r>
              <a:rPr lang="en-US" sz="1600" dirty="0" smtClean="0">
                <a:ea typeface="PMingLiU" pitchFamily="18" charset="-120"/>
              </a:rPr>
              <a:t>and Software </a:t>
            </a:r>
            <a:r>
              <a:rPr lang="en-US" sz="1600" dirty="0" smtClean="0">
                <a:ea typeface="PMingLiU" pitchFamily="18" charset="-120"/>
              </a:rPr>
              <a:t>Engineering (CS 5337)</a:t>
            </a:r>
            <a:endParaRPr lang="en-US" sz="1600" dirty="0" smtClean="0">
              <a:ea typeface="PMingLiU" pitchFamily="18" charset="-120"/>
            </a:endParaRPr>
          </a:p>
          <a:p>
            <a:pPr>
              <a:defRPr/>
            </a:pPr>
            <a:r>
              <a:rPr lang="en-US" sz="1600" b="1" dirty="0"/>
              <a:t>Thesis option </a:t>
            </a:r>
            <a:r>
              <a:rPr lang="en-US" sz="1600" b="1" dirty="0" smtClean="0"/>
              <a:t>(18 units)</a:t>
            </a:r>
          </a:p>
          <a:p>
            <a:pPr lvl="1">
              <a:defRPr/>
            </a:pPr>
            <a:r>
              <a:rPr lang="en-US" sz="1600" dirty="0"/>
              <a:t>C</a:t>
            </a:r>
            <a:r>
              <a:rPr lang="en-US" sz="1600" dirty="0" smtClean="0"/>
              <a:t>hoose </a:t>
            </a:r>
            <a:r>
              <a:rPr lang="en-US" sz="1600" dirty="0"/>
              <a:t>18 units of 4000/5000 level courses with a minimum of 9 units from 5000 level courses </a:t>
            </a:r>
          </a:p>
          <a:p>
            <a:pPr lvl="1">
              <a:defRPr/>
            </a:pPr>
            <a:r>
              <a:rPr lang="en-US" sz="1600" dirty="0" smtClean="0"/>
              <a:t>CS </a:t>
            </a:r>
            <a:r>
              <a:rPr lang="en-US" sz="1600" dirty="0"/>
              <a:t>5990 </a:t>
            </a:r>
            <a:r>
              <a:rPr lang="en-US" sz="1600" dirty="0" smtClean="0"/>
              <a:t>-</a:t>
            </a:r>
            <a:r>
              <a:rPr lang="en-US" altLang="zh-TW" sz="1600" kern="0" dirty="0" smtClean="0">
                <a:solidFill>
                  <a:srgbClr val="000000"/>
                </a:solidFill>
                <a:ea typeface="PMingLiU" pitchFamily="18" charset="-120"/>
              </a:rPr>
              <a:t> 3 </a:t>
            </a:r>
            <a:r>
              <a:rPr lang="en-US" altLang="zh-TW" sz="1600" kern="0" dirty="0">
                <a:solidFill>
                  <a:srgbClr val="000000"/>
                </a:solidFill>
                <a:ea typeface="PMingLiU" pitchFamily="18" charset="-120"/>
              </a:rPr>
              <a:t>units over 2 semesters</a:t>
            </a:r>
          </a:p>
          <a:p>
            <a:pPr>
              <a:defRPr/>
            </a:pPr>
            <a:r>
              <a:rPr lang="en-US" sz="1600" b="1" dirty="0" smtClean="0"/>
              <a:t>Comp </a:t>
            </a:r>
            <a:r>
              <a:rPr lang="en-US" sz="1600" b="1" dirty="0"/>
              <a:t>Exam </a:t>
            </a:r>
            <a:r>
              <a:rPr lang="en-US" sz="1600" b="1" dirty="0" smtClean="0"/>
              <a:t>Option (24 </a:t>
            </a:r>
            <a:r>
              <a:rPr lang="en-US" sz="1600" b="1" dirty="0"/>
              <a:t>units)</a:t>
            </a:r>
          </a:p>
          <a:p>
            <a:pPr lvl="1">
              <a:defRPr/>
            </a:pPr>
            <a:r>
              <a:rPr lang="en-US" sz="1600" dirty="0" smtClean="0">
                <a:ea typeface="PMingLiU" pitchFamily="18" charset="-120"/>
              </a:rPr>
              <a:t>C</a:t>
            </a:r>
            <a:r>
              <a:rPr lang="en-US" sz="1600" dirty="0" smtClean="0"/>
              <a:t>hoose </a:t>
            </a:r>
            <a:r>
              <a:rPr lang="en-US" sz="1600" dirty="0"/>
              <a:t>24 units of 4000/5000 level courses with a minimum of 12 units from 5000 level </a:t>
            </a:r>
            <a:r>
              <a:rPr lang="en-US" sz="1600" dirty="0" smtClean="0"/>
              <a:t>courses</a:t>
            </a:r>
          </a:p>
          <a:p>
            <a:pPr lvl="1">
              <a:defRPr/>
            </a:pPr>
            <a:r>
              <a:rPr lang="en-US" sz="1600" dirty="0" smtClean="0"/>
              <a:t>CS </a:t>
            </a:r>
            <a:r>
              <a:rPr lang="en-US" sz="1600" dirty="0"/>
              <a:t>5960 (0 unit)</a:t>
            </a:r>
          </a:p>
          <a:p>
            <a:pPr marL="342900" lvl="1" indent="0">
              <a:buNone/>
              <a:defRPr/>
            </a:pPr>
            <a:endParaRPr lang="en-US" sz="1600" dirty="0">
              <a:ea typeface="PMingLiU" pitchFamily="18" charset="-120"/>
            </a:endParaRP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80906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MS CS Curriculum </a:t>
            </a:r>
            <a:r>
              <a:rPr lang="en-US" altLang="en-US" dirty="0" smtClean="0"/>
              <a:t>(</a:t>
            </a:r>
            <a:r>
              <a:rPr lang="en-US" altLang="en-US" dirty="0" smtClean="0"/>
              <a:t>New</a:t>
            </a:r>
            <a:r>
              <a:rPr lang="en-US" altLang="en-US" dirty="0" smtClean="0"/>
              <a:t>)</a:t>
            </a:r>
            <a:br>
              <a:rPr lang="en-US" altLang="en-US" dirty="0" smtClean="0"/>
            </a:br>
            <a:r>
              <a:rPr lang="en-US" altLang="en-US" sz="1600" dirty="0" smtClean="0">
                <a:solidFill>
                  <a:srgbClr val="FF0000"/>
                </a:solidFill>
              </a:rPr>
              <a:t>Effective Fall 2021 semester term</a:t>
            </a:r>
            <a:endParaRPr lang="en-US" altLang="en-US" sz="2000" dirty="0" smtClean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5951" y="717458"/>
            <a:ext cx="4827827" cy="4082646"/>
          </a:xfrm>
          <a:prstGeom prst="rect">
            <a:avLst/>
          </a:prstGeom>
        </p:spPr>
      </p:pic>
      <p:sp>
        <p:nvSpPr>
          <p:cNvPr id="5" name="Text Placeholder 2"/>
          <p:cNvSpPr txBox="1">
            <a:spLocks/>
          </p:cNvSpPr>
          <p:nvPr/>
        </p:nvSpPr>
        <p:spPr>
          <a:xfrm>
            <a:off x="4199548" y="237636"/>
            <a:ext cx="3962536" cy="479822"/>
          </a:xfrm>
          <a:prstGeom prst="rect">
            <a:avLst/>
          </a:prstGeom>
        </p:spPr>
        <p:txBody>
          <a:bodyPr/>
          <a:lstStyle>
            <a:lvl1pPr marL="0" indent="0" algn="l" defTabSz="342900" rtl="0" eaLnBrk="1" latinLnBrk="0" hangingPunct="1">
              <a:spcBef>
                <a:spcPct val="20000"/>
              </a:spcBef>
              <a:buFont typeface="Arial"/>
              <a:buNone/>
              <a:defRPr sz="17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685800" indent="-342900" algn="l" defTabSz="3429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971550" indent="-285750" algn="l" defTabSz="3429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Font typeface="Arial"/>
              <a:buChar char="–"/>
              <a:defRPr sz="12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+mn-ea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Three Thematic Areas (Fall 2021):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3589543" cy="3394472"/>
          </a:xfrm>
        </p:spPr>
        <p:txBody>
          <a:bodyPr/>
          <a:lstStyle/>
          <a:p>
            <a:pPr>
              <a:defRPr/>
            </a:pPr>
            <a:r>
              <a:rPr lang="en-US" altLang="zh-TW" sz="1600" b="1" kern="0" dirty="0">
                <a:solidFill>
                  <a:srgbClr val="000000"/>
                </a:solidFill>
                <a:ea typeface="PMingLiU" pitchFamily="18" charset="-120"/>
              </a:rPr>
              <a:t>Required Core (18 units) </a:t>
            </a:r>
            <a:endParaRPr lang="en-US" altLang="zh-TW" sz="1600" b="1" kern="0" dirty="0" smtClean="0">
              <a:solidFill>
                <a:srgbClr val="000000"/>
              </a:solidFill>
              <a:ea typeface="PMingLiU" pitchFamily="18" charset="-120"/>
            </a:endParaRPr>
          </a:p>
          <a:p>
            <a:pPr>
              <a:defRPr/>
            </a:pPr>
            <a:r>
              <a:rPr lang="en-US" altLang="zh-TW" sz="1400" kern="0" dirty="0" smtClean="0">
                <a:solidFill>
                  <a:srgbClr val="000000"/>
                </a:solidFill>
                <a:ea typeface="PMingLiU" pitchFamily="18" charset="-120"/>
              </a:rPr>
              <a:t>Two </a:t>
            </a:r>
            <a:r>
              <a:rPr lang="en-US" altLang="zh-TW" sz="1400" kern="0" dirty="0">
                <a:solidFill>
                  <a:srgbClr val="000000"/>
                </a:solidFill>
                <a:ea typeface="PMingLiU" pitchFamily="18" charset="-120"/>
              </a:rPr>
              <a:t>courses from each of the three areas </a:t>
            </a:r>
          </a:p>
          <a:p>
            <a:pPr>
              <a:defRPr/>
            </a:pPr>
            <a:r>
              <a:rPr lang="en-US" altLang="zh-TW" sz="1600" b="1" kern="0" dirty="0">
                <a:solidFill>
                  <a:srgbClr val="000000"/>
                </a:solidFill>
                <a:ea typeface="PMingLiU" pitchFamily="18" charset="-120"/>
              </a:rPr>
              <a:t>Thesis Option (12 units) </a:t>
            </a:r>
            <a:endParaRPr lang="en-US" altLang="zh-TW" sz="1600" b="1" kern="0" dirty="0" smtClean="0">
              <a:solidFill>
                <a:srgbClr val="000000"/>
              </a:solidFill>
              <a:ea typeface="PMingLiU" pitchFamily="18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zh-TW" sz="1400" kern="0" dirty="0">
                <a:solidFill>
                  <a:srgbClr val="000000"/>
                </a:solidFill>
                <a:ea typeface="PMingLiU" pitchFamily="18" charset="-120"/>
              </a:rPr>
              <a:t>2</a:t>
            </a:r>
            <a:r>
              <a:rPr lang="en-US" altLang="zh-TW" sz="1400" kern="0" dirty="0" smtClean="0">
                <a:solidFill>
                  <a:srgbClr val="000000"/>
                </a:solidFill>
                <a:ea typeface="PMingLiU" pitchFamily="18" charset="-120"/>
              </a:rPr>
              <a:t> </a:t>
            </a:r>
            <a:r>
              <a:rPr lang="en-US" altLang="zh-TW" sz="1400" kern="0" dirty="0">
                <a:solidFill>
                  <a:srgbClr val="000000"/>
                </a:solidFill>
                <a:ea typeface="PMingLiU" pitchFamily="18" charset="-120"/>
              </a:rPr>
              <a:t>additional electives (CS4000/CS5000) </a:t>
            </a:r>
            <a:endParaRPr lang="en-US" altLang="zh-TW" sz="1400" kern="0" dirty="0" smtClean="0">
              <a:solidFill>
                <a:srgbClr val="000000"/>
              </a:solidFill>
              <a:ea typeface="PMingLiU" pitchFamily="18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zh-TW" sz="1400" kern="0" dirty="0" smtClean="0">
                <a:solidFill>
                  <a:srgbClr val="000000"/>
                </a:solidFill>
                <a:ea typeface="PMingLiU" pitchFamily="18" charset="-120"/>
              </a:rPr>
              <a:t>CS 5990 Thesis (3 units) - </a:t>
            </a:r>
            <a:r>
              <a:rPr lang="en-US" altLang="zh-TW" sz="1400" kern="0" dirty="0" smtClean="0">
                <a:solidFill>
                  <a:srgbClr val="000000"/>
                </a:solidFill>
                <a:ea typeface="PMingLiU" pitchFamily="18" charset="-120"/>
              </a:rPr>
              <a:t>6 </a:t>
            </a:r>
            <a:r>
              <a:rPr lang="en-US" altLang="zh-TW" sz="1400" kern="0" dirty="0">
                <a:solidFill>
                  <a:srgbClr val="000000"/>
                </a:solidFill>
                <a:ea typeface="PMingLiU" pitchFamily="18" charset="-120"/>
              </a:rPr>
              <a:t>units over 2 </a:t>
            </a:r>
            <a:r>
              <a:rPr lang="en-US" altLang="zh-TW" sz="1400" kern="0" dirty="0" smtClean="0">
                <a:solidFill>
                  <a:srgbClr val="000000"/>
                </a:solidFill>
                <a:ea typeface="PMingLiU" pitchFamily="18" charset="-120"/>
              </a:rPr>
              <a:t>semesters</a:t>
            </a:r>
            <a:endParaRPr lang="en-US" altLang="zh-TW" sz="1400" kern="0" dirty="0">
              <a:solidFill>
                <a:srgbClr val="000000"/>
              </a:solidFill>
              <a:ea typeface="PMingLiU" pitchFamily="18" charset="-120"/>
            </a:endParaRPr>
          </a:p>
          <a:p>
            <a:pPr>
              <a:defRPr/>
            </a:pPr>
            <a:r>
              <a:rPr lang="en-US" altLang="zh-TW" sz="1600" b="1" kern="0" dirty="0">
                <a:solidFill>
                  <a:srgbClr val="000000"/>
                </a:solidFill>
                <a:ea typeface="PMingLiU" pitchFamily="18" charset="-120"/>
              </a:rPr>
              <a:t>Comp. Exam Option (12 units) </a:t>
            </a:r>
            <a:endParaRPr lang="en-US" altLang="zh-TW" sz="1600" b="1" kern="0" dirty="0" smtClean="0">
              <a:solidFill>
                <a:srgbClr val="000000"/>
              </a:solidFill>
              <a:ea typeface="PMingLiU" pitchFamily="18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zh-TW" sz="1400" kern="0" dirty="0" smtClean="0">
                <a:solidFill>
                  <a:srgbClr val="000000"/>
                </a:solidFill>
                <a:ea typeface="PMingLiU" pitchFamily="18" charset="-120"/>
              </a:rPr>
              <a:t>Take </a:t>
            </a:r>
            <a:r>
              <a:rPr lang="en-US" altLang="zh-TW" sz="1400" kern="0" dirty="0">
                <a:solidFill>
                  <a:srgbClr val="000000"/>
                </a:solidFill>
                <a:ea typeface="PMingLiU" pitchFamily="18" charset="-120"/>
              </a:rPr>
              <a:t>4 additional electives (</a:t>
            </a:r>
            <a:r>
              <a:rPr lang="en-US" altLang="zh-TW" sz="1400" kern="0" dirty="0" smtClean="0">
                <a:solidFill>
                  <a:srgbClr val="000000"/>
                </a:solidFill>
                <a:ea typeface="PMingLiU" pitchFamily="18" charset="-120"/>
              </a:rPr>
              <a:t>CS4000/CS5000)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zh-TW" sz="1400" kern="0" dirty="0" smtClean="0">
                <a:solidFill>
                  <a:srgbClr val="000000"/>
                </a:solidFill>
                <a:ea typeface="PMingLiU" pitchFamily="18" charset="-120"/>
              </a:rPr>
              <a:t>Take </a:t>
            </a:r>
            <a:r>
              <a:rPr lang="en-US" altLang="zh-TW" sz="1400" kern="0" dirty="0">
                <a:solidFill>
                  <a:srgbClr val="000000"/>
                </a:solidFill>
                <a:ea typeface="PMingLiU" pitchFamily="18" charset="-120"/>
              </a:rPr>
              <a:t>CS5960 </a:t>
            </a:r>
            <a:r>
              <a:rPr lang="en-US" altLang="zh-TW" sz="1400" kern="0" dirty="0" smtClean="0">
                <a:solidFill>
                  <a:srgbClr val="000000"/>
                </a:solidFill>
                <a:ea typeface="PMingLiU" pitchFamily="18" charset="-120"/>
              </a:rPr>
              <a:t>Comp Exam (0 </a:t>
            </a:r>
            <a:r>
              <a:rPr lang="en-US" altLang="zh-TW" sz="1400" kern="0" dirty="0">
                <a:solidFill>
                  <a:srgbClr val="000000"/>
                </a:solidFill>
                <a:ea typeface="PMingLiU" pitchFamily="18" charset="-120"/>
              </a:rPr>
              <a:t>units)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041621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Opportunities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Faculty research projects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dirty="0"/>
              <a:t>Many faculty have </a:t>
            </a:r>
            <a:r>
              <a:rPr lang="en-US" sz="1800" dirty="0" smtClean="0"/>
              <a:t>external </a:t>
            </a:r>
            <a:r>
              <a:rPr lang="en-US" sz="1800" dirty="0"/>
              <a:t>or internal </a:t>
            </a:r>
            <a:r>
              <a:rPr lang="en-US" sz="1800" dirty="0"/>
              <a:t>grants. Many faculty are supervising graduate (individual) thesis.</a:t>
            </a:r>
          </a:p>
          <a:p>
            <a:pPr lvl="1"/>
            <a:r>
              <a:rPr lang="en-US" sz="1800" dirty="0"/>
              <a:t>60 thesis completions in the last five years.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All </a:t>
            </a:r>
            <a:r>
              <a:rPr lang="en-US" dirty="0"/>
              <a:t>students under the </a:t>
            </a:r>
            <a:r>
              <a:rPr lang="en-US" dirty="0" smtClean="0"/>
              <a:t>thesis </a:t>
            </a:r>
            <a:r>
              <a:rPr lang="en-US" dirty="0"/>
              <a:t>option register for a two semester course sequence (CS5990). Students usually start working on their thesis (prior to registering for CS5990) early in their graduate program. </a:t>
            </a:r>
            <a:endParaRPr lang="en-US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Many </a:t>
            </a:r>
            <a:r>
              <a:rPr lang="en-US" sz="1800" dirty="0"/>
              <a:t>faculty are involved in student capstone projects </a:t>
            </a:r>
            <a:r>
              <a:rPr lang="en-US" sz="1800" dirty="0" smtClean="0"/>
              <a:t>(senior </a:t>
            </a:r>
            <a:r>
              <a:rPr lang="en-US" sz="1800" dirty="0"/>
              <a:t>design team projects</a:t>
            </a:r>
            <a:r>
              <a:rPr lang="en-US" sz="1800" dirty="0" smtClean="0"/>
              <a:t>). This often involve grad students as mentors.</a:t>
            </a: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640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9F748-C605-D94E-BFC1-A6CD861E4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408" y="401184"/>
            <a:ext cx="8140628" cy="857250"/>
          </a:xfrm>
        </p:spPr>
        <p:txBody>
          <a:bodyPr>
            <a:normAutofit/>
          </a:bodyPr>
          <a:lstStyle/>
          <a:p>
            <a:r>
              <a:rPr lang="en-US" dirty="0" smtClean="0"/>
              <a:t>Roadmap </a:t>
            </a:r>
            <a:r>
              <a:rPr lang="en-US" dirty="0" smtClean="0"/>
              <a:t>(New curriculum)</a:t>
            </a:r>
            <a:r>
              <a:rPr lang="en-US" dirty="0" smtClean="0"/>
              <a:t> </a:t>
            </a:r>
            <a:r>
              <a:rPr lang="en-US" dirty="0" smtClean="0"/>
              <a:t>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7D1AA03B-08FC-BC49-A061-A35813DA6ACC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536409" y="1212715"/>
            <a:ext cx="891437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5034798"/>
              </p:ext>
            </p:extLst>
          </p:nvPr>
        </p:nvGraphicFramePr>
        <p:xfrm>
          <a:off x="536408" y="1212715"/>
          <a:ext cx="7975899" cy="25889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Worksheet" r:id="rId3" imgW="6146899" imgH="2032029" progId="Excel.Sheet.12">
                  <p:embed/>
                </p:oleObj>
              </mc:Choice>
              <mc:Fallback>
                <p:oleObj name="Worksheet" r:id="rId3" imgW="6146899" imgH="2032029" progId="Excel.Sheet.12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408" y="1212715"/>
                        <a:ext cx="7975899" cy="258895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0618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9F748-C605-D94E-BFC1-A6CD861E4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408" y="401184"/>
            <a:ext cx="8140628" cy="857250"/>
          </a:xfrm>
        </p:spPr>
        <p:txBody>
          <a:bodyPr>
            <a:normAutofit/>
          </a:bodyPr>
          <a:lstStyle/>
          <a:p>
            <a:r>
              <a:rPr lang="en-US" dirty="0" smtClean="0"/>
              <a:t>Roadmap </a:t>
            </a:r>
            <a:r>
              <a:rPr lang="en-US" dirty="0" smtClean="0"/>
              <a:t>(New curriculum)</a:t>
            </a:r>
            <a:r>
              <a:rPr lang="en-US" dirty="0" smtClean="0"/>
              <a:t> </a:t>
            </a:r>
            <a:r>
              <a:rPr lang="en-US" dirty="0" smtClean="0"/>
              <a:t>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7D1AA03B-08FC-BC49-A061-A35813DA6ACC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709415" y="1304152"/>
            <a:ext cx="843458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866432"/>
              </p:ext>
            </p:extLst>
          </p:nvPr>
        </p:nvGraphicFramePr>
        <p:xfrm>
          <a:off x="709414" y="1304152"/>
          <a:ext cx="8248816" cy="26775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" name="Worksheet" r:id="rId3" imgW="6146899" imgH="2032029" progId="Excel.Sheet.12">
                  <p:embed/>
                </p:oleObj>
              </mc:Choice>
              <mc:Fallback>
                <p:oleObj name="Worksheet" r:id="rId3" imgW="6146899" imgH="2032029" progId="Excel.Sheet.12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414" y="1304152"/>
                        <a:ext cx="8248816" cy="267753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87625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Spring 2021 </a:t>
            </a:r>
            <a:r>
              <a:rPr lang="en-US" dirty="0" smtClean="0"/>
              <a:t>Registration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Survey :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csns.calstatela.edu/department/cs/survey/response/edit?surveyId=7830847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To complete the survey, see</a:t>
            </a:r>
          </a:p>
          <a:p>
            <a:pPr marL="971550" lvl="1" indent="-285750"/>
            <a:r>
              <a:rPr lang="en-US" dirty="0" smtClean="0"/>
              <a:t>Spring 2021 classes</a:t>
            </a:r>
            <a:r>
              <a:rPr lang="en-US" dirty="0"/>
              <a:t> </a:t>
            </a:r>
            <a:r>
              <a:rPr lang="en-US" dirty="0" smtClean="0"/>
              <a:t>via </a:t>
            </a:r>
            <a:r>
              <a:rPr lang="en-US" dirty="0" smtClean="0">
                <a:hlinkClick r:id="rId3"/>
              </a:rPr>
              <a:t>Class Search </a:t>
            </a:r>
            <a:r>
              <a:rPr lang="en-US" dirty="0" smtClean="0"/>
              <a:t>or in </a:t>
            </a:r>
            <a:r>
              <a:rPr lang="en-US" dirty="0" smtClean="0">
                <a:hlinkClick r:id="rId4"/>
              </a:rPr>
              <a:t>pdf</a:t>
            </a:r>
            <a:endParaRPr lang="en-US" dirty="0" smtClean="0"/>
          </a:p>
          <a:p>
            <a:pPr marL="971550" lvl="1" indent="-285750"/>
            <a:r>
              <a:rPr lang="en-US" dirty="0" smtClean="0"/>
              <a:t>Course descriptions: </a:t>
            </a:r>
            <a:r>
              <a:rPr lang="en-US" dirty="0" smtClean="0">
                <a:hlinkClick r:id="rId5"/>
              </a:rPr>
              <a:t>Undergrad courses </a:t>
            </a:r>
            <a:r>
              <a:rPr lang="en-US" dirty="0" smtClean="0"/>
              <a:t>;  </a:t>
            </a:r>
            <a:r>
              <a:rPr lang="en-US" dirty="0" smtClean="0">
                <a:hlinkClick r:id="rId6"/>
              </a:rPr>
              <a:t>Grad courses</a:t>
            </a:r>
            <a:endParaRPr lang="en-US" dirty="0" smtClean="0"/>
          </a:p>
          <a:p>
            <a:pPr marL="971550" lvl="1" indent="-285750"/>
            <a:r>
              <a:rPr lang="en-US" dirty="0" smtClean="0"/>
              <a:t>Things to remember</a:t>
            </a:r>
          </a:p>
          <a:p>
            <a:pPr marL="1257300" lvl="2"/>
            <a:r>
              <a:rPr lang="en-US" dirty="0" smtClean="0"/>
              <a:t>CS 3112 is a prerequisite to all the CS 4000 level courses.</a:t>
            </a:r>
          </a:p>
          <a:p>
            <a:pPr marL="1257300" lvl="2"/>
            <a:r>
              <a:rPr lang="en-US" dirty="0" smtClean="0"/>
              <a:t>CS 5000 levels for G2 students.</a:t>
            </a:r>
          </a:p>
        </p:txBody>
      </p:sp>
    </p:spTree>
    <p:extLst>
      <p:ext uri="{BB962C8B-B14F-4D97-AF65-F5344CB8AC3E}">
        <p14:creationId xmlns:p14="http://schemas.microsoft.com/office/powerpoint/2010/main" val="194756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E9C0C-4150-2048-905B-7AD3FB198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358" y="981660"/>
            <a:ext cx="4427843" cy="1021556"/>
          </a:xfrm>
        </p:spPr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F8D0ED-9D7E-8C4B-8971-01B199012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55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201160" y="2612014"/>
            <a:ext cx="4419600" cy="1021556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MS CS Program</a:t>
            </a:r>
            <a:endParaRPr lang="en-US" sz="28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1400" dirty="0">
                <a:hlinkClick r:id="rId2"/>
              </a:rPr>
              <a:t>http://www.calstatela.edu/ecst/cs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4868863"/>
            <a:ext cx="2133600" cy="274637"/>
          </a:xfrm>
        </p:spPr>
        <p:txBody>
          <a:bodyPr/>
          <a:lstStyle/>
          <a:p>
            <a:fld id="{BB220BBC-8879-E844-B35B-0F806738ECB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97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6408" y="855680"/>
            <a:ext cx="8140628" cy="4138719"/>
          </a:xfrm>
        </p:spPr>
        <p:txBody>
          <a:bodyPr/>
          <a:lstStyle/>
          <a:p>
            <a:pPr marL="285750" indent="-28575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en-US" sz="1600" dirty="0" smtClean="0"/>
              <a:t>Computer Science CS MS</a:t>
            </a:r>
          </a:p>
          <a:p>
            <a:pPr marL="971550" lvl="1" indent="-285750">
              <a:spcBef>
                <a:spcPts val="0"/>
              </a:spcBef>
              <a:spcAft>
                <a:spcPts val="300"/>
              </a:spcAft>
            </a:pPr>
            <a:r>
              <a:rPr lang="en-US" altLang="en-US" sz="1600" dirty="0" smtClean="0"/>
              <a:t>Discipline</a:t>
            </a:r>
          </a:p>
          <a:p>
            <a:pPr marL="971550" lvl="1" indent="-285750">
              <a:spcBef>
                <a:spcPts val="0"/>
              </a:spcBef>
              <a:spcAft>
                <a:spcPts val="300"/>
              </a:spcAft>
            </a:pPr>
            <a:r>
              <a:rPr lang="en-US" altLang="en-US" sz="1600" dirty="0" smtClean="0"/>
              <a:t>Job growth</a:t>
            </a:r>
          </a:p>
          <a:p>
            <a:pPr marL="285750" indent="-28575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en-US" sz="1600" dirty="0" smtClean="0"/>
              <a:t>Alumni CS MS</a:t>
            </a:r>
          </a:p>
          <a:p>
            <a:pPr marL="971550" lvl="1" indent="-285750">
              <a:spcBef>
                <a:spcPts val="0"/>
              </a:spcBef>
              <a:spcAft>
                <a:spcPts val="300"/>
              </a:spcAft>
            </a:pPr>
            <a:r>
              <a:rPr lang="en-US" altLang="en-US" sz="1600" dirty="0" smtClean="0"/>
              <a:t>Why CSULA?</a:t>
            </a:r>
          </a:p>
          <a:p>
            <a:pPr marL="971550" lvl="1" indent="-285750">
              <a:spcBef>
                <a:spcPts val="0"/>
              </a:spcBef>
              <a:spcAft>
                <a:spcPts val="300"/>
              </a:spcAft>
            </a:pPr>
            <a:r>
              <a:rPr lang="en-US" altLang="en-US" sz="1600" dirty="0" smtClean="0"/>
              <a:t>Faculty expertise</a:t>
            </a:r>
          </a:p>
          <a:p>
            <a:pPr marL="285750" indent="-28575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en-US" sz="1600" dirty="0" smtClean="0"/>
              <a:t>Admission to CS MS</a:t>
            </a:r>
          </a:p>
          <a:p>
            <a:pPr marL="971550" lvl="1" indent="-285750">
              <a:spcBef>
                <a:spcPts val="0"/>
              </a:spcBef>
              <a:spcAft>
                <a:spcPts val="300"/>
              </a:spcAft>
            </a:pPr>
            <a:r>
              <a:rPr lang="en-US" altLang="en-US" sz="1600" dirty="0" smtClean="0"/>
              <a:t>Standing</a:t>
            </a:r>
          </a:p>
          <a:p>
            <a:pPr marL="285750" indent="-28575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en-US" sz="1600" dirty="0" smtClean="0"/>
              <a:t>Curriculum CS MS</a:t>
            </a:r>
          </a:p>
          <a:p>
            <a:pPr marL="971550" lvl="1" indent="-285750">
              <a:spcBef>
                <a:spcPts val="0"/>
              </a:spcBef>
              <a:spcAft>
                <a:spcPts val="300"/>
              </a:spcAft>
            </a:pPr>
            <a:r>
              <a:rPr lang="en-US" altLang="en-US" sz="1600" dirty="0" smtClean="0"/>
              <a:t>New</a:t>
            </a:r>
          </a:p>
          <a:p>
            <a:pPr marL="971550" lvl="1" indent="-285750">
              <a:spcBef>
                <a:spcPts val="0"/>
              </a:spcBef>
              <a:spcAft>
                <a:spcPts val="300"/>
              </a:spcAft>
            </a:pPr>
            <a:r>
              <a:rPr lang="en-US" altLang="en-US" sz="1600" dirty="0" smtClean="0"/>
              <a:t>Roadmap</a:t>
            </a:r>
          </a:p>
          <a:p>
            <a:pPr marL="285750" indent="-28575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en-US" sz="1600" dirty="0" smtClean="0"/>
              <a:t>Spring 2021 Registration Information</a:t>
            </a:r>
            <a:endParaRPr lang="en-US" altLang="en-US" sz="1600" dirty="0" smtClean="0"/>
          </a:p>
          <a:p>
            <a:pPr marL="285750" indent="-28575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 smtClean="0"/>
              <a:t>Q&amp;A </a:t>
            </a:r>
            <a:endParaRPr lang="en-US" sz="1600" dirty="0"/>
          </a:p>
          <a:p>
            <a:pPr lvl="1" indent="0">
              <a:spcBef>
                <a:spcPts val="0"/>
              </a:spcBef>
              <a:spcAft>
                <a:spcPts val="300"/>
              </a:spcAft>
              <a:buNone/>
            </a:pPr>
            <a:endParaRPr lang="en-US" altLang="en-US" sz="16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4868863"/>
            <a:ext cx="2133600" cy="274637"/>
          </a:xfrm>
        </p:spPr>
        <p:txBody>
          <a:bodyPr/>
          <a:lstStyle/>
          <a:p>
            <a:fld id="{BB220BBC-8879-E844-B35B-0F806738ECBE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827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91EA249B-80BA-F446-9B71-1E67E22CF30B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815" y="395034"/>
            <a:ext cx="7953755" cy="4214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369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91EA249B-80BA-F446-9B71-1E67E22CF30B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16" y="631178"/>
            <a:ext cx="8017774" cy="399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33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91EA249B-80BA-F446-9B71-1E67E22CF30B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894" y="477428"/>
            <a:ext cx="8028010" cy="393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53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kern="0" dirty="0" smtClean="0">
                <a:solidFill>
                  <a:srgbClr val="000000"/>
                </a:solidFill>
                <a:ea typeface="PMingLiU" pitchFamily="18" charset="-120"/>
              </a:rPr>
              <a:t>CS MS Alumni</a:t>
            </a:r>
            <a:endParaRPr lang="en-US" dirty="0"/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91EA249B-80BA-F446-9B71-1E67E22CF30B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0286" y="666261"/>
            <a:ext cx="5587340" cy="40380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036" y="2827725"/>
            <a:ext cx="1524125" cy="123308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3764" y="4060811"/>
            <a:ext cx="1967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sz="1200" dirty="0" err="1"/>
              <a:t>Ankur</a:t>
            </a:r>
            <a:r>
              <a:rPr lang="en-US" sz="1200" dirty="0"/>
              <a:t> </a:t>
            </a:r>
            <a:r>
              <a:rPr lang="en-US" sz="1200" dirty="0" smtClean="0"/>
              <a:t>Bansal (Class of 2010)</a:t>
            </a:r>
            <a:endParaRPr lang="en-US" sz="1200" dirty="0"/>
          </a:p>
          <a:p>
            <a:pPr fontAlgn="base"/>
            <a:r>
              <a:rPr lang="en-US" sz="1200" dirty="0" smtClean="0"/>
              <a:t>Senior SW </a:t>
            </a:r>
            <a:r>
              <a:rPr lang="en-US" sz="1200" dirty="0" err="1" smtClean="0"/>
              <a:t>Engr</a:t>
            </a:r>
            <a:r>
              <a:rPr lang="en-US" sz="1200" dirty="0" smtClean="0"/>
              <a:t> II, Team </a:t>
            </a:r>
            <a:r>
              <a:rPr lang="en-US" sz="1200" dirty="0"/>
              <a:t>Lead </a:t>
            </a:r>
            <a:r>
              <a:rPr lang="en-US" sz="1200" dirty="0" smtClean="0"/>
              <a:t>Manager at Uber</a:t>
            </a:r>
            <a:endParaRPr lang="en-US" sz="12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3B81E6E-2760-8142-9E35-7E5937F66C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816" y="991374"/>
            <a:ext cx="1270000" cy="1270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16510BC-9F83-3846-9217-DC467D96F705}"/>
              </a:ext>
            </a:extLst>
          </p:cNvPr>
          <p:cNvSpPr/>
          <p:nvPr/>
        </p:nvSpPr>
        <p:spPr>
          <a:xfrm>
            <a:off x="448573" y="2261374"/>
            <a:ext cx="20444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/>
              <a:t>Phu</a:t>
            </a:r>
            <a:r>
              <a:rPr lang="en-US" sz="1200" dirty="0"/>
              <a:t> </a:t>
            </a:r>
            <a:r>
              <a:rPr lang="en-US" sz="1200" dirty="0" err="1"/>
              <a:t>Kieu</a:t>
            </a:r>
            <a:r>
              <a:rPr lang="en-US" sz="1200" dirty="0"/>
              <a:t> (Class of 2012) </a:t>
            </a:r>
          </a:p>
          <a:p>
            <a:r>
              <a:rPr lang="en-US" sz="1200" dirty="0"/>
              <a:t>Senior Software Engineer </a:t>
            </a:r>
          </a:p>
          <a:p>
            <a:r>
              <a:rPr lang="en-US" sz="1200" dirty="0"/>
              <a:t>Google</a:t>
            </a:r>
          </a:p>
        </p:txBody>
      </p:sp>
    </p:spTree>
    <p:extLst>
      <p:ext uri="{BB962C8B-B14F-4D97-AF65-F5344CB8AC3E}">
        <p14:creationId xmlns:p14="http://schemas.microsoft.com/office/powerpoint/2010/main" val="18810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kern="0" dirty="0">
                <a:solidFill>
                  <a:srgbClr val="000000"/>
                </a:solidFill>
                <a:ea typeface="PMingLiU" pitchFamily="18" charset="-120"/>
              </a:rPr>
              <a:t>Job Satisfaction of our Alumni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EE46CB0-1F00-6648-8E94-B1FF22A66CEF}"/>
              </a:ext>
            </a:extLst>
          </p:cNvPr>
          <p:cNvSpPr>
            <a:spLocks noGrp="1" noChangeAspect="1"/>
          </p:cNvSpPr>
          <p:nvPr>
            <p:ph idx="1"/>
          </p:nvPr>
        </p:nvSpPr>
        <p:spPr>
          <a:xfrm>
            <a:off x="621102" y="1013605"/>
            <a:ext cx="8229600" cy="3566160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CA3A1316-9BD5-6B43-A6CE-DEDD5CBD82EA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702" y="1013605"/>
            <a:ext cx="7772400" cy="343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58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6408" y="237636"/>
            <a:ext cx="8607592" cy="857250"/>
          </a:xfrm>
        </p:spPr>
        <p:txBody>
          <a:bodyPr>
            <a:normAutofit/>
          </a:bodyPr>
          <a:lstStyle/>
          <a:p>
            <a:r>
              <a:rPr lang="en-US" altLang="zh-TW" sz="2400" smtClean="0">
                <a:ea typeface="PMingLiU" pitchFamily="18" charset="-120"/>
              </a:rPr>
              <a:t>Faculty Expertise  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4796311" cy="3394472"/>
          </a:xfrm>
        </p:spPr>
        <p:txBody>
          <a:bodyPr/>
          <a:lstStyle/>
          <a:p>
            <a:endParaRPr lang="en-US" sz="1100" dirty="0" smtClean="0">
              <a:hlinkClick r:id="rId3"/>
            </a:endParaRPr>
          </a:p>
          <a:p>
            <a:r>
              <a:rPr lang="en-US" sz="1800" dirty="0" smtClean="0">
                <a:hlinkClick r:id="rId3"/>
              </a:rPr>
              <a:t>http</a:t>
            </a:r>
            <a:r>
              <a:rPr lang="en-US" sz="1800" dirty="0">
                <a:hlinkClick r:id="rId3"/>
              </a:rPr>
              <a:t>://</a:t>
            </a:r>
            <a:r>
              <a:rPr lang="en-US" sz="1800" dirty="0" smtClean="0">
                <a:hlinkClick r:id="rId3"/>
              </a:rPr>
              <a:t>www.calstatela.edu/ecst/cs/faculty</a:t>
            </a:r>
            <a:endParaRPr lang="en-US" sz="1800" dirty="0" smtClean="0"/>
          </a:p>
          <a:p>
            <a:endParaRPr lang="en-US" sz="1800" dirty="0"/>
          </a:p>
          <a:p>
            <a:endParaRPr lang="en-US" sz="2400" b="1" dirty="0" smtClean="0"/>
          </a:p>
          <a:p>
            <a:r>
              <a:rPr lang="en-US" sz="2400" b="1" dirty="0" smtClean="0"/>
              <a:t>Research labs:</a:t>
            </a:r>
          </a:p>
          <a:p>
            <a:r>
              <a:rPr lang="en-US" sz="1800" dirty="0">
                <a:hlinkClick r:id="rId4"/>
              </a:rPr>
              <a:t>http://www.calstatela.edu/ecst/research</a:t>
            </a:r>
            <a:endParaRPr lang="en-US" sz="1800" dirty="0"/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9D6954B0-5EC1-F04D-AF3E-1E6E6C02D974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466707" y="3437486"/>
            <a:ext cx="32362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https://youtu.be/oEBVoQT2Qkw</a:t>
            </a:r>
          </a:p>
        </p:txBody>
      </p:sp>
      <p:pic>
        <p:nvPicPr>
          <p:cNvPr id="6" name="Picture 5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05741" y="1380847"/>
            <a:ext cx="3358141" cy="205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332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617</Words>
  <Application>Microsoft Office PowerPoint</Application>
  <PresentationFormat>On-screen Show (16:9)</PresentationFormat>
  <Paragraphs>119</Paragraphs>
  <Slides>17</Slides>
  <Notes>12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PMingLiU</vt:lpstr>
      <vt:lpstr>PMingLiU</vt:lpstr>
      <vt:lpstr>Arial</vt:lpstr>
      <vt:lpstr>Calibri</vt:lpstr>
      <vt:lpstr>Courier New</vt:lpstr>
      <vt:lpstr>Wingdings</vt:lpstr>
      <vt:lpstr>Office Theme</vt:lpstr>
      <vt:lpstr>Microsoft Excel Worksheet</vt:lpstr>
      <vt:lpstr>PowerPoint Presentation</vt:lpstr>
      <vt:lpstr>MS CS Program</vt:lpstr>
      <vt:lpstr>Agenda</vt:lpstr>
      <vt:lpstr>PowerPoint Presentation</vt:lpstr>
      <vt:lpstr>PowerPoint Presentation</vt:lpstr>
      <vt:lpstr>PowerPoint Presentation</vt:lpstr>
      <vt:lpstr>CS MS Alumni</vt:lpstr>
      <vt:lpstr>Job Satisfaction of our Alumni</vt:lpstr>
      <vt:lpstr>Faculty Expertise  </vt:lpstr>
      <vt:lpstr>CS MS Admission &amp; Graduate Standing</vt:lpstr>
      <vt:lpstr>MS CS Curriculum (Current)</vt:lpstr>
      <vt:lpstr>MS CS Curriculum (New) Effective Fall 2021 semester term</vt:lpstr>
      <vt:lpstr>Research Opportunities</vt:lpstr>
      <vt:lpstr>Roadmap (New curriculum) :  </vt:lpstr>
      <vt:lpstr>Roadmap (New curriculum) :  </vt:lpstr>
      <vt:lpstr>Spring 2021 Registration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2020-05-06T22:22:17Z</dcterms:created>
  <dcterms:modified xsi:type="dcterms:W3CDTF">2020-11-30T07:43:33Z</dcterms:modified>
</cp:coreProperties>
</file>