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56" r:id="rId2"/>
    <p:sldId id="586" r:id="rId3"/>
    <p:sldId id="685" r:id="rId4"/>
    <p:sldId id="687" r:id="rId5"/>
    <p:sldId id="652" r:id="rId6"/>
    <p:sldId id="643" r:id="rId7"/>
    <p:sldId id="638" r:id="rId8"/>
    <p:sldId id="686" r:id="rId9"/>
    <p:sldId id="646" r:id="rId10"/>
    <p:sldId id="688" r:id="rId11"/>
    <p:sldId id="626" r:id="rId12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2" autoAdjust="0"/>
    <p:restoredTop sz="86412" autoAdjust="0"/>
  </p:normalViewPr>
  <p:slideViewPr>
    <p:cSldViewPr snapToGrid="0" snapToObjects="1">
      <p:cViewPr varScale="1">
        <p:scale>
          <a:sx n="113" d="100"/>
          <a:sy n="113" d="100"/>
        </p:scale>
        <p:origin x="102" y="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registrar/dates-deadlines" TargetMode="External"/><Relationship Id="rId2" Type="http://schemas.openxmlformats.org/officeDocument/2006/relationships/hyperlink" Target="https://www.calstatela.edu/academicresources/academic-calendar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calstatela.edu/sites/default/files/groups/Office%20of%20Faculty%20Affairs/rtp_re_calendar_2022-2023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ag.ca.gov/ab1887" TargetMode="External"/><Relationship Id="rId2" Type="http://schemas.openxmlformats.org/officeDocument/2006/relationships/hyperlink" Target="https://csula-my.sharepoint.com/:x:/g/personal/eykang_calstatela_edu/EWtlfhHUtGFGtrUQp_czTJYBYt1oB5WhBp1PyceG0dTeOg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Wednesday, September 7, </a:t>
            </a:r>
            <a:r>
              <a:rPr lang="en-US" altLang="en-US" dirty="0" smtClean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Fall 2022 (Your First 2 Weeks)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Any thing to share?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52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Successful Fall 2022 semester!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Announcements &amp; Reminders</a:t>
            </a:r>
            <a:endParaRPr lang="en-US" sz="18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Q&amp;A – First 2 Weeks of </a:t>
            </a:r>
            <a:r>
              <a:rPr lang="en-US" sz="1800" dirty="0" smtClean="0"/>
              <a:t>Fall </a:t>
            </a:r>
            <a:r>
              <a:rPr lang="en-US" sz="1800" dirty="0" smtClean="0"/>
              <a:t>2022</a:t>
            </a:r>
          </a:p>
          <a:p>
            <a:pPr lvl="1" indent="0" fontAlgn="base">
              <a:buNone/>
            </a:pPr>
            <a:endParaRPr lang="en-US" sz="1600" dirty="0" smtClean="0"/>
          </a:p>
          <a:p>
            <a:pPr fontAlgn="base"/>
            <a:endParaRPr lang="en-US" sz="1800" dirty="0" smtClean="0"/>
          </a:p>
          <a:p>
            <a:pPr fontAlgn="base"/>
            <a:r>
              <a:rPr lang="en-US" sz="18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Calendars and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Academic Calendar: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://www.calstatela.edu/academicresources/academic-calendar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Dates and deadlines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www.calstatela.edu/registrar/dates-deadlines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RTP </a:t>
            </a:r>
            <a:r>
              <a:rPr lang="en-US" sz="1800" b="1" dirty="0"/>
              <a:t>calendar</a:t>
            </a:r>
            <a:r>
              <a:rPr lang="en-US" sz="1800" dirty="0"/>
              <a:t>: </a:t>
            </a: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www.calstatela.edu/sites/default/files/groups/Office%20of%20Faculty%20Affairs/rtp_re_calendar_2022-2023.pdf</a:t>
            </a:r>
            <a:endParaRPr lang="en-US" sz="1800" dirty="0" smtClean="0"/>
          </a:p>
          <a:p>
            <a:pPr marL="971550" lvl="1" indent="-285750"/>
            <a:r>
              <a:rPr lang="en-US" sz="1600" dirty="0" smtClean="0"/>
              <a:t>RTP Process</a:t>
            </a:r>
          </a:p>
          <a:p>
            <a:pPr marL="1257300" lvl="2"/>
            <a:r>
              <a:rPr lang="en-US" sz="1500" dirty="0" err="1" smtClean="0"/>
              <a:t>Interfolio</a:t>
            </a:r>
            <a:endParaRPr lang="en-US" sz="1500" dirty="0" smtClean="0"/>
          </a:p>
          <a:p>
            <a:pPr marL="1257300" lvl="2"/>
            <a:r>
              <a:rPr lang="en-US" sz="1500" dirty="0"/>
              <a:t>Direct communication from the </a:t>
            </a:r>
            <a:r>
              <a:rPr lang="en-US" sz="1500" dirty="0" smtClean="0"/>
              <a:t>University via Cal State LA email</a:t>
            </a: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69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Meetings and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Department </a:t>
            </a:r>
            <a:r>
              <a:rPr lang="en-US" sz="1400" dirty="0" smtClean="0"/>
              <a:t>meeting: Wednesdays 10AM-11:30AM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b="1" dirty="0" smtClean="0"/>
              <a:t>Calendar invites were sent</a:t>
            </a:r>
            <a:r>
              <a:rPr lang="en-US" sz="1400" dirty="0" smtClean="0"/>
              <a:t>.)</a:t>
            </a:r>
          </a:p>
          <a:p>
            <a:pPr marL="971550" lvl="1" indent="-285750"/>
            <a:r>
              <a:rPr lang="en-US" sz="1400" dirty="0" smtClean="0"/>
              <a:t>9/7, </a:t>
            </a:r>
            <a:r>
              <a:rPr lang="en-US" sz="1400" b="1" dirty="0" smtClean="0"/>
              <a:t>9/21 (in-person), </a:t>
            </a:r>
            <a:r>
              <a:rPr lang="en-US" sz="1400" dirty="0" smtClean="0"/>
              <a:t>10/12, 10/26, </a:t>
            </a:r>
            <a:r>
              <a:rPr lang="en-US" sz="1400" b="1" dirty="0" smtClean="0"/>
              <a:t>11/9 (in-person), </a:t>
            </a:r>
            <a:r>
              <a:rPr lang="en-US" sz="1400" dirty="0" smtClean="0"/>
              <a:t>11/30, 12/14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ECST Open </a:t>
            </a:r>
            <a:r>
              <a:rPr lang="en-US" sz="1400" dirty="0" smtClean="0"/>
              <a:t>house </a:t>
            </a:r>
            <a:r>
              <a:rPr lang="en-US" sz="1400" dirty="0" smtClean="0"/>
              <a:t>in Partnership with Boeing for Pre-College Students</a:t>
            </a:r>
          </a:p>
          <a:p>
            <a:pPr marL="971550" lvl="1" indent="-285750"/>
            <a:r>
              <a:rPr lang="en-US" sz="1400" dirty="0" smtClean="0"/>
              <a:t>Saturday</a:t>
            </a:r>
            <a:r>
              <a:rPr lang="en-US" sz="1400" dirty="0" smtClean="0"/>
              <a:t>, Oct </a:t>
            </a:r>
            <a:r>
              <a:rPr lang="en-US" sz="1400" dirty="0" smtClean="0"/>
              <a:t>1</a:t>
            </a:r>
          </a:p>
          <a:p>
            <a:pPr marL="971550" lvl="1" indent="-285750"/>
            <a:r>
              <a:rPr lang="en-US" dirty="0"/>
              <a:t>a workshop in one of the ballrooms </a:t>
            </a:r>
            <a:r>
              <a:rPr lang="en-US" dirty="0" smtClean="0"/>
              <a:t>and/or </a:t>
            </a:r>
            <a:r>
              <a:rPr lang="en-US" dirty="0"/>
              <a:t>showcase one of your </a:t>
            </a:r>
            <a:r>
              <a:rPr lang="en-US" dirty="0" smtClean="0"/>
              <a:t>labs</a:t>
            </a:r>
            <a:endParaRPr lang="en-US" dirty="0"/>
          </a:p>
          <a:p>
            <a:pPr marL="971550" lvl="1" indent="-285750"/>
            <a:r>
              <a:rPr lang="en-US" sz="1400" dirty="0" smtClean="0"/>
              <a:t>Need to run for 3 sessions</a:t>
            </a:r>
          </a:p>
          <a:p>
            <a:pPr marL="1257300" lvl="2"/>
            <a:r>
              <a:rPr lang="en-US" sz="1200" dirty="0" smtClean="0"/>
              <a:t>Session </a:t>
            </a:r>
            <a:r>
              <a:rPr lang="en-US" sz="1200" dirty="0"/>
              <a:t>1:  9:40 – 10:20 </a:t>
            </a:r>
            <a:r>
              <a:rPr lang="en-US" sz="1200" dirty="0" smtClean="0"/>
              <a:t>am</a:t>
            </a:r>
            <a:endParaRPr lang="en-US" sz="1200" dirty="0"/>
          </a:p>
          <a:p>
            <a:pPr marL="1257300" lvl="2"/>
            <a:r>
              <a:rPr lang="en-US" sz="1200" dirty="0"/>
              <a:t>Session 2:  10:30 – 11:10 </a:t>
            </a:r>
            <a:r>
              <a:rPr lang="en-US" sz="1200" dirty="0" smtClean="0"/>
              <a:t>am</a:t>
            </a:r>
            <a:endParaRPr lang="en-US" sz="1200" dirty="0"/>
          </a:p>
          <a:p>
            <a:pPr marL="1257300" lvl="2"/>
            <a:r>
              <a:rPr lang="en-US" sz="1200" dirty="0"/>
              <a:t>Session 3:  11:20 – 12 pm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ECST </a:t>
            </a:r>
            <a:r>
              <a:rPr lang="en-US" sz="1400" dirty="0" smtClean="0"/>
              <a:t>BBQ: Saturday, Oct </a:t>
            </a:r>
            <a:r>
              <a:rPr lang="en-US" sz="1400" dirty="0" smtClean="0"/>
              <a:t>15 (Arcadia Park)</a:t>
            </a:r>
            <a:endParaRPr lang="en-US" sz="1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33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your Cal State LA </a:t>
            </a:r>
            <a:r>
              <a:rPr lang="en-US" dirty="0"/>
              <a:t>email; </a:t>
            </a:r>
            <a:r>
              <a:rPr lang="en-US" dirty="0" smtClean="0"/>
              <a:t>be </a:t>
            </a:r>
            <a:r>
              <a:rPr lang="en-US" dirty="0"/>
              <a:t>aware of scam </a:t>
            </a:r>
            <a:r>
              <a:rPr lang="en-US" dirty="0" smtClean="0"/>
              <a:t>email; check spam/clutter folders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Canvas for your course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Indoor mask </a:t>
            </a:r>
            <a:r>
              <a:rPr lang="en-US" dirty="0" smtClean="0"/>
              <a:t>requirement – same as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Committee </a:t>
            </a:r>
            <a:r>
              <a:rPr lang="en-US" dirty="0" smtClean="0"/>
              <a:t>for AY 22-23</a:t>
            </a:r>
          </a:p>
          <a:p>
            <a:pPr marL="971550" lvl="1" indent="-285750"/>
            <a:r>
              <a:rPr lang="en-US" dirty="0" smtClean="0">
                <a:hlinkClick r:id="rId2"/>
              </a:rPr>
              <a:t>CS-CommitteeMembers-2021-2023.xlsx</a:t>
            </a:r>
            <a:endParaRPr lang="en-US" dirty="0" smtClean="0"/>
          </a:p>
          <a:p>
            <a:pPr marL="971550" lvl="1" indent="-285750"/>
            <a:r>
              <a:rPr lang="en-US" dirty="0" smtClean="0"/>
              <a:t>Check RTP, Search, IAC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Travel </a:t>
            </a:r>
            <a:r>
              <a:rPr lang="en-US" dirty="0"/>
              <a:t>to the Banned States (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oag.ca.gov/ab1887</a:t>
            </a:r>
            <a:r>
              <a:rPr lang="en-US" dirty="0" smtClean="0"/>
              <a:t>)</a:t>
            </a:r>
          </a:p>
          <a:p>
            <a:pPr marL="971550" lvl="1" indent="-285750"/>
            <a:r>
              <a:rPr lang="en-US" dirty="0" smtClean="0"/>
              <a:t>Require pre-approval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plan to submit a curriculum proposal for AY 24-25, consult </a:t>
            </a:r>
            <a:r>
              <a:rPr lang="en-US" dirty="0" smtClean="0"/>
              <a:t>with me.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06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Data – Fall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As </a:t>
            </a:r>
            <a:r>
              <a:rPr lang="en-US" i="1" dirty="0" smtClean="0"/>
              <a:t>of September 05, </a:t>
            </a:r>
            <a:r>
              <a:rPr lang="en-US" i="1" dirty="0" smtClean="0"/>
              <a:t>2022</a:t>
            </a:r>
          </a:p>
          <a:p>
            <a:endParaRPr lang="en-US" dirty="0"/>
          </a:p>
          <a:p>
            <a:r>
              <a:rPr lang="en-US" dirty="0" smtClean="0"/>
              <a:t>1131 </a:t>
            </a:r>
            <a:r>
              <a:rPr lang="en-US" dirty="0" smtClean="0"/>
              <a:t>enrolled students</a:t>
            </a:r>
          </a:p>
          <a:p>
            <a:r>
              <a:rPr lang="en-US" dirty="0"/>
              <a:t>	</a:t>
            </a:r>
            <a:r>
              <a:rPr lang="en-US" dirty="0" smtClean="0"/>
              <a:t>Grad </a:t>
            </a:r>
            <a:r>
              <a:rPr lang="en-US" dirty="0" smtClean="0"/>
              <a:t>: </a:t>
            </a:r>
            <a:r>
              <a:rPr lang="en-US" dirty="0" smtClean="0"/>
              <a:t>141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Senor </a:t>
            </a:r>
            <a:r>
              <a:rPr lang="en-US" dirty="0" smtClean="0"/>
              <a:t>design students: 180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Projection for AY 2022-2023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9" y="1094886"/>
            <a:ext cx="2901384" cy="3583646"/>
          </a:xfrm>
          <a:solidFill>
            <a:schemeClr val="bg2"/>
          </a:solidFill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Enrollment rates of Fall </a:t>
            </a:r>
            <a:r>
              <a:rPr lang="en-US" sz="1600" dirty="0" smtClean="0"/>
              <a:t>2022 and Spring 2023 are </a:t>
            </a:r>
            <a:r>
              <a:rPr lang="en-US" sz="1600" dirty="0" smtClean="0"/>
              <a:t>similar to each other.</a:t>
            </a:r>
            <a:endParaRPr lang="en-US" sz="1600" dirty="0" smtClean="0"/>
          </a:p>
          <a:p>
            <a:pPr marL="571500" indent="-285750" fontAlgn="base">
              <a:buFont typeface="Arial" panose="020B0604020202020204" pitchFamily="34" charset="0"/>
              <a:buChar char="•"/>
            </a:pPr>
            <a:r>
              <a:rPr lang="en-US" sz="1400" dirty="0" smtClean="0"/>
              <a:t>Lose Pre-CS students (15-25%) </a:t>
            </a:r>
          </a:p>
          <a:p>
            <a:pPr marL="571500" indent="-285750" fontAlgn="base">
              <a:buFont typeface="Arial" panose="020B0604020202020204" pitchFamily="34" charset="0"/>
              <a:buChar char="•"/>
            </a:pPr>
            <a:r>
              <a:rPr lang="en-US" sz="1400" dirty="0" smtClean="0"/>
              <a:t>Gain transfer and MSCS students + exchange students</a:t>
            </a:r>
          </a:p>
          <a:p>
            <a:endParaRPr lang="en-US" sz="1600" dirty="0"/>
          </a:p>
          <a:p>
            <a:pPr marL="971550" lvl="1" indent="-285750" fontAlgn="base"/>
            <a:endParaRPr lang="en-US" sz="1600" dirty="0" smtClean="0"/>
          </a:p>
          <a:p>
            <a:pPr lvl="1" indent="0" fontAlgn="base">
              <a:buNone/>
            </a:pPr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50135" y="1094886"/>
            <a:ext cx="4977341" cy="35836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34290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Strategic decisions</a:t>
            </a:r>
          </a:p>
          <a:p>
            <a:pPr lvl="1" indent="-228600" fontAlgn="base"/>
            <a:r>
              <a:rPr lang="en-US" sz="1400" dirty="0" smtClean="0"/>
              <a:t>Hire more tenure-track faculty</a:t>
            </a:r>
            <a:endParaRPr lang="en-US" sz="1200" dirty="0" smtClean="0"/>
          </a:p>
          <a:p>
            <a:pPr marL="685800" lvl="2" indent="-228600"/>
            <a:r>
              <a:rPr lang="en-US" sz="1200" strike="sngStrike" dirty="0" smtClean="0"/>
              <a:t>3 positions requested </a:t>
            </a:r>
            <a:r>
              <a:rPr lang="en-US" sz="1200" b="1" dirty="0" smtClean="0"/>
              <a:t>1 position </a:t>
            </a:r>
            <a:r>
              <a:rPr lang="en-US" sz="1200" dirty="0" smtClean="0"/>
              <a:t>was approved.</a:t>
            </a:r>
          </a:p>
          <a:p>
            <a:pPr lvl="1" indent="-228600" fontAlgn="base"/>
            <a:r>
              <a:rPr lang="en-US" sz="1400" dirty="0" smtClean="0"/>
              <a:t>Hire more part-time faculty with MS/PhD degrees (send me your recommendations)</a:t>
            </a:r>
          </a:p>
          <a:p>
            <a:pPr lvl="1" indent="-228600" fontAlgn="base"/>
            <a:r>
              <a:rPr lang="en-US" sz="1400" dirty="0" smtClean="0"/>
              <a:t>Seek collaboration opportunities for senior design projects</a:t>
            </a:r>
          </a:p>
          <a:p>
            <a:pPr lvl="1" indent="-228600" fontAlgn="base"/>
            <a:r>
              <a:rPr lang="en-US" sz="1400" dirty="0" smtClean="0"/>
              <a:t>Review of the MSCS program; admission rates</a:t>
            </a:r>
          </a:p>
          <a:p>
            <a:pPr lvl="1" indent="-228600" fontAlgn="base"/>
            <a:r>
              <a:rPr lang="en-US" sz="1400" dirty="0" smtClean="0"/>
              <a:t>In the meantime:</a:t>
            </a:r>
          </a:p>
          <a:p>
            <a:pPr marL="914400" lvl="3" indent="-228600" fontAlgn="base"/>
            <a:r>
              <a:rPr lang="en-US" dirty="0" smtClean="0">
                <a:solidFill>
                  <a:schemeClr val="tx1"/>
                </a:solidFill>
              </a:rPr>
              <a:t>Hire more TAs(Teaching Associates) / GAs(Graduate Assistants) / ISAs(Undergrad Tutors &amp; Graders) especially for classes with Lab/Activity </a:t>
            </a:r>
          </a:p>
          <a:p>
            <a:pPr marL="914400" lvl="3" indent="-228600" fontAlgn="base"/>
            <a:r>
              <a:rPr lang="en-US" dirty="0" smtClean="0">
                <a:solidFill>
                  <a:schemeClr val="tx1"/>
                </a:solidFill>
              </a:rPr>
              <a:t>Large classes with GAs to meet demands</a:t>
            </a:r>
          </a:p>
          <a:p>
            <a:pPr marL="914400" lvl="3" indent="-228600" fontAlgn="base"/>
            <a:r>
              <a:rPr lang="en-US" dirty="0" smtClean="0">
                <a:solidFill>
                  <a:schemeClr val="tx1"/>
                </a:solidFill>
              </a:rPr>
              <a:t>Need to offer more graduate level courses (in particular area 3)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en-US" sz="1600" dirty="0" smtClean="0"/>
          </a:p>
          <a:p>
            <a:pPr marL="971550" lvl="1" indent="-285750" fontAlgn="base"/>
            <a:endParaRPr lang="en-US" sz="1600" dirty="0" smtClean="0"/>
          </a:p>
          <a:p>
            <a:pPr lvl="1" indent="0" fontAlgn="base">
              <a:buFont typeface="Arial" panose="020B0604020202020204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18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GMiS</a:t>
            </a:r>
            <a:r>
              <a:rPr lang="en-US" dirty="0"/>
              <a:t> </a:t>
            </a:r>
            <a:endParaRPr lang="en-US" dirty="0" smtClean="0"/>
          </a:p>
          <a:p>
            <a:pPr marL="971550" lvl="1" indent="-285750"/>
            <a:r>
              <a:rPr lang="en-US" dirty="0"/>
              <a:t>1</a:t>
            </a:r>
            <a:r>
              <a:rPr lang="en-US" dirty="0" smtClean="0"/>
              <a:t>0/6 </a:t>
            </a:r>
            <a:r>
              <a:rPr lang="en-US" dirty="0"/>
              <a:t>– </a:t>
            </a:r>
            <a:r>
              <a:rPr lang="en-US" dirty="0" smtClean="0"/>
              <a:t>10/8</a:t>
            </a:r>
          </a:p>
          <a:p>
            <a:pPr marL="971550" lvl="1" indent="-285750"/>
            <a:r>
              <a:rPr lang="en-US" dirty="0" smtClean="0"/>
              <a:t>Pasadena</a:t>
            </a:r>
            <a:r>
              <a:rPr lang="en-US" dirty="0"/>
              <a:t>, </a:t>
            </a:r>
            <a:r>
              <a:rPr lang="en-US" dirty="0" smtClean="0"/>
              <a:t>CA</a:t>
            </a:r>
          </a:p>
          <a:p>
            <a:pPr marL="971550" lvl="1" indent="-285750"/>
            <a:r>
              <a:rPr lang="en-US" dirty="0" smtClean="0"/>
              <a:t>Early </a:t>
            </a:r>
            <a:r>
              <a:rPr lang="en-US" dirty="0"/>
              <a:t>registration date </a:t>
            </a:r>
            <a:r>
              <a:rPr lang="en-US" dirty="0" smtClean="0"/>
              <a:t>9/9, </a:t>
            </a:r>
            <a:r>
              <a:rPr lang="en-US" dirty="0"/>
              <a:t>$99 with code </a:t>
            </a:r>
            <a:r>
              <a:rPr lang="en-US" dirty="0" smtClean="0"/>
              <a:t>GMiSCon2022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Assessment mini-grant (internal)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Critical course redesign for Student Success and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Collaboration with Industry</a:t>
            </a:r>
          </a:p>
          <a:p>
            <a:pPr marL="971550" lvl="1" indent="-285750"/>
            <a:r>
              <a:rPr lang="en-US" dirty="0" smtClean="0"/>
              <a:t>Google: Visit CS 1010 class this Fall 2022</a:t>
            </a:r>
          </a:p>
          <a:p>
            <a:pPr marL="971550" lvl="1" indent="-285750"/>
            <a:r>
              <a:rPr lang="en-US" dirty="0" smtClean="0"/>
              <a:t>Mozilla: CS 4540-03 Collaborative Curriculum (Fall 2022, Spring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others?</a:t>
            </a:r>
          </a:p>
          <a:p>
            <a:pPr marL="971550" lvl="1" indent="-285750"/>
            <a:endParaRPr lang="en-US" dirty="0" smtClean="0"/>
          </a:p>
          <a:p>
            <a:pPr marL="971550" lvl="1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Fall </a:t>
            </a:r>
            <a:r>
              <a:rPr lang="en-US" sz="2000" dirty="0" smtClean="0"/>
              <a:t>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Office, </a:t>
            </a:r>
            <a:r>
              <a:rPr lang="en-US" sz="1800" dirty="0" smtClean="0"/>
              <a:t>computer, lecture rooms, mic, speaker</a:t>
            </a:r>
            <a:endParaRPr 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Syllabus, </a:t>
            </a:r>
            <a:r>
              <a:rPr lang="en-US" sz="1800" dirty="0" smtClean="0"/>
              <a:t>office </a:t>
            </a:r>
            <a:r>
              <a:rPr lang="en-US" sz="1800" dirty="0"/>
              <a:t>hours, TA/GA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Use </a:t>
            </a:r>
            <a:r>
              <a:rPr lang="en-US" sz="1800" dirty="0" smtClean="0"/>
              <a:t>Canvas for your course (except 4961) and </a:t>
            </a:r>
            <a:r>
              <a:rPr lang="en-US" sz="1800" dirty="0" smtClean="0"/>
              <a:t>have syllabus include:</a:t>
            </a:r>
            <a:endParaRPr lang="en-US" sz="1800" dirty="0" smtClean="0"/>
          </a:p>
          <a:p>
            <a:pPr marL="971550" lvl="1" indent="-285750"/>
            <a:r>
              <a:rPr lang="en-US" sz="1600" dirty="0" smtClean="0"/>
              <a:t>Meeting schedule</a:t>
            </a:r>
          </a:p>
          <a:p>
            <a:pPr marL="971550" lvl="1" indent="-285750"/>
            <a:r>
              <a:rPr lang="en-US" sz="1600" dirty="0" smtClean="0"/>
              <a:t>Weekly outline </a:t>
            </a:r>
          </a:p>
          <a:p>
            <a:pPr marL="971550" lvl="1" indent="-285750"/>
            <a:r>
              <a:rPr lang="en-US" sz="1600" dirty="0"/>
              <a:t>Mask requirement and </a:t>
            </a:r>
            <a:r>
              <a:rPr lang="en-US" sz="1600" dirty="0" smtClean="0"/>
              <a:t>student support</a:t>
            </a:r>
          </a:p>
          <a:p>
            <a:pPr marL="971550" lvl="1" indent="-285750"/>
            <a:r>
              <a:rPr lang="en-US" sz="1600" dirty="0" smtClean="0"/>
              <a:t>IT </a:t>
            </a:r>
            <a:r>
              <a:rPr lang="en-US" sz="1600" dirty="0"/>
              <a:t>support contacts</a:t>
            </a:r>
          </a:p>
          <a:p>
            <a:pPr marL="971550" lvl="1" indent="-285750"/>
            <a:r>
              <a:rPr lang="en-US" sz="1600" dirty="0"/>
              <a:t>Students </a:t>
            </a:r>
            <a:r>
              <a:rPr lang="en-US" sz="1600" dirty="0" smtClean="0"/>
              <a:t>help</a:t>
            </a:r>
          </a:p>
          <a:p>
            <a:pPr marL="971550" lvl="1" indent="-285750"/>
            <a:r>
              <a:rPr lang="en-US" sz="1600" dirty="0"/>
              <a:t>Instructional policy </a:t>
            </a:r>
            <a:r>
              <a:rPr lang="en-US" sz="1600" dirty="0" smtClean="0"/>
              <a:t>including excused </a:t>
            </a:r>
            <a:r>
              <a:rPr lang="en-US" sz="1600" dirty="0" smtClean="0"/>
              <a:t>absence</a:t>
            </a:r>
          </a:p>
          <a:p>
            <a:pPr marL="971550" lvl="1" indent="-285750"/>
            <a:r>
              <a:rPr lang="en-US" sz="1600" i="1" dirty="0" smtClean="0"/>
              <a:t>Covid-19 Guidelines</a:t>
            </a:r>
            <a:endParaRPr lang="en-US" sz="1600" i="1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75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30037</TotalTime>
  <Words>500</Words>
  <Application>Microsoft Office PowerPoint</Application>
  <PresentationFormat>On-screen Show (16:9)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Office Theme</vt:lpstr>
      <vt:lpstr>Department Meeting</vt:lpstr>
      <vt:lpstr>Agenda</vt:lpstr>
      <vt:lpstr>Important Calendars and Dates</vt:lpstr>
      <vt:lpstr>Upcoming Meetings and Events</vt:lpstr>
      <vt:lpstr>Reminders</vt:lpstr>
      <vt:lpstr>Enrollment Data – Fall 2022</vt:lpstr>
      <vt:lpstr>Enrollment Projection for AY 2022-2023</vt:lpstr>
      <vt:lpstr>Opportunities</vt:lpstr>
      <vt:lpstr>Fall 2022</vt:lpstr>
      <vt:lpstr>Fall 2022 (Your First 2 Weeks)</vt:lpstr>
      <vt:lpstr>Have Successful Fall 2022 semester!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Kang, EunYoung</cp:lastModifiedBy>
  <cp:revision>1280</cp:revision>
  <dcterms:created xsi:type="dcterms:W3CDTF">2020-04-22T18:12:43Z</dcterms:created>
  <dcterms:modified xsi:type="dcterms:W3CDTF">2022-09-07T18:40:58Z</dcterms:modified>
</cp:coreProperties>
</file>