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5" r:id="rId2"/>
    <p:sldId id="501" r:id="rId3"/>
    <p:sldId id="502" r:id="rId4"/>
    <p:sldId id="526" r:id="rId5"/>
    <p:sldId id="527" r:id="rId6"/>
    <p:sldId id="528" r:id="rId7"/>
    <p:sldId id="508" r:id="rId8"/>
    <p:sldId id="503" r:id="rId9"/>
    <p:sldId id="504" r:id="rId10"/>
    <p:sldId id="505" r:id="rId11"/>
    <p:sldId id="506" r:id="rId12"/>
    <p:sldId id="507" r:id="rId13"/>
    <p:sldId id="479" r:id="rId14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68252" autoAdjust="0"/>
  </p:normalViewPr>
  <p:slideViewPr>
    <p:cSldViewPr snapToGrid="0" snapToObjects="1">
      <p:cViewPr varScale="1">
        <p:scale>
          <a:sx n="58" d="100"/>
          <a:sy n="58" d="100"/>
        </p:scale>
        <p:origin x="536" y="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1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department/cs/survey/response/edit?surveyId=7796287" TargetMode="Externa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mindmatters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youtube.com/watch?v=QhN4wBfQ9yI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13" Type="http://schemas.openxmlformats.org/officeDocument/2006/relationships/image" Target="../media/image31.tiff"/><Relationship Id="rId3" Type="http://schemas.openxmlformats.org/officeDocument/2006/relationships/image" Target="../media/image21.png"/><Relationship Id="rId7" Type="http://schemas.openxmlformats.org/officeDocument/2006/relationships/image" Target="../media/image25.tiff"/><Relationship Id="rId12" Type="http://schemas.openxmlformats.org/officeDocument/2006/relationships/image" Target="../media/image3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tiff"/><Relationship Id="rId11" Type="http://schemas.openxmlformats.org/officeDocument/2006/relationships/image" Target="../media/image29.tiff"/><Relationship Id="rId5" Type="http://schemas.openxmlformats.org/officeDocument/2006/relationships/image" Target="../media/image23.tiff"/><Relationship Id="rId10" Type="http://schemas.openxmlformats.org/officeDocument/2006/relationships/image" Target="../media/image28.tiff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5" Type="http://schemas.openxmlformats.org/officeDocument/2006/relationships/image" Target="../media/image34.tiff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Transfer Student </a:t>
            </a:r>
            <a:r>
              <a:rPr lang="en-US" sz="2800" dirty="0" smtClean="0"/>
              <a:t>Information Session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846433"/>
          </a:xfrm>
        </p:spPr>
        <p:txBody>
          <a:bodyPr/>
          <a:lstStyle/>
          <a:p>
            <a:pPr algn="ctr"/>
            <a:r>
              <a:rPr lang="en-US" altLang="en-US" sz="1600" dirty="0" smtClean="0">
                <a:solidFill>
                  <a:schemeClr val="tx1"/>
                </a:solidFill>
              </a:rPr>
              <a:t>July 2</a:t>
            </a:r>
            <a:r>
              <a:rPr lang="en-US" altLang="en-US" sz="1600" baseline="30000" dirty="0" smtClean="0">
                <a:solidFill>
                  <a:schemeClr val="tx1"/>
                </a:solidFill>
              </a:rPr>
              <a:t>nd</a:t>
            </a:r>
            <a:r>
              <a:rPr lang="en-US" altLang="en-US" sz="1600" dirty="0" smtClean="0">
                <a:solidFill>
                  <a:schemeClr val="tx1"/>
                </a:solidFill>
              </a:rPr>
              <a:t> 2020</a:t>
            </a:r>
          </a:p>
          <a:p>
            <a:endParaRPr lang="en-US" sz="1600" dirty="0"/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Chair: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		Dr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Zilong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Ye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ECST Academic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Advisor:		Evelyn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Crosby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Transfer Roadmap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If all lower division requirements are </a:t>
            </a:r>
            <a:r>
              <a:rPr lang="en-US" altLang="en-US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completed, ideal </a:t>
            </a: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2 year planner for Juniors</a:t>
            </a: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94991"/>
              </p:ext>
            </p:extLst>
          </p:nvPr>
        </p:nvGraphicFramePr>
        <p:xfrm>
          <a:off x="2857501" y="1754505"/>
          <a:ext cx="3471863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85850">
                  <a:extLst>
                    <a:ext uri="{9D8B030D-6E8A-4147-A177-3AD203B41FA5}">
                      <a16:colId xmlns:a16="http://schemas.microsoft.com/office/drawing/2014/main" val="108660062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3035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3186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3112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3801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3220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4440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3337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EE 3445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08700"/>
              </p:ext>
            </p:extLst>
          </p:nvPr>
        </p:nvGraphicFramePr>
        <p:xfrm>
          <a:off x="2857501" y="3211830"/>
          <a:ext cx="3471864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57288">
                  <a:extLst>
                    <a:ext uri="{9D8B030D-6E8A-4147-A177-3AD203B41FA5}">
                      <a16:colId xmlns:a16="http://schemas.microsoft.com/office/drawing/2014/main" val="45663185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883202052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937860825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24619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24507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52111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91165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52088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267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80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Course 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Planning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and Time 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time student = Full time job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15 units (5 courses) = 40 hours (or more)/week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course commitment = 40/5 = 8 hours/week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scheduled time: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 only – Scheduled for 3 hours/week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Lecture/Lab – Scheduled for 5 hours/week</a:t>
            </a:r>
            <a:endParaRPr lang="en-US" alt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extra study time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 hours/week</a:t>
            </a: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Registering for Fall 2020   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287168"/>
              </p:ext>
            </p:extLst>
          </p:nvPr>
        </p:nvGraphicFramePr>
        <p:xfrm>
          <a:off x="536408" y="967335"/>
          <a:ext cx="8349325" cy="36921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19965">
                  <a:extLst>
                    <a:ext uri="{9D8B030D-6E8A-4147-A177-3AD203B41FA5}">
                      <a16:colId xmlns:a16="http://schemas.microsoft.com/office/drawing/2014/main" val="3731099413"/>
                    </a:ext>
                  </a:extLst>
                </a:gridCol>
                <a:gridCol w="6029360">
                  <a:extLst>
                    <a:ext uri="{9D8B030D-6E8A-4147-A177-3AD203B41FA5}">
                      <a16:colId xmlns:a16="http://schemas.microsoft.com/office/drawing/2014/main" val="3268295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Today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Discuss the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survey 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6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</a:t>
                      </a:r>
                      <a:r>
                        <a:rPr lang="en-US" alt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July 5</a:t>
                      </a:r>
                      <a:r>
                        <a:rPr lang="en-US" alt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 the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survey </a:t>
                      </a: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Students suggest a plan for courses/sections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planner has 5 rows(15 units) for each of the semesters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today’s environment, you can decide to take less units if needed.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26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15th (or before)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 send you a plan of courses/sections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094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16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17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24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One on one orientations to discuss/clarify/change  the suggested plan (if possible)</a:t>
                      </a:r>
                      <a:endParaRPr lang="en-US" alt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9382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20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23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</a:t>
                      </a:r>
                      <a:endParaRPr lang="en-US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29</a:t>
                      </a:r>
                      <a:r>
                        <a:rPr lang="en-US" sz="160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University Orientation sessions  followed by registration for classes.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10789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altLang="en-US" sz="1600" dirty="0" smtClean="0"/>
                        <a:t>Future Advising Sessions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dirty="0" smtClean="0"/>
                        <a:t>A complete roadmap</a:t>
                      </a:r>
                      <a:endParaRPr lang="en-US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943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53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Year 2020 -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Physical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Eat, Sleep, Exercise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Virtually Connect with Family and Friends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Maintain a healthy life style with a good routine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Emotional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Reduce Stress and Anxiety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Increase Faith and Patience</a:t>
            </a:r>
          </a:p>
          <a:p>
            <a:pPr lvl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Mind Matters Resources (</a:t>
            </a:r>
            <a:r>
              <a:rPr lang="en-US" dirty="0">
                <a:hlinkClick r:id="rId2"/>
              </a:rPr>
              <a:t>https://www.calstatela.edu/mindmatters</a:t>
            </a:r>
            <a:r>
              <a:rPr lang="en-US" dirty="0"/>
              <a:t>)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Social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Stronger together in diversity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Take action against injustices and Inequalities in our daily lives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Positive influence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369531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Work From Home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Technology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Laptop, webcam, head phones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Internet and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 Unlimited, Stable, High speed, High Bandwidth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–Free. Set up the working environment on laptops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Secluded environment - 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Working environment - desk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Even a corner of a room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Strategize - Effective self‐learning strategies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Prioritize – Scheduling, Time management (Day/Time/Hours)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Communicate -  Talk to Faculty, other students, Advisors</a:t>
            </a:r>
          </a:p>
          <a:p>
            <a:pPr marL="342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20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Cal State LA is “doing the work”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EE5C2A7-2457-994E-A36C-FE8BFF10B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" t="17611" r="5478" b="30028"/>
          <a:stretch/>
        </p:blipFill>
        <p:spPr bwMode="auto">
          <a:xfrm>
            <a:off x="1699404" y="1232909"/>
            <a:ext cx="6026960" cy="2768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1D01CF-7AD7-654A-80BA-B393734F31E9}"/>
              </a:ext>
            </a:extLst>
          </p:cNvPr>
          <p:cNvSpPr/>
          <p:nvPr/>
        </p:nvSpPr>
        <p:spPr>
          <a:xfrm>
            <a:off x="2027208" y="4199606"/>
            <a:ext cx="610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https://www.youtube.com/watch?v=QhN4wBfQ9yI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Computers Are Everywhere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81328-32DC-4543-9CA3-95A4FDAFDC08}"/>
              </a:ext>
            </a:extLst>
          </p:cNvPr>
          <p:cNvSpPr txBox="1"/>
          <p:nvPr/>
        </p:nvSpPr>
        <p:spPr>
          <a:xfrm>
            <a:off x="6368414" y="881666"/>
            <a:ext cx="1848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Smart Appliances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5B86D3-5D84-6940-B104-4EE850F6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9" y="3534507"/>
            <a:ext cx="1759716" cy="967234"/>
          </a:xfrm>
          <a:prstGeom prst="rect">
            <a:avLst/>
          </a:prstGeom>
        </p:spPr>
      </p:pic>
      <p:pic>
        <p:nvPicPr>
          <p:cNvPr id="27" name="Picture 2" descr="http://media.gadgetsin.com/2014/05/wellograph_smart_watch_with_fitness_tracker_3.jpg">
            <a:extLst>
              <a:ext uri="{FF2B5EF4-FFF2-40B4-BE49-F238E27FC236}">
                <a16:creationId xmlns:a16="http://schemas.microsoft.com/office/drawing/2014/main" id="{03616E82-3D42-DB4A-928D-FF90361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6" y="1291996"/>
            <a:ext cx="2646440" cy="145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8DDAE5C-3915-EB46-9FF9-CE80B4C35812}"/>
              </a:ext>
            </a:extLst>
          </p:cNvPr>
          <p:cNvSpPr txBox="1"/>
          <p:nvPr/>
        </p:nvSpPr>
        <p:spPr>
          <a:xfrm>
            <a:off x="1646983" y="950442"/>
            <a:ext cx="160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Wearable Tech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4CBB8F-76BD-C248-A6D6-CDCF8A66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726" y="3569168"/>
            <a:ext cx="1543050" cy="10287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6459F7E-19D0-804F-9E15-68F694E70A33}"/>
              </a:ext>
            </a:extLst>
          </p:cNvPr>
          <p:cNvSpPr txBox="1"/>
          <p:nvPr/>
        </p:nvSpPr>
        <p:spPr>
          <a:xfrm>
            <a:off x="5838199" y="3234426"/>
            <a:ext cx="324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Automotive and Transportation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866860-AFA5-554B-9762-53EF98DFC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725" y="2258759"/>
            <a:ext cx="1243853" cy="5286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2B8BE6-63E8-4F48-8F0B-0F7842E73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59" y="3911796"/>
            <a:ext cx="673590" cy="4262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F8AABAD-0D1D-CA4E-9BF4-677C17F2B8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342" r="23757"/>
          <a:stretch/>
        </p:blipFill>
        <p:spPr>
          <a:xfrm>
            <a:off x="6824268" y="1227441"/>
            <a:ext cx="936373" cy="18041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BB451F2-D212-B340-A0A4-9570ECD34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7409" y="1296953"/>
            <a:ext cx="777628" cy="156636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F67826-6820-224E-981A-5A173B8C728F}"/>
              </a:ext>
            </a:extLst>
          </p:cNvPr>
          <p:cNvCxnSpPr/>
          <p:nvPr/>
        </p:nvCxnSpPr>
        <p:spPr>
          <a:xfrm>
            <a:off x="7718791" y="2058138"/>
            <a:ext cx="258563" cy="7769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AD3825-991C-4F4D-BC94-7CA617AA9625}"/>
              </a:ext>
            </a:extLst>
          </p:cNvPr>
          <p:cNvCxnSpPr/>
          <p:nvPr/>
        </p:nvCxnSpPr>
        <p:spPr>
          <a:xfrm flipV="1">
            <a:off x="7731018" y="1364992"/>
            <a:ext cx="258678" cy="1431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B8F929A-1634-1042-9D46-797E5692E6D7}"/>
              </a:ext>
            </a:extLst>
          </p:cNvPr>
          <p:cNvSpPr txBox="1"/>
          <p:nvPr/>
        </p:nvSpPr>
        <p:spPr>
          <a:xfrm>
            <a:off x="1079529" y="2695222"/>
            <a:ext cx="1026243" cy="138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Google Glass Enterprise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FAF966-70B8-F44B-9D9A-C6F9BC5D2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0591" y="2145455"/>
            <a:ext cx="1328378" cy="74721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EF1A68-15BD-B849-B5E5-01326621EE5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055"/>
          <a:stretch/>
        </p:blipFill>
        <p:spPr>
          <a:xfrm>
            <a:off x="5565014" y="1291996"/>
            <a:ext cx="959533" cy="853459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93AFEC-A531-E74C-A7BA-F5592531947E}"/>
              </a:ext>
            </a:extLst>
          </p:cNvPr>
          <p:cNvCxnSpPr/>
          <p:nvPr/>
        </p:nvCxnSpPr>
        <p:spPr>
          <a:xfrm>
            <a:off x="5690175" y="1718725"/>
            <a:ext cx="300110" cy="8127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4589FD9-FABF-0044-8F9F-72D4D64D22D6}"/>
              </a:ext>
            </a:extLst>
          </p:cNvPr>
          <p:cNvCxnSpPr/>
          <p:nvPr/>
        </p:nvCxnSpPr>
        <p:spPr>
          <a:xfrm flipH="1">
            <a:off x="6074207" y="1731408"/>
            <a:ext cx="326643" cy="8001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6F35ACC-DAE7-674D-8C79-DA97299B265F}"/>
              </a:ext>
            </a:extLst>
          </p:cNvPr>
          <p:cNvSpPr txBox="1"/>
          <p:nvPr/>
        </p:nvSpPr>
        <p:spPr>
          <a:xfrm>
            <a:off x="780921" y="3194912"/>
            <a:ext cx="120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Healthcare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E7F7E-CE29-B44A-9E19-85D1E633F0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0426" y="3077308"/>
            <a:ext cx="2019637" cy="11360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B815D2-E2C9-4747-B9CD-D0C8917837B6}"/>
              </a:ext>
            </a:extLst>
          </p:cNvPr>
          <p:cNvSpPr txBox="1"/>
          <p:nvPr/>
        </p:nvSpPr>
        <p:spPr>
          <a:xfrm>
            <a:off x="3569400" y="2716149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Entertainment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CDDAE-4D32-2640-9DB7-53500EA21D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6388" y="3911796"/>
            <a:ext cx="2001243" cy="120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9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Best Jobs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2020</a:t>
            </a:r>
            <a:endParaRPr lang="en-US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088" y="1144179"/>
            <a:ext cx="2547135" cy="383026"/>
          </a:xfrm>
        </p:spPr>
        <p:txBody>
          <a:bodyPr/>
          <a:lstStyle/>
          <a:p>
            <a:pPr lvl="1">
              <a:buNone/>
            </a:pPr>
            <a:r>
              <a:rPr lang="en-US" dirty="0"/>
              <a:t>#1 Software Developer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28F22A-2A17-8F46-9765-EE2F9EC1E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081" y="570821"/>
            <a:ext cx="10541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E9FF38-EFAB-404E-8F94-9356E8D7F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03" y="1520282"/>
            <a:ext cx="3246139" cy="22343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5AE1D477-F6B9-7F41-887A-BA7410F5659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 txBox="1">
            <a:spLocks/>
          </p:cNvSpPr>
          <p:nvPr/>
        </p:nvSpPr>
        <p:spPr>
          <a:xfrm>
            <a:off x="4741179" y="1737231"/>
            <a:ext cx="2656372" cy="377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None/>
            </a:pPr>
            <a:r>
              <a:rPr lang="en-US" dirty="0" smtClean="0"/>
              <a:t>#1 Software Developer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515A7B-AC16-964A-82C1-9AE0591BB3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093" b="36639"/>
          <a:stretch/>
        </p:blipFill>
        <p:spPr>
          <a:xfrm>
            <a:off x="7208649" y="1626269"/>
            <a:ext cx="1699337" cy="4973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FA7E41-634E-F34F-81B9-B272994AB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74" y="2124693"/>
            <a:ext cx="5151830" cy="21745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070000" y="3772999"/>
            <a:ext cx="2285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 smtClean="0">
                <a:solidFill>
                  <a:srgbClr val="000000"/>
                </a:solidFill>
                <a:ea typeface="PMingLiU" pitchFamily="18" charset="-120"/>
              </a:rPr>
              <a:t>Based </a:t>
            </a:r>
            <a:r>
              <a:rPr lang="en-US" altLang="zh-TW" kern="0" dirty="0">
                <a:solidFill>
                  <a:srgbClr val="000000"/>
                </a:solidFill>
                <a:ea typeface="PMingLiU" pitchFamily="18" charset="-120"/>
              </a:rPr>
              <a:t>on Prospects and </a:t>
            </a:r>
            <a:r>
              <a:rPr lang="en-US" altLang="zh-TW" kern="0" dirty="0" smtClean="0">
                <a:solidFill>
                  <a:srgbClr val="000000"/>
                </a:solidFill>
                <a:ea typeface="PMingLiU" pitchFamily="18" charset="-120"/>
              </a:rPr>
              <a:t>Satisfaction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34809" y="4317520"/>
            <a:ext cx="3209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kern="0" dirty="0">
                <a:solidFill>
                  <a:srgbClr val="000000"/>
                </a:solidFill>
                <a:ea typeface="PMingLiU" pitchFamily="18" charset="-120"/>
              </a:rPr>
              <a:t>Based on Salary and Satisfaction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2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Computer Science : BS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General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Education (GE)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(Math/Physics + CS courses)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24 + 96 = 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GE (24 units)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CS (96 units)</a:t>
            </a: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2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General Education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 – Reduced number for CS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Upper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Division –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Met by CS courses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Math/Physics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Computer Science</a:t>
            </a: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Lower Division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Upper Division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9942" y="3823618"/>
            <a:ext cx="577215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All Lower Division Courses are Transferable</a:t>
            </a:r>
          </a:p>
        </p:txBody>
      </p:sp>
    </p:spTree>
    <p:extLst>
      <p:ext uri="{BB962C8B-B14F-4D97-AF65-F5344CB8AC3E}">
        <p14:creationId xmlns:p14="http://schemas.microsoft.com/office/powerpoint/2010/main" val="381558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60" y="215511"/>
            <a:ext cx="8507935" cy="44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6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559</Words>
  <Application>Microsoft Office PowerPoint</Application>
  <PresentationFormat>On-screen Show (16:9)</PresentationFormat>
  <Paragraphs>151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Baskerville Old Face</vt:lpstr>
      <vt:lpstr>Calibri</vt:lpstr>
      <vt:lpstr>Courier New</vt:lpstr>
      <vt:lpstr>PMingLiU</vt:lpstr>
      <vt:lpstr>Times New Roman</vt:lpstr>
      <vt:lpstr>Wingdings</vt:lpstr>
      <vt:lpstr>Office Theme</vt:lpstr>
      <vt:lpstr>Computer Science Transfer Student Information Session</vt:lpstr>
      <vt:lpstr>Year 2020 - Life lessons </vt:lpstr>
      <vt:lpstr>Work From Home - Life lessons </vt:lpstr>
      <vt:lpstr>Cal State LA is “doing the work”</vt:lpstr>
      <vt:lpstr>Computers Are Everywhere</vt:lpstr>
      <vt:lpstr>Best Jobs 2020</vt:lpstr>
      <vt:lpstr>Computer Science : BS Curriculum</vt:lpstr>
      <vt:lpstr>Computer Science Requirements</vt:lpstr>
      <vt:lpstr>PowerPoint Presentation</vt:lpstr>
      <vt:lpstr>Transfer Roadmap</vt:lpstr>
      <vt:lpstr>Course Planning and Time Management</vt:lpstr>
      <vt:lpstr>Registering for Fall 2020   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32</cp:revision>
  <dcterms:created xsi:type="dcterms:W3CDTF">2020-04-22T18:12:43Z</dcterms:created>
  <dcterms:modified xsi:type="dcterms:W3CDTF">2020-07-01T21:51:47Z</dcterms:modified>
</cp:coreProperties>
</file>