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5" r:id="rId2"/>
    <p:sldId id="501" r:id="rId3"/>
    <p:sldId id="502" r:id="rId4"/>
    <p:sldId id="526" r:id="rId5"/>
    <p:sldId id="527" r:id="rId6"/>
    <p:sldId id="528" r:id="rId7"/>
    <p:sldId id="508" r:id="rId8"/>
    <p:sldId id="503" r:id="rId9"/>
    <p:sldId id="504" r:id="rId10"/>
    <p:sldId id="505" r:id="rId11"/>
    <p:sldId id="506" r:id="rId12"/>
    <p:sldId id="507" r:id="rId13"/>
    <p:sldId id="479" r:id="rId14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h Cherniss" initials="MC" lastIdx="9" clrIdx="0"/>
  <p:cmAuthor id="2" name="Mara Mintz" initials="MM" lastIdx="6" clrIdx="1">
    <p:extLst>
      <p:ext uri="{19B8F6BF-5375-455C-9EA6-DF929625EA0E}">
        <p15:presenceInfo xmlns:p15="http://schemas.microsoft.com/office/powerpoint/2012/main" userId="25ea2eff5ac3ceb0" providerId="Windows Live"/>
      </p:ext>
    </p:extLst>
  </p:cmAuthor>
  <p:cmAuthor id="3" name="Jonathan Rutchik" initials="JR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90A"/>
    <a:srgbClr val="4A4F55"/>
    <a:srgbClr val="272324"/>
    <a:srgbClr val="A58628"/>
    <a:srgbClr val="898989"/>
    <a:srgbClr val="3E5C94"/>
    <a:srgbClr val="3F5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61" autoAdjust="0"/>
    <p:restoredTop sz="68252" autoAdjust="0"/>
  </p:normalViewPr>
  <p:slideViewPr>
    <p:cSldViewPr snapToGrid="0" snapToObjects="1">
      <p:cViewPr varScale="1">
        <p:scale>
          <a:sx n="58" d="100"/>
          <a:sy n="58" d="100"/>
        </p:scale>
        <p:origin x="536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7" d="100"/>
          <a:sy n="147" d="100"/>
        </p:scale>
        <p:origin x="131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ECECE4-DAC3-184B-ACA5-FE13628ADD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E505-AACC-A441-A0A2-862C839087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7F553-0B52-9542-A9FE-C4F2764AF8D6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C9671-94C8-3642-890C-0ACE75469B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7DE89-E275-1E4D-940A-CDC79AFEA8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F86C5-3458-7741-98E4-0944E3634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18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07840-2B3D-544B-89F3-FB0965DC6458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FD51F-2C2B-9E40-86B6-19E5372E5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2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36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6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1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15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9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32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6195" y="2318983"/>
            <a:ext cx="5654749" cy="55238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6195" y="2894946"/>
            <a:ext cx="565474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D24B268C-D757-234C-A337-CFEB3D419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2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395EF-4307-9C45-A995-09970D74C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299504" y="184149"/>
            <a:ext cx="1819687" cy="1937259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98402E4-6B09-6C46-9E46-BA6D15131A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96677" y="934104"/>
            <a:ext cx="6928451" cy="5385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9183DE-11EC-A147-BC99-6165131F5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2" t="1941" r="-4752" b="51083"/>
          <a:stretch/>
        </p:blipFill>
        <p:spPr>
          <a:xfrm>
            <a:off x="6864096" y="1829521"/>
            <a:ext cx="1924301" cy="33139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40873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4EBAC9A-3243-7948-A0A3-A3D1B55301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563"/>
            <a:ext cx="5387332" cy="516199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 rot="10800000">
            <a:off x="2071688" y="-10886"/>
            <a:ext cx="6399490" cy="51435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 rot="10800000">
            <a:off x="2589184" y="-16820"/>
            <a:ext cx="6548803" cy="5169255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2780000">
            <a:off x="4208375" y="-421296"/>
            <a:ext cx="153842" cy="452761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0564" y="2612014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0564" y="3633570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5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4C3BCBD3-1B37-C444-A54B-35A2627DA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" b="-176"/>
          <a:stretch/>
        </p:blipFill>
        <p:spPr>
          <a:xfrm>
            <a:off x="3369971" y="-17293"/>
            <a:ext cx="5774029" cy="516079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>
            <a:off x="439200" y="0"/>
            <a:ext cx="6377353" cy="5154356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>
            <a:off x="-80647" y="-2"/>
            <a:ext cx="6377353" cy="5156081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956373">
            <a:off x="4575729" y="1038850"/>
            <a:ext cx="133535" cy="4514253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358" y="470882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358" y="1492438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7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down a street next to a building&#10;&#10;Description automatically generated">
            <a:extLst>
              <a:ext uri="{FF2B5EF4-FFF2-40B4-BE49-F238E27FC236}">
                <a16:creationId xmlns:a16="http://schemas.microsoft.com/office/drawing/2014/main" id="{4EF181C8-10ED-D64D-8EDB-E36814533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449" y="0"/>
            <a:ext cx="4536551" cy="5125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01" y="644503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001" y="1666059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flipH="1">
            <a:off x="4607449" y="729324"/>
            <a:ext cx="147431" cy="4414176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7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16547D-614F-E549-97A4-850E8651FC57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EB6B52A0-3685-A54B-B54D-6013300457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433753-A008-7742-B793-CE86E61CD2B1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0515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A4B992-B89F-1746-AFCC-EC7631249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408" y="1146189"/>
            <a:ext cx="8140628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F38B7F-7A6E-D741-A5F1-754C88A627FC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CA90C820-AC80-524A-B30C-0F492D7CA1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D71DB-6346-2144-85C6-F4CEF58B34C5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817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08" y="1177748"/>
            <a:ext cx="8140628" cy="339447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521E6B9-4F77-584D-BA4E-D0E7EA0B2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712D0E-A2E0-5842-B6AA-14AF1C23D9BC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53215066-D693-314A-9B0D-E690BD56D5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841E4F-2415-0A4F-8ECD-001D43698B78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1697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842687B-E34E-4B47-BB16-2DB39BC06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2718" y="0"/>
            <a:ext cx="876601" cy="7962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07CFB3C-9636-0A4F-8178-A1ABF0298AF8}"/>
              </a:ext>
            </a:extLst>
          </p:cNvPr>
          <p:cNvGrpSpPr/>
          <p:nvPr userDrawn="1"/>
        </p:nvGrpSpPr>
        <p:grpSpPr>
          <a:xfrm>
            <a:off x="198023" y="147081"/>
            <a:ext cx="8503920" cy="543191"/>
            <a:chOff x="198023" y="147081"/>
            <a:chExt cx="8700480" cy="543191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29D15242-825A-344E-9167-CF27804226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023" y="151749"/>
              <a:ext cx="492246" cy="53852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1567C5-D584-7341-917B-F0C864D6E96C}"/>
                </a:ext>
              </a:extLst>
            </p:cNvPr>
            <p:cNvSpPr/>
            <p:nvPr userDrawn="1"/>
          </p:nvSpPr>
          <p:spPr>
            <a:xfrm>
              <a:off x="690269" y="147081"/>
              <a:ext cx="8208234" cy="64008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7BD343E-BB60-1846-957C-EF5784C57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29323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385B3-52AD-1F49-A990-25AE7ABF3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08" y="1169435"/>
            <a:ext cx="8140628" cy="339447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2353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408" y="1200151"/>
            <a:ext cx="3959392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7408" y="1200151"/>
            <a:ext cx="3959392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3610E8-A726-8449-8F78-DA2F7ACC9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418BBB7-7D3A-EF42-ADCA-F5DFC970C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BB865F-C183-4546-9810-D99750BE1204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C1326A71-8846-1644-B377-66996DE3D0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5CE7F6-2C34-3740-9B4C-56FD5B3EA2FC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088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408" y="1151335"/>
            <a:ext cx="3960980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CC90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408" y="1631156"/>
            <a:ext cx="3960980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265" y="1151335"/>
            <a:ext cx="3962536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CC90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265" y="1631156"/>
            <a:ext cx="396253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E2CA30-05C0-3D47-841D-BC4D8B15A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0435E06-3DC2-2841-B93E-196B9DC38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CD72CA-61EB-4A4C-8093-436A3464D051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F88AF9A5-C125-F347-97C5-E074CF5BD0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3EEEA6-D6CD-7F4A-89B6-5F1C74A362F6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9695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0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4683760" y="9004"/>
            <a:ext cx="4460240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6603" y="556528"/>
            <a:ext cx="4167397" cy="458697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4840586" y="2791962"/>
            <a:ext cx="818534" cy="2200843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06209" y="1407073"/>
            <a:ext cx="1332108" cy="877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481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5332353" y="9004"/>
            <a:ext cx="3788497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6119"/>
          <a:stretch/>
        </p:blipFill>
        <p:spPr>
          <a:xfrm>
            <a:off x="5625197" y="556528"/>
            <a:ext cx="3495654" cy="458697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5489179" y="2791962"/>
            <a:ext cx="818534" cy="2200843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54802" y="1407073"/>
            <a:ext cx="1332108" cy="877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5360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4683760" y="9004"/>
            <a:ext cx="4460240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A tree lined street&#10;&#10;Description automatically generated">
            <a:extLst>
              <a:ext uri="{FF2B5EF4-FFF2-40B4-BE49-F238E27FC236}">
                <a16:creationId xmlns:a16="http://schemas.microsoft.com/office/drawing/2014/main" id="{43FCBB59-884B-D241-A30C-1EB82F8BE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3760" y="702216"/>
            <a:ext cx="3865880" cy="4450287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2330FA8F-24E2-1046-8F3F-5CEA52CA6025}"/>
              </a:ext>
            </a:extLst>
          </p:cNvPr>
          <p:cNvSpPr/>
          <p:nvPr userDrawn="1"/>
        </p:nvSpPr>
        <p:spPr>
          <a:xfrm flipH="1">
            <a:off x="4683073" y="720320"/>
            <a:ext cx="199495" cy="4414176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36668" y="9004"/>
            <a:ext cx="1407332" cy="14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8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tree lined street&#10;&#10;Description automatically generated">
            <a:extLst>
              <a:ext uri="{FF2B5EF4-FFF2-40B4-BE49-F238E27FC236}">
                <a16:creationId xmlns:a16="http://schemas.microsoft.com/office/drawing/2014/main" id="{A20A685D-D3DD-1E41-9703-9693AA53E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0"/>
            <a:ext cx="453603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1393" y="644503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1393" y="1666059"/>
            <a:ext cx="3592512" cy="344090"/>
          </a:xfrm>
        </p:spPr>
        <p:txBody>
          <a:bodyPr anchor="b">
            <a:noAutofit/>
          </a:bodyPr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>
            <a:off x="4427668" y="729324"/>
            <a:ext cx="143205" cy="4414176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4683760" y="9004"/>
            <a:ext cx="4460240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8E7532AB-4B30-E042-8D7B-78C8B9D48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4677507" y="914401"/>
            <a:ext cx="4466494" cy="42291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 rot="12748497">
            <a:off x="5255191" y="465522"/>
            <a:ext cx="930293" cy="2422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ABF1A3-412D-2E41-A382-E44849C8EAE8}"/>
              </a:ext>
            </a:extLst>
          </p:cNvPr>
          <p:cNvSpPr/>
          <p:nvPr userDrawn="1"/>
        </p:nvSpPr>
        <p:spPr>
          <a:xfrm>
            <a:off x="4677505" y="0"/>
            <a:ext cx="4466495" cy="914400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9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AB08A533-6574-A540-92FF-907EE5DBE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058" y="2670664"/>
            <a:ext cx="804339" cy="810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0905" y="295171"/>
            <a:ext cx="2249504" cy="55126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F59A3BB-7934-8E4E-90BB-53AADD295E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433" y="642359"/>
            <a:ext cx="804339" cy="810773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534658D-14AC-8C43-A3A9-7A2B3642AD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433" y="1660176"/>
            <a:ext cx="804339" cy="8107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A705A7-C575-794C-AE0C-A8B106BB2FC8}"/>
              </a:ext>
            </a:extLst>
          </p:cNvPr>
          <p:cNvSpPr txBox="1"/>
          <p:nvPr userDrawn="1"/>
        </p:nvSpPr>
        <p:spPr>
          <a:xfrm>
            <a:off x="3163311" y="665781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61812-6D7B-FB4E-926E-525E53ACD10E}"/>
              </a:ext>
            </a:extLst>
          </p:cNvPr>
          <p:cNvSpPr txBox="1"/>
          <p:nvPr userDrawn="1"/>
        </p:nvSpPr>
        <p:spPr>
          <a:xfrm>
            <a:off x="3186250" y="1700688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57B0D-51C9-A749-8EBE-5E43EA58581E}"/>
              </a:ext>
            </a:extLst>
          </p:cNvPr>
          <p:cNvSpPr txBox="1"/>
          <p:nvPr userDrawn="1"/>
        </p:nvSpPr>
        <p:spPr>
          <a:xfrm>
            <a:off x="3194563" y="2706528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57BAB96F-2F85-204B-B203-D0A9157E7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746" y="3663543"/>
            <a:ext cx="804339" cy="8107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4C7958-7000-3C4E-A7F1-AFD335A05DA4}"/>
              </a:ext>
            </a:extLst>
          </p:cNvPr>
          <p:cNvSpPr txBox="1"/>
          <p:nvPr userDrawn="1"/>
        </p:nvSpPr>
        <p:spPr>
          <a:xfrm>
            <a:off x="3186250" y="3704055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9843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7127EAD5-8285-D940-8CC3-E78991F22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-26057" y="-9562"/>
            <a:ext cx="5432223" cy="51435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 rot="10800000">
            <a:off x="2071688" y="-10886"/>
            <a:ext cx="6399490" cy="51435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 rot="10800000">
            <a:off x="2589184" y="-16820"/>
            <a:ext cx="6548803" cy="5169255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2780000">
            <a:off x="4208375" y="-421296"/>
            <a:ext cx="153842" cy="452761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0564" y="2612014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0564" y="3633570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3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white building&#10;&#10;Description automatically generated">
            <a:extLst>
              <a:ext uri="{FF2B5EF4-FFF2-40B4-BE49-F238E27FC236}">
                <a16:creationId xmlns:a16="http://schemas.microsoft.com/office/drawing/2014/main" id="{DF064E63-0BE7-CC46-8B5A-DB42D6CAC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3" t="295" r="2532" b="-295"/>
          <a:stretch/>
        </p:blipFill>
        <p:spPr>
          <a:xfrm>
            <a:off x="1793311" y="0"/>
            <a:ext cx="7350689" cy="51435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>
            <a:off x="439200" y="0"/>
            <a:ext cx="6377353" cy="5154356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>
            <a:off x="-80647" y="-2"/>
            <a:ext cx="6377353" cy="5156081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956373">
            <a:off x="4575729" y="1038850"/>
            <a:ext cx="133535" cy="4514253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358" y="470882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358" y="1492438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7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70261"/>
            <a:ext cx="876909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26999"/>
            <a:ext cx="8769096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5564" y="482611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F7AE-D849-6747-AC2F-07C188C11F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C4FA4-4568-9343-B71F-2B1283623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9" y="4720046"/>
            <a:ext cx="320286" cy="340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0223E0-54EE-634F-BECA-9B4238B46D6E}"/>
              </a:ext>
            </a:extLst>
          </p:cNvPr>
          <p:cNvSpPr txBox="1"/>
          <p:nvPr userDrawn="1"/>
        </p:nvSpPr>
        <p:spPr>
          <a:xfrm>
            <a:off x="357250" y="4806164"/>
            <a:ext cx="26733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spc="100" baseline="0" dirty="0">
                <a:latin typeface="Arial" panose="020B0604020202020204" pitchFamily="34" charset="0"/>
                <a:cs typeface="Arial" panose="020B0604020202020204" pitchFamily="34" charset="0"/>
              </a:rPr>
              <a:t>CAL STATE LA </a:t>
            </a:r>
            <a:r>
              <a:rPr lang="en-US" sz="600" spc="100" baseline="0" dirty="0">
                <a:solidFill>
                  <a:srgbClr val="FCC9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 </a:t>
            </a:r>
            <a:r>
              <a:rPr lang="en-US" sz="600" spc="100" baseline="0" dirty="0">
                <a:latin typeface="Arial" panose="020B0604020202020204" pitchFamily="34" charset="0"/>
                <a:cs typeface="Arial" panose="020B0604020202020204" pitchFamily="34" charset="0"/>
              </a:rPr>
              <a:t>Department of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367737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9" r:id="rId3"/>
    <p:sldLayoutId id="2147483668" r:id="rId4"/>
    <p:sldLayoutId id="2147483651" r:id="rId5"/>
    <p:sldLayoutId id="2147483667" r:id="rId6"/>
    <p:sldLayoutId id="2147483658" r:id="rId7"/>
    <p:sldLayoutId id="2147483660" r:id="rId8"/>
    <p:sldLayoutId id="2147483659" r:id="rId9"/>
    <p:sldLayoutId id="2147483665" r:id="rId10"/>
    <p:sldLayoutId id="2147483664" r:id="rId11"/>
    <p:sldLayoutId id="2147483663" r:id="rId12"/>
    <p:sldLayoutId id="2147483654" r:id="rId13"/>
    <p:sldLayoutId id="2147483662" r:id="rId14"/>
    <p:sldLayoutId id="2147483661" r:id="rId15"/>
    <p:sldLayoutId id="2147483650" r:id="rId16"/>
    <p:sldLayoutId id="2147483652" r:id="rId17"/>
    <p:sldLayoutId id="2147483653" r:id="rId18"/>
    <p:sldLayoutId id="2147483655" r:id="rId19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342900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/>
          <a:ea typeface="+mn-ea"/>
          <a:cs typeface="Arial"/>
        </a:defRPr>
      </a:lvl2pPr>
      <a:lvl3pPr marL="971550" indent="-285750" algn="l" defTabSz="3429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0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csns.calstatela.edu/department/cs/survey/response/edit?surveyId=7796287" TargetMode="Externa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lstatela.edu/mindmatters" TargetMode="Externa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youtube.com/watch?v=QhN4wBfQ9yI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13" Type="http://schemas.openxmlformats.org/officeDocument/2006/relationships/image" Target="../media/image31.tiff"/><Relationship Id="rId3" Type="http://schemas.openxmlformats.org/officeDocument/2006/relationships/image" Target="../media/image21.png"/><Relationship Id="rId7" Type="http://schemas.openxmlformats.org/officeDocument/2006/relationships/image" Target="../media/image25.tiff"/><Relationship Id="rId12" Type="http://schemas.openxmlformats.org/officeDocument/2006/relationships/image" Target="../media/image3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tiff"/><Relationship Id="rId11" Type="http://schemas.openxmlformats.org/officeDocument/2006/relationships/image" Target="../media/image29.tiff"/><Relationship Id="rId5" Type="http://schemas.openxmlformats.org/officeDocument/2006/relationships/image" Target="../media/image23.tiff"/><Relationship Id="rId10" Type="http://schemas.openxmlformats.org/officeDocument/2006/relationships/image" Target="../media/image28.tiff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0198" y="1662847"/>
            <a:ext cx="6706295" cy="915347"/>
          </a:xfrm>
        </p:spPr>
        <p:txBody>
          <a:bodyPr/>
          <a:lstStyle/>
          <a:p>
            <a:r>
              <a:rPr lang="en-US" dirty="0"/>
              <a:t>Computer Science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Transfer Student </a:t>
            </a:r>
            <a:r>
              <a:rPr lang="en-US" sz="2800" dirty="0" smtClean="0"/>
              <a:t>Information Session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9658BF-450A-4884-B594-EFDEED365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6938" y="2711606"/>
            <a:ext cx="6205828" cy="1846433"/>
          </a:xfrm>
        </p:spPr>
        <p:txBody>
          <a:bodyPr/>
          <a:lstStyle/>
          <a:p>
            <a:pPr algn="ctr"/>
            <a:r>
              <a:rPr lang="en-US" altLang="en-US" sz="1600" dirty="0" smtClean="0">
                <a:solidFill>
                  <a:schemeClr val="tx1"/>
                </a:solidFill>
              </a:rPr>
              <a:t>July 2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nd</a:t>
            </a:r>
            <a:r>
              <a:rPr lang="en-US" altLang="en-US" sz="1600" dirty="0" smtClean="0">
                <a:solidFill>
                  <a:schemeClr val="tx1"/>
                </a:solidFill>
              </a:rPr>
              <a:t> 2020</a:t>
            </a:r>
          </a:p>
          <a:p>
            <a:endParaRPr lang="en-US" sz="1600" dirty="0"/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Chair:			Dr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Eun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-Young (Elaine) Kang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Faculty Advisors: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Dr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Raj S.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Pamula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&amp; Dr.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Zilong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Ye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ECST Academic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Advisor:		Evelyn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Crosby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Coordinator:	Valentina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Ovasapyan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9B718-7A98-43EB-9A36-DE3C7BCF9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Transfer Roadmap</a:t>
            </a:r>
            <a:endParaRPr lang="en-US" sz="2800" dirty="0"/>
          </a:p>
        </p:txBody>
      </p:sp>
      <p:sp>
        <p:nvSpPr>
          <p:cNvPr id="3074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If all lower division requirements are </a:t>
            </a:r>
            <a:r>
              <a:rPr lang="en-US" altLang="en-US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completed, ideal </a:t>
            </a: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2 year planner for Juniors</a:t>
            </a:r>
          </a:p>
          <a:p>
            <a:pPr>
              <a:lnSpc>
                <a:spcPct val="90000"/>
              </a:lnSpc>
            </a:pPr>
            <a:endParaRPr lang="en-US" alt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1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94991"/>
              </p:ext>
            </p:extLst>
          </p:nvPr>
        </p:nvGraphicFramePr>
        <p:xfrm>
          <a:off x="2857501" y="1754505"/>
          <a:ext cx="3471863" cy="128016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085850">
                  <a:extLst>
                    <a:ext uri="{9D8B030D-6E8A-4147-A177-3AD203B41FA5}">
                      <a16:colId xmlns:a16="http://schemas.microsoft.com/office/drawing/2014/main" val="1086600625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629112197"/>
                    </a:ext>
                  </a:extLst>
                </a:gridCol>
                <a:gridCol w="1157288">
                  <a:extLst>
                    <a:ext uri="{9D8B030D-6E8A-4147-A177-3AD203B41FA5}">
                      <a16:colId xmlns:a16="http://schemas.microsoft.com/office/drawing/2014/main" val="2355666406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summer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fall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spring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5302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3035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3186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259142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3112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3801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15672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3220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4440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17443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3337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Elective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42133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EE 3445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2799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708700"/>
              </p:ext>
            </p:extLst>
          </p:nvPr>
        </p:nvGraphicFramePr>
        <p:xfrm>
          <a:off x="2857501" y="3211830"/>
          <a:ext cx="3471864" cy="128016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157288">
                  <a:extLst>
                    <a:ext uri="{9D8B030D-6E8A-4147-A177-3AD203B41FA5}">
                      <a16:colId xmlns:a16="http://schemas.microsoft.com/office/drawing/2014/main" val="45663185"/>
                    </a:ext>
                  </a:extLst>
                </a:gridCol>
                <a:gridCol w="1157288">
                  <a:extLst>
                    <a:ext uri="{9D8B030D-6E8A-4147-A177-3AD203B41FA5}">
                      <a16:colId xmlns:a16="http://schemas.microsoft.com/office/drawing/2014/main" val="883202052"/>
                    </a:ext>
                  </a:extLst>
                </a:gridCol>
                <a:gridCol w="1157288">
                  <a:extLst>
                    <a:ext uri="{9D8B030D-6E8A-4147-A177-3AD203B41FA5}">
                      <a16:colId xmlns:a16="http://schemas.microsoft.com/office/drawing/2014/main" val="3937860825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summer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fall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spring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24619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4961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4962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24507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Elective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4963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52111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Elective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Elective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91165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Elective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Elective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752088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267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80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Course </a:t>
            </a:r>
            <a: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Planning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and Time </a:t>
            </a:r>
            <a: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endParaRPr lang="en-US" sz="2800" dirty="0"/>
          </a:p>
        </p:txBody>
      </p:sp>
      <p:sp>
        <p:nvSpPr>
          <p:cNvPr id="3074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Full time student = Full time job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15 units (5 courses) = 40 hours (or more)/week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Minimum course commitment = 40/5 = 8 hours/week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Each course scheduled time: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Lecture only – Scheduled for 3 hours/week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Lecture/Lab – Scheduled for 5 hours/week</a:t>
            </a:r>
            <a:endParaRPr lang="en-US" alt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Each course extra study time</a:t>
            </a:r>
          </a:p>
          <a:p>
            <a:pPr marL="1028700" lvl="1">
              <a:lnSpc>
                <a:spcPct val="90000"/>
              </a:lnSpc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 hours/week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99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Registering for Fall 2020   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287168"/>
              </p:ext>
            </p:extLst>
          </p:nvPr>
        </p:nvGraphicFramePr>
        <p:xfrm>
          <a:off x="536408" y="967335"/>
          <a:ext cx="8349325" cy="36921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19965">
                  <a:extLst>
                    <a:ext uri="{9D8B030D-6E8A-4147-A177-3AD203B41FA5}">
                      <a16:colId xmlns:a16="http://schemas.microsoft.com/office/drawing/2014/main" val="3731099413"/>
                    </a:ext>
                  </a:extLst>
                </a:gridCol>
                <a:gridCol w="6029360">
                  <a:extLst>
                    <a:ext uri="{9D8B030D-6E8A-4147-A177-3AD203B41FA5}">
                      <a16:colId xmlns:a16="http://schemas.microsoft.com/office/drawing/2014/main" val="32682951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Today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Discuss the </a:t>
                      </a:r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2"/>
                        </a:rPr>
                        <a:t>survey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8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July 2</a:t>
                      </a:r>
                      <a:r>
                        <a:rPr lang="en-US" altLang="en-US" sz="16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July 5</a:t>
                      </a:r>
                      <a:r>
                        <a:rPr lang="en-US" altLang="en-US" sz="16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Complete the </a:t>
                      </a:r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2"/>
                        </a:rPr>
                        <a:t>survey </a:t>
                      </a:r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lvl="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Students suggest a plan for courses/sections</a:t>
                      </a:r>
                    </a:p>
                    <a:p>
                      <a:pPr marL="285750" lvl="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planner has 5 rows(15 units) for each of the semesters</a:t>
                      </a:r>
                    </a:p>
                    <a:p>
                      <a:pPr marL="285750" lvl="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today’s environment, you can decide to take less units if needed.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226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July 15th (or before)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 send you a plan of courses/sections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094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July 16</a:t>
                      </a:r>
                      <a:r>
                        <a:rPr lang="en-US" sz="16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endParaRPr lang="en-US" sz="16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July 17</a:t>
                      </a:r>
                      <a:r>
                        <a:rPr lang="en-US" sz="16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endParaRPr lang="en-US" sz="16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July 24</a:t>
                      </a:r>
                      <a:r>
                        <a:rPr lang="en-US" sz="16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One on one orientations to discuss/clarify/change  the suggested plan (if possible)</a:t>
                      </a:r>
                      <a:endParaRPr lang="en-US" altLang="en-US" sz="16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938245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July 20</a:t>
                      </a:r>
                      <a:r>
                        <a:rPr lang="en-US" sz="16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endParaRPr lang="en-US" sz="16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July 23</a:t>
                      </a:r>
                      <a:r>
                        <a:rPr lang="en-US" sz="16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rd</a:t>
                      </a:r>
                      <a:endParaRPr lang="en-US" sz="16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July 29</a:t>
                      </a:r>
                      <a:r>
                        <a:rPr lang="en-US" sz="16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University Orientation sessions  followed by registration for classes.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107896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en-US" altLang="en-US" sz="1600" dirty="0" smtClean="0"/>
                        <a:t>Future Advising Sessions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 smtClean="0"/>
                        <a:t>A complete roadmap</a:t>
                      </a:r>
                      <a:endParaRPr lang="en-US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943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553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E9C0C-4150-2048-905B-7AD3FB198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20564" y="3371414"/>
            <a:ext cx="3592512" cy="606246"/>
          </a:xfrm>
        </p:spPr>
        <p:txBody>
          <a:bodyPr/>
          <a:lstStyle/>
          <a:p>
            <a:r>
              <a:rPr lang="en-US" sz="2400" dirty="0" smtClean="0"/>
              <a:t>www.calstatela.edu/cs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8D0ED-9D7E-8C4B-8971-01B199012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51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Year 2020 - Life lessons </a:t>
            </a:r>
            <a:endParaRPr lang="en-US" sz="2800" dirty="0"/>
          </a:p>
        </p:txBody>
      </p:sp>
      <p:sp>
        <p:nvSpPr>
          <p:cNvPr id="3074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Physical Well-being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Eat, Sleep, Exercise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Virtually Connect with Family and Friends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Maintain a healthy life style with a good routine</a:t>
            </a:r>
          </a:p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Emotional Well-being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Reduce Stress and Anxiety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Increase Faith and Patience</a:t>
            </a:r>
          </a:p>
          <a:p>
            <a:pPr lvl="1">
              <a:spcBef>
                <a:spcPts val="0"/>
              </a:spcBef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Mind Matters Resources (</a:t>
            </a:r>
            <a:r>
              <a:rPr lang="en-US" dirty="0">
                <a:hlinkClick r:id="rId2"/>
              </a:rPr>
              <a:t>https://www.calstatela.edu/mindmatters</a:t>
            </a:r>
            <a:r>
              <a:rPr lang="en-US" dirty="0"/>
              <a:t>)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Social Well-being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Stronger together in diversity 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Take action against injustices and Inequalities in our daily lives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Positive influence on social media</a:t>
            </a:r>
          </a:p>
        </p:txBody>
      </p:sp>
    </p:spTree>
    <p:extLst>
      <p:ext uri="{BB962C8B-B14F-4D97-AF65-F5344CB8AC3E}">
        <p14:creationId xmlns:p14="http://schemas.microsoft.com/office/powerpoint/2010/main" val="369531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Work From Home - Life lessons </a:t>
            </a:r>
            <a:endParaRPr lang="en-US" sz="2800" dirty="0"/>
          </a:p>
        </p:txBody>
      </p:sp>
      <p:sp>
        <p:nvSpPr>
          <p:cNvPr id="3074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Laptop, webcam, head phones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Internet and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Unlimited, Stable, High speed, High Bandwidth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Software –Free. Set up the working environment on laptops</a:t>
            </a:r>
          </a:p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Secluded environment - space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environment - desk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Even a corner of a room</a:t>
            </a:r>
          </a:p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Strategize - Effective self‐learning strategies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Prioritize – Scheduling, Time management (Day/Time/Hours)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Communicate -  Talk to Faculty, other students, Advisors</a:t>
            </a:r>
          </a:p>
          <a:p>
            <a:pPr marL="342900" lvl="1" indent="0"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420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 kern="0" dirty="0">
                <a:solidFill>
                  <a:srgbClr val="000000"/>
                </a:solidFill>
                <a:ea typeface="PMingLiU" pitchFamily="18" charset="-120"/>
              </a:rPr>
              <a:t>Cal State LA is “doing the work”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EE5C2A7-2457-994E-A36C-FE8BFF10B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17611" r="5478" b="30028"/>
          <a:stretch/>
        </p:blipFill>
        <p:spPr bwMode="auto">
          <a:xfrm>
            <a:off x="1699404" y="1232909"/>
            <a:ext cx="6026960" cy="2768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1D01CF-7AD7-654A-80BA-B393734F31E9}"/>
              </a:ext>
            </a:extLst>
          </p:cNvPr>
          <p:cNvSpPr/>
          <p:nvPr/>
        </p:nvSpPr>
        <p:spPr>
          <a:xfrm>
            <a:off x="2027208" y="4199606"/>
            <a:ext cx="6107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https://www.youtube.com/watch?v=QhN4wBfQ9yI</a:t>
            </a:r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1054AAD-9237-BF4C-8689-CB2306069076}"/>
              </a:ext>
            </a:extLst>
          </p:cNvPr>
          <p:cNvSpPr txBox="1">
            <a:spLocks/>
          </p:cNvSpPr>
          <p:nvPr/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220BBC-8879-E844-B35B-0F806738ECB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21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 kern="0" dirty="0">
                <a:solidFill>
                  <a:srgbClr val="000000"/>
                </a:solidFill>
                <a:ea typeface="PMingLiU" pitchFamily="18" charset="-120"/>
              </a:rPr>
              <a:t>Computers Are Everywhere</a:t>
            </a:r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1054AAD-9237-BF4C-8689-CB2306069076}"/>
              </a:ext>
            </a:extLst>
          </p:cNvPr>
          <p:cNvSpPr txBox="1">
            <a:spLocks/>
          </p:cNvSpPr>
          <p:nvPr/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220BBC-8879-E844-B35B-0F806738ECB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881328-32DC-4543-9CA3-95A4FDAFDC08}"/>
              </a:ext>
            </a:extLst>
          </p:cNvPr>
          <p:cNvSpPr txBox="1"/>
          <p:nvPr/>
        </p:nvSpPr>
        <p:spPr>
          <a:xfrm>
            <a:off x="6368414" y="881666"/>
            <a:ext cx="1848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Smart Appliances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B5B86D3-5D84-6940-B104-4EE850F60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49" y="3534507"/>
            <a:ext cx="1759716" cy="967234"/>
          </a:xfrm>
          <a:prstGeom prst="rect">
            <a:avLst/>
          </a:prstGeom>
        </p:spPr>
      </p:pic>
      <p:pic>
        <p:nvPicPr>
          <p:cNvPr id="27" name="Picture 2" descr="http://media.gadgetsin.com/2014/05/wellograph_smart_watch_with_fitness_tracker_3.jpg">
            <a:extLst>
              <a:ext uri="{FF2B5EF4-FFF2-40B4-BE49-F238E27FC236}">
                <a16:creationId xmlns:a16="http://schemas.microsoft.com/office/drawing/2014/main" id="{03616E82-3D42-DB4A-928D-FF90361A7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26" y="1291996"/>
            <a:ext cx="2646440" cy="145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8DDAE5C-3915-EB46-9FF9-CE80B4C35812}"/>
              </a:ext>
            </a:extLst>
          </p:cNvPr>
          <p:cNvSpPr txBox="1"/>
          <p:nvPr/>
        </p:nvSpPr>
        <p:spPr>
          <a:xfrm>
            <a:off x="1646983" y="950442"/>
            <a:ext cx="1607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Wearable Tech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A4CBB8F-76BD-C248-A6D6-CDCF8A66F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726" y="3569168"/>
            <a:ext cx="1543050" cy="10287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6459F7E-19D0-804F-9E15-68F694E70A33}"/>
              </a:ext>
            </a:extLst>
          </p:cNvPr>
          <p:cNvSpPr txBox="1"/>
          <p:nvPr/>
        </p:nvSpPr>
        <p:spPr>
          <a:xfrm>
            <a:off x="5838199" y="3234426"/>
            <a:ext cx="324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Automotive and Transportation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9866860-AFA5-554B-9762-53EF98DFC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725" y="2258759"/>
            <a:ext cx="1243853" cy="5286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C2B8BE6-63E8-4F48-8F0B-0F7842E73B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59" y="3911796"/>
            <a:ext cx="673590" cy="4262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8AABAD-0D1D-CA4E-9BF4-677C17F2B8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42" r="23757"/>
          <a:stretch/>
        </p:blipFill>
        <p:spPr>
          <a:xfrm>
            <a:off x="6824268" y="1227441"/>
            <a:ext cx="936373" cy="18041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BB451F2-D212-B340-A0A4-9570ECD34E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7409" y="1296953"/>
            <a:ext cx="777628" cy="1566365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CF67826-6820-224E-981A-5A173B8C728F}"/>
              </a:ext>
            </a:extLst>
          </p:cNvPr>
          <p:cNvCxnSpPr/>
          <p:nvPr/>
        </p:nvCxnSpPr>
        <p:spPr>
          <a:xfrm>
            <a:off x="7718791" y="2058138"/>
            <a:ext cx="258563" cy="77691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FAD3825-991C-4F4D-BC94-7CA617AA9625}"/>
              </a:ext>
            </a:extLst>
          </p:cNvPr>
          <p:cNvCxnSpPr/>
          <p:nvPr/>
        </p:nvCxnSpPr>
        <p:spPr>
          <a:xfrm flipV="1">
            <a:off x="7731018" y="1364992"/>
            <a:ext cx="258678" cy="1431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B8F929A-1634-1042-9D46-797E5692E6D7}"/>
              </a:ext>
            </a:extLst>
          </p:cNvPr>
          <p:cNvSpPr txBox="1"/>
          <p:nvPr/>
        </p:nvSpPr>
        <p:spPr>
          <a:xfrm>
            <a:off x="1079529" y="2695222"/>
            <a:ext cx="1026243" cy="1385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Google Glass Enterprise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8FAF966-70B8-F44B-9D9A-C6F9BC5D2B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0591" y="2145455"/>
            <a:ext cx="1328378" cy="7472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7EF1A68-15BD-B849-B5E5-01326621EE5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055"/>
          <a:stretch/>
        </p:blipFill>
        <p:spPr>
          <a:xfrm>
            <a:off x="5565014" y="1291996"/>
            <a:ext cx="959533" cy="85345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93AFEC-A531-E74C-A7BA-F5592531947E}"/>
              </a:ext>
            </a:extLst>
          </p:cNvPr>
          <p:cNvCxnSpPr/>
          <p:nvPr/>
        </p:nvCxnSpPr>
        <p:spPr>
          <a:xfrm>
            <a:off x="5690175" y="1718725"/>
            <a:ext cx="300110" cy="8127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4589FD9-FABF-0044-8F9F-72D4D64D22D6}"/>
              </a:ext>
            </a:extLst>
          </p:cNvPr>
          <p:cNvCxnSpPr/>
          <p:nvPr/>
        </p:nvCxnSpPr>
        <p:spPr>
          <a:xfrm flipH="1">
            <a:off x="6074207" y="1731408"/>
            <a:ext cx="326643" cy="8001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6F35ACC-DAE7-674D-8C79-DA97299B265F}"/>
              </a:ext>
            </a:extLst>
          </p:cNvPr>
          <p:cNvSpPr txBox="1"/>
          <p:nvPr/>
        </p:nvSpPr>
        <p:spPr>
          <a:xfrm>
            <a:off x="780921" y="3194912"/>
            <a:ext cx="120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Healthcare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E7F7E-CE29-B44A-9E19-85D1E633F0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426" y="3077308"/>
            <a:ext cx="2019637" cy="113604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B815D2-E2C9-4747-B9CD-D0C8917837B6}"/>
              </a:ext>
            </a:extLst>
          </p:cNvPr>
          <p:cNvSpPr txBox="1"/>
          <p:nvPr/>
        </p:nvSpPr>
        <p:spPr>
          <a:xfrm>
            <a:off x="3569400" y="2716149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Entertainment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CDDAE-4D32-2640-9DB7-53500EA21D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6388" y="3911796"/>
            <a:ext cx="2001243" cy="120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 kern="0" dirty="0">
                <a:solidFill>
                  <a:srgbClr val="000000"/>
                </a:solidFill>
                <a:ea typeface="PMingLiU" pitchFamily="18" charset="-120"/>
              </a:rPr>
              <a:t>Best Jobs </a:t>
            </a:r>
            <a:r>
              <a:rPr lang="en-US" altLang="zh-TW" sz="2400" kern="0" dirty="0" smtClean="0">
                <a:solidFill>
                  <a:srgbClr val="000000"/>
                </a:solidFill>
                <a:ea typeface="PMingLiU" pitchFamily="18" charset="-120"/>
              </a:rPr>
              <a:t>2020</a:t>
            </a:r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64E59C28-7A45-F340-9B44-9BA2BA454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088" y="1144179"/>
            <a:ext cx="2547135" cy="383026"/>
          </a:xfrm>
        </p:spPr>
        <p:txBody>
          <a:bodyPr/>
          <a:lstStyle/>
          <a:p>
            <a:pPr lvl="1">
              <a:buNone/>
            </a:pPr>
            <a:r>
              <a:rPr lang="en-US" dirty="0"/>
              <a:t>#1 Software Developer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28F22A-2A17-8F46-9765-EE2F9EC1E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081" y="570821"/>
            <a:ext cx="1054100" cy="95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9FF38-EFAB-404E-8F94-9356E8D7F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03" y="1520282"/>
            <a:ext cx="3246139" cy="2234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AE1D477-F6B9-7F41-887A-BA7410F56596}"/>
              </a:ext>
            </a:extLst>
          </p:cNvPr>
          <p:cNvSpPr txBox="1">
            <a:spLocks/>
          </p:cNvSpPr>
          <p:nvPr/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220BBC-8879-E844-B35B-0F806738ECB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64E59C28-7A45-F340-9B44-9BA2BA454764}"/>
              </a:ext>
            </a:extLst>
          </p:cNvPr>
          <p:cNvSpPr txBox="1">
            <a:spLocks/>
          </p:cNvSpPr>
          <p:nvPr/>
        </p:nvSpPr>
        <p:spPr>
          <a:xfrm>
            <a:off x="4741179" y="1737231"/>
            <a:ext cx="2656372" cy="377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342900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71550" indent="-285750" algn="l" defTabSz="3429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None/>
            </a:pPr>
            <a:r>
              <a:rPr lang="en-US" dirty="0" smtClean="0"/>
              <a:t>#1 Software Developer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15A7B-AC16-964A-82C1-9AE0591BB3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093" b="36639"/>
          <a:stretch/>
        </p:blipFill>
        <p:spPr>
          <a:xfrm>
            <a:off x="7208649" y="1626269"/>
            <a:ext cx="1699337" cy="497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FA7E41-634E-F34F-81B9-B272994AB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1774" y="2124693"/>
            <a:ext cx="5151830" cy="21745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70000" y="3772999"/>
            <a:ext cx="2285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kern="0" dirty="0" smtClean="0">
                <a:solidFill>
                  <a:srgbClr val="000000"/>
                </a:solidFill>
                <a:ea typeface="PMingLiU" pitchFamily="18" charset="-120"/>
              </a:rPr>
              <a:t>Based </a:t>
            </a:r>
            <a:r>
              <a:rPr lang="en-US" altLang="zh-TW" kern="0" dirty="0">
                <a:solidFill>
                  <a:srgbClr val="000000"/>
                </a:solidFill>
                <a:ea typeface="PMingLiU" pitchFamily="18" charset="-120"/>
              </a:rPr>
              <a:t>on Prospects and </a:t>
            </a:r>
            <a:r>
              <a:rPr lang="en-US" altLang="zh-TW" kern="0" dirty="0" smtClean="0">
                <a:solidFill>
                  <a:srgbClr val="000000"/>
                </a:solidFill>
                <a:ea typeface="PMingLiU" pitchFamily="18" charset="-120"/>
              </a:rPr>
              <a:t>Satisfaction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234809" y="4317520"/>
            <a:ext cx="3209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kern="0" dirty="0">
                <a:solidFill>
                  <a:srgbClr val="000000"/>
                </a:solidFill>
                <a:ea typeface="PMingLiU" pitchFamily="18" charset="-120"/>
              </a:rPr>
              <a:t>Based on Salary and Satisfaction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20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 kern="0" dirty="0" smtClean="0">
                <a:solidFill>
                  <a:srgbClr val="000000"/>
                </a:solidFill>
                <a:ea typeface="PMingLiU" pitchFamily="18" charset="-120"/>
              </a:rPr>
              <a:t>Computer Science : BS </a:t>
            </a:r>
            <a:r>
              <a:rPr lang="en-US" altLang="zh-TW" sz="2400" kern="0" dirty="0">
                <a:solidFill>
                  <a:srgbClr val="000000"/>
                </a:solidFill>
                <a:ea typeface="PMingLiU" pitchFamily="18" charset="-120"/>
              </a:rPr>
              <a:t>Curriculum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" indent="-285750">
              <a:buClr>
                <a:srgbClr val="B2B2B2"/>
              </a:buClr>
              <a:buFont typeface="Wingdings" pitchFamily="2" charset="2"/>
              <a:buChar char="§"/>
              <a:defRPr/>
            </a:pPr>
            <a:r>
              <a:rPr lang="en-US" altLang="zh-TW" sz="2000" kern="0" dirty="0">
                <a:solidFill>
                  <a:srgbClr val="000000"/>
                </a:solidFill>
                <a:ea typeface="PMingLiU" pitchFamily="18" charset="-120"/>
              </a:rPr>
              <a:t>General </a:t>
            </a:r>
            <a:r>
              <a:rPr lang="en-US" altLang="zh-TW" sz="2000" kern="0" dirty="0" smtClean="0">
                <a:solidFill>
                  <a:srgbClr val="000000"/>
                </a:solidFill>
                <a:ea typeface="PMingLiU" pitchFamily="18" charset="-120"/>
              </a:rPr>
              <a:t>Education (GE)</a:t>
            </a:r>
            <a:endParaRPr lang="en-US" altLang="zh-TW" sz="2000" kern="0" dirty="0">
              <a:solidFill>
                <a:srgbClr val="000000"/>
              </a:solidFill>
              <a:ea typeface="PMingLiU" pitchFamily="18" charset="-120"/>
            </a:endParaRPr>
          </a:p>
          <a:p>
            <a:pPr marL="57150" indent="-285750">
              <a:buClr>
                <a:srgbClr val="B2B2B2"/>
              </a:buClr>
              <a:buFont typeface="Wingdings" pitchFamily="2" charset="2"/>
              <a:buChar char="§"/>
              <a:defRPr/>
            </a:pPr>
            <a:r>
              <a:rPr lang="en-US" altLang="zh-TW" sz="2000" kern="0" dirty="0">
                <a:solidFill>
                  <a:srgbClr val="000000"/>
                </a:solidFill>
                <a:ea typeface="PMingLiU" pitchFamily="18" charset="-120"/>
              </a:rPr>
              <a:t>CS </a:t>
            </a:r>
            <a:r>
              <a:rPr lang="en-US" altLang="zh-TW" sz="2000" kern="0" dirty="0" smtClean="0">
                <a:solidFill>
                  <a:srgbClr val="000000"/>
                </a:solidFill>
                <a:ea typeface="PMingLiU" pitchFamily="18" charset="-120"/>
              </a:rPr>
              <a:t>(Math/Physics + CS courses)</a:t>
            </a:r>
            <a:endParaRPr lang="en-US" altLang="zh-TW" sz="2000" kern="0" dirty="0">
              <a:solidFill>
                <a:srgbClr val="000000"/>
              </a:solidFill>
              <a:ea typeface="PMingLiU" pitchFamily="18" charset="-120"/>
            </a:endParaRPr>
          </a:p>
          <a:p>
            <a:pPr>
              <a:buClr>
                <a:srgbClr val="B2B2B2"/>
              </a:buClr>
              <a:defRPr/>
            </a:pPr>
            <a:endParaRPr lang="en-US" altLang="zh-TW" sz="1800" dirty="0">
              <a:solidFill>
                <a:srgbClr val="000000"/>
              </a:solidFill>
              <a:latin typeface="Arial" charset="0"/>
              <a:ea typeface="PMingLiU" pitchFamily="18" charset="-120"/>
            </a:endParaRPr>
          </a:p>
          <a:p>
            <a:pPr marL="57150" indent="-285750">
              <a:buClr>
                <a:srgbClr val="B2B2B2"/>
              </a:buClr>
              <a:buFont typeface="Wingdings" pitchFamily="2" charset="2"/>
              <a:buChar char="§"/>
              <a:defRPr/>
            </a:pPr>
            <a:r>
              <a:rPr lang="en-US" altLang="zh-TW" sz="2000" kern="0" dirty="0">
                <a:solidFill>
                  <a:srgbClr val="000000"/>
                </a:solidFill>
                <a:ea typeface="PMingLiU" pitchFamily="18" charset="-120"/>
              </a:rPr>
              <a:t>120 units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zh-TW" sz="2000" dirty="0" smtClean="0">
                <a:solidFill>
                  <a:srgbClr val="000000"/>
                </a:solidFill>
                <a:ea typeface="PMingLiU" pitchFamily="18" charset="-120"/>
              </a:rPr>
              <a:t>24 + 96 = 120 units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zh-TW" sz="2000" dirty="0" smtClean="0">
                <a:solidFill>
                  <a:srgbClr val="000000"/>
                </a:solidFill>
                <a:ea typeface="PMingLiU" pitchFamily="18" charset="-120"/>
              </a:rPr>
              <a:t>GE (24 units)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zh-TW" sz="2000" dirty="0" smtClean="0">
                <a:solidFill>
                  <a:srgbClr val="000000"/>
                </a:solidFill>
                <a:ea typeface="PMingLiU" pitchFamily="18" charset="-120"/>
              </a:rPr>
              <a:t>CS (96 units)</a:t>
            </a:r>
            <a:endParaRPr lang="en-US" altLang="zh-TW" sz="2400" kern="0" dirty="0">
              <a:solidFill>
                <a:srgbClr val="000000"/>
              </a:solidFill>
              <a:ea typeface="PMingLiU" pitchFamily="18" charset="-120"/>
            </a:endParaRPr>
          </a:p>
          <a:p>
            <a:endParaRPr lang="en-US" sz="1600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1EA249B-80BA-F446-9B71-1E67E22CF30B}"/>
              </a:ext>
            </a:extLst>
          </p:cNvPr>
          <p:cNvSpPr txBox="1">
            <a:spLocks/>
          </p:cNvSpPr>
          <p:nvPr/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220BBC-8879-E844-B35B-0F806738ECB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42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Computer Science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  <a:endParaRPr lang="en-US" sz="2800" dirty="0"/>
          </a:p>
        </p:txBody>
      </p:sp>
      <p:sp>
        <p:nvSpPr>
          <p:cNvPr id="3074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General Education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Lower Division – Reduced number for CS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Upper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Division –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Met by CS courses </a:t>
            </a:r>
          </a:p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Math/Physics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Lower Division</a:t>
            </a:r>
          </a:p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Computer Science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Lower Division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Upper Division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59942" y="3823618"/>
            <a:ext cx="5772150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All Lower Division Courses are Transferable</a:t>
            </a:r>
          </a:p>
        </p:txBody>
      </p:sp>
    </p:spTree>
    <p:extLst>
      <p:ext uri="{BB962C8B-B14F-4D97-AF65-F5344CB8AC3E}">
        <p14:creationId xmlns:p14="http://schemas.microsoft.com/office/powerpoint/2010/main" val="381558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60" y="215511"/>
            <a:ext cx="8507935" cy="448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2340</TotalTime>
  <Words>559</Words>
  <Application>Microsoft Office PowerPoint</Application>
  <PresentationFormat>On-screen Show (16:9)</PresentationFormat>
  <Paragraphs>151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Baskerville Old Face</vt:lpstr>
      <vt:lpstr>Calibri</vt:lpstr>
      <vt:lpstr>Courier New</vt:lpstr>
      <vt:lpstr>PMingLiU</vt:lpstr>
      <vt:lpstr>Times New Roman</vt:lpstr>
      <vt:lpstr>Wingdings</vt:lpstr>
      <vt:lpstr>Office Theme</vt:lpstr>
      <vt:lpstr>Computer Science Transfer Student Information Session</vt:lpstr>
      <vt:lpstr>Year 2020 - Life lessons </vt:lpstr>
      <vt:lpstr>Work From Home - Life lessons </vt:lpstr>
      <vt:lpstr>Cal State LA is “doing the work”</vt:lpstr>
      <vt:lpstr>Computers Are Everywhere</vt:lpstr>
      <vt:lpstr>Best Jobs 2020</vt:lpstr>
      <vt:lpstr>Computer Science : BS Curriculum</vt:lpstr>
      <vt:lpstr>Computer Science Requirements</vt:lpstr>
      <vt:lpstr>PowerPoint Presentation</vt:lpstr>
      <vt:lpstr>Transfer Roadmap</vt:lpstr>
      <vt:lpstr>Course Planning and Time Management</vt:lpstr>
      <vt:lpstr>Registering for Fall 2020   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Lim, Jung S</dc:creator>
  <cp:lastModifiedBy>Cal State L.A.</cp:lastModifiedBy>
  <cp:revision>32</cp:revision>
  <dcterms:created xsi:type="dcterms:W3CDTF">2020-04-22T18:12:43Z</dcterms:created>
  <dcterms:modified xsi:type="dcterms:W3CDTF">2020-07-01T21:51:47Z</dcterms:modified>
</cp:coreProperties>
</file>