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3"/>
  </p:notesMasterIdLst>
  <p:sldIdLst>
    <p:sldId id="256" r:id="rId5"/>
    <p:sldId id="268" r:id="rId6"/>
    <p:sldId id="261" r:id="rId7"/>
    <p:sldId id="266" r:id="rId8"/>
    <p:sldId id="269" r:id="rId9"/>
    <p:sldId id="262" r:id="rId10"/>
    <p:sldId id="267" r:id="rId11"/>
    <p:sldId id="265" r:id="rId12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75"/>
  </p:normalViewPr>
  <p:slideViewPr>
    <p:cSldViewPr snapToGrid="0">
      <p:cViewPr varScale="1">
        <p:scale>
          <a:sx n="151" d="100"/>
          <a:sy n="151" d="100"/>
        </p:scale>
        <p:origin x="585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n-US" sz="1800" b="0" strike="noStrike" spc="-1">
                <a:solidFill>
                  <a:srgbClr val="000000"/>
                </a:solidFill>
                <a:latin typeface="Calibri"/>
              </a:rPr>
              <a:t>Click to move the slide</a:t>
            </a:r>
          </a:p>
        </p:txBody>
      </p:sp>
      <p:sp>
        <p:nvSpPr>
          <p:cNvPr id="30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31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31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31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31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6E3AF5C0-E212-49F9-A983-AFBFBC9441FA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TextShape 1"/>
          <p:cNvSpPr txBox="1"/>
          <p:nvPr/>
        </p:nvSpPr>
        <p:spPr>
          <a:xfrm>
            <a:off x="5179320" y="6513840"/>
            <a:ext cx="3962160" cy="3438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B78CE460-9379-4B17-9179-4395FC3E9A64}" type="slidenum">
              <a:rPr lang="en-US" sz="1200" b="0" strike="noStrike" spc="-1">
                <a:solidFill>
                  <a:srgbClr val="000000"/>
                </a:solidFill>
                <a:latin typeface="Times New Roman"/>
                <a:ea typeface="PMingLiU"/>
              </a:rPr>
              <a:t>1</a:t>
            </a:fld>
            <a:endParaRPr lang="en-US" sz="1200" b="0" strike="noStrike" spc="-1">
              <a:latin typeface="Times New Roman"/>
            </a:endParaRPr>
          </a:p>
        </p:txBody>
      </p:sp>
      <p:sp>
        <p:nvSpPr>
          <p:cNvPr id="340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</p:spPr>
      </p:sp>
      <p:sp>
        <p:nvSpPr>
          <p:cNvPr id="341" name="PlaceHolder 3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4840" cy="2700000"/>
          </a:xfrm>
          <a:prstGeom prst="rect">
            <a:avLst/>
          </a:prstGeom>
        </p:spPr>
        <p:txBody>
          <a:bodyPr/>
          <a:lstStyle/>
          <a:p>
            <a:endParaRPr lang="en-US" sz="20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</p:spPr>
      </p:sp>
      <p:sp>
        <p:nvSpPr>
          <p:cNvPr id="349" name="PlaceHolder 2"/>
          <p:cNvSpPr>
            <a:spLocks noGrp="1"/>
          </p:cNvSpPr>
          <p:nvPr>
            <p:ph type="body"/>
          </p:nvPr>
        </p:nvSpPr>
        <p:spPr>
          <a:xfrm>
            <a:off x="914400" y="3300480"/>
            <a:ext cx="7314840" cy="2700000"/>
          </a:xfrm>
          <a:prstGeom prst="rect">
            <a:avLst/>
          </a:prstGeom>
        </p:spPr>
        <p:txBody>
          <a:bodyPr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350" name="TextShape 3"/>
          <p:cNvSpPr txBox="1"/>
          <p:nvPr/>
        </p:nvSpPr>
        <p:spPr>
          <a:xfrm>
            <a:off x="5179320" y="6513840"/>
            <a:ext cx="3962160" cy="3438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B9835D82-9E2D-43F2-B382-5FC09F19C0B6}" type="slidenum">
              <a:rPr lang="en-US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 lang="en-US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573516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694944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573516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694944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4520520" y="3577320"/>
            <a:ext cx="3592080" cy="456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4520520" y="2612160"/>
            <a:ext cx="3592080" cy="4735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4520520" y="3577320"/>
            <a:ext cx="3592080" cy="456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73516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694944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 type="body"/>
          </p:nvPr>
        </p:nvSpPr>
        <p:spPr>
          <a:xfrm>
            <a:off x="573516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 type="body"/>
          </p:nvPr>
        </p:nvSpPr>
        <p:spPr>
          <a:xfrm>
            <a:off x="694944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subTitle"/>
          </p:nvPr>
        </p:nvSpPr>
        <p:spPr>
          <a:xfrm>
            <a:off x="4520520" y="3577320"/>
            <a:ext cx="3592080" cy="456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ubTitle"/>
          </p:nvPr>
        </p:nvSpPr>
        <p:spPr>
          <a:xfrm>
            <a:off x="4520520" y="2612160"/>
            <a:ext cx="3592080" cy="4735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573516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694944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PlaceHolder 5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PlaceHolder 6"/>
          <p:cNvSpPr>
            <a:spLocks noGrp="1"/>
          </p:cNvSpPr>
          <p:nvPr>
            <p:ph type="body"/>
          </p:nvPr>
        </p:nvSpPr>
        <p:spPr>
          <a:xfrm>
            <a:off x="573516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PlaceHolder 7"/>
          <p:cNvSpPr>
            <a:spLocks noGrp="1"/>
          </p:cNvSpPr>
          <p:nvPr>
            <p:ph type="body"/>
          </p:nvPr>
        </p:nvSpPr>
        <p:spPr>
          <a:xfrm>
            <a:off x="694944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8" name="PlaceHolder 2"/>
          <p:cNvSpPr>
            <a:spLocks noGrp="1"/>
          </p:cNvSpPr>
          <p:nvPr>
            <p:ph type="subTitle"/>
          </p:nvPr>
        </p:nvSpPr>
        <p:spPr>
          <a:xfrm>
            <a:off x="4520520" y="3577320"/>
            <a:ext cx="3592080" cy="456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subTitle"/>
          </p:nvPr>
        </p:nvSpPr>
        <p:spPr>
          <a:xfrm>
            <a:off x="4520520" y="2612160"/>
            <a:ext cx="3592080" cy="4735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3" name="PlaceHolder 4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PlaceHolder 5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573516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body"/>
          </p:nvPr>
        </p:nvSpPr>
        <p:spPr>
          <a:xfrm>
            <a:off x="6949440" y="363348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0" name="PlaceHolder 5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PlaceHolder 6"/>
          <p:cNvSpPr>
            <a:spLocks noGrp="1"/>
          </p:cNvSpPr>
          <p:nvPr>
            <p:ph type="body"/>
          </p:nvPr>
        </p:nvSpPr>
        <p:spPr>
          <a:xfrm>
            <a:off x="573516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2" name="PlaceHolder 7"/>
          <p:cNvSpPr>
            <a:spLocks noGrp="1"/>
          </p:cNvSpPr>
          <p:nvPr>
            <p:ph type="body"/>
          </p:nvPr>
        </p:nvSpPr>
        <p:spPr>
          <a:xfrm>
            <a:off x="6949440" y="3813120"/>
            <a:ext cx="115632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4520520" y="2612160"/>
            <a:ext cx="3592080" cy="4735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34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361560" y="381312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2052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361560" y="3633480"/>
            <a:ext cx="175284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20520" y="3813120"/>
            <a:ext cx="3592080" cy="1638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1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8.jpe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/>
          <p:cNvPicPr/>
          <p:nvPr/>
        </p:nvPicPr>
        <p:blipFill>
          <a:blip r:embed="rId14"/>
          <a:stretch/>
        </p:blipFill>
        <p:spPr>
          <a:xfrm>
            <a:off x="80640" y="4719960"/>
            <a:ext cx="320040" cy="340560"/>
          </a:xfrm>
          <a:prstGeom prst="rect">
            <a:avLst/>
          </a:prstGeom>
          <a:ln>
            <a:noFill/>
          </a:ln>
        </p:spPr>
      </p:pic>
      <p:sp>
        <p:nvSpPr>
          <p:cNvPr id="10" name="CustomShape 1"/>
          <p:cNvSpPr/>
          <p:nvPr/>
        </p:nvSpPr>
        <p:spPr>
          <a:xfrm>
            <a:off x="357120" y="4806000"/>
            <a:ext cx="2673000" cy="18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CAL STATE LA </a:t>
            </a:r>
            <a:r>
              <a:rPr lang="en-US" sz="600" b="0" strike="noStrike" spc="97">
                <a:solidFill>
                  <a:srgbClr val="FCC90A"/>
                </a:solidFill>
                <a:latin typeface="Arial"/>
              </a:rPr>
              <a:t> |   </a:t>
            </a: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Department of Computer Science</a:t>
            </a:r>
            <a:endParaRPr lang="en-US" sz="600" b="0" strike="noStrike" spc="-1"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1136160" y="2319120"/>
            <a:ext cx="5654520" cy="551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400" b="1" strike="noStrike" spc="-1">
                <a:solidFill>
                  <a:srgbClr val="000000"/>
                </a:solidFill>
                <a:latin typeface="Arial"/>
              </a:rPr>
              <a:t>Click to edit Master title style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/>
          </p:nvPr>
        </p:nvSpPr>
        <p:spPr>
          <a:xfrm>
            <a:off x="7010280" y="4869720"/>
            <a:ext cx="2133360" cy="27360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59F2389A-51CD-45BC-8C8B-9960D9B7BF50}" type="slidenum">
              <a:rPr lang="en-US" sz="900" b="0" strike="noStrike" spc="-1">
                <a:solidFill>
                  <a:srgbClr val="B2B2B2"/>
                </a:solidFill>
                <a:latin typeface="Calibri"/>
              </a:rPr>
              <a:t>‹#›</a:t>
            </a:fld>
            <a:endParaRPr lang="en-US" sz="900" b="0" strike="noStrike" spc="-1">
              <a:latin typeface="Times New Roman"/>
            </a:endParaRPr>
          </a:p>
        </p:txBody>
      </p:sp>
      <p:pic>
        <p:nvPicPr>
          <p:cNvPr id="4" name="Picture 17"/>
          <p:cNvPicPr/>
          <p:nvPr/>
        </p:nvPicPr>
        <p:blipFill>
          <a:blip r:embed="rId15"/>
          <a:stretch/>
        </p:blipFill>
        <p:spPr>
          <a:xfrm>
            <a:off x="0" y="0"/>
            <a:ext cx="9143640" cy="1261800"/>
          </a:xfrm>
          <a:prstGeom prst="rect">
            <a:avLst/>
          </a:prstGeom>
          <a:ln>
            <a:noFill/>
          </a:ln>
        </p:spPr>
      </p:pic>
      <p:pic>
        <p:nvPicPr>
          <p:cNvPr id="5" name="Picture 5"/>
          <p:cNvPicPr/>
          <p:nvPr/>
        </p:nvPicPr>
        <p:blipFill>
          <a:blip r:embed="rId16"/>
          <a:srcRect b="6843"/>
          <a:stretch/>
        </p:blipFill>
        <p:spPr>
          <a:xfrm>
            <a:off x="299520" y="184320"/>
            <a:ext cx="1819440" cy="1936800"/>
          </a:xfrm>
          <a:prstGeom prst="rect">
            <a:avLst/>
          </a:prstGeom>
          <a:ln>
            <a:noFill/>
          </a:ln>
        </p:spPr>
      </p:pic>
      <p:pic>
        <p:nvPicPr>
          <p:cNvPr id="6" name="Picture 19"/>
          <p:cNvPicPr/>
          <p:nvPr/>
        </p:nvPicPr>
        <p:blipFill>
          <a:blip r:embed="rId17"/>
          <a:stretch/>
        </p:blipFill>
        <p:spPr>
          <a:xfrm>
            <a:off x="2096640" y="934200"/>
            <a:ext cx="6928200" cy="538200"/>
          </a:xfrm>
          <a:prstGeom prst="rect">
            <a:avLst/>
          </a:prstGeom>
          <a:ln>
            <a:noFill/>
          </a:ln>
        </p:spPr>
      </p:pic>
      <p:pic>
        <p:nvPicPr>
          <p:cNvPr id="7" name="Picture 21"/>
          <p:cNvPicPr/>
          <p:nvPr/>
        </p:nvPicPr>
        <p:blipFill>
          <a:blip r:embed="rId18"/>
          <a:srcRect l="4753" t="1941" r="-4753" b="51082"/>
          <a:stretch/>
        </p:blipFill>
        <p:spPr>
          <a:xfrm>
            <a:off x="6864120" y="1829520"/>
            <a:ext cx="1923840" cy="3313440"/>
          </a:xfrm>
          <a:prstGeom prst="rect">
            <a:avLst/>
          </a:prstGeom>
          <a:ln>
            <a:noFill/>
          </a:ln>
        </p:spPr>
      </p:pic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7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strike="noStrike" spc="-1">
                <a:solidFill>
                  <a:srgbClr val="80808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000" b="0" strike="noStrike" spc="-1">
                <a:solidFill>
                  <a:srgbClr val="80808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7"/>
          <p:cNvPicPr/>
          <p:nvPr/>
        </p:nvPicPr>
        <p:blipFill>
          <a:blip r:embed="rId14"/>
          <a:stretch/>
        </p:blipFill>
        <p:spPr>
          <a:xfrm>
            <a:off x="80640" y="4719960"/>
            <a:ext cx="320040" cy="340560"/>
          </a:xfrm>
          <a:prstGeom prst="rect">
            <a:avLst/>
          </a:prstGeom>
          <a:ln>
            <a:noFill/>
          </a:ln>
        </p:spPr>
      </p:pic>
      <p:sp>
        <p:nvSpPr>
          <p:cNvPr id="46" name="CustomShape 1"/>
          <p:cNvSpPr/>
          <p:nvPr/>
        </p:nvSpPr>
        <p:spPr>
          <a:xfrm>
            <a:off x="357120" y="4806000"/>
            <a:ext cx="2673000" cy="18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CAL STATE LA </a:t>
            </a:r>
            <a:r>
              <a:rPr lang="en-US" sz="600" b="0" strike="noStrike" spc="97">
                <a:solidFill>
                  <a:srgbClr val="FCC90A"/>
                </a:solidFill>
                <a:latin typeface="Arial"/>
              </a:rPr>
              <a:t> |   </a:t>
            </a: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Department of Computer Science</a:t>
            </a:r>
            <a:endParaRPr lang="en-US" sz="6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title"/>
          </p:nvPr>
        </p:nvSpPr>
        <p:spPr>
          <a:xfrm>
            <a:off x="536400" y="237600"/>
            <a:ext cx="8140320" cy="8568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Arial"/>
              </a:rPr>
              <a:t>CLICK TO EDIT MASTER TITLE STYLE</a:t>
            </a:r>
            <a:endParaRPr lang="en-US" sz="2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 type="body"/>
          </p:nvPr>
        </p:nvSpPr>
        <p:spPr>
          <a:xfrm>
            <a:off x="536400" y="1177920"/>
            <a:ext cx="8140320" cy="339408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spcBef>
                <a:spcPts val="340"/>
              </a:spcBef>
            </a:pPr>
            <a:r>
              <a:rPr lang="en-US" sz="1700" b="0" strike="noStrike" spc="-1">
                <a:solidFill>
                  <a:srgbClr val="000000"/>
                </a:solidFill>
                <a:latin typeface="Arial"/>
              </a:rPr>
              <a:t>Click to edit Master text styles</a:t>
            </a:r>
          </a:p>
          <a:p>
            <a:pPr marL="685800" lvl="1" indent="-34272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latin typeface="Arial"/>
              </a:rPr>
              <a:t>Second level</a:t>
            </a:r>
          </a:p>
          <a:p>
            <a:pPr marL="971640" lvl="2" indent="-285480">
              <a:lnSpc>
                <a:spcPct val="100000"/>
              </a:lnSpc>
              <a:spcBef>
                <a:spcPts val="281"/>
              </a:spcBef>
              <a:buClr>
                <a:srgbClr val="000000"/>
              </a:buClr>
              <a:buFont typeface="Courier New"/>
              <a:buChar char="o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Third level</a:t>
            </a:r>
            <a:endParaRPr lang="en-US" sz="1400" b="0" strike="noStrike" spc="-1">
              <a:solidFill>
                <a:srgbClr val="808080"/>
              </a:solidFill>
              <a:latin typeface="Arial"/>
            </a:endParaRPr>
          </a:p>
          <a:p>
            <a:pPr marL="1200240" lvl="3" indent="-171000">
              <a:lnSpc>
                <a:spcPct val="100000"/>
              </a:lnSpc>
              <a:spcBef>
                <a:spcPts val="241"/>
              </a:spcBef>
              <a:buClr>
                <a:srgbClr val="808080"/>
              </a:buClr>
              <a:buFont typeface="Arial"/>
              <a:buChar char="–"/>
            </a:pPr>
            <a:r>
              <a:rPr lang="en-US" sz="1200" b="0" strike="noStrike" spc="-1">
                <a:solidFill>
                  <a:srgbClr val="808080"/>
                </a:solidFill>
                <a:latin typeface="Arial"/>
              </a:rPr>
              <a:t>Fourth level</a:t>
            </a:r>
          </a:p>
          <a:p>
            <a:pPr marL="1542960" lvl="4" indent="-171000">
              <a:lnSpc>
                <a:spcPct val="100000"/>
              </a:lnSpc>
              <a:spcBef>
                <a:spcPts val="201"/>
              </a:spcBef>
              <a:buClr>
                <a:srgbClr val="808080"/>
              </a:buClr>
              <a:buFont typeface="Arial"/>
              <a:buChar char="»"/>
            </a:pPr>
            <a:r>
              <a:rPr lang="en-US" sz="1000" b="0" strike="noStrike" spc="-1">
                <a:solidFill>
                  <a:srgbClr val="808080"/>
                </a:solidFill>
                <a:latin typeface="Arial"/>
              </a:rPr>
              <a:t>Fifth level</a:t>
            </a:r>
          </a:p>
        </p:txBody>
      </p:sp>
      <p:pic>
        <p:nvPicPr>
          <p:cNvPr id="49" name="Picture 3"/>
          <p:cNvPicPr/>
          <p:nvPr/>
        </p:nvPicPr>
        <p:blipFill>
          <a:blip r:embed="rId15"/>
          <a:srcRect b="-4194"/>
          <a:stretch/>
        </p:blipFill>
        <p:spPr>
          <a:xfrm>
            <a:off x="0" y="0"/>
            <a:ext cx="876240" cy="795960"/>
          </a:xfrm>
          <a:prstGeom prst="rect">
            <a:avLst/>
          </a:prstGeom>
          <a:ln>
            <a:noFill/>
          </a:ln>
        </p:spPr>
      </p:pic>
      <p:grpSp>
        <p:nvGrpSpPr>
          <p:cNvPr id="50" name="Group 4"/>
          <p:cNvGrpSpPr/>
          <p:nvPr/>
        </p:nvGrpSpPr>
        <p:grpSpPr>
          <a:xfrm>
            <a:off x="182520" y="104400"/>
            <a:ext cx="569520" cy="4473360"/>
            <a:chOff x="182520" y="104400"/>
            <a:chExt cx="569520" cy="4473360"/>
          </a:xfrm>
        </p:grpSpPr>
        <p:pic>
          <p:nvPicPr>
            <p:cNvPr id="51" name="Picture 8"/>
            <p:cNvPicPr/>
            <p:nvPr/>
          </p:nvPicPr>
          <p:blipFill>
            <a:blip r:embed="rId16"/>
            <a:stretch/>
          </p:blipFill>
          <p:spPr>
            <a:xfrm>
              <a:off x="182520" y="104400"/>
              <a:ext cx="569520" cy="538200"/>
            </a:xfrm>
            <a:prstGeom prst="rect">
              <a:avLst/>
            </a:prstGeom>
            <a:ln>
              <a:noFill/>
            </a:ln>
          </p:spPr>
        </p:pic>
        <p:sp>
          <p:nvSpPr>
            <p:cNvPr id="52" name="CustomShape 5"/>
            <p:cNvSpPr/>
            <p:nvPr/>
          </p:nvSpPr>
          <p:spPr>
            <a:xfrm rot="5400000">
              <a:off x="-1801440" y="2539080"/>
              <a:ext cx="4023000" cy="54360"/>
            </a:xfrm>
            <a:prstGeom prst="rect">
              <a:avLst/>
            </a:prstGeom>
            <a:solidFill>
              <a:srgbClr val="FCC90A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Picture 7"/>
          <p:cNvPicPr/>
          <p:nvPr/>
        </p:nvPicPr>
        <p:blipFill>
          <a:blip r:embed="rId14"/>
          <a:stretch/>
        </p:blipFill>
        <p:spPr>
          <a:xfrm>
            <a:off x="80640" y="4719960"/>
            <a:ext cx="320040" cy="340560"/>
          </a:xfrm>
          <a:prstGeom prst="rect">
            <a:avLst/>
          </a:prstGeom>
          <a:ln>
            <a:noFill/>
          </a:ln>
        </p:spPr>
      </p:pic>
      <p:sp>
        <p:nvSpPr>
          <p:cNvPr id="90" name="CustomShape 1"/>
          <p:cNvSpPr/>
          <p:nvPr/>
        </p:nvSpPr>
        <p:spPr>
          <a:xfrm>
            <a:off x="357120" y="4806000"/>
            <a:ext cx="2673000" cy="18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CAL STATE LA </a:t>
            </a:r>
            <a:r>
              <a:rPr lang="en-US" sz="600" b="0" strike="noStrike" spc="97">
                <a:solidFill>
                  <a:srgbClr val="FCC90A"/>
                </a:solidFill>
                <a:latin typeface="Arial"/>
              </a:rPr>
              <a:t> |   </a:t>
            </a: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Department of Computer Science</a:t>
            </a:r>
            <a:endParaRPr lang="en-US" sz="600" b="0" strike="noStrike" spc="-1"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 type="sldNum"/>
          </p:nvPr>
        </p:nvSpPr>
        <p:spPr>
          <a:xfrm>
            <a:off x="6975720" y="4826160"/>
            <a:ext cx="2133360" cy="27360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8394943D-7B52-486E-9C8C-71FB6886B68B}" type="slidenum">
              <a:rPr lang="en-US" sz="9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900" b="0" strike="noStrike" spc="-1">
              <a:latin typeface="Times New Roman"/>
            </a:endParaRPr>
          </a:p>
        </p:txBody>
      </p:sp>
      <p:sp>
        <p:nvSpPr>
          <p:cNvPr id="92" name="PlaceHolder 3"/>
          <p:cNvSpPr>
            <a:spLocks noGrp="1"/>
          </p:cNvSpPr>
          <p:nvPr>
            <p:ph type="title"/>
          </p:nvPr>
        </p:nvSpPr>
        <p:spPr>
          <a:xfrm>
            <a:off x="536400" y="237600"/>
            <a:ext cx="8140320" cy="8568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Arial"/>
              </a:rPr>
              <a:t>CLICK TO EDIT MASTER TITLE STYLE</a:t>
            </a:r>
            <a:endParaRPr lang="en-US" sz="22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93" name="Picture 11"/>
          <p:cNvPicPr/>
          <p:nvPr/>
        </p:nvPicPr>
        <p:blipFill>
          <a:blip r:embed="rId15"/>
          <a:srcRect b="-4194"/>
          <a:stretch/>
        </p:blipFill>
        <p:spPr>
          <a:xfrm>
            <a:off x="0" y="0"/>
            <a:ext cx="876240" cy="795960"/>
          </a:xfrm>
          <a:prstGeom prst="rect">
            <a:avLst/>
          </a:prstGeom>
          <a:ln>
            <a:noFill/>
          </a:ln>
        </p:spPr>
      </p:pic>
      <p:grpSp>
        <p:nvGrpSpPr>
          <p:cNvPr id="94" name="Group 4"/>
          <p:cNvGrpSpPr/>
          <p:nvPr/>
        </p:nvGrpSpPr>
        <p:grpSpPr>
          <a:xfrm>
            <a:off x="182520" y="104400"/>
            <a:ext cx="569520" cy="4473360"/>
            <a:chOff x="182520" y="104400"/>
            <a:chExt cx="569520" cy="4473360"/>
          </a:xfrm>
        </p:grpSpPr>
        <p:pic>
          <p:nvPicPr>
            <p:cNvPr id="95" name="Picture 12"/>
            <p:cNvPicPr/>
            <p:nvPr/>
          </p:nvPicPr>
          <p:blipFill>
            <a:blip r:embed="rId16"/>
            <a:stretch/>
          </p:blipFill>
          <p:spPr>
            <a:xfrm>
              <a:off x="182520" y="104400"/>
              <a:ext cx="569520" cy="538200"/>
            </a:xfrm>
            <a:prstGeom prst="rect">
              <a:avLst/>
            </a:prstGeom>
            <a:ln>
              <a:noFill/>
            </a:ln>
          </p:spPr>
        </p:pic>
        <p:sp>
          <p:nvSpPr>
            <p:cNvPr id="96" name="CustomShape 5"/>
            <p:cNvSpPr/>
            <p:nvPr/>
          </p:nvSpPr>
          <p:spPr>
            <a:xfrm rot="5400000">
              <a:off x="-1801440" y="2539080"/>
              <a:ext cx="4023000" cy="54360"/>
            </a:xfrm>
            <a:prstGeom prst="rect">
              <a:avLst/>
            </a:prstGeom>
            <a:solidFill>
              <a:srgbClr val="FCC90A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97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7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4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200" b="0" strike="noStrike" spc="-1">
                <a:solidFill>
                  <a:srgbClr val="808080"/>
                </a:solidFill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000" b="0" strike="noStrike" spc="-1">
                <a:solidFill>
                  <a:srgbClr val="808080"/>
                </a:solidFill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80808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Picture 7"/>
          <p:cNvPicPr/>
          <p:nvPr/>
        </p:nvPicPr>
        <p:blipFill>
          <a:blip r:embed="rId14"/>
          <a:stretch/>
        </p:blipFill>
        <p:spPr>
          <a:xfrm>
            <a:off x="80640" y="4719960"/>
            <a:ext cx="320040" cy="340560"/>
          </a:xfrm>
          <a:prstGeom prst="rect">
            <a:avLst/>
          </a:prstGeom>
          <a:ln>
            <a:noFill/>
          </a:ln>
        </p:spPr>
      </p:pic>
      <p:sp>
        <p:nvSpPr>
          <p:cNvPr id="135" name="CustomShape 1"/>
          <p:cNvSpPr/>
          <p:nvPr/>
        </p:nvSpPr>
        <p:spPr>
          <a:xfrm>
            <a:off x="357120" y="4806000"/>
            <a:ext cx="2673000" cy="18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CAL STATE LA </a:t>
            </a:r>
            <a:r>
              <a:rPr lang="en-US" sz="600" b="0" strike="noStrike" spc="97">
                <a:solidFill>
                  <a:srgbClr val="FCC90A"/>
                </a:solidFill>
                <a:latin typeface="Arial"/>
              </a:rPr>
              <a:t> |   </a:t>
            </a:r>
            <a:r>
              <a:rPr lang="en-US" sz="600" b="0" strike="noStrike" spc="97">
                <a:solidFill>
                  <a:srgbClr val="000000"/>
                </a:solidFill>
                <a:latin typeface="Arial"/>
              </a:rPr>
              <a:t>Department of Computer Science</a:t>
            </a:r>
            <a:endParaRPr lang="en-US" sz="600" b="0" strike="noStrike" spc="-1">
              <a:latin typeface="Arial"/>
            </a:endParaRPr>
          </a:p>
        </p:txBody>
      </p:sp>
      <p:pic>
        <p:nvPicPr>
          <p:cNvPr id="136" name="Picture 13"/>
          <p:cNvPicPr/>
          <p:nvPr/>
        </p:nvPicPr>
        <p:blipFill>
          <a:blip r:embed="rId15"/>
          <a:srcRect t="-185"/>
          <a:stretch/>
        </p:blipFill>
        <p:spPr>
          <a:xfrm>
            <a:off x="-25920" y="-9720"/>
            <a:ext cx="5432040" cy="5143320"/>
          </a:xfrm>
          <a:prstGeom prst="rect">
            <a:avLst/>
          </a:prstGeom>
          <a:ln>
            <a:noFill/>
          </a:ln>
        </p:spPr>
      </p:pic>
      <p:grpSp>
        <p:nvGrpSpPr>
          <p:cNvPr id="137" name="Group 2"/>
          <p:cNvGrpSpPr/>
          <p:nvPr/>
        </p:nvGrpSpPr>
        <p:grpSpPr>
          <a:xfrm>
            <a:off x="2071800" y="-10800"/>
            <a:ext cx="6399360" cy="5143320"/>
            <a:chOff x="2071800" y="-10800"/>
            <a:chExt cx="6399360" cy="5143320"/>
          </a:xfrm>
        </p:grpSpPr>
        <p:sp>
          <p:nvSpPr>
            <p:cNvPr id="138" name="CustomShape 3"/>
            <p:cNvSpPr/>
            <p:nvPr/>
          </p:nvSpPr>
          <p:spPr>
            <a:xfrm rot="10800000">
              <a:off x="5401080" y="-3240"/>
              <a:ext cx="3070080" cy="513576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39" name="CustomShape 4"/>
            <p:cNvSpPr/>
            <p:nvPr/>
          </p:nvSpPr>
          <p:spPr>
            <a:xfrm rot="16200000">
              <a:off x="1164240" y="896400"/>
              <a:ext cx="5143320" cy="3328560"/>
            </a:xfrm>
            <a:prstGeom prst="triangle">
              <a:avLst>
                <a:gd name="adj" fmla="val 0"/>
              </a:avLst>
            </a:prstGeom>
            <a:solidFill>
              <a:schemeClr val="tx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grpSp>
        <p:nvGrpSpPr>
          <p:cNvPr id="140" name="Group 5"/>
          <p:cNvGrpSpPr/>
          <p:nvPr/>
        </p:nvGrpSpPr>
        <p:grpSpPr>
          <a:xfrm>
            <a:off x="2589120" y="-16560"/>
            <a:ext cx="6548760" cy="5168880"/>
            <a:chOff x="2589120" y="-16560"/>
            <a:chExt cx="6548760" cy="5168880"/>
          </a:xfrm>
        </p:grpSpPr>
        <p:sp>
          <p:nvSpPr>
            <p:cNvPr id="141" name="CustomShape 6"/>
            <p:cNvSpPr/>
            <p:nvPr/>
          </p:nvSpPr>
          <p:spPr>
            <a:xfrm rot="10800000">
              <a:off x="5906880" y="-9360"/>
              <a:ext cx="3231000" cy="51616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  <p:sp>
          <p:nvSpPr>
            <p:cNvPr id="142" name="CustomShape 7"/>
            <p:cNvSpPr/>
            <p:nvPr/>
          </p:nvSpPr>
          <p:spPr>
            <a:xfrm rot="16200000">
              <a:off x="1663200" y="909360"/>
              <a:ext cx="5168880" cy="3317040"/>
            </a:xfrm>
            <a:prstGeom prst="triangle">
              <a:avLst>
                <a:gd name="adj" fmla="val 0"/>
              </a:avLst>
            </a:prstGeom>
            <a:solidFill>
              <a:schemeClr val="bg1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/>
          </p:style>
        </p:sp>
      </p:grpSp>
      <p:sp>
        <p:nvSpPr>
          <p:cNvPr id="143" name="CustomShape 8"/>
          <p:cNvSpPr/>
          <p:nvPr/>
        </p:nvSpPr>
        <p:spPr>
          <a:xfrm rot="12780000">
            <a:off x="4208760" y="-420840"/>
            <a:ext cx="153360" cy="4527360"/>
          </a:xfrm>
          <a:custGeom>
            <a:avLst/>
            <a:gdLst/>
            <a:ahLst/>
            <a:cxnLst/>
            <a:rect l="l" t="t" r="r" b="b"/>
            <a:pathLst>
              <a:path w="81241" h="4522221">
                <a:moveTo>
                  <a:pt x="10903" y="131585"/>
                </a:moveTo>
                <a:lnTo>
                  <a:pt x="76142" y="0"/>
                </a:lnTo>
                <a:cubicBezTo>
                  <a:pt x="77842" y="1472062"/>
                  <a:pt x="79541" y="2944124"/>
                  <a:pt x="81241" y="4416186"/>
                </a:cubicBezTo>
                <a:cubicBezTo>
                  <a:pt x="14484" y="4497775"/>
                  <a:pt x="27080" y="4486876"/>
                  <a:pt x="0" y="4522221"/>
                </a:cubicBezTo>
                <a:cubicBezTo>
                  <a:pt x="3151" y="3094021"/>
                  <a:pt x="7752" y="1559785"/>
                  <a:pt x="10903" y="131585"/>
                </a:cubicBezTo>
                <a:close/>
              </a:path>
            </a:pathLst>
          </a:custGeom>
          <a:solidFill>
            <a:srgbClr val="FCC90A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144" name="PlaceHolder 9"/>
          <p:cNvSpPr>
            <a:spLocks noGrp="1"/>
          </p:cNvSpPr>
          <p:nvPr>
            <p:ph type="title"/>
          </p:nvPr>
        </p:nvSpPr>
        <p:spPr>
          <a:xfrm>
            <a:off x="4520520" y="2612160"/>
            <a:ext cx="3592080" cy="102132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b="1" strike="noStrike" cap="all" spc="-1">
                <a:solidFill>
                  <a:srgbClr val="000000"/>
                </a:solidFill>
                <a:latin typeface="Arial"/>
              </a:rPr>
              <a:t>Click to edit Master title style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45" name="PlaceHolder 10"/>
          <p:cNvSpPr>
            <a:spLocks noGrp="1"/>
          </p:cNvSpPr>
          <p:nvPr>
            <p:ph type="body"/>
          </p:nvPr>
        </p:nvSpPr>
        <p:spPr>
          <a:xfrm>
            <a:off x="4520520" y="3633480"/>
            <a:ext cx="3592080" cy="3438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  <a:spcBef>
                <a:spcPts val="300"/>
              </a:spcBef>
            </a:pPr>
            <a:r>
              <a:rPr lang="en-US" sz="1500" b="0" strike="noStrike" spc="-1">
                <a:solidFill>
                  <a:srgbClr val="4A4F55"/>
                </a:solidFill>
                <a:latin typeface="Arial"/>
              </a:rPr>
              <a:t>Click to edit Master text styles</a:t>
            </a:r>
            <a:endParaRPr lang="en-US" sz="15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PlaceHolder 11"/>
          <p:cNvSpPr>
            <a:spLocks noGrp="1"/>
          </p:cNvSpPr>
          <p:nvPr>
            <p:ph type="sldNum"/>
          </p:nvPr>
        </p:nvSpPr>
        <p:spPr>
          <a:xfrm>
            <a:off x="6975720" y="4826160"/>
            <a:ext cx="2133360" cy="27360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DC628FD4-3857-44E3-8AAE-A745AF297252}" type="slidenum">
              <a:rPr lang="en-US" sz="9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en-US" sz="9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lstatela.edu/sites/default/files/groups/Department%20of%20Computer%20Science/undergraduate_student_handbook_fall2021.pdf" TargetMode="Externa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t-Lqw1r6Po" TargetMode="Externa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lstatela.edu/ecst/cs/cs-faculty-advising-and-office-hours" TargetMode="External"/><Relationship Id="rId2" Type="http://schemas.openxmlformats.org/officeDocument/2006/relationships/hyperlink" Target="https://www.calstatela.edu/ecst/cs/forms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TextShape 1"/>
          <p:cNvSpPr txBox="1"/>
          <p:nvPr/>
        </p:nvSpPr>
        <p:spPr>
          <a:xfrm>
            <a:off x="2000160" y="1542960"/>
            <a:ext cx="3923985" cy="10879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b="1" strike="noStrike" spc="-1" dirty="0">
                <a:solidFill>
                  <a:srgbClr val="000000"/>
                </a:solidFill>
                <a:latin typeface="Arial"/>
              </a:rPr>
              <a:t>Computer Science</a:t>
            </a:r>
            <a:r>
              <a:rPr dirty="0"/>
              <a:t/>
            </a:r>
            <a:br>
              <a:rPr dirty="0"/>
            </a:br>
            <a:r>
              <a:rPr lang="en-US" sz="2400" b="1" strike="noStrike" spc="-1" dirty="0">
                <a:solidFill>
                  <a:srgbClr val="000000"/>
                </a:solidFill>
                <a:latin typeface="Arial"/>
              </a:rPr>
              <a:t>Groups Advisement for </a:t>
            </a:r>
            <a:r>
              <a:rPr lang="en-US" sz="2400" b="1" strike="noStrike" spc="-1" dirty="0" smtClean="0">
                <a:solidFill>
                  <a:srgbClr val="000000"/>
                </a:solidFill>
                <a:latin typeface="Arial"/>
              </a:rPr>
              <a:t>Pre-CS and Undeclared</a:t>
            </a:r>
            <a:endParaRPr lang="en-US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5" name="CustomShape 2"/>
          <p:cNvSpPr/>
          <p:nvPr/>
        </p:nvSpPr>
        <p:spPr>
          <a:xfrm>
            <a:off x="2000160" y="3204138"/>
            <a:ext cx="5714640" cy="173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Department Chair:             Dr.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</a:rPr>
              <a:t>Eun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-Young (Elaine) Kang</a:t>
            </a:r>
            <a:endParaRPr lang="en-US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Faculty Advisors:                 Dr. Raj S.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</a:rPr>
              <a:t>Pamula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 &amp; Dr.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</a:rPr>
              <a:t>Zilong</a:t>
            </a: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 Ye</a:t>
            </a:r>
            <a:endParaRPr lang="en-US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ECST Academic Advisor:    Evelyn Crosby</a:t>
            </a:r>
            <a:endParaRPr lang="en-US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800" b="0" strike="noStrike" spc="-1" dirty="0">
                <a:solidFill>
                  <a:srgbClr val="000000"/>
                </a:solidFill>
                <a:latin typeface="Calibri"/>
              </a:rPr>
              <a:t>Department Coordinator: Valentina </a:t>
            </a:r>
            <a:r>
              <a:rPr lang="en-US" sz="1800" b="0" strike="noStrike" spc="-1" dirty="0" err="1">
                <a:solidFill>
                  <a:srgbClr val="000000"/>
                </a:solidFill>
                <a:latin typeface="Calibri"/>
              </a:rPr>
              <a:t>Ovasapyan</a:t>
            </a:r>
            <a:endParaRPr lang="en-US" sz="1800" b="0" strike="noStrike" spc="-1" dirty="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b="0" strike="noStrike" spc="-1" dirty="0" smtClean="0">
                <a:solidFill>
                  <a:srgbClr val="000000"/>
                </a:solidFill>
                <a:latin typeface="Calibri"/>
              </a:rPr>
              <a:t>Student Handbook</a:t>
            </a: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8" name="TextShape 2"/>
          <p:cNvSpPr txBox="1"/>
          <p:nvPr/>
        </p:nvSpPr>
        <p:spPr>
          <a:xfrm>
            <a:off x="536400" y="1177920"/>
            <a:ext cx="8140320" cy="33940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  <a:hlinkClick r:id="rId2"/>
              </a:rPr>
              <a:t>https://</a:t>
            </a:r>
            <a:r>
              <a:rPr lang="en-US" sz="2200" spc="-1" dirty="0" smtClean="0">
                <a:solidFill>
                  <a:srgbClr val="000000"/>
                </a:solidFill>
                <a:latin typeface="Calibri"/>
                <a:hlinkClick r:id="rId2"/>
              </a:rPr>
              <a:t>www.calstatela.edu/sites/default/files/groups/Department%20of%20Computer%20Science/undergraduate_student_handbook_fall2021.pdf</a:t>
            </a:r>
            <a:endParaRPr lang="en-US" sz="2200" spc="-1" dirty="0" smtClean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 smtClean="0">
                <a:solidFill>
                  <a:srgbClr val="000000"/>
                </a:solidFill>
                <a:latin typeface="Calibri"/>
              </a:rPr>
              <a:t>Curriculum requirement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 smtClean="0">
                <a:solidFill>
                  <a:srgbClr val="000000"/>
                </a:solidFill>
                <a:latin typeface="Calibri"/>
              </a:rPr>
              <a:t>Pre-requisite flowchart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 smtClean="0">
                <a:solidFill>
                  <a:srgbClr val="000000"/>
                </a:solidFill>
                <a:latin typeface="Calibri"/>
              </a:rPr>
              <a:t>Roadmap template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altLang="zh-CN" sz="2200" spc="-1" dirty="0" smtClean="0">
                <a:solidFill>
                  <a:srgbClr val="000000"/>
                </a:solidFill>
                <a:latin typeface="Calibri"/>
              </a:rPr>
              <a:t>Spend around 20 minutes to read it, and it will be very helpful</a:t>
            </a:r>
            <a:endParaRPr lang="en-US" sz="22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158007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jor course flowch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668" y="485937"/>
            <a:ext cx="7427222" cy="402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spc="-1" dirty="0">
                <a:solidFill>
                  <a:srgbClr val="000000"/>
                </a:solidFill>
                <a:latin typeface="Calibri"/>
              </a:rPr>
              <a:t>Academic Requirement on GET</a:t>
            </a: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8" name="TextShape 2"/>
          <p:cNvSpPr txBox="1"/>
          <p:nvPr/>
        </p:nvSpPr>
        <p:spPr>
          <a:xfrm>
            <a:off x="536400" y="1177920"/>
            <a:ext cx="8140320" cy="33940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Login to GET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Go to `academic requirement`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Green color (complete)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Yellow color (currently enrolled)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Blue color (planned)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Red color (missing)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How to fix these red blocks?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Petition or ARS for the transfer credit</a:t>
            </a:r>
          </a:p>
          <a:p>
            <a:pPr marL="800280" lvl="2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Degree planner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462563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0" strike="noStrike" spc="-1" dirty="0" smtClean="0">
                <a:solidFill>
                  <a:srgbClr val="000000"/>
                </a:solidFill>
                <a:latin typeface="Calibri"/>
              </a:rPr>
              <a:t>Degree Planner</a:t>
            </a: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8" name="TextShape 2"/>
          <p:cNvSpPr txBox="1"/>
          <p:nvPr/>
        </p:nvSpPr>
        <p:spPr>
          <a:xfrm>
            <a:off x="536400" y="1177920"/>
            <a:ext cx="8140320" cy="33940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altLang="zh-CN" sz="2200" spc="-1" dirty="0" smtClean="0">
                <a:solidFill>
                  <a:srgbClr val="000000"/>
                </a:solidFill>
                <a:latin typeface="Calibri"/>
              </a:rPr>
              <a:t>How </a:t>
            </a:r>
            <a:r>
              <a:rPr lang="en-US" altLang="zh-CN" sz="2200" spc="-1" dirty="0" smtClean="0">
                <a:solidFill>
                  <a:srgbClr val="000000"/>
                </a:solidFill>
                <a:latin typeface="Calibri"/>
              </a:rPr>
              <a:t>to use degree planner?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  <a:hlinkClick r:id="rId2"/>
              </a:rPr>
              <a:t>https://</a:t>
            </a:r>
            <a:r>
              <a:rPr lang="en-US" sz="2200" spc="-1" dirty="0" smtClean="0">
                <a:solidFill>
                  <a:srgbClr val="000000"/>
                </a:solidFill>
                <a:latin typeface="Calibri"/>
                <a:hlinkClick r:id="rId2"/>
              </a:rPr>
              <a:t>www.youtube.com/watch?v=wt-Lqw1r6Po</a:t>
            </a:r>
            <a:endParaRPr lang="en-US" sz="2200" spc="-1" dirty="0" smtClean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 smtClean="0">
                <a:solidFill>
                  <a:srgbClr val="000000"/>
                </a:solidFill>
                <a:latin typeface="Calibri"/>
              </a:rPr>
              <a:t>Use student handbook and follow the roadmap template to plan for your future courses.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 smtClean="0">
                <a:solidFill>
                  <a:srgbClr val="000000"/>
                </a:solidFill>
                <a:latin typeface="Calibri"/>
              </a:rPr>
              <a:t>Check </a:t>
            </a:r>
            <a:r>
              <a:rPr lang="en-US" sz="2200" spc="-1" dirty="0">
                <a:solidFill>
                  <a:srgbClr val="000000"/>
                </a:solidFill>
                <a:latin typeface="Calibri"/>
              </a:rPr>
              <a:t>`advising report planned</a:t>
            </a:r>
            <a:r>
              <a:rPr lang="en-US" sz="2200" spc="-1" dirty="0" smtClean="0">
                <a:solidFill>
                  <a:srgbClr val="000000"/>
                </a:solidFill>
                <a:latin typeface="Calibri"/>
              </a:rPr>
              <a:t>` on GET </a:t>
            </a:r>
            <a:r>
              <a:rPr lang="en-US" sz="2200" spc="-1" dirty="0">
                <a:solidFill>
                  <a:srgbClr val="000000"/>
                </a:solidFill>
                <a:latin typeface="Calibri"/>
              </a:rPr>
              <a:t>to make sure there is no red block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291910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strike="noStrike" spc="-1">
                <a:solidFill>
                  <a:srgbClr val="000000"/>
                </a:solidFill>
                <a:latin typeface="Calibri"/>
              </a:rPr>
              <a:t>Course Planning and Time Management</a:t>
            </a:r>
            <a:endParaRPr lang="en-US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8" name="TextShape 2"/>
          <p:cNvSpPr txBox="1"/>
          <p:nvPr/>
        </p:nvSpPr>
        <p:spPr>
          <a:xfrm>
            <a:off x="536400" y="1177920"/>
            <a:ext cx="8140320" cy="33940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</a:rPr>
              <a:t>Full time student = Full time job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</a:rPr>
              <a:t>15 units (5 courses) = 40 hours (or more)/week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</a:rPr>
              <a:t>Minimum course commitment = 40/5 = 8 hours/week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</a:rPr>
              <a:t>Each course scheduled time: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  <a:p>
            <a:pPr marL="1028880" lvl="1" indent="-3427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Lecture only – Scheduled for 3 hours/week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1028880" lvl="1" indent="-34272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Lecture/Lab – Scheduled for 5 hours/week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b="0" strike="noStrike" spc="-1">
                <a:solidFill>
                  <a:srgbClr val="000000"/>
                </a:solidFill>
                <a:latin typeface="Calibri"/>
              </a:rPr>
              <a:t>Each course extra study time</a:t>
            </a:r>
            <a:endParaRPr lang="en-US" sz="2200" b="0" strike="noStrike" spc="-1">
              <a:solidFill>
                <a:srgbClr val="000000"/>
              </a:solidFill>
              <a:latin typeface="Arial"/>
            </a:endParaRPr>
          </a:p>
          <a:p>
            <a:pPr marL="1028880" lvl="1" indent="-342720">
              <a:lnSpc>
                <a:spcPct val="90000"/>
              </a:lnSpc>
              <a:spcBef>
                <a:spcPts val="42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latin typeface="Calibri"/>
              </a:rPr>
              <a:t>5 hours/week</a:t>
            </a: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  <a:p>
            <a:pPr marL="343080">
              <a:lnSpc>
                <a:spcPct val="90000"/>
              </a:lnSpc>
              <a:spcBef>
                <a:spcPts val="400"/>
              </a:spcBef>
            </a:pPr>
            <a:endParaRPr lang="en-US" sz="21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TextShape 1"/>
          <p:cNvSpPr txBox="1"/>
          <p:nvPr/>
        </p:nvSpPr>
        <p:spPr>
          <a:xfrm>
            <a:off x="536400" y="237600"/>
            <a:ext cx="8140320" cy="856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altLang="zh-CN" sz="2800" b="1" spc="-1" dirty="0">
                <a:solidFill>
                  <a:srgbClr val="000000"/>
                </a:solidFill>
                <a:latin typeface="Calibri"/>
              </a:rPr>
              <a:t>Transfer Credit, Petition Forms and Office Hours</a:t>
            </a:r>
            <a:endParaRPr lang="en-US" sz="2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8" name="TextShape 2"/>
          <p:cNvSpPr txBox="1"/>
          <p:nvPr/>
        </p:nvSpPr>
        <p:spPr>
          <a:xfrm>
            <a:off x="536400" y="1056325"/>
            <a:ext cx="8140320" cy="33940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Transfer credit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</a:rPr>
              <a:t>Login to </a:t>
            </a:r>
            <a:r>
              <a:rPr lang="en-US" sz="2000" spc="-1" dirty="0" err="1">
                <a:solidFill>
                  <a:srgbClr val="000000"/>
                </a:solidFill>
                <a:latin typeface="Calibri"/>
              </a:rPr>
              <a:t>MyCSULA</a:t>
            </a:r>
            <a:r>
              <a:rPr lang="en-US" sz="2000" spc="-1" dirty="0">
                <a:solidFill>
                  <a:srgbClr val="000000"/>
                </a:solidFill>
                <a:latin typeface="Calibri"/>
              </a:rPr>
              <a:t> portal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</a:rPr>
              <a:t>Go to GET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</a:rPr>
              <a:t>Check your transfer credit report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</a:rPr>
              <a:t>Meet an advisor to submit ARS request</a:t>
            </a: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Forms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</a:rPr>
              <a:t>CS department homepage -&gt; advising resources </a:t>
            </a:r>
            <a:r>
              <a:rPr lang="en-US" sz="2000" spc="-1">
                <a:solidFill>
                  <a:srgbClr val="000000"/>
                </a:solidFill>
                <a:latin typeface="Calibri"/>
              </a:rPr>
              <a:t>-&gt; </a:t>
            </a:r>
            <a:r>
              <a:rPr lang="en-US" sz="2000" spc="-1" smtClean="0">
                <a:solidFill>
                  <a:srgbClr val="000000"/>
                </a:solidFill>
                <a:latin typeface="Calibri"/>
              </a:rPr>
              <a:t>forms </a:t>
            </a:r>
            <a:r>
              <a:rPr lang="en-US" sz="2000" spc="-1" dirty="0">
                <a:solidFill>
                  <a:srgbClr val="000000"/>
                </a:solidFill>
                <a:latin typeface="Calibri"/>
                <a:hlinkClick r:id="rId2"/>
              </a:rPr>
              <a:t>https://www.calstatela.edu/ecst/cs/forms</a:t>
            </a:r>
            <a:endParaRPr lang="en-US" sz="20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200" spc="-1" dirty="0">
                <a:solidFill>
                  <a:srgbClr val="000000"/>
                </a:solidFill>
                <a:latin typeface="Calibri"/>
              </a:rPr>
              <a:t>Office hours: </a:t>
            </a:r>
          </a:p>
          <a:p>
            <a:pPr marL="800280" lvl="1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spc="-1" dirty="0">
                <a:solidFill>
                  <a:srgbClr val="000000"/>
                </a:solidFill>
                <a:latin typeface="Calibri"/>
                <a:hlinkClick r:id="rId3"/>
              </a:rPr>
              <a:t>https://www.calstatela.edu/ecst/cs/cs-faculty-advising-and-office-hours</a:t>
            </a:r>
            <a:endParaRPr lang="en-US" sz="20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  <a:p>
            <a:pPr marL="343080" indent="-342720">
              <a:lnSpc>
                <a:spcPct val="90000"/>
              </a:lnSpc>
              <a:spcBef>
                <a:spcPts val="439"/>
              </a:spcBef>
              <a:buClr>
                <a:srgbClr val="000000"/>
              </a:buClr>
              <a:buFont typeface="Arial"/>
              <a:buChar char="•"/>
            </a:pPr>
            <a:endParaRPr lang="en-US" sz="2200" spc="-1" dirty="0">
              <a:solidFill>
                <a:srgbClr val="000000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5025649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extShape 1"/>
          <p:cNvSpPr txBox="1"/>
          <p:nvPr/>
        </p:nvSpPr>
        <p:spPr>
          <a:xfrm>
            <a:off x="4520520" y="2612160"/>
            <a:ext cx="3592080" cy="10213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b="1" strike="noStrike" cap="all" spc="-1">
                <a:solidFill>
                  <a:srgbClr val="000000"/>
                </a:solidFill>
                <a:latin typeface="Arial"/>
              </a:rPr>
              <a:t>Q&amp;A</a:t>
            </a:r>
            <a:endParaRPr lang="en-US" sz="2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7" name="TextShape 2"/>
          <p:cNvSpPr txBox="1"/>
          <p:nvPr/>
        </p:nvSpPr>
        <p:spPr>
          <a:xfrm>
            <a:off x="4520520" y="3371400"/>
            <a:ext cx="3592080" cy="6058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  <a:spcBef>
                <a:spcPts val="479"/>
              </a:spcBef>
            </a:pPr>
            <a:r>
              <a:rPr lang="en-US" sz="2400" b="0" strike="noStrike" spc="-1">
                <a:solidFill>
                  <a:srgbClr val="4A4F55"/>
                </a:solidFill>
                <a:latin typeface="Arial"/>
              </a:rPr>
              <a:t>www.calstatela.edu/cs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8" name="TextShape 3"/>
          <p:cNvSpPr txBox="1"/>
          <p:nvPr/>
        </p:nvSpPr>
        <p:spPr>
          <a:xfrm>
            <a:off x="6975720" y="4826160"/>
            <a:ext cx="2133360" cy="2736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62D628A3-05A3-4B7E-ACA1-400A90038DB8}" type="slidenum">
              <a:rPr lang="en-US" sz="900" b="0" strike="noStrike" spc="-1">
                <a:solidFill>
                  <a:srgbClr val="8B8B8B"/>
                </a:solidFill>
                <a:latin typeface="Calibri"/>
              </a:rPr>
              <a:t>8</a:t>
            </a:fld>
            <a:endParaRPr lang="en-US" sz="900" b="0" strike="noStrike" spc="-1">
              <a:latin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2389</TotalTime>
  <Words>265</Words>
  <Application>Microsoft Office PowerPoint</Application>
  <PresentationFormat>On-screen Show (16:9)</PresentationFormat>
  <Paragraphs>50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8</vt:i4>
      </vt:variant>
    </vt:vector>
  </HeadingPairs>
  <TitlesOfParts>
    <vt:vector size="20" baseType="lpstr">
      <vt:lpstr>DejaVu Sans</vt:lpstr>
      <vt:lpstr>PMingLiU</vt:lpstr>
      <vt:lpstr>Arial</vt:lpstr>
      <vt:lpstr>Calibri</vt:lpstr>
      <vt:lpstr>Courier New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Lim, Jung S</dc:creator>
  <dc:description/>
  <cp:lastModifiedBy>Administrator</cp:lastModifiedBy>
  <cp:revision>54</cp:revision>
  <dcterms:created xsi:type="dcterms:W3CDTF">2020-04-22T18:12:43Z</dcterms:created>
  <dcterms:modified xsi:type="dcterms:W3CDTF">2022-03-23T22:56:25Z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4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</vt:i4>
  </property>
</Properties>
</file>