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462" r:id="rId3"/>
    <p:sldId id="465" r:id="rId4"/>
    <p:sldId id="504" r:id="rId5"/>
    <p:sldId id="502" r:id="rId6"/>
    <p:sldId id="505" r:id="rId7"/>
    <p:sldId id="496" r:id="rId8"/>
    <p:sldId id="503" r:id="rId9"/>
    <p:sldId id="497" r:id="rId10"/>
    <p:sldId id="501" r:id="rId11"/>
    <p:sldId id="480" r:id="rId1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91253" autoAdjust="0"/>
  </p:normalViewPr>
  <p:slideViewPr>
    <p:cSldViewPr snapToGrid="0" snapToObjects="1">
      <p:cViewPr varScale="1">
        <p:scale>
          <a:sx n="80" d="100"/>
          <a:sy n="80" d="100"/>
        </p:scale>
        <p:origin x="6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alstatela.edu/ecst/cs/curriculum-requirements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talog.calstatela.edu/preview_course_nopop.php?catoid=66&amp;coid=491120" TargetMode="External"/><Relationship Id="rId2" Type="http://schemas.openxmlformats.org/officeDocument/2006/relationships/hyperlink" Target="https://ecatalog.calstatela.edu/preview_course_nopop.php?catoid=66&amp;coid=492382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catalog.calstatela.edu/preview_course_nopop.php?catoid=66&amp;coid=489545" TargetMode="External"/><Relationship Id="rId4" Type="http://schemas.openxmlformats.org/officeDocument/2006/relationships/hyperlink" Target="https://ecatalog.calstatela.edu/preview_course_nopop.php?catoid=66&amp;coid=49244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alstatela.edu/sites/default/files/users/u26311/fall_2020_major_specific_criteria_articulations.xlsx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112579"/>
            <a:ext cx="5654749" cy="758784"/>
          </a:xfrm>
        </p:spPr>
        <p:txBody>
          <a:bodyPr/>
          <a:lstStyle/>
          <a:p>
            <a:pPr algn="ctr"/>
            <a:r>
              <a:rPr lang="en-US" sz="3200" dirty="0" smtClean="0"/>
              <a:t>Computer Science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www.calstatela.edu/cs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408" y="237636"/>
            <a:ext cx="2608813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 Science Department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408" y="1177748"/>
            <a:ext cx="2340799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Check </a:t>
            </a:r>
            <a:r>
              <a:rPr lang="en-US" sz="1800" b="1" dirty="0" smtClean="0"/>
              <a:t>undergraduate </a:t>
            </a:r>
            <a:r>
              <a:rPr lang="en-US" sz="1800" b="1" dirty="0"/>
              <a:t>curriculum requirement </a:t>
            </a:r>
            <a:r>
              <a:rPr lang="en-US" sz="1800" b="1" dirty="0" smtClean="0"/>
              <a:t>at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://www.calstatela.edu/ecst/cs/curriculum-requirements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80" y="237636"/>
            <a:ext cx="5803760" cy="4657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73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554" y="579903"/>
            <a:ext cx="1435969" cy="19072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Part 1: Transfer </a:t>
            </a:r>
            <a:r>
              <a:rPr lang="en-US" altLang="en-US" sz="1800" dirty="0"/>
              <a:t>Student </a:t>
            </a:r>
            <a:r>
              <a:rPr lang="en-US" altLang="en-US" sz="1800" dirty="0" smtClean="0"/>
              <a:t>Advisement 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 smtClean="0"/>
              <a:t>BSCS Curriculum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Transfer Roadmap and Articulation Credits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Q &amp; A (5 minutes)</a:t>
            </a:r>
            <a:endParaRPr lang="en-US" sz="16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6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Part 2: Introduction </a:t>
            </a:r>
            <a:r>
              <a:rPr lang="en-US" altLang="en-US" sz="1800" dirty="0"/>
              <a:t>to </a:t>
            </a:r>
            <a:r>
              <a:rPr lang="en-US" altLang="en-US" sz="1800" dirty="0" smtClean="0"/>
              <a:t>Computer Science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 smtClean="0"/>
              <a:t>Why choose Computer Science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 smtClean="0"/>
              <a:t>Why choose Cal State LA</a:t>
            </a:r>
            <a:endParaRPr lang="en-US" altLang="en-US" sz="1600" dirty="0"/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 smtClean="0"/>
              <a:t>Project Showcase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 smtClean="0"/>
              <a:t>Q &amp; A (10 minutes)</a:t>
            </a:r>
            <a:endParaRPr lang="en-US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28738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</a:rPr>
              <a:t>B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achelor of </a:t>
            </a:r>
            <a:r>
              <a:rPr lang="en-US" altLang="zh-TW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</a:rPr>
              <a:t>S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cience in </a:t>
            </a:r>
            <a:r>
              <a:rPr lang="en-US" altLang="zh-TW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</a:rPr>
              <a:t>C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omputer </a:t>
            </a:r>
            <a:r>
              <a:rPr lang="en-US" altLang="zh-TW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</a:rPr>
              <a:t>S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cience (BSCS)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Curriculum </a:t>
            </a:r>
            <a:r>
              <a:rPr lang="en-US" altLang="zh-TW" sz="2000" kern="0" dirty="0" smtClean="0">
                <a:solidFill>
                  <a:srgbClr val="000000"/>
                </a:solidFill>
                <a:ea typeface="PMingLiU" pitchFamily="18" charset="-120"/>
              </a:rPr>
              <a:t>Requirement (120 units)</a:t>
            </a:r>
            <a:endParaRPr lang="en-US" altLang="zh-TW" sz="2000" kern="0" dirty="0">
              <a:solidFill>
                <a:srgbClr val="000000"/>
              </a:solidFill>
              <a:ea typeface="PMingLiU" pitchFamily="18" charset="-120"/>
            </a:endParaRPr>
          </a:p>
          <a:p>
            <a:pPr marL="742950" lvl="1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General 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Education - 27 units </a:t>
            </a:r>
          </a:p>
          <a:p>
            <a:pPr marL="742950" lvl="1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Major 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(CS </a:t>
            </a:r>
            <a:r>
              <a:rPr lang="en-US" altLang="zh-TW" sz="1800" kern="0" dirty="0">
                <a:solidFill>
                  <a:srgbClr val="000000"/>
                </a:solidFill>
                <a:ea typeface="PMingLiU" pitchFamily="18" charset="-120"/>
              </a:rPr>
              <a:t>Core 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and CS Electives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) - 93 units</a:t>
            </a:r>
            <a:endParaRPr lang="en-US" altLang="zh-TW" sz="2400" kern="0" dirty="0">
              <a:solidFill>
                <a:srgbClr val="000000"/>
              </a:solidFill>
              <a:ea typeface="PMingLiU" pitchFamily="18" charset="-120"/>
            </a:endParaRPr>
          </a:p>
          <a:p>
            <a:endParaRPr lang="en-US" sz="16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A249B-80BA-F446-9B71-1E67E22CF30B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58" y="23341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Requirements (48 units - 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21 GE units in the major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408" y="949235"/>
            <a:ext cx="8140628" cy="3788228"/>
          </a:xfrm>
        </p:spPr>
        <p:txBody>
          <a:bodyPr/>
          <a:lstStyle/>
          <a:p>
            <a:r>
              <a:rPr lang="en-US" sz="1400" dirty="0"/>
              <a:t>Block A - English Language Communication and Critical Thinking (9 units):</a:t>
            </a:r>
          </a:p>
          <a:p>
            <a:pPr lvl="1"/>
            <a:r>
              <a:rPr lang="en-US" sz="1200" dirty="0"/>
              <a:t>A1 - Oral Communication (3)</a:t>
            </a:r>
          </a:p>
          <a:p>
            <a:pPr lvl="1"/>
            <a:r>
              <a:rPr lang="en-US" sz="1200" dirty="0"/>
              <a:t>A2 - Written Communication (3)</a:t>
            </a:r>
          </a:p>
          <a:p>
            <a:pPr lvl="1"/>
            <a:r>
              <a:rPr lang="en-US" sz="1200" dirty="0"/>
              <a:t>A3 - Critical Thinking and Composition (3 units)</a:t>
            </a:r>
          </a:p>
          <a:p>
            <a:pPr lvl="2"/>
            <a:r>
              <a:rPr lang="en-US" sz="1100" dirty="0"/>
              <a:t>Critical Thinking - Met by </a:t>
            </a:r>
            <a:r>
              <a:rPr lang="en-US" sz="1100" u="sng" dirty="0" smtClean="0">
                <a:solidFill>
                  <a:srgbClr val="0000CC"/>
                </a:solidFill>
              </a:rPr>
              <a:t>major requirement courses</a:t>
            </a:r>
            <a:endParaRPr lang="en-US" sz="1100" dirty="0">
              <a:solidFill>
                <a:srgbClr val="0000CC"/>
              </a:solidFill>
            </a:endParaRPr>
          </a:p>
          <a:p>
            <a:pPr lvl="2"/>
            <a:r>
              <a:rPr lang="en-US" sz="1100" dirty="0"/>
              <a:t>2nd Composition - Met by </a:t>
            </a:r>
            <a:r>
              <a:rPr lang="en-US" sz="1100" u="sng" dirty="0">
                <a:hlinkClick r:id="rId2"/>
              </a:rPr>
              <a:t>ENGL 2030 (3</a:t>
            </a:r>
            <a:r>
              <a:rPr lang="en-US" sz="1100" u="sng" dirty="0" smtClean="0">
                <a:hlinkClick r:id="rId2"/>
              </a:rPr>
              <a:t>)</a:t>
            </a:r>
            <a:endParaRPr lang="en-US" sz="1100" dirty="0"/>
          </a:p>
          <a:p>
            <a:r>
              <a:rPr lang="en-US" sz="1400" dirty="0"/>
              <a:t>Block B - Natural Science (9 units): </a:t>
            </a:r>
          </a:p>
          <a:p>
            <a:pPr lvl="1"/>
            <a:r>
              <a:rPr lang="en-US" sz="1200" dirty="0"/>
              <a:t>B1 - Physical Science requirement (3) - Met by </a:t>
            </a:r>
            <a:r>
              <a:rPr lang="en-US" sz="1200" u="sng" dirty="0">
                <a:hlinkClick r:id="rId3"/>
              </a:rPr>
              <a:t>PHYS 2100 (5)</a:t>
            </a:r>
            <a:endParaRPr lang="en-US" sz="1200" dirty="0"/>
          </a:p>
          <a:p>
            <a:pPr lvl="1"/>
            <a:r>
              <a:rPr lang="en-US" sz="1200" dirty="0" smtClean="0"/>
              <a:t>B2 </a:t>
            </a:r>
            <a:r>
              <a:rPr lang="en-US" sz="1200" dirty="0"/>
              <a:t>or B3 - Biological science (3); or Interdisciplinary Physical-Biological science (3)</a:t>
            </a:r>
          </a:p>
          <a:p>
            <a:pPr lvl="1"/>
            <a:r>
              <a:rPr lang="en-US" sz="1200" dirty="0"/>
              <a:t>B4 - Quantitative Reasoning and Mathematical Concepts (3) - Met by </a:t>
            </a:r>
            <a:r>
              <a:rPr lang="en-US" sz="1200" u="sng" dirty="0">
                <a:hlinkClick r:id="rId4"/>
              </a:rPr>
              <a:t>MATH 2110 (4</a:t>
            </a:r>
            <a:r>
              <a:rPr lang="en-US" sz="1200" u="sng" dirty="0" smtClean="0">
                <a:hlinkClick r:id="rId4"/>
              </a:rPr>
              <a:t>)</a:t>
            </a:r>
            <a:endParaRPr lang="en-US" sz="1200" dirty="0"/>
          </a:p>
          <a:p>
            <a:r>
              <a:rPr lang="en-US" sz="1400" dirty="0"/>
              <a:t>Block C - Arts and Humanities (6 units):</a:t>
            </a:r>
          </a:p>
          <a:p>
            <a:pPr lvl="1"/>
            <a:r>
              <a:rPr lang="en-US" sz="1200" dirty="0"/>
              <a:t>C1 - Arts (3)</a:t>
            </a:r>
          </a:p>
          <a:p>
            <a:pPr lvl="1"/>
            <a:r>
              <a:rPr lang="en-US" sz="1200" dirty="0"/>
              <a:t>C2  - Met by </a:t>
            </a:r>
            <a:r>
              <a:rPr lang="en-US" sz="1200" u="sng" dirty="0">
                <a:hlinkClick r:id="rId5"/>
              </a:rPr>
              <a:t>CS 3801 (3)</a:t>
            </a:r>
            <a:endParaRPr lang="en-US" sz="1200" dirty="0"/>
          </a:p>
          <a:p>
            <a:r>
              <a:rPr lang="en-US" sz="1400" dirty="0" smtClean="0"/>
              <a:t>Block </a:t>
            </a:r>
            <a:r>
              <a:rPr lang="en-US" sz="1400" dirty="0"/>
              <a:t>D - Social Science (6 units</a:t>
            </a:r>
            <a:r>
              <a:rPr lang="en-US" sz="1400" dirty="0" smtClean="0"/>
              <a:t>) </a:t>
            </a:r>
            <a:endParaRPr lang="en-US" sz="1400" dirty="0"/>
          </a:p>
          <a:p>
            <a:r>
              <a:rPr lang="en-US" sz="1400" dirty="0"/>
              <a:t>Block E - Lifelong Understanding and Self-Development (3 </a:t>
            </a:r>
            <a:r>
              <a:rPr lang="en-US" sz="1400" dirty="0" smtClean="0"/>
              <a:t>units) </a:t>
            </a:r>
          </a:p>
          <a:p>
            <a:r>
              <a:rPr lang="en-US" sz="1400" dirty="0" smtClean="0"/>
              <a:t>Block F – Race and Ethnicity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0833" y="1659871"/>
            <a:ext cx="26332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GE UD requirements (9 units) met by the major.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n-US" sz="1200" b="1" dirty="0"/>
              <a:t>Lower Division Required </a:t>
            </a:r>
            <a:r>
              <a:rPr lang="en-US" sz="1200" b="1" dirty="0" smtClean="0"/>
              <a:t>Courses (</a:t>
            </a:r>
            <a:r>
              <a:rPr lang="en-US" sz="1200" b="1" dirty="0" smtClean="0">
                <a:solidFill>
                  <a:srgbClr val="FF0000"/>
                </a:solidFill>
              </a:rPr>
              <a:t>44 </a:t>
            </a:r>
            <a:r>
              <a:rPr lang="en-US" sz="1200" b="1" dirty="0" smtClean="0"/>
              <a:t>units)</a:t>
            </a:r>
            <a:endParaRPr lang="en-US" sz="1200" b="1" dirty="0"/>
          </a:p>
          <a:p>
            <a:r>
              <a:rPr lang="en-US" sz="1200" dirty="0"/>
              <a:t>CS 1222 - Introduction to Relational Databases</a:t>
            </a:r>
          </a:p>
          <a:p>
            <a:r>
              <a:rPr lang="en-US" sz="1200" dirty="0"/>
              <a:t>CS 2011 - Introduction to Programming </a:t>
            </a:r>
            <a:r>
              <a:rPr lang="en-US" sz="1200" dirty="0" smtClean="0"/>
              <a:t>I (4)</a:t>
            </a:r>
            <a:endParaRPr lang="en-US" sz="1200" dirty="0"/>
          </a:p>
          <a:p>
            <a:r>
              <a:rPr lang="en-US" sz="1200" dirty="0"/>
              <a:t>CS 2012 - Introduction to Programming </a:t>
            </a:r>
            <a:r>
              <a:rPr lang="en-US" sz="1200" dirty="0" smtClean="0"/>
              <a:t>II (4)</a:t>
            </a:r>
            <a:endParaRPr lang="en-US" sz="1200" dirty="0"/>
          </a:p>
          <a:p>
            <a:r>
              <a:rPr lang="en-US" sz="1200" dirty="0"/>
              <a:t>CS 2013 - Programming with Data </a:t>
            </a:r>
            <a:r>
              <a:rPr lang="en-US" sz="1200" dirty="0" smtClean="0"/>
              <a:t>Structures (4)</a:t>
            </a:r>
            <a:endParaRPr lang="en-US" sz="1200" dirty="0"/>
          </a:p>
          <a:p>
            <a:r>
              <a:rPr lang="en-US" sz="1200" dirty="0"/>
              <a:t>CS 2148 - Discrete </a:t>
            </a:r>
            <a:r>
              <a:rPr lang="en-US" sz="1200" dirty="0" smtClean="0"/>
              <a:t>Structures (4)</a:t>
            </a:r>
          </a:p>
          <a:p>
            <a:r>
              <a:rPr lang="en-US" sz="1200" i="1" dirty="0" smtClean="0"/>
              <a:t>CS 2445 – Intro to Computer Systems</a:t>
            </a:r>
          </a:p>
          <a:p>
            <a:r>
              <a:rPr lang="en-US" sz="1200" i="1" dirty="0" smtClean="0"/>
              <a:t>CS 2470 – Network </a:t>
            </a:r>
            <a:r>
              <a:rPr lang="en-US" sz="1200" i="1" dirty="0"/>
              <a:t>S</a:t>
            </a:r>
            <a:r>
              <a:rPr lang="en-US" sz="1200" i="1" dirty="0" smtClean="0"/>
              <a:t>ystems and Cybersecurity </a:t>
            </a:r>
            <a:endParaRPr lang="en-US" sz="1200" i="1" dirty="0"/>
          </a:p>
          <a:p>
            <a:r>
              <a:rPr lang="en-US" sz="1200" dirty="0"/>
              <a:t>ENGL 2030 - Introduction to Technical Writing</a:t>
            </a:r>
          </a:p>
          <a:p>
            <a:r>
              <a:rPr lang="en-US" sz="1200" dirty="0"/>
              <a:t>MATH 2110 - Calculus </a:t>
            </a:r>
            <a:r>
              <a:rPr lang="en-US" sz="1200" dirty="0" smtClean="0"/>
              <a:t>I (4)</a:t>
            </a:r>
            <a:endParaRPr lang="en-US" sz="1200" dirty="0"/>
          </a:p>
          <a:p>
            <a:r>
              <a:rPr lang="en-US" sz="1200" dirty="0"/>
              <a:t>MATH 2120 - Calculus </a:t>
            </a:r>
            <a:r>
              <a:rPr lang="en-US" sz="1200" dirty="0" smtClean="0"/>
              <a:t>II (4)</a:t>
            </a:r>
            <a:endParaRPr lang="en-US" sz="1200" dirty="0"/>
          </a:p>
          <a:p>
            <a:r>
              <a:rPr lang="en-US" sz="1200" dirty="0"/>
              <a:t>MATH 2550 - Introduction to Linear Algebra</a:t>
            </a:r>
          </a:p>
          <a:p>
            <a:r>
              <a:rPr lang="en-US" sz="1200" dirty="0"/>
              <a:t>PHYS 2100 - General Physics I: </a:t>
            </a:r>
            <a:r>
              <a:rPr lang="en-US" sz="1200" dirty="0" smtClean="0"/>
              <a:t>Mechanics (5)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1200" b="1" dirty="0"/>
              <a:t>Upper Division Required </a:t>
            </a:r>
            <a:r>
              <a:rPr lang="en-US" sz="1200" b="1" dirty="0" smtClean="0"/>
              <a:t>Courses (</a:t>
            </a:r>
            <a:r>
              <a:rPr lang="en-US" sz="1200" b="1" dirty="0" smtClean="0">
                <a:solidFill>
                  <a:srgbClr val="FF0000"/>
                </a:solidFill>
              </a:rPr>
              <a:t>31</a:t>
            </a:r>
            <a:r>
              <a:rPr lang="en-US" sz="1200" b="1" dirty="0" smtClean="0"/>
              <a:t> units)</a:t>
            </a:r>
            <a:endParaRPr lang="en-US" sz="1200" b="1" dirty="0"/>
          </a:p>
          <a:p>
            <a:r>
              <a:rPr lang="en-US" sz="1200" dirty="0"/>
              <a:t>CS 3035 - Programming Language Paradigms</a:t>
            </a:r>
          </a:p>
          <a:p>
            <a:r>
              <a:rPr lang="en-US" sz="1200" dirty="0"/>
              <a:t>CS 3112 - Analysis of Algorithms</a:t>
            </a:r>
          </a:p>
          <a:p>
            <a:r>
              <a:rPr lang="en-US" sz="1200" dirty="0"/>
              <a:t>CS 3186 - Introduction to Automata Theory</a:t>
            </a:r>
          </a:p>
          <a:p>
            <a:r>
              <a:rPr lang="en-US" sz="1200" dirty="0"/>
              <a:t>CS 3220 - Web and Internet </a:t>
            </a:r>
            <a:r>
              <a:rPr lang="en-US" sz="1200" dirty="0" smtClean="0"/>
              <a:t>Programming (4)</a:t>
            </a:r>
            <a:endParaRPr lang="en-US" sz="1200" dirty="0"/>
          </a:p>
          <a:p>
            <a:r>
              <a:rPr lang="en-US" sz="1200" dirty="0"/>
              <a:t>CS 3337 - Software Engineering</a:t>
            </a:r>
          </a:p>
          <a:p>
            <a:r>
              <a:rPr lang="en-US" sz="1200" dirty="0"/>
              <a:t>CS 3801 - Societal and Ethical Issues in Computing</a:t>
            </a:r>
          </a:p>
          <a:p>
            <a:r>
              <a:rPr lang="en-US" sz="1200" dirty="0"/>
              <a:t>CS 4440 - Introduction to Operating Systems</a:t>
            </a:r>
          </a:p>
          <a:p>
            <a:r>
              <a:rPr lang="en-US" sz="1200" dirty="0"/>
              <a:t>CS 4961 - Software Design Laboratory I</a:t>
            </a:r>
          </a:p>
          <a:p>
            <a:r>
              <a:rPr lang="en-US" sz="1200" dirty="0"/>
              <a:t>CS 4962 - Software Design Laboratory II</a:t>
            </a:r>
          </a:p>
          <a:p>
            <a:r>
              <a:rPr lang="en-US" sz="1200" dirty="0"/>
              <a:t>CS 4963 - Computer Science Recapitulation</a:t>
            </a:r>
          </a:p>
          <a:p>
            <a:r>
              <a:rPr lang="en-US" sz="1200" dirty="0" smtClean="0"/>
              <a:t>--------------------------------------------------------------------------</a:t>
            </a:r>
            <a:endParaRPr lang="en-US" sz="1200" dirty="0"/>
          </a:p>
          <a:p>
            <a:r>
              <a:rPr lang="en-US" sz="1200" b="1" dirty="0" smtClean="0"/>
              <a:t>CS Electives </a:t>
            </a:r>
            <a:r>
              <a:rPr lang="en-US" sz="1200" b="1" dirty="0"/>
              <a:t>(18 units</a:t>
            </a:r>
            <a:r>
              <a:rPr lang="en-US" sz="1200" b="1" dirty="0" smtClean="0"/>
              <a:t>)</a:t>
            </a:r>
          </a:p>
          <a:p>
            <a:r>
              <a:rPr lang="en-US" sz="1200" dirty="0" smtClean="0"/>
              <a:t>6 elective courses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1800" kern="0" dirty="0" smtClean="0">
                <a:solidFill>
                  <a:srgbClr val="FF0000"/>
                </a:solidFill>
                <a:ea typeface="PMingLiU" pitchFamily="18" charset="-120"/>
              </a:rPr>
              <a:t>New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 BS </a:t>
            </a:r>
            <a:r>
              <a:rPr lang="en-US" altLang="zh-TW" sz="1800" kern="0" dirty="0">
                <a:solidFill>
                  <a:srgbClr val="000000"/>
                </a:solidFill>
                <a:ea typeface="PMingLiU" pitchFamily="18" charset="-120"/>
              </a:rPr>
              <a:t>Curriculum 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(</a:t>
            </a:r>
            <a:r>
              <a:rPr lang="en-US" altLang="zh-TW" sz="1800" kern="0" dirty="0" smtClean="0">
                <a:solidFill>
                  <a:srgbClr val="FF0000"/>
                </a:solidFill>
                <a:ea typeface="PMingLiU" pitchFamily="18" charset="-120"/>
              </a:rPr>
              <a:t>effective Fall 2021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) – Major Requirements (93 units)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1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Game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AR/VR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Cryptography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IoT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Elective Courses (in random order)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F748-C605-D94E-BFC1-A6CD861E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" y="401184"/>
            <a:ext cx="3507691" cy="1455896"/>
          </a:xfrm>
        </p:spPr>
        <p:txBody>
          <a:bodyPr>
            <a:normAutofit/>
          </a:bodyPr>
          <a:lstStyle/>
          <a:p>
            <a:r>
              <a:rPr lang="en-US" dirty="0" smtClean="0"/>
              <a:t>Roadmap</a:t>
            </a:r>
            <a:r>
              <a:rPr lang="en-US" dirty="0"/>
              <a:t> </a:t>
            </a:r>
            <a:r>
              <a:rPr lang="en-US" dirty="0" smtClean="0"/>
              <a:t>and MSC (Major Specific Criteria)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D1AA03B-08FC-BC49-A061-A35813DA6ACC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699" y="193794"/>
            <a:ext cx="4797673" cy="47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F748-C605-D94E-BFC1-A6CD861E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" y="401184"/>
            <a:ext cx="8041984" cy="857250"/>
          </a:xfrm>
        </p:spPr>
        <p:txBody>
          <a:bodyPr>
            <a:normAutofit/>
          </a:bodyPr>
          <a:lstStyle/>
          <a:p>
            <a:r>
              <a:rPr lang="en-US" sz="2000" dirty="0"/>
              <a:t>Transfer </a:t>
            </a:r>
            <a:r>
              <a:rPr lang="en-US" sz="2000" dirty="0" smtClean="0"/>
              <a:t>Roadmap : </a:t>
            </a:r>
            <a:r>
              <a:rPr lang="en-US" sz="2000" dirty="0" smtClean="0">
                <a:hlinkClick r:id="rId2"/>
              </a:rPr>
              <a:t>Articulation Map</a:t>
            </a:r>
            <a:r>
              <a:rPr lang="en-US" sz="2000" dirty="0"/>
              <a:t> </a:t>
            </a:r>
            <a:r>
              <a:rPr lang="en-US" sz="2000" dirty="0" smtClean="0"/>
              <a:t>and https</a:t>
            </a:r>
            <a:r>
              <a:rPr lang="en-US" sz="2000" dirty="0"/>
              <a:t>://assist.org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D1AA03B-08FC-BC49-A061-A35813DA6ACC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27" y="1258434"/>
            <a:ext cx="6420573" cy="29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F748-C605-D94E-BFC1-A6CD861E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Degree Plan -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107686"/>
              </p:ext>
            </p:extLst>
          </p:nvPr>
        </p:nvGraphicFramePr>
        <p:xfrm>
          <a:off x="1309437" y="1246237"/>
          <a:ext cx="4629152" cy="12344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1177610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4874699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21261917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526957957"/>
                    </a:ext>
                  </a:extLst>
                </a:gridCol>
              </a:tblGrid>
              <a:tr h="20574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Summer </a:t>
                      </a:r>
                      <a:r>
                        <a:rPr lang="en-US" sz="1200" cap="small" dirty="0" smtClean="0">
                          <a:effectLst/>
                        </a:rPr>
                        <a:t>2021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fall </a:t>
                      </a:r>
                      <a:r>
                        <a:rPr lang="en-US" sz="1200" cap="small" dirty="0" smtClean="0">
                          <a:effectLst/>
                        </a:rPr>
                        <a:t>2021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spring </a:t>
                      </a:r>
                      <a:r>
                        <a:rPr lang="en-US" sz="1200" cap="small" dirty="0" smtClean="0">
                          <a:effectLst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9369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2012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150835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1222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2148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20422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2445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42208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357589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350101"/>
                  </a:ext>
                </a:extLst>
              </a:tr>
            </a:tbl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14667F-56B9-5447-B573-BB2FB47A0020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458578"/>
              </p:ext>
            </p:extLst>
          </p:nvPr>
        </p:nvGraphicFramePr>
        <p:xfrm>
          <a:off x="1309437" y="2863296"/>
          <a:ext cx="4629152" cy="12344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1177610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4874699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21261917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526957957"/>
                    </a:ext>
                  </a:extLst>
                </a:gridCol>
              </a:tblGrid>
              <a:tr h="20574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2022-2023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Summer </a:t>
                      </a:r>
                      <a:r>
                        <a:rPr lang="en-US" sz="1200" cap="small" dirty="0" smtClean="0">
                          <a:effectLst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fall </a:t>
                      </a:r>
                      <a:r>
                        <a:rPr lang="en-US" sz="1200" cap="small" dirty="0" smtClean="0">
                          <a:effectLst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spring </a:t>
                      </a:r>
                      <a:r>
                        <a:rPr lang="en-US" sz="1200" cap="small" dirty="0" smtClean="0">
                          <a:effectLst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9369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 3035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 3186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150835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 3112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 3801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20422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CS 3220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 4440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42208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 3337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 Elective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357589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 (GE F)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Math 2555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3501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61464" y="1246237"/>
            <a:ext cx="256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orientations:</a:t>
            </a:r>
          </a:p>
          <a:p>
            <a:r>
              <a:rPr lang="en-US" dirty="0" smtClean="0"/>
              <a:t>Provide individualized course work plan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7256" y="2823652"/>
            <a:ext cx="25429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2 ~</a:t>
            </a:r>
            <a:r>
              <a:rPr lang="en-US" i="1" dirty="0" smtClean="0"/>
              <a:t> </a:t>
            </a:r>
            <a:r>
              <a:rPr lang="en-US" i="1" dirty="0"/>
              <a:t>3 year </a:t>
            </a:r>
            <a:r>
              <a:rPr lang="en-US" i="1" dirty="0" smtClean="0"/>
              <a:t>academic plan toward graduation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7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652</Words>
  <Application>Microsoft Office PowerPoint</Application>
  <PresentationFormat>On-screen Show (16:9)</PresentationFormat>
  <Paragraphs>141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PMingLiU</vt:lpstr>
      <vt:lpstr>Arial</vt:lpstr>
      <vt:lpstr>Calibri</vt:lpstr>
      <vt:lpstr>Courier New</vt:lpstr>
      <vt:lpstr>Times New Roman</vt:lpstr>
      <vt:lpstr>Wingdings</vt:lpstr>
      <vt:lpstr>Office Theme</vt:lpstr>
      <vt:lpstr>Computer Science </vt:lpstr>
      <vt:lpstr>Agenda</vt:lpstr>
      <vt:lpstr>Bachelor of Science in Computer Science (BSCS)</vt:lpstr>
      <vt:lpstr>GE Requirements (48 units - 21 GE units in the major )</vt:lpstr>
      <vt:lpstr>New BS Curriculum (effective Fall 2021) – Major Requirements (93 units)</vt:lpstr>
      <vt:lpstr>Areas of Elective Courses (in random order)</vt:lpstr>
      <vt:lpstr>Roadmap and MSC (Major Specific Criteria)</vt:lpstr>
      <vt:lpstr>Transfer Roadmap : Articulation Map and https://assist.org/</vt:lpstr>
      <vt:lpstr>Your Degree Plan - Example</vt:lpstr>
      <vt:lpstr>Computer Science Department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74</cp:revision>
  <dcterms:created xsi:type="dcterms:W3CDTF">2020-04-22T18:12:43Z</dcterms:created>
  <dcterms:modified xsi:type="dcterms:W3CDTF">2021-03-25T01:06:32Z</dcterms:modified>
</cp:coreProperties>
</file>