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95" r:id="rId2"/>
    <p:sldId id="462" r:id="rId3"/>
    <p:sldId id="465" r:id="rId4"/>
    <p:sldId id="504" r:id="rId5"/>
    <p:sldId id="502" r:id="rId6"/>
    <p:sldId id="505" r:id="rId7"/>
    <p:sldId id="496" r:id="rId8"/>
    <p:sldId id="503" r:id="rId9"/>
    <p:sldId id="497" r:id="rId10"/>
    <p:sldId id="501" r:id="rId11"/>
    <p:sldId id="480" r:id="rId12"/>
  </p:sldIdLst>
  <p:sldSz cx="9144000" cy="5143500" type="screen16x9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h Cherniss" initials="MC" lastIdx="9" clrIdx="0"/>
  <p:cmAuthor id="2" name="Mara Mintz" initials="MM" lastIdx="6" clrIdx="1">
    <p:extLst>
      <p:ext uri="{19B8F6BF-5375-455C-9EA6-DF929625EA0E}">
        <p15:presenceInfo xmlns:p15="http://schemas.microsoft.com/office/powerpoint/2012/main" userId="25ea2eff5ac3ceb0" providerId="Windows Live"/>
      </p:ext>
    </p:extLst>
  </p:cmAuthor>
  <p:cmAuthor id="3" name="Jonathan Rutchik" initials="JR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3399"/>
    <a:srgbClr val="FCC90A"/>
    <a:srgbClr val="4A4F55"/>
    <a:srgbClr val="272324"/>
    <a:srgbClr val="A58628"/>
    <a:srgbClr val="898989"/>
    <a:srgbClr val="3E5C94"/>
    <a:srgbClr val="3F5B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61" autoAdjust="0"/>
    <p:restoredTop sz="91253" autoAdjust="0"/>
  </p:normalViewPr>
  <p:slideViewPr>
    <p:cSldViewPr snapToGrid="0" snapToObjects="1">
      <p:cViewPr varScale="1">
        <p:scale>
          <a:sx n="80" d="100"/>
          <a:sy n="80" d="100"/>
        </p:scale>
        <p:origin x="60" y="7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147" d="100"/>
          <a:sy n="147" d="100"/>
        </p:scale>
        <p:origin x="131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FECECE4-DAC3-184B-ACA5-FE13628ADD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E505-AACC-A441-A0A2-862C839087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07F553-0B52-9542-A9FE-C4F2764AF8D6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4C9671-94C8-3642-890C-0ACE75469B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B7DE89-E275-1E4D-940A-CDC79AFEA87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2F86C5-3458-7741-98E4-0944E36345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18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07840-2B3D-544B-89F3-FB0965DC6458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FFD51F-2C2B-9E40-86B6-19E5372E5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216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6369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017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418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FFD51F-2C2B-9E40-86B6-19E5372E5CE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2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318983"/>
            <a:ext cx="5654749" cy="55238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6195" y="2894946"/>
            <a:ext cx="565474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D24B268C-D757-234C-A337-CFEB3D4199C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12620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A395EF-4307-9C45-A995-09970D74C4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299504" y="184149"/>
            <a:ext cx="1819687" cy="1937259"/>
          </a:xfrm>
          <a:prstGeom prst="rect">
            <a:avLst/>
          </a:prstGeom>
        </p:spPr>
      </p:pic>
      <p:pic>
        <p:nvPicPr>
          <p:cNvPr id="20" name="Picture 19" descr="A close up of a logo&#10;&#10;Description automatically generated">
            <a:extLst>
              <a:ext uri="{FF2B5EF4-FFF2-40B4-BE49-F238E27FC236}">
                <a16:creationId xmlns:a16="http://schemas.microsoft.com/office/drawing/2014/main" id="{998402E4-6B09-6C46-9E46-BA6D15131A3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096677" y="934104"/>
            <a:ext cx="6928451" cy="53852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E9183DE-11EC-A147-BC99-6165131F50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alphaModFix amt="1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52" t="1941" r="-4752" b="51083"/>
          <a:stretch/>
        </p:blipFill>
        <p:spPr>
          <a:xfrm>
            <a:off x="6864096" y="1829521"/>
            <a:ext cx="1924301" cy="331397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54087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64EBAC9A-3243-7948-A0A3-A3D1B55301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9563"/>
            <a:ext cx="5387332" cy="5161997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953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alking down a street&#10;&#10;Description automatically generated">
            <a:extLst>
              <a:ext uri="{FF2B5EF4-FFF2-40B4-BE49-F238E27FC236}">
                <a16:creationId xmlns:a16="http://schemas.microsoft.com/office/drawing/2014/main" id="{4C3BCBD3-1B37-C444-A54B-35A2627DAF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2" b="-176"/>
          <a:stretch/>
        </p:blipFill>
        <p:spPr>
          <a:xfrm>
            <a:off x="3369971" y="-17293"/>
            <a:ext cx="5774029" cy="516079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7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people walking down a street next to a building&#10;&#10;Description automatically generated">
            <a:extLst>
              <a:ext uri="{FF2B5EF4-FFF2-40B4-BE49-F238E27FC236}">
                <a16:creationId xmlns:a16="http://schemas.microsoft.com/office/drawing/2014/main" id="{4EF181C8-10ED-D64D-8EDB-E36814533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7449" y="0"/>
            <a:ext cx="4536551" cy="51253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001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001" y="1666059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flipH="1">
            <a:off x="4607449" y="729324"/>
            <a:ext cx="147431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8781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4116547D-614F-E549-97A4-850E8651FC57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EB6B52A0-3685-A54B-B54D-60133004576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7433753-A008-7742-B793-CE86E61CD2B1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0515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2C5591F-849C-3B41-A257-FEA33CB57F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E5C5502B-A01D-CB4E-9D8E-B5505FD4FEC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A4B992-B89F-1746-AFCC-EC7631249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408" y="1146189"/>
            <a:ext cx="8140628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AF38B7F-7A6E-D741-A5F1-754C88A627F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CA90C820-AC80-524A-B30C-0F492D7CA18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AD71DB-6346-2144-85C6-F4CEF58B34C5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18173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408" y="1177748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8521E6B9-4F77-584D-BA4E-D0E7EA0B28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C712D0E-A2E0-5842-B6AA-14AF1C23D9BC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9" name="Picture 8" descr="A close up of a logo&#10;&#10;Description automatically generated">
              <a:extLst>
                <a:ext uri="{FF2B5EF4-FFF2-40B4-BE49-F238E27FC236}">
                  <a16:creationId xmlns:a16="http://schemas.microsoft.com/office/drawing/2014/main" id="{53215066-D693-314A-9B0D-E690BD56D50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841E4F-2415-0A4F-8ECD-001D43698B78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6975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842687B-E34E-4B47-BB16-2DB39BC066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2718" y="0"/>
            <a:ext cx="876601" cy="7962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C07CFB3C-9636-0A4F-8178-A1ABF0298AF8}"/>
              </a:ext>
            </a:extLst>
          </p:cNvPr>
          <p:cNvGrpSpPr/>
          <p:nvPr userDrawn="1"/>
        </p:nvGrpSpPr>
        <p:grpSpPr>
          <a:xfrm>
            <a:off x="198023" y="147081"/>
            <a:ext cx="8503920" cy="543191"/>
            <a:chOff x="198023" y="147081"/>
            <a:chExt cx="8700480" cy="543191"/>
          </a:xfrm>
        </p:grpSpPr>
        <p:pic>
          <p:nvPicPr>
            <p:cNvPr id="5" name="Picture 4" descr="A close up of a logo&#10;&#10;Description automatically generated">
              <a:extLst>
                <a:ext uri="{FF2B5EF4-FFF2-40B4-BE49-F238E27FC236}">
                  <a16:creationId xmlns:a16="http://schemas.microsoft.com/office/drawing/2014/main" id="{29D15242-825A-344E-9167-CF27804226C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98023" y="151749"/>
              <a:ext cx="492246" cy="53852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E1567C5-D584-7341-917B-F0C864D6E96C}"/>
                </a:ext>
              </a:extLst>
            </p:cNvPr>
            <p:cNvSpPr/>
            <p:nvPr userDrawn="1"/>
          </p:nvSpPr>
          <p:spPr>
            <a:xfrm>
              <a:off x="690269" y="147081"/>
              <a:ext cx="8208234" cy="64008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57BD343E-BB60-1846-957C-EF5784C571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29323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6F385B3-52AD-1F49-A990-25AE7ABF37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408" y="1169435"/>
            <a:ext cx="8140628" cy="33944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23538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7408" y="1200151"/>
            <a:ext cx="3959392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F3610E8-A726-8449-8F78-DA2F7ACC9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4418BBB7-7D3A-EF42-ADCA-F5DFC970C2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6BB865F-C183-4546-9810-D99750BE1204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3" name="Picture 12" descr="A close up of a logo&#10;&#10;Description automatically generated">
              <a:extLst>
                <a:ext uri="{FF2B5EF4-FFF2-40B4-BE49-F238E27FC236}">
                  <a16:creationId xmlns:a16="http://schemas.microsoft.com/office/drawing/2014/main" id="{C1326A71-8846-1644-B377-66996DE3D09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45CE7F6-2C34-3740-9B4C-56FD5B3EA2FC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770887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408" y="1151335"/>
            <a:ext cx="3960980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408" y="1631156"/>
            <a:ext cx="3960980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265" y="1151335"/>
            <a:ext cx="3962536" cy="47982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rgbClr val="FCC90A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265" y="1631156"/>
            <a:ext cx="3962536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84E2CA30-05C0-3D47-841D-BC4D8B15A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408" y="237636"/>
            <a:ext cx="8140628" cy="8572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E0435E06-3DC2-2841-B93E-196B9DC38B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198"/>
          <a:stretch/>
        </p:blipFill>
        <p:spPr>
          <a:xfrm>
            <a:off x="0" y="0"/>
            <a:ext cx="876601" cy="796293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ECD72CA-61EB-4A4C-8093-436A3464D051}"/>
              </a:ext>
            </a:extLst>
          </p:cNvPr>
          <p:cNvGrpSpPr/>
          <p:nvPr userDrawn="1"/>
        </p:nvGrpSpPr>
        <p:grpSpPr>
          <a:xfrm>
            <a:off x="182346" y="104249"/>
            <a:ext cx="570006" cy="4473696"/>
            <a:chOff x="182346" y="104249"/>
            <a:chExt cx="570006" cy="4473696"/>
          </a:xfrm>
        </p:grpSpPr>
        <p:pic>
          <p:nvPicPr>
            <p:cNvPr id="15" name="Picture 14" descr="A close up of a logo&#10;&#10;Description automatically generated">
              <a:extLst>
                <a:ext uri="{FF2B5EF4-FFF2-40B4-BE49-F238E27FC236}">
                  <a16:creationId xmlns:a16="http://schemas.microsoft.com/office/drawing/2014/main" id="{F88AF9A5-C125-F347-97C5-E074CF5BD09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2346" y="104249"/>
              <a:ext cx="570006" cy="538523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C3EEEA6-D6CD-7F4A-89B6-5F1C74A362F6}"/>
                </a:ext>
              </a:extLst>
            </p:cNvPr>
            <p:cNvSpPr/>
            <p:nvPr userDrawn="1"/>
          </p:nvSpPr>
          <p:spPr>
            <a:xfrm rot="5400000">
              <a:off x="-1801902" y="2538833"/>
              <a:ext cx="4023360" cy="54864"/>
            </a:xfrm>
            <a:prstGeom prst="rect">
              <a:avLst/>
            </a:prstGeom>
            <a:solidFill>
              <a:srgbClr val="FCC9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896956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05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76603" y="556528"/>
            <a:ext cx="4167397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4840586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606209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481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5332353" y="9004"/>
            <a:ext cx="3788497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A large white building&#10;&#10;Description automatically generated">
            <a:extLst>
              <a:ext uri="{FF2B5EF4-FFF2-40B4-BE49-F238E27FC236}">
                <a16:creationId xmlns:a16="http://schemas.microsoft.com/office/drawing/2014/main" id="{1CD372BA-776F-414E-A75F-E041CFEFFF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  <a14:imgEffect>
                      <a14:saturation sat="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16119"/>
          <a:stretch/>
        </p:blipFill>
        <p:spPr>
          <a:xfrm>
            <a:off x="5625197" y="556528"/>
            <a:ext cx="3495654" cy="4586971"/>
          </a:xfrm>
          <a:prstGeom prst="rect">
            <a:avLst/>
          </a:prstGeom>
          <a:effectLst>
            <a:outerShdw dir="5400000" algn="ctr" rotWithShape="0">
              <a:srgbClr val="000000">
                <a:alpha val="43137"/>
              </a:srgbClr>
            </a:outerShdw>
            <a:softEdge rad="12700"/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>
            <a:off x="5489179" y="2791962"/>
            <a:ext cx="818534" cy="2200843"/>
          </a:xfrm>
          <a:prstGeom prst="rect">
            <a:avLst/>
          </a:prstGeom>
        </p:spPr>
      </p:pic>
      <p:pic>
        <p:nvPicPr>
          <p:cNvPr id="21" name="Picture 20" descr="A picture containing baseball&#10;&#10;Description automatically generated">
            <a:extLst>
              <a:ext uri="{FF2B5EF4-FFF2-40B4-BE49-F238E27FC236}">
                <a16:creationId xmlns:a16="http://schemas.microsoft.com/office/drawing/2014/main" id="{1BF39851-6DA6-7841-BDB1-EA22069EECE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254802" y="1407073"/>
            <a:ext cx="1332108" cy="8778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5360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0" name="Picture 9" descr="A tree lined street&#10;&#10;Description automatically generated">
            <a:extLst>
              <a:ext uri="{FF2B5EF4-FFF2-40B4-BE49-F238E27FC236}">
                <a16:creationId xmlns:a16="http://schemas.microsoft.com/office/drawing/2014/main" id="{43FCBB59-884B-D241-A30C-1EB82F8BEC6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3760" y="702216"/>
            <a:ext cx="3865880" cy="4450287"/>
          </a:xfrm>
          <a:prstGeom prst="rect">
            <a:avLst/>
          </a:prstGeom>
        </p:spPr>
      </p:pic>
      <p:sp>
        <p:nvSpPr>
          <p:cNvPr id="11" name="Freeform 10">
            <a:extLst>
              <a:ext uri="{FF2B5EF4-FFF2-40B4-BE49-F238E27FC236}">
                <a16:creationId xmlns:a16="http://schemas.microsoft.com/office/drawing/2014/main" id="{2330FA8F-24E2-1046-8F3F-5CEA52CA6025}"/>
              </a:ext>
            </a:extLst>
          </p:cNvPr>
          <p:cNvSpPr/>
          <p:nvPr userDrawn="1"/>
        </p:nvSpPr>
        <p:spPr>
          <a:xfrm flipH="1">
            <a:off x="4683073" y="720320"/>
            <a:ext cx="19949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36668" y="9004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989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tree lined street&#10;&#10;Description automatically generated">
            <a:extLst>
              <a:ext uri="{FF2B5EF4-FFF2-40B4-BE49-F238E27FC236}">
                <a16:creationId xmlns:a16="http://schemas.microsoft.com/office/drawing/2014/main" id="{A20A685D-D3DD-1E41-9703-9693AA53E8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836" y="0"/>
            <a:ext cx="4536037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393" y="644503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91393" y="1666059"/>
            <a:ext cx="3592512" cy="344090"/>
          </a:xfrm>
        </p:spPr>
        <p:txBody>
          <a:bodyPr anchor="b">
            <a:noAutofit/>
          </a:bodyPr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>
            <a:off x="4427668" y="729324"/>
            <a:ext cx="143205" cy="4414176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792" h="4414176">
                <a:moveTo>
                  <a:pt x="9454" y="129575"/>
                </a:moveTo>
                <a:lnTo>
                  <a:pt x="79792" y="0"/>
                </a:lnTo>
                <a:lnTo>
                  <a:pt x="79792" y="4414176"/>
                </a:lnTo>
                <a:lnTo>
                  <a:pt x="0" y="4414176"/>
                </a:lnTo>
                <a:cubicBezTo>
                  <a:pt x="3151" y="2985976"/>
                  <a:pt x="6303" y="1557775"/>
                  <a:pt x="9454" y="12957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377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C806285-BEFA-E540-AFFA-C98F20B26B71}"/>
              </a:ext>
            </a:extLst>
          </p:cNvPr>
          <p:cNvSpPr/>
          <p:nvPr userDrawn="1"/>
        </p:nvSpPr>
        <p:spPr>
          <a:xfrm>
            <a:off x="4683760" y="9004"/>
            <a:ext cx="4460240" cy="5134496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8E7532AB-4B30-E042-8D7B-78C8B9D48D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4677507" y="914401"/>
            <a:ext cx="4466494" cy="4229100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47B07CA2-EE15-8740-9ADD-4D7F85AF94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8901" y="1224321"/>
            <a:ext cx="4009259" cy="1314450"/>
          </a:xfrm>
        </p:spPr>
        <p:txBody>
          <a:bodyPr/>
          <a:lstStyle>
            <a:lvl1pPr marL="0" indent="0" algn="l">
              <a:buNone/>
              <a:defRPr>
                <a:solidFill>
                  <a:srgbClr val="4A4F55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CDC26C18-1799-5F49-909E-3517C5CB13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9854"/>
          <a:stretch/>
        </p:blipFill>
        <p:spPr>
          <a:xfrm rot="12748497">
            <a:off x="5255191" y="465522"/>
            <a:ext cx="930293" cy="2422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D10C44-ACE2-7D45-9357-DE79BED98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3ABF1A3-412D-2E41-A382-E44849C8EAE8}"/>
              </a:ext>
            </a:extLst>
          </p:cNvPr>
          <p:cNvSpPr/>
          <p:nvPr userDrawn="1"/>
        </p:nvSpPr>
        <p:spPr>
          <a:xfrm>
            <a:off x="4677505" y="0"/>
            <a:ext cx="4466495" cy="914400"/>
          </a:xfrm>
          <a:prstGeom prst="rect">
            <a:avLst/>
          </a:prstGeom>
          <a:solidFill>
            <a:srgbClr val="272324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CF87C07-9D91-4E45-921A-44018CE19B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47"/>
          <a:stretch/>
        </p:blipFill>
        <p:spPr>
          <a:xfrm>
            <a:off x="7713518" y="2762"/>
            <a:ext cx="1407332" cy="1498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29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 up of a logo&#10;&#10;Description automatically generated">
            <a:extLst>
              <a:ext uri="{FF2B5EF4-FFF2-40B4-BE49-F238E27FC236}">
                <a16:creationId xmlns:a16="http://schemas.microsoft.com/office/drawing/2014/main" id="{AB08A533-6574-A540-92FF-907EE5DBE4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2058" y="2670664"/>
            <a:ext cx="804339" cy="81077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905" y="295171"/>
            <a:ext cx="2249504" cy="551260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r>
              <a:rPr lang="en-US" dirty="0"/>
              <a:t>CONTENTS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B27D2D-0F67-9248-99B8-833E5FAA00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10400" y="4869656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CF59A3BB-7934-8E4E-90BB-53AADD295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642359"/>
            <a:ext cx="804339" cy="810773"/>
          </a:xfrm>
          <a:prstGeom prst="rect">
            <a:avLst/>
          </a:prstGeom>
        </p:spPr>
      </p:pic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C534658D-14AC-8C43-A3A9-7A2B3642AD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5433" y="1660176"/>
            <a:ext cx="804339" cy="8107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5A705A7-C575-794C-AE0C-A8B106BB2FC8}"/>
              </a:ext>
            </a:extLst>
          </p:cNvPr>
          <p:cNvSpPr txBox="1"/>
          <p:nvPr userDrawn="1"/>
        </p:nvSpPr>
        <p:spPr>
          <a:xfrm>
            <a:off x="3163311" y="665781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A61812-6D7B-FB4E-926E-525E53ACD10E}"/>
              </a:ext>
            </a:extLst>
          </p:cNvPr>
          <p:cNvSpPr txBox="1"/>
          <p:nvPr userDrawn="1"/>
        </p:nvSpPr>
        <p:spPr>
          <a:xfrm>
            <a:off x="3186250" y="170068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257B0D-51C9-A749-8EBE-5E43EA58581E}"/>
              </a:ext>
            </a:extLst>
          </p:cNvPr>
          <p:cNvSpPr txBox="1"/>
          <p:nvPr userDrawn="1"/>
        </p:nvSpPr>
        <p:spPr>
          <a:xfrm>
            <a:off x="3194563" y="2706528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pic>
        <p:nvPicPr>
          <p:cNvPr id="18" name="Picture 17" descr="A close up of a logo&#10;&#10;Description automatically generated">
            <a:extLst>
              <a:ext uri="{FF2B5EF4-FFF2-40B4-BE49-F238E27FC236}">
                <a16:creationId xmlns:a16="http://schemas.microsoft.com/office/drawing/2014/main" id="{57BAB96F-2F85-204B-B203-D0A9157E7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746" y="3663543"/>
            <a:ext cx="804339" cy="8107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4C7958-7000-3C4E-A7F1-AFD335A05DA4}"/>
              </a:ext>
            </a:extLst>
          </p:cNvPr>
          <p:cNvSpPr txBox="1"/>
          <p:nvPr userDrawn="1"/>
        </p:nvSpPr>
        <p:spPr>
          <a:xfrm>
            <a:off x="3186250" y="3704055"/>
            <a:ext cx="673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9843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oup of palm trees on the side of a building&#10;&#10;Description automatically generated">
            <a:extLst>
              <a:ext uri="{FF2B5EF4-FFF2-40B4-BE49-F238E27FC236}">
                <a16:creationId xmlns:a16="http://schemas.microsoft.com/office/drawing/2014/main" id="{7127EAD5-8285-D940-8CC3-E78991F226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6"/>
          <a:stretch/>
        </p:blipFill>
        <p:spPr>
          <a:xfrm>
            <a:off x="-26057" y="-9562"/>
            <a:ext cx="5432223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 rot="10800000">
            <a:off x="2071688" y="-10886"/>
            <a:ext cx="6399490" cy="5143501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 rot="10800000">
            <a:off x="2589184" y="-16820"/>
            <a:ext cx="6548803" cy="5169255"/>
            <a:chOff x="-34290" y="0"/>
            <a:chExt cx="654880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-34290" y="1"/>
              <a:ext cx="3231326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28040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2780000">
            <a:off x="4208375" y="-421296"/>
            <a:ext cx="153842" cy="4527614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  <a:gd name="connsiteX0" fmla="*/ 10903 w 81241"/>
              <a:gd name="connsiteY0" fmla="*/ 131585 h 4522221"/>
              <a:gd name="connsiteX1" fmla="*/ 76142 w 81241"/>
              <a:gd name="connsiteY1" fmla="*/ 0 h 4522221"/>
              <a:gd name="connsiteX2" fmla="*/ 81241 w 81241"/>
              <a:gd name="connsiteY2" fmla="*/ 4416186 h 4522221"/>
              <a:gd name="connsiteX3" fmla="*/ 0 w 81241"/>
              <a:gd name="connsiteY3" fmla="*/ 4522221 h 4522221"/>
              <a:gd name="connsiteX4" fmla="*/ 10903 w 81241"/>
              <a:gd name="connsiteY4" fmla="*/ 131585 h 4522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41" h="4522221">
                <a:moveTo>
                  <a:pt x="10903" y="131585"/>
                </a:moveTo>
                <a:lnTo>
                  <a:pt x="76142" y="0"/>
                </a:lnTo>
                <a:cubicBezTo>
                  <a:pt x="77842" y="1472062"/>
                  <a:pt x="79541" y="2944124"/>
                  <a:pt x="81241" y="4416186"/>
                </a:cubicBezTo>
                <a:cubicBezTo>
                  <a:pt x="14484" y="4497775"/>
                  <a:pt x="27080" y="4486876"/>
                  <a:pt x="0" y="4522221"/>
                </a:cubicBezTo>
                <a:cubicBezTo>
                  <a:pt x="3151" y="3094021"/>
                  <a:pt x="7752" y="1559785"/>
                  <a:pt x="10903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0564" y="2612014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20564" y="3633570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32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arge white building&#10;&#10;Description automatically generated">
            <a:extLst>
              <a:ext uri="{FF2B5EF4-FFF2-40B4-BE49-F238E27FC236}">
                <a16:creationId xmlns:a16="http://schemas.microsoft.com/office/drawing/2014/main" id="{DF064E63-0BE7-CC46-8B5A-DB42D6CACF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3" t="295" r="2532" b="-295"/>
          <a:stretch/>
        </p:blipFill>
        <p:spPr>
          <a:xfrm>
            <a:off x="1793311" y="0"/>
            <a:ext cx="7350689" cy="51435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0DF169B2-7B51-4144-8AF2-5DE0B850423C}"/>
              </a:ext>
            </a:extLst>
          </p:cNvPr>
          <p:cNvGrpSpPr/>
          <p:nvPr userDrawn="1"/>
        </p:nvGrpSpPr>
        <p:grpSpPr>
          <a:xfrm>
            <a:off x="439200" y="0"/>
            <a:ext cx="6377353" cy="5154356"/>
            <a:chOff x="0" y="0"/>
            <a:chExt cx="6377353" cy="5150732"/>
          </a:xfrm>
          <a:solidFill>
            <a:schemeClr val="tx1"/>
          </a:solidFill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BC1B275-68D3-B440-9C4E-E49028EA5B47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A0D5574A-6B61-024C-83F6-5D3E04686218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325E83-2393-6746-A8B1-C032CE56DB65}"/>
              </a:ext>
            </a:extLst>
          </p:cNvPr>
          <p:cNvGrpSpPr/>
          <p:nvPr userDrawn="1"/>
        </p:nvGrpSpPr>
        <p:grpSpPr>
          <a:xfrm>
            <a:off x="-80647" y="-2"/>
            <a:ext cx="6377353" cy="5156081"/>
            <a:chOff x="0" y="0"/>
            <a:chExt cx="6377353" cy="515073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245CAB9-C4E1-E242-9AC2-52D1BBFC520A}"/>
                </a:ext>
              </a:extLst>
            </p:cNvPr>
            <p:cNvSpPr/>
            <p:nvPr userDrawn="1"/>
          </p:nvSpPr>
          <p:spPr>
            <a:xfrm>
              <a:off x="0" y="0"/>
              <a:ext cx="3059877" cy="51435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riangle 12">
              <a:extLst>
                <a:ext uri="{FF2B5EF4-FFF2-40B4-BE49-F238E27FC236}">
                  <a16:creationId xmlns:a16="http://schemas.microsoft.com/office/drawing/2014/main" id="{6151C75D-E4E3-D84F-85A7-6B902D607B44}"/>
                </a:ext>
              </a:extLst>
            </p:cNvPr>
            <p:cNvSpPr/>
            <p:nvPr userDrawn="1"/>
          </p:nvSpPr>
          <p:spPr>
            <a:xfrm rot="5400000">
              <a:off x="2143249" y="916627"/>
              <a:ext cx="5150732" cy="3317477"/>
            </a:xfrm>
            <a:prstGeom prst="triangl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>
            <a:extLst>
              <a:ext uri="{FF2B5EF4-FFF2-40B4-BE49-F238E27FC236}">
                <a16:creationId xmlns:a16="http://schemas.microsoft.com/office/drawing/2014/main" id="{5D333F7C-268E-1F49-A2B8-CE0E6D7CB8C3}"/>
              </a:ext>
            </a:extLst>
          </p:cNvPr>
          <p:cNvSpPr/>
          <p:nvPr userDrawn="1"/>
        </p:nvSpPr>
        <p:spPr>
          <a:xfrm rot="1956373">
            <a:off x="4575729" y="1038850"/>
            <a:ext cx="133535" cy="4514253"/>
          </a:xfrm>
          <a:custGeom>
            <a:avLst/>
            <a:gdLst>
              <a:gd name="connsiteX0" fmla="*/ 9454 w 79792"/>
              <a:gd name="connsiteY0" fmla="*/ 66201 h 4350802"/>
              <a:gd name="connsiteX1" fmla="*/ 79792 w 79792"/>
              <a:gd name="connsiteY1" fmla="*/ 0 h 4350802"/>
              <a:gd name="connsiteX2" fmla="*/ 79792 w 79792"/>
              <a:gd name="connsiteY2" fmla="*/ 4350802 h 4350802"/>
              <a:gd name="connsiteX3" fmla="*/ 0 w 79792"/>
              <a:gd name="connsiteY3" fmla="*/ 4350802 h 4350802"/>
              <a:gd name="connsiteX4" fmla="*/ 9454 w 79792"/>
              <a:gd name="connsiteY4" fmla="*/ 66201 h 4350802"/>
              <a:gd name="connsiteX0" fmla="*/ 9454 w 79792"/>
              <a:gd name="connsiteY0" fmla="*/ 129575 h 4414176"/>
              <a:gd name="connsiteX1" fmla="*/ 79792 w 79792"/>
              <a:gd name="connsiteY1" fmla="*/ 0 h 4414176"/>
              <a:gd name="connsiteX2" fmla="*/ 79792 w 79792"/>
              <a:gd name="connsiteY2" fmla="*/ 4414176 h 4414176"/>
              <a:gd name="connsiteX3" fmla="*/ 0 w 79792"/>
              <a:gd name="connsiteY3" fmla="*/ 4414176 h 4414176"/>
              <a:gd name="connsiteX4" fmla="*/ 9454 w 79792"/>
              <a:gd name="connsiteY4" fmla="*/ 129575 h 4414176"/>
              <a:gd name="connsiteX0" fmla="*/ 9454 w 79792"/>
              <a:gd name="connsiteY0" fmla="*/ 131585 h 4416186"/>
              <a:gd name="connsiteX1" fmla="*/ 74693 w 79792"/>
              <a:gd name="connsiteY1" fmla="*/ 0 h 4416186"/>
              <a:gd name="connsiteX2" fmla="*/ 79792 w 79792"/>
              <a:gd name="connsiteY2" fmla="*/ 4416186 h 4416186"/>
              <a:gd name="connsiteX3" fmla="*/ 0 w 79792"/>
              <a:gd name="connsiteY3" fmla="*/ 4416186 h 4416186"/>
              <a:gd name="connsiteX4" fmla="*/ 9454 w 79792"/>
              <a:gd name="connsiteY4" fmla="*/ 131585 h 4416186"/>
              <a:gd name="connsiteX0" fmla="*/ 941 w 71279"/>
              <a:gd name="connsiteY0" fmla="*/ 131585 h 4515754"/>
              <a:gd name="connsiteX1" fmla="*/ 66180 w 71279"/>
              <a:gd name="connsiteY1" fmla="*/ 0 h 4515754"/>
              <a:gd name="connsiteX2" fmla="*/ 71279 w 71279"/>
              <a:gd name="connsiteY2" fmla="*/ 4416186 h 4515754"/>
              <a:gd name="connsiteX3" fmla="*/ 679 w 71279"/>
              <a:gd name="connsiteY3" fmla="*/ 4515754 h 4515754"/>
              <a:gd name="connsiteX4" fmla="*/ 941 w 71279"/>
              <a:gd name="connsiteY4" fmla="*/ 131585 h 4515754"/>
              <a:gd name="connsiteX0" fmla="*/ 4066 w 74404"/>
              <a:gd name="connsiteY0" fmla="*/ 131585 h 4514253"/>
              <a:gd name="connsiteX1" fmla="*/ 69305 w 74404"/>
              <a:gd name="connsiteY1" fmla="*/ 0 h 4514253"/>
              <a:gd name="connsiteX2" fmla="*/ 74404 w 74404"/>
              <a:gd name="connsiteY2" fmla="*/ 4416186 h 4514253"/>
              <a:gd name="connsiteX3" fmla="*/ 0 w 74404"/>
              <a:gd name="connsiteY3" fmla="*/ 4514253 h 4514253"/>
              <a:gd name="connsiteX4" fmla="*/ 4066 w 74404"/>
              <a:gd name="connsiteY4" fmla="*/ 131585 h 45142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04" h="4514253">
                <a:moveTo>
                  <a:pt x="4066" y="131585"/>
                </a:moveTo>
                <a:lnTo>
                  <a:pt x="69305" y="0"/>
                </a:lnTo>
                <a:cubicBezTo>
                  <a:pt x="71005" y="1472062"/>
                  <a:pt x="72704" y="2944124"/>
                  <a:pt x="74404" y="4416186"/>
                </a:cubicBezTo>
                <a:lnTo>
                  <a:pt x="0" y="4514253"/>
                </a:lnTo>
                <a:cubicBezTo>
                  <a:pt x="3151" y="3086053"/>
                  <a:pt x="915" y="1559785"/>
                  <a:pt x="4066" y="131585"/>
                </a:cubicBezTo>
                <a:close/>
              </a:path>
            </a:pathLst>
          </a:custGeom>
          <a:solidFill>
            <a:srgbClr val="FCC9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358" y="470882"/>
            <a:ext cx="3592512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358" y="1492438"/>
            <a:ext cx="3592512" cy="344090"/>
          </a:xfrm>
        </p:spPr>
        <p:txBody>
          <a:bodyPr anchor="b"/>
          <a:lstStyle>
            <a:lvl1pPr marL="0" indent="0">
              <a:buNone/>
              <a:defRPr sz="1500">
                <a:solidFill>
                  <a:srgbClr val="4A4F55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574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70261"/>
            <a:ext cx="8769096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126999"/>
            <a:ext cx="8769096" cy="33944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5564" y="4826111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F7AE-D849-6747-AC2F-07C188C11FA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BEC4FA4-4568-9343-B71F-2B1283623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09" y="4720046"/>
            <a:ext cx="320286" cy="34098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70223E0-54EE-634F-BECA-9B4238B46D6E}"/>
              </a:ext>
            </a:extLst>
          </p:cNvPr>
          <p:cNvSpPr txBox="1"/>
          <p:nvPr userDrawn="1"/>
        </p:nvSpPr>
        <p:spPr>
          <a:xfrm>
            <a:off x="357250" y="4806164"/>
            <a:ext cx="2673331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CAL STATE LA </a:t>
            </a:r>
            <a:r>
              <a:rPr lang="en-US" sz="600" spc="100" baseline="0" dirty="0">
                <a:solidFill>
                  <a:srgbClr val="FCC9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   </a:t>
            </a:r>
            <a:r>
              <a:rPr lang="en-US" sz="600" spc="100" baseline="0" dirty="0">
                <a:latin typeface="Arial" panose="020B0604020202020204" pitchFamily="34" charset="0"/>
                <a:cs typeface="Arial" panose="020B0604020202020204" pitchFamily="34" charset="0"/>
              </a:rPr>
              <a:t>Department of 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6773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69" r:id="rId3"/>
    <p:sldLayoutId id="2147483668" r:id="rId4"/>
    <p:sldLayoutId id="2147483651" r:id="rId5"/>
    <p:sldLayoutId id="2147483667" r:id="rId6"/>
    <p:sldLayoutId id="2147483658" r:id="rId7"/>
    <p:sldLayoutId id="2147483660" r:id="rId8"/>
    <p:sldLayoutId id="2147483659" r:id="rId9"/>
    <p:sldLayoutId id="2147483665" r:id="rId10"/>
    <p:sldLayoutId id="2147483664" r:id="rId11"/>
    <p:sldLayoutId id="2147483663" r:id="rId12"/>
    <p:sldLayoutId id="2147483654" r:id="rId13"/>
    <p:sldLayoutId id="2147483662" r:id="rId14"/>
    <p:sldLayoutId id="2147483661" r:id="rId15"/>
    <p:sldLayoutId id="2147483650" r:id="rId16"/>
    <p:sldLayoutId id="2147483652" r:id="rId17"/>
    <p:sldLayoutId id="2147483653" r:id="rId18"/>
    <p:sldLayoutId id="2147483655" r:id="rId19"/>
  </p:sldLayoutIdLst>
  <p:hf hdr="0" ftr="0" dt="0"/>
  <p:txStyles>
    <p:titleStyle>
      <a:lvl1pPr algn="l" defTabSz="342900" rtl="0" eaLnBrk="1" latinLnBrk="0" hangingPunct="1">
        <a:spcBef>
          <a:spcPct val="0"/>
        </a:spcBef>
        <a:buNone/>
        <a:defRPr sz="22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Font typeface="Arial"/>
        <a:buNone/>
        <a:defRPr sz="1700" kern="1200">
          <a:solidFill>
            <a:schemeClr val="tx1"/>
          </a:solidFill>
          <a:latin typeface="Arial"/>
          <a:ea typeface="+mn-ea"/>
          <a:cs typeface="Arial"/>
        </a:defRPr>
      </a:lvl1pPr>
      <a:lvl2pPr marL="685800" indent="-342900" algn="l" defTabSz="3429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/>
          <a:ea typeface="+mn-ea"/>
          <a:cs typeface="Arial"/>
        </a:defRPr>
      </a:lvl2pPr>
      <a:lvl3pPr marL="971550" indent="-285750" algn="l" defTabSz="34290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1400" kern="1200">
          <a:solidFill>
            <a:schemeClr val="tx1"/>
          </a:solidFill>
          <a:latin typeface="Arial"/>
          <a:ea typeface="+mn-ea"/>
          <a:cs typeface="Arial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2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000" kern="1200">
          <a:solidFill>
            <a:schemeClr val="tx1">
              <a:lumMod val="50000"/>
              <a:lumOff val="50000"/>
            </a:schemeClr>
          </a:solidFill>
          <a:latin typeface="Arial"/>
          <a:ea typeface="+mn-ea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lstatela.edu/c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calstatela.edu/ecst/cs/curriculum-requirements" TargetMode="Externa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catalog.calstatela.edu/preview_course_nopop.php?catoid=66&amp;coid=491120" TargetMode="External"/><Relationship Id="rId2" Type="http://schemas.openxmlformats.org/officeDocument/2006/relationships/hyperlink" Target="https://ecatalog.calstatela.edu/preview_course_nopop.php?catoid=66&amp;coid=492382" TargetMode="External"/><Relationship Id="rId1" Type="http://schemas.openxmlformats.org/officeDocument/2006/relationships/slideLayout" Target="../slideLayouts/slideLayout15.xml"/><Relationship Id="rId5" Type="http://schemas.openxmlformats.org/officeDocument/2006/relationships/hyperlink" Target="https://ecatalog.calstatela.edu/preview_course_nopop.php?catoid=66&amp;coid=489545" TargetMode="External"/><Relationship Id="rId4" Type="http://schemas.openxmlformats.org/officeDocument/2006/relationships/hyperlink" Target="https://ecatalog.calstatela.edu/preview_course_nopop.php?catoid=66&amp;coid=492444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calstatela.edu/sites/default/files/users/u26311/fall_2020_major_specific_criteria_articulations.xlsx" TargetMode="Externa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195" y="2112579"/>
            <a:ext cx="5654749" cy="758784"/>
          </a:xfrm>
        </p:spPr>
        <p:txBody>
          <a:bodyPr/>
          <a:lstStyle/>
          <a:p>
            <a:pPr algn="ctr"/>
            <a:r>
              <a:rPr lang="en-US" sz="3200" dirty="0" smtClean="0"/>
              <a:t>Computer Science </a:t>
            </a: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59B718-7A98-43EB-9A36-DE3C7BCF9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</a:t>
            </a:fld>
            <a:endParaRPr lang="en-US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sz="1800" dirty="0">
                <a:hlinkClick r:id="rId3"/>
              </a:rPr>
              <a:t>https://</a:t>
            </a:r>
            <a:r>
              <a:rPr lang="en-US" sz="1800" dirty="0" smtClean="0">
                <a:hlinkClick r:id="rId3"/>
              </a:rPr>
              <a:t>www.calstatela.edu/cs</a:t>
            </a:r>
            <a:endParaRPr lang="en-US" sz="1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69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6408" y="237636"/>
            <a:ext cx="2608813" cy="8572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Computer Science Department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36408" y="1177748"/>
            <a:ext cx="2340799" cy="3394472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 smtClean="0"/>
              <a:t>Check </a:t>
            </a:r>
            <a:r>
              <a:rPr lang="en-US" sz="1800" b="1" dirty="0" smtClean="0"/>
              <a:t>undergraduate </a:t>
            </a:r>
            <a:r>
              <a:rPr lang="en-US" sz="1800" b="1" dirty="0"/>
              <a:t>curriculum requirement </a:t>
            </a:r>
            <a:r>
              <a:rPr lang="en-US" sz="1800" b="1" dirty="0" smtClean="0"/>
              <a:t>at </a:t>
            </a:r>
            <a:r>
              <a:rPr lang="en-US" sz="1800" dirty="0" smtClean="0">
                <a:hlinkClick r:id="rId2"/>
              </a:rPr>
              <a:t>https</a:t>
            </a:r>
            <a:r>
              <a:rPr lang="en-US" sz="1800" dirty="0">
                <a:hlinkClick r:id="rId2"/>
              </a:rPr>
              <a:t>://www.calstatela.edu/ecst/cs/curriculum-requirements</a:t>
            </a:r>
            <a:endParaRPr lang="en-US" sz="1800" dirty="0"/>
          </a:p>
          <a:p>
            <a:endParaRPr lang="en-US" sz="1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fld id="{BB220BBC-8879-E844-B35B-0F806738ECBE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4580" y="237636"/>
            <a:ext cx="5803760" cy="46579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27370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 &amp; 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51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1554" y="579903"/>
            <a:ext cx="1435969" cy="190726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Part 1: Transfer </a:t>
            </a:r>
            <a:r>
              <a:rPr lang="en-US" altLang="en-US" sz="1800" dirty="0"/>
              <a:t>Student </a:t>
            </a:r>
            <a:r>
              <a:rPr lang="en-US" altLang="en-US" sz="1800" dirty="0" smtClean="0"/>
              <a:t>Advisement </a:t>
            </a:r>
          </a:p>
          <a:p>
            <a:pPr marL="971550" lvl="1" indent="-285750">
              <a:spcBef>
                <a:spcPts val="0"/>
              </a:spcBef>
              <a:spcAft>
                <a:spcPts val="600"/>
              </a:spcAft>
            </a:pPr>
            <a:r>
              <a:rPr lang="en-US" altLang="en-US" sz="1600" dirty="0" smtClean="0"/>
              <a:t>BSCS Curriculum</a:t>
            </a:r>
          </a:p>
          <a:p>
            <a:pPr marL="971550" lvl="1" indent="-285750">
              <a:spcBef>
                <a:spcPts val="0"/>
              </a:spcBef>
              <a:spcAft>
                <a:spcPts val="600"/>
              </a:spcAft>
            </a:pPr>
            <a:r>
              <a:rPr lang="en-US" sz="1600" dirty="0" smtClean="0"/>
              <a:t>Transfer Roadmap and Articulation Credits</a:t>
            </a:r>
          </a:p>
          <a:p>
            <a:pPr marL="971550" lvl="1" indent="-285750">
              <a:spcBef>
                <a:spcPts val="0"/>
              </a:spcBef>
              <a:spcAft>
                <a:spcPts val="600"/>
              </a:spcAft>
            </a:pPr>
            <a:r>
              <a:rPr lang="en-US" sz="1600" dirty="0" smtClean="0"/>
              <a:t>Q &amp; A (5 minutes)</a:t>
            </a:r>
            <a:endParaRPr lang="en-US" sz="1600" dirty="0"/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altLang="en-US" sz="1600" dirty="0" smtClean="0"/>
          </a:p>
          <a:p>
            <a:pPr marL="285750" indent="-28575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altLang="en-US" sz="1800" dirty="0" smtClean="0"/>
              <a:t>Part 2: Introduction </a:t>
            </a:r>
            <a:r>
              <a:rPr lang="en-US" altLang="en-US" sz="1800" dirty="0"/>
              <a:t>to </a:t>
            </a:r>
            <a:r>
              <a:rPr lang="en-US" altLang="en-US" sz="1800" dirty="0" smtClean="0"/>
              <a:t>Computer Science</a:t>
            </a:r>
          </a:p>
          <a:p>
            <a:pPr marL="971550" lvl="1" indent="-285750">
              <a:spcBef>
                <a:spcPts val="0"/>
              </a:spcBef>
              <a:spcAft>
                <a:spcPts val="600"/>
              </a:spcAft>
            </a:pPr>
            <a:r>
              <a:rPr lang="en-US" altLang="en-US" sz="1600" dirty="0" smtClean="0"/>
              <a:t>Why choose Computer Science</a:t>
            </a:r>
          </a:p>
          <a:p>
            <a:pPr marL="971550" lvl="1" indent="-285750">
              <a:spcBef>
                <a:spcPts val="0"/>
              </a:spcBef>
              <a:spcAft>
                <a:spcPts val="600"/>
              </a:spcAft>
            </a:pPr>
            <a:r>
              <a:rPr lang="en-US" altLang="en-US" sz="1600" dirty="0" smtClean="0"/>
              <a:t>Why choose Cal State LA</a:t>
            </a:r>
            <a:endParaRPr lang="en-US" altLang="en-US" sz="1600" dirty="0"/>
          </a:p>
          <a:p>
            <a:pPr marL="971550" lvl="1" indent="-285750">
              <a:spcBef>
                <a:spcPts val="0"/>
              </a:spcBef>
              <a:spcAft>
                <a:spcPts val="600"/>
              </a:spcAft>
            </a:pPr>
            <a:r>
              <a:rPr lang="en-US" altLang="en-US" sz="1600" dirty="0" smtClean="0"/>
              <a:t>Project Showcase</a:t>
            </a:r>
          </a:p>
          <a:p>
            <a:pPr marL="971550" lvl="1" indent="-285750">
              <a:spcBef>
                <a:spcPts val="0"/>
              </a:spcBef>
              <a:spcAft>
                <a:spcPts val="600"/>
              </a:spcAft>
            </a:pPr>
            <a:r>
              <a:rPr lang="en-US" altLang="en-US" sz="1600" dirty="0" smtClean="0"/>
              <a:t>Q &amp; A (10 minutes)</a:t>
            </a:r>
            <a:endParaRPr lang="en-US" altLang="en-US" sz="1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68863"/>
            <a:ext cx="2133600" cy="274637"/>
          </a:xfrm>
        </p:spPr>
        <p:txBody>
          <a:bodyPr/>
          <a:lstStyle/>
          <a:p>
            <a:fld id="{BB220BBC-8879-E844-B35B-0F806738ECBE}" type="slidenum">
              <a:rPr lang="en-US" smtClean="0"/>
              <a:t>2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700" y="2873875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27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24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PMingLiU" pitchFamily="18" charset="-120"/>
              </a:rPr>
              <a:t>B</a:t>
            </a:r>
            <a:r>
              <a:rPr lang="en-US" altLang="zh-TW" sz="2400" kern="0" dirty="0" smtClean="0">
                <a:solidFill>
                  <a:srgbClr val="000000"/>
                </a:solidFill>
                <a:ea typeface="PMingLiU" pitchFamily="18" charset="-120"/>
              </a:rPr>
              <a:t>achelor of </a:t>
            </a:r>
            <a:r>
              <a:rPr lang="en-US" altLang="zh-TW" sz="24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PMingLiU" pitchFamily="18" charset="-120"/>
              </a:rPr>
              <a:t>S</a:t>
            </a:r>
            <a:r>
              <a:rPr lang="en-US" altLang="zh-TW" sz="2400" kern="0" dirty="0" smtClean="0">
                <a:solidFill>
                  <a:srgbClr val="000000"/>
                </a:solidFill>
                <a:ea typeface="PMingLiU" pitchFamily="18" charset="-120"/>
              </a:rPr>
              <a:t>cience in </a:t>
            </a:r>
            <a:r>
              <a:rPr lang="en-US" altLang="zh-TW" sz="24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PMingLiU" pitchFamily="18" charset="-120"/>
              </a:rPr>
              <a:t>C</a:t>
            </a:r>
            <a:r>
              <a:rPr lang="en-US" altLang="zh-TW" sz="2400" kern="0" dirty="0" smtClean="0">
                <a:solidFill>
                  <a:srgbClr val="000000"/>
                </a:solidFill>
                <a:ea typeface="PMingLiU" pitchFamily="18" charset="-120"/>
              </a:rPr>
              <a:t>omputer </a:t>
            </a:r>
            <a:r>
              <a:rPr lang="en-US" altLang="zh-TW" sz="24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PMingLiU" pitchFamily="18" charset="-120"/>
              </a:rPr>
              <a:t>S</a:t>
            </a:r>
            <a:r>
              <a:rPr lang="en-US" altLang="zh-TW" sz="2400" kern="0" dirty="0" smtClean="0">
                <a:solidFill>
                  <a:srgbClr val="000000"/>
                </a:solidFill>
                <a:ea typeface="PMingLiU" pitchFamily="18" charset="-120"/>
              </a:rPr>
              <a:t>cience (BSCS)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2000" kern="0" dirty="0">
                <a:solidFill>
                  <a:srgbClr val="000000"/>
                </a:solidFill>
                <a:ea typeface="PMingLiU" pitchFamily="18" charset="-120"/>
              </a:rPr>
              <a:t>Curriculum </a:t>
            </a:r>
            <a:r>
              <a:rPr lang="en-US" altLang="zh-TW" sz="2000" kern="0" dirty="0" smtClean="0">
                <a:solidFill>
                  <a:srgbClr val="000000"/>
                </a:solidFill>
                <a:ea typeface="PMingLiU" pitchFamily="18" charset="-120"/>
              </a:rPr>
              <a:t>Requirement (120 units)</a:t>
            </a:r>
            <a:endParaRPr lang="en-US" altLang="zh-TW" sz="2000" kern="0" dirty="0">
              <a:solidFill>
                <a:srgbClr val="000000"/>
              </a:solidFill>
              <a:ea typeface="PMingLiU" pitchFamily="18" charset="-120"/>
            </a:endParaRPr>
          </a:p>
          <a:p>
            <a:pPr marL="742950" lvl="1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1800" kern="0" dirty="0" smtClean="0">
                <a:solidFill>
                  <a:srgbClr val="000000"/>
                </a:solidFill>
                <a:ea typeface="PMingLiU" pitchFamily="18" charset="-120"/>
              </a:rPr>
              <a:t>General </a:t>
            </a:r>
            <a:r>
              <a:rPr lang="en-US" altLang="zh-TW" sz="1800" kern="0" dirty="0" smtClean="0">
                <a:solidFill>
                  <a:srgbClr val="000000"/>
                </a:solidFill>
                <a:ea typeface="PMingLiU" pitchFamily="18" charset="-120"/>
              </a:rPr>
              <a:t>Education - 27 units </a:t>
            </a:r>
          </a:p>
          <a:p>
            <a:pPr marL="742950" lvl="1" indent="-285750">
              <a:buClr>
                <a:srgbClr val="B2B2B2"/>
              </a:buClr>
              <a:buFont typeface="Wingdings" pitchFamily="2" charset="2"/>
              <a:buChar char="§"/>
              <a:defRPr/>
            </a:pPr>
            <a:r>
              <a:rPr lang="en-US" altLang="zh-TW" sz="1800" kern="0" dirty="0" smtClean="0">
                <a:solidFill>
                  <a:srgbClr val="000000"/>
                </a:solidFill>
                <a:ea typeface="PMingLiU" pitchFamily="18" charset="-120"/>
              </a:rPr>
              <a:t>Major </a:t>
            </a:r>
            <a:r>
              <a:rPr lang="en-US" altLang="zh-TW" sz="1800" kern="0" dirty="0" smtClean="0">
                <a:solidFill>
                  <a:srgbClr val="000000"/>
                </a:solidFill>
                <a:ea typeface="PMingLiU" pitchFamily="18" charset="-120"/>
              </a:rPr>
              <a:t>(CS </a:t>
            </a:r>
            <a:r>
              <a:rPr lang="en-US" altLang="zh-TW" sz="1800" kern="0" dirty="0">
                <a:solidFill>
                  <a:srgbClr val="000000"/>
                </a:solidFill>
                <a:ea typeface="PMingLiU" pitchFamily="18" charset="-120"/>
              </a:rPr>
              <a:t>Core </a:t>
            </a:r>
            <a:r>
              <a:rPr lang="en-US" altLang="zh-TW" sz="1800" kern="0" dirty="0" smtClean="0">
                <a:solidFill>
                  <a:srgbClr val="000000"/>
                </a:solidFill>
                <a:ea typeface="PMingLiU" pitchFamily="18" charset="-120"/>
              </a:rPr>
              <a:t>and CS Electives</a:t>
            </a:r>
            <a:r>
              <a:rPr lang="en-US" altLang="zh-TW" sz="1800" kern="0" dirty="0" smtClean="0">
                <a:solidFill>
                  <a:srgbClr val="000000"/>
                </a:solidFill>
                <a:ea typeface="PMingLiU" pitchFamily="18" charset="-120"/>
              </a:rPr>
              <a:t>) - 93 units</a:t>
            </a:r>
            <a:endParaRPr lang="en-US" altLang="zh-TW" sz="2400" kern="0" dirty="0">
              <a:solidFill>
                <a:srgbClr val="000000"/>
              </a:solidFill>
              <a:ea typeface="PMingLiU" pitchFamily="18" charset="-120"/>
            </a:endParaRPr>
          </a:p>
          <a:p>
            <a:endParaRPr lang="en-US" sz="1600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91EA249B-80BA-F446-9B71-1E67E22CF30B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3858" y="2334175"/>
            <a:ext cx="1905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05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 Requirements (48 units - </a:t>
            </a:r>
            <a:r>
              <a:rPr lang="en-US" altLang="zh-TW" sz="2000" dirty="0">
                <a:solidFill>
                  <a:srgbClr val="000000"/>
                </a:solidFill>
                <a:ea typeface="PMingLiU" pitchFamily="18" charset="-120"/>
              </a:rPr>
              <a:t>21 GE units in the major 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6408" y="949235"/>
            <a:ext cx="8140628" cy="3788228"/>
          </a:xfrm>
        </p:spPr>
        <p:txBody>
          <a:bodyPr/>
          <a:lstStyle/>
          <a:p>
            <a:r>
              <a:rPr lang="en-US" sz="1400" dirty="0"/>
              <a:t>Block A - English Language Communication and Critical Thinking (9 units):</a:t>
            </a:r>
          </a:p>
          <a:p>
            <a:pPr lvl="1"/>
            <a:r>
              <a:rPr lang="en-US" sz="1200" dirty="0"/>
              <a:t>A1 - Oral Communication (3)</a:t>
            </a:r>
          </a:p>
          <a:p>
            <a:pPr lvl="1"/>
            <a:r>
              <a:rPr lang="en-US" sz="1200" dirty="0"/>
              <a:t>A2 - Written Communication (3)</a:t>
            </a:r>
          </a:p>
          <a:p>
            <a:pPr lvl="1"/>
            <a:r>
              <a:rPr lang="en-US" sz="1200" dirty="0"/>
              <a:t>A3 - Critical Thinking and Composition (3 units)</a:t>
            </a:r>
          </a:p>
          <a:p>
            <a:pPr lvl="2"/>
            <a:r>
              <a:rPr lang="en-US" sz="1100" dirty="0"/>
              <a:t>Critical Thinking - Met by </a:t>
            </a:r>
            <a:r>
              <a:rPr lang="en-US" sz="1100" u="sng" dirty="0" smtClean="0">
                <a:solidFill>
                  <a:srgbClr val="0000CC"/>
                </a:solidFill>
              </a:rPr>
              <a:t>major requirement courses</a:t>
            </a:r>
            <a:endParaRPr lang="en-US" sz="1100" dirty="0">
              <a:solidFill>
                <a:srgbClr val="0000CC"/>
              </a:solidFill>
            </a:endParaRPr>
          </a:p>
          <a:p>
            <a:pPr lvl="2"/>
            <a:r>
              <a:rPr lang="en-US" sz="1100" dirty="0"/>
              <a:t>2nd Composition - Met by </a:t>
            </a:r>
            <a:r>
              <a:rPr lang="en-US" sz="1100" u="sng" dirty="0">
                <a:hlinkClick r:id="rId2"/>
              </a:rPr>
              <a:t>ENGL 2030 (3</a:t>
            </a:r>
            <a:r>
              <a:rPr lang="en-US" sz="1100" u="sng" dirty="0" smtClean="0">
                <a:hlinkClick r:id="rId2"/>
              </a:rPr>
              <a:t>)</a:t>
            </a:r>
            <a:endParaRPr lang="en-US" sz="1100" dirty="0"/>
          </a:p>
          <a:p>
            <a:r>
              <a:rPr lang="en-US" sz="1400" dirty="0"/>
              <a:t>Block B - Natural Science (9 units): </a:t>
            </a:r>
          </a:p>
          <a:p>
            <a:pPr lvl="1"/>
            <a:r>
              <a:rPr lang="en-US" sz="1200" dirty="0"/>
              <a:t>B1 - Physical Science requirement (3) - Met by </a:t>
            </a:r>
            <a:r>
              <a:rPr lang="en-US" sz="1200" u="sng" dirty="0">
                <a:hlinkClick r:id="rId3"/>
              </a:rPr>
              <a:t>PHYS 2100 (5)</a:t>
            </a:r>
            <a:endParaRPr lang="en-US" sz="1200" dirty="0"/>
          </a:p>
          <a:p>
            <a:pPr lvl="1"/>
            <a:r>
              <a:rPr lang="en-US" sz="1200" dirty="0" smtClean="0"/>
              <a:t>B2 </a:t>
            </a:r>
            <a:r>
              <a:rPr lang="en-US" sz="1200" dirty="0"/>
              <a:t>or B3 - Biological science (3); or Interdisciplinary Physical-Biological science (3)</a:t>
            </a:r>
          </a:p>
          <a:p>
            <a:pPr lvl="1"/>
            <a:r>
              <a:rPr lang="en-US" sz="1200" dirty="0"/>
              <a:t>B4 - Quantitative Reasoning and Mathematical Concepts (3) - Met by </a:t>
            </a:r>
            <a:r>
              <a:rPr lang="en-US" sz="1200" u="sng" dirty="0">
                <a:hlinkClick r:id="rId4"/>
              </a:rPr>
              <a:t>MATH 2110 (4</a:t>
            </a:r>
            <a:r>
              <a:rPr lang="en-US" sz="1200" u="sng" dirty="0" smtClean="0">
                <a:hlinkClick r:id="rId4"/>
              </a:rPr>
              <a:t>)</a:t>
            </a:r>
            <a:endParaRPr lang="en-US" sz="1200" dirty="0"/>
          </a:p>
          <a:p>
            <a:r>
              <a:rPr lang="en-US" sz="1400" dirty="0"/>
              <a:t>Block C - Arts and Humanities (6 units):</a:t>
            </a:r>
          </a:p>
          <a:p>
            <a:pPr lvl="1"/>
            <a:r>
              <a:rPr lang="en-US" sz="1200" dirty="0"/>
              <a:t>C1 - Arts (3)</a:t>
            </a:r>
          </a:p>
          <a:p>
            <a:pPr lvl="1"/>
            <a:r>
              <a:rPr lang="en-US" sz="1200" dirty="0"/>
              <a:t>C2  - Met by </a:t>
            </a:r>
            <a:r>
              <a:rPr lang="en-US" sz="1200" u="sng" dirty="0">
                <a:hlinkClick r:id="rId5"/>
              </a:rPr>
              <a:t>CS 3801 (3)</a:t>
            </a:r>
            <a:endParaRPr lang="en-US" sz="1200" dirty="0"/>
          </a:p>
          <a:p>
            <a:r>
              <a:rPr lang="en-US" sz="1400" dirty="0" smtClean="0"/>
              <a:t>Block </a:t>
            </a:r>
            <a:r>
              <a:rPr lang="en-US" sz="1400" dirty="0"/>
              <a:t>D - Social Science (6 units</a:t>
            </a:r>
            <a:r>
              <a:rPr lang="en-US" sz="1400" dirty="0" smtClean="0"/>
              <a:t>) </a:t>
            </a:r>
            <a:endParaRPr lang="en-US" sz="1400" dirty="0"/>
          </a:p>
          <a:p>
            <a:r>
              <a:rPr lang="en-US" sz="1400" dirty="0"/>
              <a:t>Block E - Lifelong Understanding and Self-Development (3 </a:t>
            </a:r>
            <a:r>
              <a:rPr lang="en-US" sz="1400" dirty="0" smtClean="0"/>
              <a:t>units) </a:t>
            </a:r>
          </a:p>
          <a:p>
            <a:r>
              <a:rPr lang="en-US" sz="1400" dirty="0" smtClean="0"/>
              <a:t>Block F – Race and Ethnicity</a:t>
            </a:r>
            <a:endParaRPr lang="en-US" sz="14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4826000"/>
            <a:ext cx="2133600" cy="274638"/>
          </a:xfrm>
        </p:spPr>
        <p:txBody>
          <a:bodyPr/>
          <a:lstStyle/>
          <a:p>
            <a:fld id="{BB220BBC-8879-E844-B35B-0F806738ECBE}" type="slidenum">
              <a:rPr lang="en-US" smtClean="0"/>
              <a:t>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130833" y="1659871"/>
            <a:ext cx="263328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CC"/>
                </a:solidFill>
              </a:rPr>
              <a:t>GE UD requirements (9 units) met by the major.</a:t>
            </a:r>
            <a:endParaRPr lang="en-US" sz="16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76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solidFill>
            <a:srgbClr val="FFFFCC"/>
          </a:solidFill>
        </p:spPr>
        <p:txBody>
          <a:bodyPr/>
          <a:lstStyle/>
          <a:p>
            <a:r>
              <a:rPr lang="en-US" sz="1200" b="1" dirty="0"/>
              <a:t>Lower Division Required </a:t>
            </a:r>
            <a:r>
              <a:rPr lang="en-US" sz="1200" b="1" dirty="0" smtClean="0"/>
              <a:t>Courses (</a:t>
            </a:r>
            <a:r>
              <a:rPr lang="en-US" sz="1200" b="1" dirty="0" smtClean="0">
                <a:solidFill>
                  <a:srgbClr val="FF0000"/>
                </a:solidFill>
              </a:rPr>
              <a:t>44 </a:t>
            </a:r>
            <a:r>
              <a:rPr lang="en-US" sz="1200" b="1" dirty="0" smtClean="0"/>
              <a:t>units)</a:t>
            </a:r>
            <a:endParaRPr lang="en-US" sz="1200" b="1" dirty="0"/>
          </a:p>
          <a:p>
            <a:r>
              <a:rPr lang="en-US" sz="1200" dirty="0"/>
              <a:t>CS 1222 - Introduction to Relational Databases</a:t>
            </a:r>
          </a:p>
          <a:p>
            <a:r>
              <a:rPr lang="en-US" sz="1200" dirty="0"/>
              <a:t>CS 2011 - Introduction to Programming </a:t>
            </a:r>
            <a:r>
              <a:rPr lang="en-US" sz="1200" dirty="0" smtClean="0"/>
              <a:t>I (4)</a:t>
            </a:r>
            <a:endParaRPr lang="en-US" sz="1200" dirty="0"/>
          </a:p>
          <a:p>
            <a:r>
              <a:rPr lang="en-US" sz="1200" dirty="0"/>
              <a:t>CS 2012 - Introduction to Programming </a:t>
            </a:r>
            <a:r>
              <a:rPr lang="en-US" sz="1200" dirty="0" smtClean="0"/>
              <a:t>II (4)</a:t>
            </a:r>
            <a:endParaRPr lang="en-US" sz="1200" dirty="0"/>
          </a:p>
          <a:p>
            <a:r>
              <a:rPr lang="en-US" sz="1200" dirty="0"/>
              <a:t>CS 2013 - Programming with Data </a:t>
            </a:r>
            <a:r>
              <a:rPr lang="en-US" sz="1200" dirty="0" smtClean="0"/>
              <a:t>Structures (4)</a:t>
            </a:r>
            <a:endParaRPr lang="en-US" sz="1200" dirty="0"/>
          </a:p>
          <a:p>
            <a:r>
              <a:rPr lang="en-US" sz="1200" dirty="0"/>
              <a:t>CS 2148 - Discrete </a:t>
            </a:r>
            <a:r>
              <a:rPr lang="en-US" sz="1200" dirty="0" smtClean="0"/>
              <a:t>Structures (4)</a:t>
            </a:r>
          </a:p>
          <a:p>
            <a:r>
              <a:rPr lang="en-US" sz="1200" i="1" dirty="0" smtClean="0"/>
              <a:t>CS 2445 – Intro to Computer Systems</a:t>
            </a:r>
          </a:p>
          <a:p>
            <a:r>
              <a:rPr lang="en-US" sz="1200" i="1" dirty="0" smtClean="0"/>
              <a:t>CS 2470 – Network </a:t>
            </a:r>
            <a:r>
              <a:rPr lang="en-US" sz="1200" i="1" dirty="0"/>
              <a:t>S</a:t>
            </a:r>
            <a:r>
              <a:rPr lang="en-US" sz="1200" i="1" dirty="0" smtClean="0"/>
              <a:t>ystems and Cybersecurity </a:t>
            </a:r>
            <a:endParaRPr lang="en-US" sz="1200" i="1" dirty="0"/>
          </a:p>
          <a:p>
            <a:r>
              <a:rPr lang="en-US" sz="1200" dirty="0"/>
              <a:t>ENGL 2030 - Introduction to Technical Writing</a:t>
            </a:r>
          </a:p>
          <a:p>
            <a:r>
              <a:rPr lang="en-US" sz="1200" dirty="0"/>
              <a:t>MATH 2110 - Calculus </a:t>
            </a:r>
            <a:r>
              <a:rPr lang="en-US" sz="1200" dirty="0" smtClean="0"/>
              <a:t>I (4)</a:t>
            </a:r>
            <a:endParaRPr lang="en-US" sz="1200" dirty="0"/>
          </a:p>
          <a:p>
            <a:r>
              <a:rPr lang="en-US" sz="1200" dirty="0"/>
              <a:t>MATH 2120 - Calculus </a:t>
            </a:r>
            <a:r>
              <a:rPr lang="en-US" sz="1200" dirty="0" smtClean="0"/>
              <a:t>II (4)</a:t>
            </a:r>
            <a:endParaRPr lang="en-US" sz="1200" dirty="0"/>
          </a:p>
          <a:p>
            <a:r>
              <a:rPr lang="en-US" sz="1200" dirty="0"/>
              <a:t>MATH 2550 - Introduction to Linear Algebra</a:t>
            </a:r>
          </a:p>
          <a:p>
            <a:r>
              <a:rPr lang="en-US" sz="1200" dirty="0"/>
              <a:t>PHYS 2100 - General Physics I: </a:t>
            </a:r>
            <a:r>
              <a:rPr lang="en-US" sz="1200" dirty="0" smtClean="0"/>
              <a:t>Mechanics (5)</a:t>
            </a:r>
            <a:endParaRPr lang="en-US" sz="1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sz="1200" b="1" dirty="0"/>
              <a:t>Upper Division Required </a:t>
            </a:r>
            <a:r>
              <a:rPr lang="en-US" sz="1200" b="1" dirty="0" smtClean="0"/>
              <a:t>Courses (</a:t>
            </a:r>
            <a:r>
              <a:rPr lang="en-US" sz="1200" b="1" dirty="0" smtClean="0">
                <a:solidFill>
                  <a:srgbClr val="FF0000"/>
                </a:solidFill>
              </a:rPr>
              <a:t>31</a:t>
            </a:r>
            <a:r>
              <a:rPr lang="en-US" sz="1200" b="1" dirty="0" smtClean="0"/>
              <a:t> units)</a:t>
            </a:r>
            <a:endParaRPr lang="en-US" sz="1200" b="1" dirty="0"/>
          </a:p>
          <a:p>
            <a:r>
              <a:rPr lang="en-US" sz="1200" dirty="0"/>
              <a:t>CS 3035 - Programming Language Paradigms</a:t>
            </a:r>
          </a:p>
          <a:p>
            <a:r>
              <a:rPr lang="en-US" sz="1200" dirty="0"/>
              <a:t>CS 3112 - Analysis of Algorithms</a:t>
            </a:r>
          </a:p>
          <a:p>
            <a:r>
              <a:rPr lang="en-US" sz="1200" dirty="0"/>
              <a:t>CS 3186 - Introduction to Automata Theory</a:t>
            </a:r>
          </a:p>
          <a:p>
            <a:r>
              <a:rPr lang="en-US" sz="1200" dirty="0"/>
              <a:t>CS 3220 - Web and Internet </a:t>
            </a:r>
            <a:r>
              <a:rPr lang="en-US" sz="1200" dirty="0" smtClean="0"/>
              <a:t>Programming (4)</a:t>
            </a:r>
            <a:endParaRPr lang="en-US" sz="1200" dirty="0"/>
          </a:p>
          <a:p>
            <a:r>
              <a:rPr lang="en-US" sz="1200" dirty="0"/>
              <a:t>CS 3337 - Software Engineering</a:t>
            </a:r>
          </a:p>
          <a:p>
            <a:r>
              <a:rPr lang="en-US" sz="1200" dirty="0"/>
              <a:t>CS 3801 - Societal and Ethical Issues in Computing</a:t>
            </a:r>
          </a:p>
          <a:p>
            <a:r>
              <a:rPr lang="en-US" sz="1200" dirty="0"/>
              <a:t>CS 4440 - Introduction to Operating Systems</a:t>
            </a:r>
          </a:p>
          <a:p>
            <a:r>
              <a:rPr lang="en-US" sz="1200" dirty="0"/>
              <a:t>CS 4961 - Software Design Laboratory I</a:t>
            </a:r>
          </a:p>
          <a:p>
            <a:r>
              <a:rPr lang="en-US" sz="1200" dirty="0"/>
              <a:t>CS 4962 - Software Design Laboratory II</a:t>
            </a:r>
          </a:p>
          <a:p>
            <a:r>
              <a:rPr lang="en-US" sz="1200" dirty="0"/>
              <a:t>CS 4963 - Computer Science Recapitulation</a:t>
            </a:r>
          </a:p>
          <a:p>
            <a:r>
              <a:rPr lang="en-US" sz="1200" dirty="0" smtClean="0"/>
              <a:t>--------------------------------------------------------------------------</a:t>
            </a:r>
            <a:endParaRPr lang="en-US" sz="1200" dirty="0"/>
          </a:p>
          <a:p>
            <a:r>
              <a:rPr lang="en-US" sz="1200" b="1" dirty="0" smtClean="0"/>
              <a:t>CS Electives </a:t>
            </a:r>
            <a:r>
              <a:rPr lang="en-US" sz="1200" b="1" dirty="0"/>
              <a:t>(18 units</a:t>
            </a:r>
            <a:r>
              <a:rPr lang="en-US" sz="1200" b="1" dirty="0" smtClean="0"/>
              <a:t>)</a:t>
            </a:r>
          </a:p>
          <a:p>
            <a:r>
              <a:rPr lang="en-US" sz="1200" dirty="0" smtClean="0"/>
              <a:t>6 elective courses</a:t>
            </a:r>
            <a:endParaRPr lang="en-US" sz="1200" dirty="0"/>
          </a:p>
          <a:p>
            <a:endParaRPr lang="en-US" sz="1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1800" kern="0" dirty="0" smtClean="0">
                <a:solidFill>
                  <a:srgbClr val="FF0000"/>
                </a:solidFill>
                <a:ea typeface="PMingLiU" pitchFamily="18" charset="-120"/>
              </a:rPr>
              <a:t>New</a:t>
            </a:r>
            <a:r>
              <a:rPr lang="en-US" altLang="zh-TW" sz="1800" kern="0" dirty="0" smtClean="0">
                <a:solidFill>
                  <a:srgbClr val="000000"/>
                </a:solidFill>
                <a:ea typeface="PMingLiU" pitchFamily="18" charset="-120"/>
              </a:rPr>
              <a:t> BS </a:t>
            </a:r>
            <a:r>
              <a:rPr lang="en-US" altLang="zh-TW" sz="1800" kern="0" dirty="0">
                <a:solidFill>
                  <a:srgbClr val="000000"/>
                </a:solidFill>
                <a:ea typeface="PMingLiU" pitchFamily="18" charset="-120"/>
              </a:rPr>
              <a:t>Curriculum </a:t>
            </a:r>
            <a:r>
              <a:rPr lang="en-US" altLang="zh-TW" sz="1800" kern="0" dirty="0" smtClean="0">
                <a:solidFill>
                  <a:srgbClr val="000000"/>
                </a:solidFill>
                <a:ea typeface="PMingLiU" pitchFamily="18" charset="-120"/>
              </a:rPr>
              <a:t>(</a:t>
            </a:r>
            <a:r>
              <a:rPr lang="en-US" altLang="zh-TW" sz="1800" kern="0" dirty="0" smtClean="0">
                <a:solidFill>
                  <a:srgbClr val="FF0000"/>
                </a:solidFill>
                <a:ea typeface="PMingLiU" pitchFamily="18" charset="-120"/>
              </a:rPr>
              <a:t>effective Fall 2021</a:t>
            </a:r>
            <a:r>
              <a:rPr lang="en-US" altLang="zh-TW" sz="1800" kern="0" dirty="0" smtClean="0">
                <a:solidFill>
                  <a:srgbClr val="000000"/>
                </a:solidFill>
                <a:ea typeface="PMingLiU" pitchFamily="18" charset="-120"/>
              </a:rPr>
              <a:t>) – Major Requirements (93 units)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81199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Cybersecurity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Database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Data Science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Graphics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Game Programming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AR/VR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Multimedia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 smtClean="0"/>
          </a:p>
          <a:p>
            <a:endParaRPr lang="en-US" sz="16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Data Visualization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Cryptography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IoT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Robotics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…</a:t>
            </a:r>
            <a:endParaRPr lang="en-US" sz="1600" dirty="0"/>
          </a:p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220BBC-8879-E844-B35B-0F806738ECBE}" type="slidenum">
              <a:rPr lang="en-US" smtClean="0"/>
              <a:t>6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Areas of Elective Courses (in random order)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60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9F748-C605-D94E-BFC1-A6CD861E4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408" y="401184"/>
            <a:ext cx="3507691" cy="1455896"/>
          </a:xfrm>
        </p:spPr>
        <p:txBody>
          <a:bodyPr>
            <a:normAutofit/>
          </a:bodyPr>
          <a:lstStyle/>
          <a:p>
            <a:r>
              <a:rPr lang="en-US" dirty="0" smtClean="0"/>
              <a:t>Roadmap</a:t>
            </a:r>
            <a:r>
              <a:rPr lang="en-US" dirty="0"/>
              <a:t> </a:t>
            </a:r>
            <a:r>
              <a:rPr lang="en-US" dirty="0" smtClean="0"/>
              <a:t>and MSC (Major Specific Criteria)</a:t>
            </a:r>
            <a:endParaRPr lang="en-US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D1AA03B-08FC-BC49-A061-A35813DA6ACC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699" y="193794"/>
            <a:ext cx="4797673" cy="475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18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9F748-C605-D94E-BFC1-A6CD861E4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408" y="401184"/>
            <a:ext cx="8041984" cy="857250"/>
          </a:xfrm>
        </p:spPr>
        <p:txBody>
          <a:bodyPr>
            <a:normAutofit/>
          </a:bodyPr>
          <a:lstStyle/>
          <a:p>
            <a:r>
              <a:rPr lang="en-US" sz="2000" dirty="0"/>
              <a:t>Transfer </a:t>
            </a:r>
            <a:r>
              <a:rPr lang="en-US" sz="2000" dirty="0" smtClean="0"/>
              <a:t>Roadmap : </a:t>
            </a:r>
            <a:r>
              <a:rPr lang="en-US" sz="2000" dirty="0" smtClean="0">
                <a:hlinkClick r:id="rId2"/>
              </a:rPr>
              <a:t>Articulation Map</a:t>
            </a:r>
            <a:r>
              <a:rPr lang="en-US" sz="2000" dirty="0"/>
              <a:t> </a:t>
            </a:r>
            <a:r>
              <a:rPr lang="en-US" sz="2000" dirty="0" smtClean="0"/>
              <a:t>and https</a:t>
            </a:r>
            <a:r>
              <a:rPr lang="en-US" sz="2000" dirty="0"/>
              <a:t>://assist.org</a:t>
            </a:r>
            <a:r>
              <a:rPr lang="en-US" sz="2000" dirty="0" smtClean="0"/>
              <a:t>/</a:t>
            </a:r>
            <a:endParaRPr lang="en-US" sz="2000" dirty="0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7D1AA03B-08FC-BC49-A061-A35813DA6ACC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627" y="1258434"/>
            <a:ext cx="6420573" cy="290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92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9F748-C605-D94E-BFC1-A6CD861E4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Degree Plan - Example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1107686"/>
              </p:ext>
            </p:extLst>
          </p:nvPr>
        </p:nvGraphicFramePr>
        <p:xfrm>
          <a:off x="1309437" y="1246237"/>
          <a:ext cx="4629152" cy="1234440"/>
        </p:xfrm>
        <a:graphic>
          <a:graphicData uri="http://schemas.openxmlformats.org/drawingml/2006/table">
            <a:tbl>
              <a:tblPr firstRow="1" firstCol="1" bandRow="1" bandCol="1">
                <a:tableStyleId>{5940675A-B579-460E-94D1-54222C63F5DA}</a:tableStyleId>
              </a:tblPr>
              <a:tblGrid>
                <a:gridCol w="1157288">
                  <a:extLst>
                    <a:ext uri="{9D8B030D-6E8A-4147-A177-3AD203B41FA5}">
                      <a16:colId xmlns:a16="http://schemas.microsoft.com/office/drawing/2014/main" val="3611776101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94874699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921261917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526957957"/>
                    </a:ext>
                  </a:extLst>
                </a:gridCol>
              </a:tblGrid>
              <a:tr h="205740">
                <a:tc rowSpan="6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>
                          <a:effectLst/>
                        </a:rPr>
                        <a:t>year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2021-2022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>
                          <a:effectLst/>
                        </a:rPr>
                        <a:t>Summer </a:t>
                      </a:r>
                      <a:r>
                        <a:rPr lang="en-US" sz="1200" cap="small" dirty="0" smtClean="0">
                          <a:effectLst/>
                        </a:rPr>
                        <a:t>2021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>
                          <a:effectLst/>
                        </a:rPr>
                        <a:t>fall </a:t>
                      </a:r>
                      <a:r>
                        <a:rPr lang="en-US" sz="1200" cap="small" dirty="0" smtClean="0">
                          <a:effectLst/>
                        </a:rPr>
                        <a:t>2021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>
                          <a:effectLst/>
                        </a:rPr>
                        <a:t>spring </a:t>
                      </a:r>
                      <a:r>
                        <a:rPr lang="en-US" sz="1200" cap="small" dirty="0" smtClean="0">
                          <a:effectLst/>
                        </a:rPr>
                        <a:t>2022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793697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2012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2013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1150835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1222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2148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6204226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 2445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</a:t>
                      </a:r>
                      <a:r>
                        <a:rPr lang="en-US" sz="1200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2470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2422088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ENGL</a:t>
                      </a:r>
                      <a:r>
                        <a:rPr lang="en-US" sz="1200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2030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19357589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52350101"/>
                  </a:ext>
                </a:extLst>
              </a:tr>
            </a:tbl>
          </a:graphicData>
        </a:graphic>
      </p:graphicFrame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5414667F-56B9-5447-B573-BB2FB47A0020}"/>
              </a:ext>
            </a:extLst>
          </p:cNvPr>
          <p:cNvSpPr txBox="1">
            <a:spLocks/>
          </p:cNvSpPr>
          <p:nvPr/>
        </p:nvSpPr>
        <p:spPr>
          <a:xfrm>
            <a:off x="7010400" y="48688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B220BBC-8879-E844-B35B-0F806738ECBE}" type="slidenum">
              <a:rPr lang="en-US" smtClean="0"/>
              <a:pPr/>
              <a:t>9</a:t>
            </a:fld>
            <a:endParaRPr lang="en-US" dirty="0"/>
          </a:p>
        </p:txBody>
      </p:sp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9458578"/>
              </p:ext>
            </p:extLst>
          </p:nvPr>
        </p:nvGraphicFramePr>
        <p:xfrm>
          <a:off x="1309437" y="2863296"/>
          <a:ext cx="4629152" cy="1234440"/>
        </p:xfrm>
        <a:graphic>
          <a:graphicData uri="http://schemas.openxmlformats.org/drawingml/2006/table">
            <a:tbl>
              <a:tblPr firstRow="1" firstCol="1" bandRow="1" bandCol="1">
                <a:tableStyleId>{5940675A-B579-460E-94D1-54222C63F5DA}</a:tableStyleId>
              </a:tblPr>
              <a:tblGrid>
                <a:gridCol w="1157288">
                  <a:extLst>
                    <a:ext uri="{9D8B030D-6E8A-4147-A177-3AD203B41FA5}">
                      <a16:colId xmlns:a16="http://schemas.microsoft.com/office/drawing/2014/main" val="3611776101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94874699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921261917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526957957"/>
                    </a:ext>
                  </a:extLst>
                </a:gridCol>
              </a:tblGrid>
              <a:tr h="205740">
                <a:tc rowSpan="6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>
                          <a:effectLst/>
                        </a:rPr>
                        <a:t>year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2022-2023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>
                          <a:effectLst/>
                        </a:rPr>
                        <a:t>Summer </a:t>
                      </a:r>
                      <a:r>
                        <a:rPr lang="en-US" sz="1200" cap="small" dirty="0" smtClean="0">
                          <a:effectLst/>
                        </a:rPr>
                        <a:t>2022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>
                          <a:effectLst/>
                        </a:rPr>
                        <a:t>fall </a:t>
                      </a:r>
                      <a:r>
                        <a:rPr lang="en-US" sz="1200" cap="small" dirty="0" smtClean="0">
                          <a:effectLst/>
                        </a:rPr>
                        <a:t>2022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cap="small" dirty="0">
                          <a:effectLst/>
                        </a:rPr>
                        <a:t>spring </a:t>
                      </a:r>
                      <a:r>
                        <a:rPr lang="en-US" sz="1200" cap="small" dirty="0" smtClean="0">
                          <a:effectLst/>
                        </a:rPr>
                        <a:t>2023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793697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CS 3035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CS 3186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11150835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CS 3112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CS 3801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6204226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CS 3220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CS 4440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82422088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CS 3337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CS Elective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19357589"/>
                  </a:ext>
                </a:extLst>
              </a:tr>
              <a:tr h="20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GE</a:t>
                      </a:r>
                      <a:r>
                        <a:rPr lang="en-US" sz="1200" baseline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aseline="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D2 (GE F)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Math 2555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5235010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261464" y="1246237"/>
            <a:ext cx="256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Transfer orientations:</a:t>
            </a:r>
          </a:p>
          <a:p>
            <a:r>
              <a:rPr lang="en-US" dirty="0" smtClean="0"/>
              <a:t>Provide individualized course work plan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357256" y="2823652"/>
            <a:ext cx="2542903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i="1" dirty="0"/>
              <a:t>2 ~</a:t>
            </a:r>
            <a:r>
              <a:rPr lang="en-US" i="1" dirty="0" smtClean="0"/>
              <a:t> </a:t>
            </a:r>
            <a:r>
              <a:rPr lang="en-US" i="1" dirty="0"/>
              <a:t>3 year </a:t>
            </a:r>
            <a:r>
              <a:rPr lang="en-US" i="1" dirty="0" smtClean="0"/>
              <a:t>academic plan toward graduation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370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2705</TotalTime>
  <Words>652</Words>
  <Application>Microsoft Office PowerPoint</Application>
  <PresentationFormat>On-screen Show (16:9)</PresentationFormat>
  <Paragraphs>141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PMingLiU</vt:lpstr>
      <vt:lpstr>Arial</vt:lpstr>
      <vt:lpstr>Calibri</vt:lpstr>
      <vt:lpstr>Courier New</vt:lpstr>
      <vt:lpstr>Times New Roman</vt:lpstr>
      <vt:lpstr>Wingdings</vt:lpstr>
      <vt:lpstr>Office Theme</vt:lpstr>
      <vt:lpstr>Computer Science </vt:lpstr>
      <vt:lpstr>Agenda</vt:lpstr>
      <vt:lpstr>Bachelor of Science in Computer Science (BSCS)</vt:lpstr>
      <vt:lpstr>GE Requirements (48 units - 21 GE units in the major )</vt:lpstr>
      <vt:lpstr>New BS Curriculum (effective Fall 2021) – Major Requirements (93 units)</vt:lpstr>
      <vt:lpstr>Areas of Elective Courses (in random order)</vt:lpstr>
      <vt:lpstr>Roadmap and MSC (Major Specific Criteria)</vt:lpstr>
      <vt:lpstr>Transfer Roadmap : Articulation Map and https://assist.org/</vt:lpstr>
      <vt:lpstr>Your Degree Plan - Example</vt:lpstr>
      <vt:lpstr>Computer Science Department</vt:lpstr>
      <vt:lpstr>Q &amp; 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Lim, Jung S</dc:creator>
  <cp:lastModifiedBy>Cal State L.A.</cp:lastModifiedBy>
  <cp:revision>74</cp:revision>
  <dcterms:created xsi:type="dcterms:W3CDTF">2020-04-22T18:12:43Z</dcterms:created>
  <dcterms:modified xsi:type="dcterms:W3CDTF">2021-03-25T01:06:32Z</dcterms:modified>
</cp:coreProperties>
</file>