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Montserrat"/>
      <p:regular r:id="rId38"/>
      <p:bold r:id="rId39"/>
      <p:italic r:id="rId40"/>
      <p:boldItalic r:id="rId41"/>
    </p:embeddedFont>
    <p:embeddedFont>
      <p:font typeface="La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5.xml"/><Relationship Id="rId42" Type="http://schemas.openxmlformats.org/officeDocument/2006/relationships/font" Target="fonts/Lato-regular.fntdata"/><Relationship Id="rId41" Type="http://schemas.openxmlformats.org/officeDocument/2006/relationships/font" Target="fonts/Montserrat-boldItalic.fntdata"/><Relationship Id="rId22" Type="http://schemas.openxmlformats.org/officeDocument/2006/relationships/slide" Target="slides/slide17.xml"/><Relationship Id="rId44" Type="http://schemas.openxmlformats.org/officeDocument/2006/relationships/font" Target="fonts/Lato-italic.fntdata"/><Relationship Id="rId21" Type="http://schemas.openxmlformats.org/officeDocument/2006/relationships/slide" Target="slides/slide16.xml"/><Relationship Id="rId43" Type="http://schemas.openxmlformats.org/officeDocument/2006/relationships/font" Target="fonts/La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ontserrat-bold.fntdata"/><Relationship Id="rId16" Type="http://schemas.openxmlformats.org/officeDocument/2006/relationships/slide" Target="slides/slide11.xml"/><Relationship Id="rId38" Type="http://schemas.openxmlformats.org/officeDocument/2006/relationships/font" Target="fonts/Montserra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I’m going to be introducing the Alexa Skill we have been developing.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So, the requirements we gave this portion was to: create an interactive voice directory using the Amazon Echo. Doing this will provide a new way to search for people using voice assistance. In order to do this, we need to integrate Microsoft SQL Server with the Alexa Skills kit to provide a seamless interaction to get queried information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Highlight the differences between alexa and microsoft cognitive services</a:t>
            </a:r>
          </a:p>
          <a:p>
            <a:pPr lvl="0">
              <a:spcBef>
                <a:spcPts val="0"/>
              </a:spcBef>
              <a:buNone/>
            </a:pPr>
            <a:br>
              <a:rPr lang="en"/>
            </a:br>
            <a:r>
              <a:rPr lang="en"/>
              <a:t>Currently, we are developing an Amazon Alexa skill. Skills are voice-driven applications that run on an Amazon Echo or any Alexa device. Creating a prototype that searches for services within the hall of adminstration building. We are also developing the interaction model. The interaction model consists of two things: intents and utterances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Intents are actions that happen when the user says a specific word or words and the intent that is activated tells the skill what to do. Utterances are the words used to triggered the skill it is mapped to and it is used to interact with the skill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0" name="Shape 3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1000"/>
              </a:spcBef>
              <a:spcAft>
                <a:spcPts val="1600"/>
              </a:spcAft>
              <a:buNone/>
            </a:pPr>
            <a:r>
              <a:rPr lang="en" sz="1300">
                <a:solidFill>
                  <a:schemeClr val="dk1"/>
                </a:solidFill>
                <a:latin typeface="Lato"/>
                <a:ea typeface="Lato"/>
                <a:cs typeface="Lato"/>
                <a:sym typeface="Lato"/>
              </a:rPr>
              <a:t>limitations</a:t>
            </a:r>
          </a:p>
          <a:p>
            <a:pPr lvl="0" rtl="0">
              <a:lnSpc>
                <a:spcPct val="150000"/>
              </a:lnSpc>
              <a:spcBef>
                <a:spcPts val="1000"/>
              </a:spcBef>
              <a:spcAft>
                <a:spcPts val="1600"/>
              </a:spcAft>
              <a:buNone/>
            </a:pPr>
            <a:r>
              <a:rPr lang="en" sz="1300">
                <a:solidFill>
                  <a:schemeClr val="dk1"/>
                </a:solidFill>
                <a:latin typeface="Lato"/>
                <a:ea typeface="Lato"/>
                <a:cs typeface="Lato"/>
                <a:sym typeface="Lato"/>
              </a:rPr>
              <a:t>Currently no way to test the templates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One of the templates created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5" name="Shape 4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One of the templates created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Bootstrap CSS is a framework used to create easy and clean HTML components such as navigation bars, grids, and inputs. These layouts can easily be created by using class names listed in the CSS files of bootstrap-min.css.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This could be a starting template - reference taken online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rIns="91425" wrap="square" tIns="91425"/>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rIns="91425" wrap="square" tIns="91425"/>
          <a:lstStyle>
            <a:lvl1pPr lvl="0">
              <a:spcBef>
                <a:spcPts val="0"/>
              </a:spcBef>
              <a:buSzPts val="8000"/>
              <a:buNone/>
              <a:defRPr sz="8000"/>
            </a:lvl1pPr>
            <a:lvl2pPr lvl="1">
              <a:spcBef>
                <a:spcPts val="0"/>
              </a:spcBef>
              <a:buSzPts val="8000"/>
              <a:buNone/>
              <a:defRPr sz="8000"/>
            </a:lvl2pPr>
            <a:lvl3pPr lvl="2">
              <a:spcBef>
                <a:spcPts val="0"/>
              </a:spcBef>
              <a:buSzPts val="8000"/>
              <a:buNone/>
              <a:defRPr sz="8000"/>
            </a:lvl3pPr>
            <a:lvl4pPr lvl="3">
              <a:spcBef>
                <a:spcPts val="0"/>
              </a:spcBef>
              <a:buSzPts val="8000"/>
              <a:buNone/>
              <a:defRPr sz="8000"/>
            </a:lvl4pPr>
            <a:lvl5pPr lvl="4">
              <a:spcBef>
                <a:spcPts val="0"/>
              </a:spcBef>
              <a:buSzPts val="8000"/>
              <a:buNone/>
              <a:defRPr sz="8000"/>
            </a:lvl5pPr>
            <a:lvl6pPr lvl="5">
              <a:spcBef>
                <a:spcPts val="0"/>
              </a:spcBef>
              <a:buSzPts val="8000"/>
              <a:buNone/>
              <a:defRPr sz="8000"/>
            </a:lvl6pPr>
            <a:lvl7pPr lvl="6">
              <a:spcBef>
                <a:spcPts val="0"/>
              </a:spcBef>
              <a:buSzPts val="8000"/>
              <a:buNone/>
              <a:defRPr sz="8000"/>
            </a:lvl7pPr>
            <a:lvl8pPr lvl="7">
              <a:spcBef>
                <a:spcPts val="0"/>
              </a:spcBef>
              <a:buSzPts val="8000"/>
              <a:buNone/>
              <a:defRPr sz="8000"/>
            </a:lvl8pPr>
            <a:lvl9pPr lvl="8">
              <a:spcBef>
                <a:spcPts val="0"/>
              </a:spcBef>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34" name="Shape 134"/>
        <p:cNvGrpSpPr/>
        <p:nvPr/>
      </p:nvGrpSpPr>
      <p:grpSpPr>
        <a:xfrm>
          <a:off x="0" y="0"/>
          <a:ext cx="0" cy="0"/>
          <a:chOff x="0" y="0"/>
          <a:chExt cx="0" cy="0"/>
        </a:xfrm>
      </p:grpSpPr>
      <p:sp>
        <p:nvSpPr>
          <p:cNvPr id="135" name="Shape 135"/>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grpSp>
        <p:nvGrpSpPr>
          <p:cNvPr id="136" name="Shape 136"/>
          <p:cNvGrpSpPr/>
          <p:nvPr/>
        </p:nvGrpSpPr>
        <p:grpSpPr>
          <a:xfrm>
            <a:off x="0" y="490"/>
            <a:ext cx="5153705" cy="5134399"/>
            <a:chOff x="0" y="75"/>
            <a:chExt cx="5153705" cy="5152950"/>
          </a:xfrm>
        </p:grpSpPr>
        <p:sp>
          <p:nvSpPr>
            <p:cNvPr id="137" name="Shape 137"/>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sp>
          <p:nvSpPr>
            <p:cNvPr id="138" name="Shape 138"/>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rIns="91425" wrap="square" tIns="91425">
              <a:noAutofit/>
            </a:bodyPr>
            <a:lstStyle/>
            <a:p>
              <a:pPr lvl="0">
                <a:spcBef>
                  <a:spcPts val="0"/>
                </a:spcBef>
                <a:buNone/>
              </a:pPr>
              <a:r>
                <a:t/>
              </a:r>
              <a:endParaRPr/>
            </a:p>
          </p:txBody>
        </p:sp>
        <p:sp>
          <p:nvSpPr>
            <p:cNvPr id="139" name="Shape 139"/>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40" name="Shape 140"/>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41" name="Shape 141"/>
          <p:cNvSpPr txBox="1"/>
          <p:nvPr>
            <p:ph type="ctrTitle"/>
          </p:nvPr>
        </p:nvSpPr>
        <p:spPr>
          <a:xfrm>
            <a:off x="3537150" y="1578400"/>
            <a:ext cx="5017500" cy="1578900"/>
          </a:xfrm>
          <a:prstGeom prst="rect">
            <a:avLst/>
          </a:prstGeom>
        </p:spPr>
        <p:txBody>
          <a:bodyPr anchorCtr="0" anchor="t" bIns="91425" lIns="91425" rIns="91425" wrap="square" tIns="91425"/>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p:txBody>
      </p:sp>
      <p:sp>
        <p:nvSpPr>
          <p:cNvPr id="142" name="Shape 142"/>
          <p:cNvSpPr txBox="1"/>
          <p:nvPr>
            <p:ph idx="1" type="subTitle"/>
          </p:nvPr>
        </p:nvSpPr>
        <p:spPr>
          <a:xfrm>
            <a:off x="5083950" y="3924925"/>
            <a:ext cx="34707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3" name="Shape 1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44" name="Shape 144"/>
        <p:cNvGrpSpPr/>
        <p:nvPr/>
      </p:nvGrpSpPr>
      <p:grpSpPr>
        <a:xfrm>
          <a:off x="0" y="0"/>
          <a:ext cx="0" cy="0"/>
          <a:chOff x="0" y="0"/>
          <a:chExt cx="0" cy="0"/>
        </a:xfrm>
      </p:grpSpPr>
      <p:grpSp>
        <p:nvGrpSpPr>
          <p:cNvPr id="145" name="Shape 145"/>
          <p:cNvGrpSpPr/>
          <p:nvPr/>
        </p:nvGrpSpPr>
        <p:grpSpPr>
          <a:xfrm>
            <a:off x="4406400" y="0"/>
            <a:ext cx="4737600" cy="5143065"/>
            <a:chOff x="4406400" y="0"/>
            <a:chExt cx="4737600" cy="5143065"/>
          </a:xfrm>
        </p:grpSpPr>
        <p:sp>
          <p:nvSpPr>
            <p:cNvPr id="146" name="Shape 146"/>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47" name="Shape 147"/>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48" name="Shape 148"/>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49" name="Shape 149"/>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0" name="Shape 150"/>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1" name="Shape 15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2" name="Shape 152"/>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3" name="Shape 15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154" name="Shape 15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5" name="Shape 155"/>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6" name="Shape 156"/>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7" name="Shape 157"/>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8" name="Shape 158"/>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59" name="Shape 159"/>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60" name="Shape 160"/>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61" name="Shape 16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62" name="Shape 162"/>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63" name="Shape 16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164" name="Shape 164"/>
          <p:cNvSpPr txBox="1"/>
          <p:nvPr>
            <p:ph type="title"/>
          </p:nvPr>
        </p:nvSpPr>
        <p:spPr>
          <a:xfrm>
            <a:off x="823850" y="2053000"/>
            <a:ext cx="4587000" cy="11487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65" name="Shape 16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6" name="Shape 166"/>
        <p:cNvGrpSpPr/>
        <p:nvPr/>
      </p:nvGrpSpPr>
      <p:grpSpPr>
        <a:xfrm>
          <a:off x="0" y="0"/>
          <a:ext cx="0" cy="0"/>
          <a:chOff x="0" y="0"/>
          <a:chExt cx="0" cy="0"/>
        </a:xfrm>
      </p:grpSpPr>
      <p:grpSp>
        <p:nvGrpSpPr>
          <p:cNvPr id="167" name="Shape 167"/>
          <p:cNvGrpSpPr/>
          <p:nvPr/>
        </p:nvGrpSpPr>
        <p:grpSpPr>
          <a:xfrm>
            <a:off x="0" y="381001"/>
            <a:ext cx="1037850" cy="1016287"/>
            <a:chOff x="0" y="381001"/>
            <a:chExt cx="1037850" cy="1016287"/>
          </a:xfrm>
        </p:grpSpPr>
        <p:sp>
          <p:nvSpPr>
            <p:cNvPr id="168" name="Shape 16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69" name="Shape 16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70" name="Shape 170"/>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171" name="Shape 171"/>
          <p:cNvSpPr txBox="1"/>
          <p:nvPr>
            <p:ph idx="1" type="body"/>
          </p:nvPr>
        </p:nvSpPr>
        <p:spPr>
          <a:xfrm>
            <a:off x="1297500" y="1567550"/>
            <a:ext cx="70389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72" name="Shape 17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73" name="Shape 173"/>
        <p:cNvGrpSpPr/>
        <p:nvPr/>
      </p:nvGrpSpPr>
      <p:grpSpPr>
        <a:xfrm>
          <a:off x="0" y="0"/>
          <a:ext cx="0" cy="0"/>
          <a:chOff x="0" y="0"/>
          <a:chExt cx="0" cy="0"/>
        </a:xfrm>
      </p:grpSpPr>
      <p:grpSp>
        <p:nvGrpSpPr>
          <p:cNvPr id="174" name="Shape 174"/>
          <p:cNvGrpSpPr/>
          <p:nvPr/>
        </p:nvGrpSpPr>
        <p:grpSpPr>
          <a:xfrm>
            <a:off x="0" y="381001"/>
            <a:ext cx="1037850" cy="1016287"/>
            <a:chOff x="0" y="381001"/>
            <a:chExt cx="1037850" cy="1016287"/>
          </a:xfrm>
        </p:grpSpPr>
        <p:sp>
          <p:nvSpPr>
            <p:cNvPr id="175" name="Shape 17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76" name="Shape 17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77" name="Shape 177"/>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178" name="Shape 178"/>
          <p:cNvSpPr txBox="1"/>
          <p:nvPr>
            <p:ph idx="1" type="body"/>
          </p:nvPr>
        </p:nvSpPr>
        <p:spPr>
          <a:xfrm>
            <a:off x="1297500"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79" name="Shape 179"/>
          <p:cNvSpPr txBox="1"/>
          <p:nvPr>
            <p:ph idx="2" type="body"/>
          </p:nvPr>
        </p:nvSpPr>
        <p:spPr>
          <a:xfrm>
            <a:off x="4933221"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80" name="Shape 18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81" name="Shape 181"/>
        <p:cNvGrpSpPr/>
        <p:nvPr/>
      </p:nvGrpSpPr>
      <p:grpSpPr>
        <a:xfrm>
          <a:off x="0" y="0"/>
          <a:ext cx="0" cy="0"/>
          <a:chOff x="0" y="0"/>
          <a:chExt cx="0" cy="0"/>
        </a:xfrm>
      </p:grpSpPr>
      <p:grpSp>
        <p:nvGrpSpPr>
          <p:cNvPr id="182" name="Shape 182"/>
          <p:cNvGrpSpPr/>
          <p:nvPr/>
        </p:nvGrpSpPr>
        <p:grpSpPr>
          <a:xfrm>
            <a:off x="0" y="381001"/>
            <a:ext cx="1037850" cy="1016287"/>
            <a:chOff x="0" y="381001"/>
            <a:chExt cx="1037850" cy="1016287"/>
          </a:xfrm>
        </p:grpSpPr>
        <p:sp>
          <p:nvSpPr>
            <p:cNvPr id="183" name="Shape 18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84" name="Shape 18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85" name="Shape 185"/>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186" name="Shape 18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187" name="Shape 187"/>
        <p:cNvGrpSpPr/>
        <p:nvPr/>
      </p:nvGrpSpPr>
      <p:grpSpPr>
        <a:xfrm>
          <a:off x="0" y="0"/>
          <a:ext cx="0" cy="0"/>
          <a:chOff x="0" y="0"/>
          <a:chExt cx="0" cy="0"/>
        </a:xfrm>
      </p:grpSpPr>
      <p:grpSp>
        <p:nvGrpSpPr>
          <p:cNvPr id="188" name="Shape 188"/>
          <p:cNvGrpSpPr/>
          <p:nvPr/>
        </p:nvGrpSpPr>
        <p:grpSpPr>
          <a:xfrm>
            <a:off x="0" y="381001"/>
            <a:ext cx="1037850" cy="1016287"/>
            <a:chOff x="0" y="381001"/>
            <a:chExt cx="1037850" cy="1016287"/>
          </a:xfrm>
        </p:grpSpPr>
        <p:sp>
          <p:nvSpPr>
            <p:cNvPr id="189" name="Shape 18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90" name="Shape 19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191" name="Shape 191"/>
          <p:cNvSpPr txBox="1"/>
          <p:nvPr>
            <p:ph type="title"/>
          </p:nvPr>
        </p:nvSpPr>
        <p:spPr>
          <a:xfrm>
            <a:off x="1297500" y="393750"/>
            <a:ext cx="3798900" cy="1493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192" name="Shape 192"/>
          <p:cNvSpPr txBox="1"/>
          <p:nvPr>
            <p:ph idx="1" type="body"/>
          </p:nvPr>
        </p:nvSpPr>
        <p:spPr>
          <a:xfrm>
            <a:off x="1297500" y="1972550"/>
            <a:ext cx="3798900" cy="2415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93" name="Shape 19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194" name="Shape 194"/>
        <p:cNvGrpSpPr/>
        <p:nvPr/>
      </p:nvGrpSpPr>
      <p:grpSpPr>
        <a:xfrm>
          <a:off x="0" y="0"/>
          <a:ext cx="0" cy="0"/>
          <a:chOff x="0" y="0"/>
          <a:chExt cx="0" cy="0"/>
        </a:xfrm>
      </p:grpSpPr>
      <p:grpSp>
        <p:nvGrpSpPr>
          <p:cNvPr id="195" name="Shape 195"/>
          <p:cNvGrpSpPr/>
          <p:nvPr/>
        </p:nvGrpSpPr>
        <p:grpSpPr>
          <a:xfrm>
            <a:off x="4406400" y="0"/>
            <a:ext cx="4737600" cy="5143500"/>
            <a:chOff x="4406400" y="0"/>
            <a:chExt cx="4737600" cy="5143500"/>
          </a:xfrm>
        </p:grpSpPr>
        <p:sp>
          <p:nvSpPr>
            <p:cNvPr id="196" name="Shape 196"/>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97" name="Shape 197"/>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198" name="Shape 19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199" name="Shape 199"/>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0" name="Shape 200"/>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1" name="Shape 20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2" name="Shape 202"/>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3" name="Shape 203"/>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204" name="Shape 204"/>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5" name="Shape 205"/>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6" name="Shape 206"/>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7" name="Shape 207"/>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8" name="Shape 20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09" name="Shape 209"/>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210" name="Shape 210"/>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11" name="Shape 2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12" name="Shape 212"/>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13" name="Shape 213"/>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214" name="Shape 214"/>
          <p:cNvSpPr txBox="1"/>
          <p:nvPr>
            <p:ph type="title"/>
          </p:nvPr>
        </p:nvSpPr>
        <p:spPr>
          <a:xfrm>
            <a:off x="823850" y="866775"/>
            <a:ext cx="4587000" cy="35211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15" name="Shape 2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216" name="Shape 216"/>
        <p:cNvGrpSpPr/>
        <p:nvPr/>
      </p:nvGrpSpPr>
      <p:grpSpPr>
        <a:xfrm>
          <a:off x="0" y="0"/>
          <a:ext cx="0" cy="0"/>
          <a:chOff x="0" y="0"/>
          <a:chExt cx="0" cy="0"/>
        </a:xfrm>
      </p:grpSpPr>
      <p:grpSp>
        <p:nvGrpSpPr>
          <p:cNvPr id="217" name="Shape 217"/>
          <p:cNvGrpSpPr/>
          <p:nvPr/>
        </p:nvGrpSpPr>
        <p:grpSpPr>
          <a:xfrm>
            <a:off x="0" y="381001"/>
            <a:ext cx="1037850" cy="1016287"/>
            <a:chOff x="0" y="381001"/>
            <a:chExt cx="1037850" cy="1016287"/>
          </a:xfrm>
        </p:grpSpPr>
        <p:sp>
          <p:nvSpPr>
            <p:cNvPr id="218" name="Shape 21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219" name="Shape 21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220" name="Shape 220"/>
          <p:cNvSpPr txBox="1"/>
          <p:nvPr>
            <p:ph type="title"/>
          </p:nvPr>
        </p:nvSpPr>
        <p:spPr>
          <a:xfrm>
            <a:off x="1297500" y="1658325"/>
            <a:ext cx="3036300" cy="17517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221" name="Shape 221"/>
          <p:cNvSpPr txBox="1"/>
          <p:nvPr>
            <p:ph idx="1" type="subTitle"/>
          </p:nvPr>
        </p:nvSpPr>
        <p:spPr>
          <a:xfrm>
            <a:off x="1297500" y="3538000"/>
            <a:ext cx="30363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222" name="Shape 222"/>
          <p:cNvSpPr txBox="1"/>
          <p:nvPr>
            <p:ph idx="2" type="body"/>
          </p:nvPr>
        </p:nvSpPr>
        <p:spPr>
          <a:xfrm>
            <a:off x="4648200" y="1696600"/>
            <a:ext cx="3676800" cy="23475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223" name="Shape 22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224" name="Shape 224"/>
        <p:cNvGrpSpPr/>
        <p:nvPr/>
      </p:nvGrpSpPr>
      <p:grpSpPr>
        <a:xfrm>
          <a:off x="0" y="0"/>
          <a:ext cx="0" cy="0"/>
          <a:chOff x="0" y="0"/>
          <a:chExt cx="0" cy="0"/>
        </a:xfrm>
      </p:grpSpPr>
      <p:grpSp>
        <p:nvGrpSpPr>
          <p:cNvPr id="225" name="Shape 225"/>
          <p:cNvGrpSpPr/>
          <p:nvPr/>
        </p:nvGrpSpPr>
        <p:grpSpPr>
          <a:xfrm>
            <a:off x="0" y="4128572"/>
            <a:ext cx="698925" cy="684657"/>
            <a:chOff x="0" y="3785672"/>
            <a:chExt cx="698925" cy="684657"/>
          </a:xfrm>
        </p:grpSpPr>
        <p:sp>
          <p:nvSpPr>
            <p:cNvPr id="226" name="Shape 226"/>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lvl="0">
                <a:spcBef>
                  <a:spcPts val="0"/>
                </a:spcBef>
                <a:buNone/>
              </a:pPr>
              <a:r>
                <a:t/>
              </a:r>
              <a:endParaRPr/>
            </a:p>
          </p:txBody>
        </p:sp>
        <p:sp>
          <p:nvSpPr>
            <p:cNvPr id="227" name="Shape 227"/>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228" name="Shape 228"/>
          <p:cNvSpPr txBox="1"/>
          <p:nvPr>
            <p:ph idx="1" type="body"/>
          </p:nvPr>
        </p:nvSpPr>
        <p:spPr>
          <a:xfrm>
            <a:off x="812725" y="4305375"/>
            <a:ext cx="6936000" cy="523800"/>
          </a:xfrm>
          <a:prstGeom prst="rect">
            <a:avLst/>
          </a:prstGeom>
        </p:spPr>
        <p:txBody>
          <a:bodyPr anchorCtr="0" anchor="ctr" bIns="91425" lIns="91425" rIns="91425" wrap="square" tIns="91425"/>
          <a:lstStyle>
            <a:lvl1pPr lvl="0">
              <a:lnSpc>
                <a:spcPct val="100000"/>
              </a:lnSpc>
              <a:spcBef>
                <a:spcPts val="0"/>
              </a:spcBef>
              <a:spcAft>
                <a:spcPts val="0"/>
              </a:spcAft>
              <a:buSzPts val="1300"/>
              <a:buNone/>
              <a:defRPr/>
            </a:lvl1pPr>
          </a:lstStyle>
          <a:p/>
        </p:txBody>
      </p:sp>
      <p:sp>
        <p:nvSpPr>
          <p:cNvPr id="229" name="Shape 2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230" name="Shape 230"/>
        <p:cNvGrpSpPr/>
        <p:nvPr/>
      </p:nvGrpSpPr>
      <p:grpSpPr>
        <a:xfrm>
          <a:off x="0" y="0"/>
          <a:ext cx="0" cy="0"/>
          <a:chOff x="0" y="0"/>
          <a:chExt cx="0" cy="0"/>
        </a:xfrm>
      </p:grpSpPr>
      <p:grpSp>
        <p:nvGrpSpPr>
          <p:cNvPr id="231" name="Shape 231"/>
          <p:cNvGrpSpPr/>
          <p:nvPr/>
        </p:nvGrpSpPr>
        <p:grpSpPr>
          <a:xfrm>
            <a:off x="4406400" y="0"/>
            <a:ext cx="4737600" cy="5143065"/>
            <a:chOff x="4406400" y="0"/>
            <a:chExt cx="4737600" cy="5143065"/>
          </a:xfrm>
        </p:grpSpPr>
        <p:sp>
          <p:nvSpPr>
            <p:cNvPr id="232" name="Shape 232"/>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233" name="Shape 23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234" name="Shape 23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35" name="Shape 235"/>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36" name="Shape 236"/>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37" name="Shape 237"/>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38" name="Shape 238"/>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39" name="Shape 239"/>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240" name="Shape 240"/>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1" name="Shape 24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2" name="Shape 242"/>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3" name="Shape 24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4" name="Shape 24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5" name="Shape 245"/>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246" name="Shape 246"/>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7" name="Shape 247"/>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8" name="Shape 248"/>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249" name="Shape 249"/>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250" name="Shape 250"/>
          <p:cNvSpPr txBox="1"/>
          <p:nvPr>
            <p:ph type="title"/>
          </p:nvPr>
        </p:nvSpPr>
        <p:spPr>
          <a:xfrm>
            <a:off x="823850" y="1284675"/>
            <a:ext cx="4776000" cy="1300800"/>
          </a:xfrm>
          <a:prstGeom prst="rect">
            <a:avLst/>
          </a:prstGeom>
        </p:spPr>
        <p:txBody>
          <a:bodyPr anchorCtr="0" anchor="t" bIns="91425" lIns="91425" rIns="91425" wrap="square" tIns="91425"/>
          <a:lstStyle>
            <a:lvl1pPr lvl="0">
              <a:spcBef>
                <a:spcPts val="0"/>
              </a:spcBef>
              <a:buSzPts val="8000"/>
              <a:buNone/>
              <a:defRPr sz="8000"/>
            </a:lvl1pPr>
            <a:lvl2pPr lvl="1">
              <a:spcBef>
                <a:spcPts val="0"/>
              </a:spcBef>
              <a:buSzPts val="8000"/>
              <a:buNone/>
              <a:defRPr sz="8000"/>
            </a:lvl2pPr>
            <a:lvl3pPr lvl="2">
              <a:spcBef>
                <a:spcPts val="0"/>
              </a:spcBef>
              <a:buSzPts val="8000"/>
              <a:buNone/>
              <a:defRPr sz="8000"/>
            </a:lvl3pPr>
            <a:lvl4pPr lvl="3">
              <a:spcBef>
                <a:spcPts val="0"/>
              </a:spcBef>
              <a:buSzPts val="8000"/>
              <a:buNone/>
              <a:defRPr sz="8000"/>
            </a:lvl4pPr>
            <a:lvl5pPr lvl="4">
              <a:spcBef>
                <a:spcPts val="0"/>
              </a:spcBef>
              <a:buSzPts val="8000"/>
              <a:buNone/>
              <a:defRPr sz="8000"/>
            </a:lvl5pPr>
            <a:lvl6pPr lvl="5">
              <a:spcBef>
                <a:spcPts val="0"/>
              </a:spcBef>
              <a:buSzPts val="8000"/>
              <a:buNone/>
              <a:defRPr sz="8000"/>
            </a:lvl6pPr>
            <a:lvl7pPr lvl="6">
              <a:spcBef>
                <a:spcPts val="0"/>
              </a:spcBef>
              <a:buSzPts val="8000"/>
              <a:buNone/>
              <a:defRPr sz="8000"/>
            </a:lvl7pPr>
            <a:lvl8pPr lvl="7">
              <a:spcBef>
                <a:spcPts val="0"/>
              </a:spcBef>
              <a:buSzPts val="8000"/>
              <a:buNone/>
              <a:defRPr sz="8000"/>
            </a:lvl8pPr>
            <a:lvl9pPr lvl="8">
              <a:spcBef>
                <a:spcPts val="0"/>
              </a:spcBef>
              <a:buSzPts val="8000"/>
              <a:buNone/>
              <a:defRPr sz="8000"/>
            </a:lvl9pPr>
          </a:lstStyle>
          <a:p/>
        </p:txBody>
      </p:sp>
      <p:sp>
        <p:nvSpPr>
          <p:cNvPr id="251" name="Shape 251"/>
          <p:cNvSpPr txBox="1"/>
          <p:nvPr>
            <p:ph idx="1" type="body"/>
          </p:nvPr>
        </p:nvSpPr>
        <p:spPr>
          <a:xfrm>
            <a:off x="823850" y="2643124"/>
            <a:ext cx="4776000" cy="1218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252" name="Shape 25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53" name="Shape 253"/>
        <p:cNvGrpSpPr/>
        <p:nvPr/>
      </p:nvGrpSpPr>
      <p:grpSpPr>
        <a:xfrm>
          <a:off x="0" y="0"/>
          <a:ext cx="0" cy="0"/>
          <a:chOff x="0" y="0"/>
          <a:chExt cx="0" cy="0"/>
        </a:xfrm>
      </p:grpSpPr>
      <p:sp>
        <p:nvSpPr>
          <p:cNvPr id="254" name="Shape 25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lvl="0">
                <a:spcBef>
                  <a:spcPts val="0"/>
                </a:spcBef>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lvl="0">
                <a:spcBef>
                  <a:spcPts val="0"/>
                </a:spcBef>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lvl="0">
                <a:spcBef>
                  <a:spcPts val="0"/>
                </a:spcBef>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rIns="91425" wrap="square" tIns="91425"/>
          <a:lstStyle>
            <a:lvl1pPr lvl="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1"/>
              </a:buClr>
              <a:buSzPts val="1300"/>
              <a:buFont typeface="Lato"/>
              <a:buChar char="●"/>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lt1"/>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130" name="Shape 130"/>
        <p:cNvGrpSpPr/>
        <p:nvPr/>
      </p:nvGrpSpPr>
      <p:grpSpPr>
        <a:xfrm>
          <a:off x="0" y="0"/>
          <a:ext cx="0" cy="0"/>
          <a:chOff x="0" y="0"/>
          <a:chExt cx="0" cy="0"/>
        </a:xfrm>
      </p:grpSpPr>
      <p:sp>
        <p:nvSpPr>
          <p:cNvPr id="131" name="Shape 131"/>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SzPts val="2800"/>
              <a:buFont typeface="Montserrat"/>
              <a:buNone/>
              <a:defRPr sz="2800">
                <a:latin typeface="Montserrat"/>
                <a:ea typeface="Montserrat"/>
                <a:cs typeface="Montserrat"/>
                <a:sym typeface="Montserrat"/>
              </a:defRPr>
            </a:lvl1pPr>
            <a:lvl2pPr lvl="1">
              <a:spcBef>
                <a:spcPts val="0"/>
              </a:spcBef>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132" name="Shape 132"/>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1"/>
              </a:buClr>
              <a:buSzPts val="1300"/>
              <a:buFont typeface="Lato"/>
              <a:buChar char="●"/>
              <a:defRPr sz="1300">
                <a:solidFill>
                  <a:schemeClr val="dk1"/>
                </a:solidFill>
                <a:latin typeface="Lato"/>
                <a:ea typeface="Lato"/>
                <a:cs typeface="Lato"/>
                <a:sym typeface="Lato"/>
              </a:defRPr>
            </a:lvl1pPr>
            <a:lvl2pPr lvl="1">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133" name="Shape 133"/>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lt1"/>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gif"/><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58" name="Shape 258"/>
        <p:cNvGrpSpPr/>
        <p:nvPr/>
      </p:nvGrpSpPr>
      <p:grpSpPr>
        <a:xfrm>
          <a:off x="0" y="0"/>
          <a:ext cx="0" cy="0"/>
          <a:chOff x="0" y="0"/>
          <a:chExt cx="0" cy="0"/>
        </a:xfrm>
      </p:grpSpPr>
      <p:sp>
        <p:nvSpPr>
          <p:cNvPr id="259" name="Shape 259"/>
          <p:cNvSpPr txBox="1"/>
          <p:nvPr>
            <p:ph type="ctrTitle"/>
          </p:nvPr>
        </p:nvSpPr>
        <p:spPr>
          <a:xfrm>
            <a:off x="3377175" y="364500"/>
            <a:ext cx="5017500" cy="2681100"/>
          </a:xfrm>
          <a:prstGeom prst="rect">
            <a:avLst/>
          </a:prstGeom>
        </p:spPr>
        <p:txBody>
          <a:bodyPr anchorCtr="0" anchor="t" bIns="91425" lIns="91425" rIns="91425" wrap="square" tIns="91425">
            <a:noAutofit/>
          </a:bodyPr>
          <a:lstStyle/>
          <a:p>
            <a:pPr lvl="0">
              <a:spcBef>
                <a:spcPts val="0"/>
              </a:spcBef>
              <a:buNone/>
            </a:pPr>
            <a:r>
              <a:rPr lang="en"/>
              <a:t>LA Hall of </a:t>
            </a:r>
            <a:r>
              <a:rPr lang="en"/>
              <a:t>Administration</a:t>
            </a:r>
            <a:r>
              <a:rPr lang="en"/>
              <a:t> Smart Board  Directory Project</a:t>
            </a:r>
          </a:p>
        </p:txBody>
      </p:sp>
      <p:sp>
        <p:nvSpPr>
          <p:cNvPr id="260" name="Shape 260"/>
          <p:cNvSpPr txBox="1"/>
          <p:nvPr>
            <p:ph idx="1" type="subTitle"/>
          </p:nvPr>
        </p:nvSpPr>
        <p:spPr>
          <a:xfrm>
            <a:off x="3593675" y="3009375"/>
            <a:ext cx="3470700" cy="1019400"/>
          </a:xfrm>
          <a:prstGeom prst="rect">
            <a:avLst/>
          </a:prstGeom>
        </p:spPr>
        <p:txBody>
          <a:bodyPr anchorCtr="0" anchor="t" bIns="91425" lIns="91425" rIns="91425" wrap="square" tIns="91425">
            <a:noAutofit/>
          </a:bodyPr>
          <a:lstStyle/>
          <a:p>
            <a:pPr lvl="0">
              <a:spcBef>
                <a:spcPts val="0"/>
              </a:spcBef>
              <a:buNone/>
            </a:pPr>
            <a:r>
              <a:rPr lang="en"/>
              <a:t>Team Members: </a:t>
            </a:r>
          </a:p>
          <a:p>
            <a:pPr lvl="0">
              <a:spcBef>
                <a:spcPts val="0"/>
              </a:spcBef>
              <a:buNone/>
            </a:pPr>
            <a:r>
              <a:rPr lang="en"/>
              <a:t>Matthew Gerlits, Jose Vega, Christopher Ly, </a:t>
            </a:r>
            <a:r>
              <a:rPr lang="en"/>
              <a:t>Cedric Tong, Julius Macalutas, Chelle Cruz</a:t>
            </a:r>
          </a:p>
          <a:p>
            <a:pPr lvl="0">
              <a:spcBef>
                <a:spcPts val="0"/>
              </a:spcBef>
              <a:buNone/>
            </a:pPr>
            <a:r>
              <a:t/>
            </a:r>
            <a:endParaRPr/>
          </a:p>
          <a:p>
            <a:pPr lvl="0">
              <a:spcBef>
                <a:spcPts val="0"/>
              </a:spcBef>
              <a:buNone/>
            </a:pPr>
            <a:r>
              <a:rPr lang="en"/>
              <a:t>Advisor:</a:t>
            </a:r>
          </a:p>
          <a:p>
            <a:pPr lvl="0">
              <a:spcBef>
                <a:spcPts val="0"/>
              </a:spcBef>
              <a:buNone/>
            </a:pPr>
            <a:r>
              <a:rPr lang="en"/>
              <a:t>Keenan Knaur</a:t>
            </a:r>
          </a:p>
          <a:p>
            <a:pPr lvl="0">
              <a:spcBef>
                <a:spcPts val="0"/>
              </a:spcBef>
              <a:buNone/>
            </a:pPr>
            <a:r>
              <a:t/>
            </a:r>
            <a:endParaRPr/>
          </a:p>
          <a:p>
            <a:pPr lvl="0">
              <a:spcBef>
                <a:spcPts val="0"/>
              </a:spcBef>
              <a:buNone/>
            </a:pPr>
            <a:r>
              <a:rPr lang="en"/>
              <a:t>Liaisons:</a:t>
            </a:r>
          </a:p>
          <a:p>
            <a:pPr lvl="0">
              <a:spcBef>
                <a:spcPts val="0"/>
              </a:spcBef>
              <a:buNone/>
            </a:pPr>
            <a:r>
              <a:rPr lang="en"/>
              <a:t>Rony Wirtz, Amin Almuhajab</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14" name="Shape 314"/>
        <p:cNvGrpSpPr/>
        <p:nvPr/>
      </p:nvGrpSpPr>
      <p:grpSpPr>
        <a:xfrm>
          <a:off x="0" y="0"/>
          <a:ext cx="0" cy="0"/>
          <a:chOff x="0" y="0"/>
          <a:chExt cx="0" cy="0"/>
        </a:xfrm>
      </p:grpSpPr>
      <p:sp>
        <p:nvSpPr>
          <p:cNvPr id="315" name="Shape 31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Current Progress </a:t>
            </a:r>
          </a:p>
        </p:txBody>
      </p:sp>
      <p:sp>
        <p:nvSpPr>
          <p:cNvPr id="316" name="Shape 316"/>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Microsoft Speech </a:t>
            </a:r>
            <a:r>
              <a:rPr lang="en"/>
              <a:t>Services</a:t>
            </a:r>
            <a:r>
              <a:rPr lang="en"/>
              <a:t> can be created in C# as well as other programming </a:t>
            </a:r>
            <a:r>
              <a:rPr lang="en"/>
              <a:t>languages</a:t>
            </a:r>
            <a:r>
              <a:rPr lang="en"/>
              <a:t> </a:t>
            </a:r>
          </a:p>
          <a:p>
            <a:pPr indent="-311150" lvl="0" marL="457200" rtl="0">
              <a:lnSpc>
                <a:spcPct val="200000"/>
              </a:lnSpc>
              <a:spcBef>
                <a:spcPts val="1000"/>
              </a:spcBef>
              <a:buSzPts val="1300"/>
              <a:buChar char="●"/>
            </a:pPr>
            <a:r>
              <a:rPr lang="en"/>
              <a:t>Building LUIS (</a:t>
            </a:r>
            <a:r>
              <a:rPr lang="en"/>
              <a:t>Language</a:t>
            </a:r>
            <a:r>
              <a:rPr lang="en"/>
              <a:t> </a:t>
            </a:r>
            <a:r>
              <a:rPr lang="en"/>
              <a:t>Understanding</a:t>
            </a:r>
            <a:r>
              <a:rPr lang="en"/>
              <a:t> </a:t>
            </a:r>
            <a:r>
              <a:rPr lang="en"/>
              <a:t>Intelligence</a:t>
            </a:r>
            <a:r>
              <a:rPr lang="en"/>
              <a:t> Service) models</a:t>
            </a:r>
          </a:p>
          <a:p>
            <a:pPr indent="-311150" lvl="0" marL="457200">
              <a:lnSpc>
                <a:spcPct val="200000"/>
              </a:lnSpc>
              <a:spcBef>
                <a:spcPts val="1000"/>
              </a:spcBef>
              <a:buSzPts val="1300"/>
              <a:buChar char="●"/>
            </a:pPr>
            <a:r>
              <a:rPr lang="en"/>
              <a:t>I</a:t>
            </a:r>
            <a:r>
              <a:rPr lang="en"/>
              <a:t>ncorporate</a:t>
            </a:r>
            <a:r>
              <a:rPr lang="en"/>
              <a:t> the speech to text service with the </a:t>
            </a:r>
            <a:r>
              <a:rPr lang="en"/>
              <a:t>existing  Microsoft SQL </a:t>
            </a:r>
            <a:r>
              <a:rPr lang="en"/>
              <a:t>database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20" name="Shape 320"/>
        <p:cNvGrpSpPr/>
        <p:nvPr/>
      </p:nvGrpSpPr>
      <p:grpSpPr>
        <a:xfrm>
          <a:off x="0" y="0"/>
          <a:ext cx="0" cy="0"/>
          <a:chOff x="0" y="0"/>
          <a:chExt cx="0" cy="0"/>
        </a:xfrm>
      </p:grpSpPr>
      <p:sp>
        <p:nvSpPr>
          <p:cNvPr id="321" name="Shape 321"/>
          <p:cNvSpPr txBox="1"/>
          <p:nvPr>
            <p:ph type="title"/>
          </p:nvPr>
        </p:nvSpPr>
        <p:spPr>
          <a:xfrm>
            <a:off x="823808" y="2052827"/>
            <a:ext cx="8403900" cy="1148700"/>
          </a:xfrm>
          <a:prstGeom prst="rect">
            <a:avLst/>
          </a:prstGeom>
        </p:spPr>
        <p:txBody>
          <a:bodyPr anchorCtr="0" anchor="ctr" bIns="91425" lIns="91425" rIns="91425" wrap="square" tIns="91425">
            <a:noAutofit/>
          </a:bodyPr>
          <a:lstStyle/>
          <a:p>
            <a:pPr lvl="0">
              <a:spcBef>
                <a:spcPts val="0"/>
              </a:spcBef>
              <a:buNone/>
            </a:pPr>
            <a:r>
              <a:rPr lang="en">
                <a:solidFill>
                  <a:schemeClr val="dk1"/>
                </a:solidFill>
              </a:rPr>
              <a:t>ASP.NET Core 2.0</a:t>
            </a:r>
          </a:p>
        </p:txBody>
      </p:sp>
      <p:pic>
        <p:nvPicPr>
          <p:cNvPr id="322" name="Shape 322"/>
          <p:cNvPicPr preferRelativeResize="0"/>
          <p:nvPr/>
        </p:nvPicPr>
        <p:blipFill>
          <a:blip r:embed="rId3">
            <a:alphaModFix/>
          </a:blip>
          <a:stretch>
            <a:fillRect/>
          </a:stretch>
        </p:blipFill>
        <p:spPr>
          <a:xfrm>
            <a:off x="5816822" y="-488200"/>
            <a:ext cx="3579325" cy="2721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26" name="Shape 326"/>
        <p:cNvGrpSpPr/>
        <p:nvPr/>
      </p:nvGrpSpPr>
      <p:grpSpPr>
        <a:xfrm>
          <a:off x="0" y="0"/>
          <a:ext cx="0" cy="0"/>
          <a:chOff x="0" y="0"/>
          <a:chExt cx="0" cy="0"/>
        </a:xfrm>
      </p:grpSpPr>
      <p:sp>
        <p:nvSpPr>
          <p:cNvPr id="327" name="Shape 32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Goals</a:t>
            </a:r>
          </a:p>
        </p:txBody>
      </p:sp>
      <p:sp>
        <p:nvSpPr>
          <p:cNvPr id="328" name="Shape 32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Integrating</a:t>
            </a:r>
            <a:r>
              <a:rPr lang="en"/>
              <a:t> with other technologies used in the project</a:t>
            </a:r>
          </a:p>
          <a:p>
            <a:pPr indent="-311150" lvl="0" marL="457200" rtl="0">
              <a:lnSpc>
                <a:spcPct val="200000"/>
              </a:lnSpc>
              <a:spcBef>
                <a:spcPts val="1000"/>
              </a:spcBef>
              <a:buSzPts val="1300"/>
              <a:buChar char="●"/>
            </a:pPr>
            <a:r>
              <a:rPr lang="en"/>
              <a:t>Provide a </a:t>
            </a:r>
            <a:r>
              <a:rPr lang="en"/>
              <a:t>seamless</a:t>
            </a:r>
            <a:r>
              <a:rPr lang="en"/>
              <a:t> streaming experience of Community Meetings on the Smart Boards</a:t>
            </a:r>
          </a:p>
          <a:p>
            <a:pPr indent="-311150" lvl="0" marL="457200" rtl="0">
              <a:lnSpc>
                <a:spcPct val="200000"/>
              </a:lnSpc>
              <a:spcBef>
                <a:spcPts val="1000"/>
              </a:spcBef>
              <a:buSzPts val="1300"/>
              <a:buChar char="●"/>
            </a:pPr>
            <a:r>
              <a:rPr lang="en"/>
              <a:t>Collecting information for Frequently Asked Questions (FAQ)</a:t>
            </a:r>
          </a:p>
          <a:p>
            <a:pPr indent="-311150" lvl="0" marL="457200" rtl="0">
              <a:lnSpc>
                <a:spcPct val="200000"/>
              </a:lnSpc>
              <a:spcBef>
                <a:spcPts val="1000"/>
              </a:spcBef>
              <a:buSzPts val="1300"/>
              <a:buChar char="●"/>
            </a:pPr>
            <a:r>
              <a:rPr lang="en"/>
              <a:t>Create </a:t>
            </a:r>
            <a:r>
              <a:rPr lang="en"/>
              <a:t>a portal where tenants can enter their information into the DB on ASP.net Core 2.0</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32" name="Shape 332"/>
        <p:cNvGrpSpPr/>
        <p:nvPr/>
      </p:nvGrpSpPr>
      <p:grpSpPr>
        <a:xfrm>
          <a:off x="0" y="0"/>
          <a:ext cx="0" cy="0"/>
          <a:chOff x="0" y="0"/>
          <a:chExt cx="0" cy="0"/>
        </a:xfrm>
      </p:grpSpPr>
      <p:sp>
        <p:nvSpPr>
          <p:cNvPr id="333" name="Shape 33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lnSpc>
                <a:spcPct val="200000"/>
              </a:lnSpc>
              <a:spcBef>
                <a:spcPts val="0"/>
              </a:spcBef>
              <a:buNone/>
            </a:pPr>
            <a:r>
              <a:rPr lang="en"/>
              <a:t>Current Progress</a:t>
            </a:r>
          </a:p>
        </p:txBody>
      </p:sp>
      <p:sp>
        <p:nvSpPr>
          <p:cNvPr id="334" name="Shape 334"/>
          <p:cNvSpPr txBox="1"/>
          <p:nvPr>
            <p:ph idx="1" type="body"/>
          </p:nvPr>
        </p:nvSpPr>
        <p:spPr>
          <a:xfrm>
            <a:off x="1262650" y="1574525"/>
            <a:ext cx="7038900" cy="33033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ASP.NET Core 2.0 is capable of search specific attributes within the Microsoft SQL Server table(s)</a:t>
            </a:r>
          </a:p>
          <a:p>
            <a:pPr indent="-311150" lvl="0" marL="457200" rtl="0">
              <a:lnSpc>
                <a:spcPct val="200000"/>
              </a:lnSpc>
              <a:spcBef>
                <a:spcPts val="1000"/>
              </a:spcBef>
              <a:buSzPts val="1300"/>
              <a:buChar char="●"/>
            </a:pPr>
            <a:r>
              <a:rPr lang="en"/>
              <a:t>Enabling voice activation for both screen and voice </a:t>
            </a:r>
          </a:p>
          <a:p>
            <a:pPr indent="-311150" lvl="0" marL="457200" rtl="0">
              <a:lnSpc>
                <a:spcPct val="200000"/>
              </a:lnSpc>
              <a:spcBef>
                <a:spcPts val="1000"/>
              </a:spcBef>
              <a:buSzPts val="1300"/>
              <a:buChar char="●"/>
            </a:pPr>
            <a:r>
              <a:rPr lang="en"/>
              <a:t>Implementing a search for keywords after the voice activation</a:t>
            </a:r>
          </a:p>
          <a:p>
            <a:pPr indent="-311150" lvl="0" marL="457200" rtl="0">
              <a:lnSpc>
                <a:spcPct val="200000"/>
              </a:lnSpc>
              <a:spcBef>
                <a:spcPts val="1000"/>
              </a:spcBef>
              <a:buSzPts val="1300"/>
              <a:buChar char="●"/>
            </a:pPr>
            <a:r>
              <a:rPr lang="en"/>
              <a:t>Created a portal where </a:t>
            </a:r>
            <a:r>
              <a:rPr lang="en"/>
              <a:t>tenants can enter their information into the DB</a:t>
            </a:r>
            <a:r>
              <a:rPr lang="en"/>
              <a:t> on .NET Web Application</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38" name="Shape 338"/>
        <p:cNvGrpSpPr/>
        <p:nvPr/>
      </p:nvGrpSpPr>
      <p:grpSpPr>
        <a:xfrm>
          <a:off x="0" y="0"/>
          <a:ext cx="0" cy="0"/>
          <a:chOff x="0" y="0"/>
          <a:chExt cx="0" cy="0"/>
        </a:xfrm>
      </p:grpSpPr>
      <p:sp>
        <p:nvSpPr>
          <p:cNvPr id="339" name="Shape 339"/>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lvl="0" rtl="0">
              <a:spcBef>
                <a:spcPts val="0"/>
              </a:spcBef>
              <a:buNone/>
            </a:pPr>
            <a:r>
              <a:rPr lang="en"/>
              <a:t>Alexa Skill</a:t>
            </a:r>
          </a:p>
        </p:txBody>
      </p:sp>
      <p:pic>
        <p:nvPicPr>
          <p:cNvPr id="340" name="Shape 340"/>
          <p:cNvPicPr preferRelativeResize="0"/>
          <p:nvPr/>
        </p:nvPicPr>
        <p:blipFill>
          <a:blip r:embed="rId3">
            <a:alphaModFix/>
          </a:blip>
          <a:stretch>
            <a:fillRect/>
          </a:stretch>
        </p:blipFill>
        <p:spPr>
          <a:xfrm>
            <a:off x="6279950" y="0"/>
            <a:ext cx="2838450" cy="243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44" name="Shape 344"/>
        <p:cNvGrpSpPr/>
        <p:nvPr/>
      </p:nvGrpSpPr>
      <p:grpSpPr>
        <a:xfrm>
          <a:off x="0" y="0"/>
          <a:ext cx="0" cy="0"/>
          <a:chOff x="0" y="0"/>
          <a:chExt cx="0" cy="0"/>
        </a:xfrm>
      </p:grpSpPr>
      <p:sp>
        <p:nvSpPr>
          <p:cNvPr id="345" name="Shape 34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Goals</a:t>
            </a:r>
          </a:p>
        </p:txBody>
      </p:sp>
      <p:sp>
        <p:nvSpPr>
          <p:cNvPr id="346" name="Shape 346"/>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Create an interactive voice directory using  the Amazon Echo</a:t>
            </a:r>
          </a:p>
          <a:p>
            <a:pPr indent="-311150" lvl="0" marL="457200" rtl="0">
              <a:lnSpc>
                <a:spcPct val="200000"/>
              </a:lnSpc>
              <a:spcBef>
                <a:spcPts val="1000"/>
              </a:spcBef>
              <a:buSzPts val="1300"/>
              <a:buChar char="●"/>
            </a:pPr>
            <a:r>
              <a:rPr lang="en"/>
              <a:t>Provide a new way to search for people using voice assistance</a:t>
            </a:r>
          </a:p>
          <a:p>
            <a:pPr indent="-311150" lvl="0" marL="457200" rtl="0">
              <a:lnSpc>
                <a:spcPct val="200000"/>
              </a:lnSpc>
              <a:spcBef>
                <a:spcPts val="1000"/>
              </a:spcBef>
              <a:buSzPts val="1300"/>
              <a:buChar char="●"/>
            </a:pPr>
            <a:r>
              <a:rPr lang="en"/>
              <a:t>Integrate Microsoft SQL Server with the Alexa Skills Kit</a:t>
            </a:r>
          </a:p>
          <a:p>
            <a:pPr indent="-311150" lvl="0" marL="457200">
              <a:lnSpc>
                <a:spcPct val="200000"/>
              </a:lnSpc>
              <a:spcBef>
                <a:spcPts val="1000"/>
              </a:spcBef>
              <a:buSzPts val="1300"/>
              <a:buChar char="●"/>
            </a:pPr>
            <a:r>
              <a:rPr lang="en"/>
              <a:t>Provide a seamless interaction to get queried information</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50" name="Shape 350"/>
        <p:cNvGrpSpPr/>
        <p:nvPr/>
      </p:nvGrpSpPr>
      <p:grpSpPr>
        <a:xfrm>
          <a:off x="0" y="0"/>
          <a:ext cx="0" cy="0"/>
          <a:chOff x="0" y="0"/>
          <a:chExt cx="0" cy="0"/>
        </a:xfrm>
      </p:grpSpPr>
      <p:sp>
        <p:nvSpPr>
          <p:cNvPr id="351" name="Shape 35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Current Progress</a:t>
            </a:r>
          </a:p>
        </p:txBody>
      </p:sp>
      <p:sp>
        <p:nvSpPr>
          <p:cNvPr id="352" name="Shape 352"/>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Developing an Amazon Alexa Skill</a:t>
            </a:r>
          </a:p>
          <a:p>
            <a:pPr indent="-311150" lvl="0" marL="457200" rtl="0">
              <a:lnSpc>
                <a:spcPct val="200000"/>
              </a:lnSpc>
              <a:spcBef>
                <a:spcPts val="1000"/>
              </a:spcBef>
              <a:buSzPts val="1300"/>
              <a:buChar char="●"/>
            </a:pPr>
            <a:r>
              <a:rPr lang="en"/>
              <a:t>Prototype that searches for services within the building</a:t>
            </a:r>
          </a:p>
          <a:p>
            <a:pPr indent="-311150" lvl="0" marL="457200" rtl="0">
              <a:lnSpc>
                <a:spcPct val="200000"/>
              </a:lnSpc>
              <a:spcBef>
                <a:spcPts val="1000"/>
              </a:spcBef>
              <a:buSzPts val="1300"/>
              <a:buChar char="●"/>
            </a:pPr>
            <a:r>
              <a:rPr lang="en"/>
              <a:t>Developing the interaction model</a:t>
            </a:r>
          </a:p>
          <a:p>
            <a:pPr lvl="0" rtl="0">
              <a:lnSpc>
                <a:spcPct val="200000"/>
              </a:lnSpc>
              <a:spcBef>
                <a:spcPts val="1000"/>
              </a:spcBef>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56" name="Shape 356"/>
        <p:cNvGrpSpPr/>
        <p:nvPr/>
      </p:nvGrpSpPr>
      <p:grpSpPr>
        <a:xfrm>
          <a:off x="0" y="0"/>
          <a:ext cx="0" cy="0"/>
          <a:chOff x="0" y="0"/>
          <a:chExt cx="0" cy="0"/>
        </a:xfrm>
      </p:grpSpPr>
      <p:sp>
        <p:nvSpPr>
          <p:cNvPr id="357" name="Shape 35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Intents and</a:t>
            </a:r>
            <a:r>
              <a:rPr lang="en"/>
              <a:t> </a:t>
            </a:r>
            <a:r>
              <a:rPr lang="en"/>
              <a:t>Utterances</a:t>
            </a:r>
          </a:p>
        </p:txBody>
      </p:sp>
      <p:sp>
        <p:nvSpPr>
          <p:cNvPr id="358" name="Shape 358"/>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lvl="0">
              <a:spcBef>
                <a:spcPts val="1000"/>
              </a:spcBef>
              <a:buNone/>
            </a:pPr>
            <a:r>
              <a:rPr lang="en"/>
              <a:t>Intents:</a:t>
            </a:r>
          </a:p>
          <a:p>
            <a:pPr indent="-311150" lvl="0" marL="457200" rtl="0">
              <a:spcBef>
                <a:spcPts val="1000"/>
              </a:spcBef>
              <a:buSzPts val="1300"/>
              <a:buChar char="●"/>
            </a:pPr>
            <a:r>
              <a:rPr lang="en"/>
              <a:t>Action that fulfills a user’s spoken request</a:t>
            </a:r>
          </a:p>
          <a:p>
            <a:pPr indent="-311150" lvl="0" marL="457200">
              <a:spcBef>
                <a:spcPts val="1000"/>
              </a:spcBef>
              <a:buSzPts val="1300"/>
              <a:buChar char="●"/>
            </a:pPr>
            <a:r>
              <a:rPr lang="en"/>
              <a:t>Intents tell the skill what to do</a:t>
            </a:r>
          </a:p>
        </p:txBody>
      </p:sp>
      <p:sp>
        <p:nvSpPr>
          <p:cNvPr id="359" name="Shape 359"/>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lvl="0">
              <a:spcBef>
                <a:spcPts val="1000"/>
              </a:spcBef>
              <a:buNone/>
            </a:pPr>
            <a:r>
              <a:rPr lang="en"/>
              <a:t>Utterances:</a:t>
            </a:r>
          </a:p>
          <a:p>
            <a:pPr indent="-311150" lvl="0" marL="457200" rtl="0">
              <a:spcBef>
                <a:spcPts val="1000"/>
              </a:spcBef>
              <a:buSzPts val="1300"/>
              <a:buChar char="●"/>
            </a:pPr>
            <a:r>
              <a:rPr lang="en"/>
              <a:t>Specific words that are mapped to the intent</a:t>
            </a:r>
          </a:p>
          <a:p>
            <a:pPr indent="-311150" lvl="0" marL="457200" rtl="0">
              <a:spcBef>
                <a:spcPts val="1000"/>
              </a:spcBef>
              <a:buSzPts val="1300"/>
              <a:buChar char="●"/>
            </a:pPr>
            <a:r>
              <a:rPr lang="en"/>
              <a:t>Interact with the skill</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63" name="Shape 363"/>
        <p:cNvGrpSpPr/>
        <p:nvPr/>
      </p:nvGrpSpPr>
      <p:grpSpPr>
        <a:xfrm>
          <a:off x="0" y="0"/>
          <a:ext cx="0" cy="0"/>
          <a:chOff x="0" y="0"/>
          <a:chExt cx="0" cy="0"/>
        </a:xfrm>
      </p:grpSpPr>
      <p:sp>
        <p:nvSpPr>
          <p:cNvPr id="364" name="Shape 36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Example</a:t>
            </a:r>
          </a:p>
        </p:txBody>
      </p:sp>
      <p:pic>
        <p:nvPicPr>
          <p:cNvPr id="365" name="Shape 365"/>
          <p:cNvPicPr preferRelativeResize="0"/>
          <p:nvPr/>
        </p:nvPicPr>
        <p:blipFill>
          <a:blip r:embed="rId3">
            <a:alphaModFix/>
          </a:blip>
          <a:stretch>
            <a:fillRect/>
          </a:stretch>
        </p:blipFill>
        <p:spPr>
          <a:xfrm>
            <a:off x="152400" y="1460250"/>
            <a:ext cx="8839202" cy="35066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69" name="Shape 369"/>
        <p:cNvGrpSpPr/>
        <p:nvPr/>
      </p:nvGrpSpPr>
      <p:grpSpPr>
        <a:xfrm>
          <a:off x="0" y="0"/>
          <a:ext cx="0" cy="0"/>
          <a:chOff x="0" y="0"/>
          <a:chExt cx="0" cy="0"/>
        </a:xfrm>
      </p:grpSpPr>
      <p:sp>
        <p:nvSpPr>
          <p:cNvPr id="370" name="Shape 370"/>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lvl="0" rtl="0">
              <a:spcBef>
                <a:spcPts val="0"/>
              </a:spcBef>
              <a:buNone/>
            </a:pPr>
            <a:r>
              <a:rPr lang="en"/>
              <a:t>Industry Weapon</a:t>
            </a:r>
          </a:p>
        </p:txBody>
      </p:sp>
      <p:pic>
        <p:nvPicPr>
          <p:cNvPr id="371" name="Shape 371"/>
          <p:cNvPicPr preferRelativeResize="0"/>
          <p:nvPr/>
        </p:nvPicPr>
        <p:blipFill>
          <a:blip r:embed="rId3">
            <a:alphaModFix/>
          </a:blip>
          <a:stretch>
            <a:fillRect/>
          </a:stretch>
        </p:blipFill>
        <p:spPr>
          <a:xfrm>
            <a:off x="6664000" y="191850"/>
            <a:ext cx="1861150" cy="186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64" name="Shape 264"/>
        <p:cNvGrpSpPr/>
        <p:nvPr/>
      </p:nvGrpSpPr>
      <p:grpSpPr>
        <a:xfrm>
          <a:off x="0" y="0"/>
          <a:ext cx="0" cy="0"/>
          <a:chOff x="0" y="0"/>
          <a:chExt cx="0" cy="0"/>
        </a:xfrm>
      </p:grpSpPr>
      <p:sp>
        <p:nvSpPr>
          <p:cNvPr id="265" name="Shape 26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Project Overview	</a:t>
            </a:r>
          </a:p>
        </p:txBody>
      </p:sp>
      <p:sp>
        <p:nvSpPr>
          <p:cNvPr id="266" name="Shape 266"/>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115000"/>
              </a:lnSpc>
              <a:spcBef>
                <a:spcPts val="1000"/>
              </a:spcBef>
              <a:buSzPts val="1300"/>
              <a:buChar char="●"/>
            </a:pPr>
            <a:r>
              <a:rPr lang="en"/>
              <a:t>Map Directory </a:t>
            </a:r>
          </a:p>
          <a:p>
            <a:pPr indent="-311150" lvl="0" marL="457200" rtl="0">
              <a:lnSpc>
                <a:spcPct val="115000"/>
              </a:lnSpc>
              <a:spcBef>
                <a:spcPts val="1000"/>
              </a:spcBef>
              <a:buSzPts val="1300"/>
              <a:buChar char="●"/>
            </a:pPr>
            <a:r>
              <a:rPr lang="en"/>
              <a:t>Microsoft Cognitive Services</a:t>
            </a:r>
          </a:p>
          <a:p>
            <a:pPr indent="-311150" lvl="0" marL="457200" rtl="0">
              <a:lnSpc>
                <a:spcPct val="115000"/>
              </a:lnSpc>
              <a:spcBef>
                <a:spcPts val="1000"/>
              </a:spcBef>
              <a:buSzPts val="1300"/>
              <a:buChar char="●"/>
            </a:pPr>
            <a:r>
              <a:rPr lang="en"/>
              <a:t>ASP.NET Core 2.0</a:t>
            </a:r>
          </a:p>
          <a:p>
            <a:pPr indent="-311150" lvl="0" marL="457200" rtl="0">
              <a:lnSpc>
                <a:spcPct val="115000"/>
              </a:lnSpc>
              <a:spcBef>
                <a:spcPts val="1000"/>
              </a:spcBef>
              <a:buSzPts val="1300"/>
              <a:buChar char="●"/>
            </a:pPr>
            <a:r>
              <a:rPr lang="en"/>
              <a:t>Amazon Alexa</a:t>
            </a:r>
          </a:p>
          <a:p>
            <a:pPr indent="-311150" lvl="0" marL="457200" rtl="0">
              <a:lnSpc>
                <a:spcPct val="115000"/>
              </a:lnSpc>
              <a:spcBef>
                <a:spcPts val="1000"/>
              </a:spcBef>
              <a:buSzPts val="1300"/>
              <a:buChar char="●"/>
            </a:pPr>
            <a:r>
              <a:rPr lang="en"/>
              <a:t>Industry Weapon</a:t>
            </a:r>
          </a:p>
          <a:p>
            <a:pPr indent="-311150" lvl="0" marL="457200" rtl="0">
              <a:lnSpc>
                <a:spcPct val="115000"/>
              </a:lnSpc>
              <a:spcBef>
                <a:spcPts val="1000"/>
              </a:spcBef>
              <a:buSzPts val="1300"/>
              <a:buChar char="●"/>
            </a:pPr>
            <a:r>
              <a:rPr lang="en"/>
              <a:t>UI Layouts</a:t>
            </a:r>
          </a:p>
          <a:p>
            <a:pPr lvl="0">
              <a:lnSpc>
                <a:spcPct val="200000"/>
              </a:lnSpc>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75" name="Shape 375"/>
        <p:cNvGrpSpPr/>
        <p:nvPr/>
      </p:nvGrpSpPr>
      <p:grpSpPr>
        <a:xfrm>
          <a:off x="0" y="0"/>
          <a:ext cx="0" cy="0"/>
          <a:chOff x="0" y="0"/>
          <a:chExt cx="0" cy="0"/>
        </a:xfrm>
      </p:grpSpPr>
      <p:sp>
        <p:nvSpPr>
          <p:cNvPr id="376" name="Shape 37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sz="3000"/>
              <a:t>Goals</a:t>
            </a:r>
          </a:p>
        </p:txBody>
      </p:sp>
      <p:sp>
        <p:nvSpPr>
          <p:cNvPr id="377" name="Shape 377"/>
          <p:cNvSpPr txBox="1"/>
          <p:nvPr>
            <p:ph idx="1" type="body"/>
          </p:nvPr>
        </p:nvSpPr>
        <p:spPr>
          <a:xfrm>
            <a:off x="1209050" y="1491350"/>
            <a:ext cx="7038900" cy="2911200"/>
          </a:xfrm>
          <a:prstGeom prst="rect">
            <a:avLst/>
          </a:prstGeom>
        </p:spPr>
        <p:txBody>
          <a:bodyPr anchorCtr="0" anchor="t" bIns="91425" lIns="91425" rIns="91425" wrap="square" tIns="91425">
            <a:noAutofit/>
          </a:bodyPr>
          <a:lstStyle/>
          <a:p>
            <a:pPr indent="-317500" lvl="0" marL="457200" rtl="0">
              <a:lnSpc>
                <a:spcPct val="200000"/>
              </a:lnSpc>
              <a:spcBef>
                <a:spcPts val="1000"/>
              </a:spcBef>
              <a:buSzPts val="1400"/>
              <a:buChar char="●"/>
            </a:pPr>
            <a:r>
              <a:rPr lang="en" sz="1400"/>
              <a:t>Replace the old directories in the building with Smart Boards</a:t>
            </a:r>
          </a:p>
          <a:p>
            <a:pPr indent="-317500" lvl="0" marL="457200" rtl="0">
              <a:lnSpc>
                <a:spcPct val="200000"/>
              </a:lnSpc>
              <a:spcBef>
                <a:spcPts val="1000"/>
              </a:spcBef>
              <a:buSzPts val="1400"/>
              <a:buChar char="●"/>
            </a:pPr>
            <a:r>
              <a:rPr lang="en" sz="1400"/>
              <a:t>Provide a visual interface for the other components of the project</a:t>
            </a:r>
          </a:p>
          <a:p>
            <a:pPr indent="-317500" lvl="0" marL="457200" rtl="0">
              <a:lnSpc>
                <a:spcPct val="200000"/>
              </a:lnSpc>
              <a:spcBef>
                <a:spcPts val="1000"/>
              </a:spcBef>
              <a:buSzPts val="1400"/>
              <a:buChar char="●"/>
            </a:pPr>
            <a:r>
              <a:rPr lang="en" sz="1400"/>
              <a:t>Integrate</a:t>
            </a:r>
            <a:r>
              <a:rPr lang="en" sz="1400"/>
              <a:t> ASP.NET Core 2.0  </a:t>
            </a:r>
            <a:r>
              <a:rPr lang="en" sz="1400"/>
              <a:t> to work with the Industry Weapon API</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81" name="Shape 381"/>
        <p:cNvGrpSpPr/>
        <p:nvPr/>
      </p:nvGrpSpPr>
      <p:grpSpPr>
        <a:xfrm>
          <a:off x="0" y="0"/>
          <a:ext cx="0" cy="0"/>
          <a:chOff x="0" y="0"/>
          <a:chExt cx="0" cy="0"/>
        </a:xfrm>
      </p:grpSpPr>
      <p:sp>
        <p:nvSpPr>
          <p:cNvPr id="382" name="Shape 38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Current Progress</a:t>
            </a:r>
          </a:p>
        </p:txBody>
      </p:sp>
      <p:sp>
        <p:nvSpPr>
          <p:cNvPr id="383" name="Shape 38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150000"/>
              </a:lnSpc>
              <a:spcBef>
                <a:spcPts val="1000"/>
              </a:spcBef>
              <a:buSzPts val="1300"/>
              <a:buChar char="●"/>
            </a:pPr>
            <a:r>
              <a:rPr lang="en"/>
              <a:t>Only works on Chromium</a:t>
            </a:r>
          </a:p>
          <a:p>
            <a:pPr indent="-311150" lvl="0" marL="457200" rtl="0">
              <a:lnSpc>
                <a:spcPct val="150000"/>
              </a:lnSpc>
              <a:spcBef>
                <a:spcPts val="1000"/>
              </a:spcBef>
              <a:buSzPts val="1300"/>
              <a:buChar char="●"/>
            </a:pPr>
            <a:r>
              <a:rPr lang="en"/>
              <a:t>Found limitations in the Industry Weapon’</a:t>
            </a:r>
            <a:r>
              <a:rPr lang="en"/>
              <a:t>s interface</a:t>
            </a:r>
          </a:p>
          <a:p>
            <a:pPr indent="-311150" lvl="0" marL="457200" rtl="0">
              <a:lnSpc>
                <a:spcPct val="150000"/>
              </a:lnSpc>
              <a:spcBef>
                <a:spcPts val="1000"/>
              </a:spcBef>
              <a:buSzPts val="1300"/>
              <a:buChar char="●"/>
            </a:pPr>
            <a:r>
              <a:rPr lang="en"/>
              <a:t>P</a:t>
            </a:r>
            <a:r>
              <a:rPr lang="en"/>
              <a:t>ossibility</a:t>
            </a:r>
            <a:r>
              <a:rPr lang="en"/>
              <a:t> of using a </a:t>
            </a:r>
            <a:r>
              <a:rPr lang="en"/>
              <a:t>web application</a:t>
            </a:r>
            <a:r>
              <a:rPr lang="en"/>
              <a:t> to link the Industry Weapon Software with the rest of our project</a:t>
            </a:r>
          </a:p>
          <a:p>
            <a:pPr indent="-311150" lvl="0" marL="457200" rtl="0">
              <a:lnSpc>
                <a:spcPct val="150000"/>
              </a:lnSpc>
              <a:spcBef>
                <a:spcPts val="1000"/>
              </a:spcBef>
              <a:buSzPts val="1300"/>
              <a:buChar char="●"/>
            </a:pPr>
            <a:r>
              <a:rPr lang="en"/>
              <a:t>Waiting for information on Industry Weapon’s software to see</a:t>
            </a:r>
            <a:r>
              <a:rPr lang="en"/>
              <a:t> how we can integrate our project </a:t>
            </a:r>
          </a:p>
          <a:p>
            <a:pPr lvl="0" rtl="0">
              <a:lnSpc>
                <a:spcPct val="150000"/>
              </a:lnSpc>
              <a:spcBef>
                <a:spcPts val="100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87" name="Shape 387"/>
        <p:cNvGrpSpPr/>
        <p:nvPr/>
      </p:nvGrpSpPr>
      <p:grpSpPr>
        <a:xfrm>
          <a:off x="0" y="0"/>
          <a:ext cx="0" cy="0"/>
          <a:chOff x="0" y="0"/>
          <a:chExt cx="0" cy="0"/>
        </a:xfrm>
      </p:grpSpPr>
      <p:sp>
        <p:nvSpPr>
          <p:cNvPr id="388" name="Shape 388"/>
          <p:cNvSpPr txBox="1"/>
          <p:nvPr>
            <p:ph type="title"/>
          </p:nvPr>
        </p:nvSpPr>
        <p:spPr>
          <a:xfrm>
            <a:off x="545150" y="94175"/>
            <a:ext cx="7038900" cy="914100"/>
          </a:xfrm>
          <a:prstGeom prst="rect">
            <a:avLst/>
          </a:prstGeom>
        </p:spPr>
        <p:txBody>
          <a:bodyPr anchorCtr="0" anchor="t" bIns="91425" lIns="91425" rIns="91425" wrap="square" tIns="91425">
            <a:noAutofit/>
          </a:bodyPr>
          <a:lstStyle/>
          <a:p>
            <a:pPr lvl="0">
              <a:spcBef>
                <a:spcPts val="0"/>
              </a:spcBef>
              <a:buNone/>
            </a:pPr>
            <a:r>
              <a:rPr lang="en"/>
              <a:t>Basic Template</a:t>
            </a:r>
          </a:p>
        </p:txBody>
      </p:sp>
      <p:pic>
        <p:nvPicPr>
          <p:cNvPr id="389" name="Shape 389"/>
          <p:cNvPicPr preferRelativeResize="0"/>
          <p:nvPr/>
        </p:nvPicPr>
        <p:blipFill>
          <a:blip r:embed="rId3">
            <a:alphaModFix/>
          </a:blip>
          <a:stretch>
            <a:fillRect/>
          </a:stretch>
        </p:blipFill>
        <p:spPr>
          <a:xfrm>
            <a:off x="1143800" y="1008275"/>
            <a:ext cx="7146901" cy="4022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93" name="Shape 393"/>
        <p:cNvGrpSpPr/>
        <p:nvPr/>
      </p:nvGrpSpPr>
      <p:grpSpPr>
        <a:xfrm>
          <a:off x="0" y="0"/>
          <a:ext cx="0" cy="0"/>
          <a:chOff x="0" y="0"/>
          <a:chExt cx="0" cy="0"/>
        </a:xfrm>
      </p:grpSpPr>
      <p:sp>
        <p:nvSpPr>
          <p:cNvPr id="394" name="Shape 394"/>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lvl="0">
              <a:spcBef>
                <a:spcPts val="0"/>
              </a:spcBef>
              <a:buNone/>
            </a:pPr>
            <a:r>
              <a:rPr lang="en"/>
              <a:t>UI Layouts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98" name="Shape 398"/>
        <p:cNvGrpSpPr/>
        <p:nvPr/>
      </p:nvGrpSpPr>
      <p:grpSpPr>
        <a:xfrm>
          <a:off x="0" y="0"/>
          <a:ext cx="0" cy="0"/>
          <a:chOff x="0" y="0"/>
          <a:chExt cx="0" cy="0"/>
        </a:xfrm>
      </p:grpSpPr>
      <p:sp>
        <p:nvSpPr>
          <p:cNvPr id="399" name="Shape 39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Designing the Interface</a:t>
            </a:r>
          </a:p>
        </p:txBody>
      </p:sp>
      <p:sp>
        <p:nvSpPr>
          <p:cNvPr id="400" name="Shape 400"/>
          <p:cNvSpPr txBox="1"/>
          <p:nvPr>
            <p:ph idx="4294967295" type="subTitle"/>
          </p:nvPr>
        </p:nvSpPr>
        <p:spPr>
          <a:xfrm>
            <a:off x="1350975" y="1377950"/>
            <a:ext cx="6487800" cy="2047500"/>
          </a:xfrm>
          <a:prstGeom prst="rect">
            <a:avLst/>
          </a:prstGeom>
        </p:spPr>
        <p:txBody>
          <a:bodyPr anchorCtr="0" anchor="t" bIns="91425" lIns="91425" rIns="91425" wrap="square" tIns="91425">
            <a:noAutofit/>
          </a:bodyPr>
          <a:lstStyle/>
          <a:p>
            <a:pPr indent="-342900" lvl="0" marL="457200" rtl="0">
              <a:spcBef>
                <a:spcPts val="1000"/>
              </a:spcBef>
              <a:buSzPts val="1800"/>
              <a:buFont typeface="Montserrat"/>
              <a:buChar char="●"/>
            </a:pPr>
            <a:r>
              <a:rPr lang="en" sz="1800">
                <a:latin typeface="Montserrat"/>
                <a:ea typeface="Montserrat"/>
                <a:cs typeface="Montserrat"/>
                <a:sym typeface="Montserrat"/>
              </a:rPr>
              <a:t>Directory </a:t>
            </a:r>
          </a:p>
          <a:p>
            <a:pPr indent="-342900" lvl="0" marL="457200" rtl="0">
              <a:spcBef>
                <a:spcPts val="1000"/>
              </a:spcBef>
              <a:buSzPts val="1800"/>
              <a:buFont typeface="Montserrat"/>
              <a:buChar char="●"/>
            </a:pPr>
            <a:r>
              <a:rPr lang="en" sz="1800">
                <a:latin typeface="Montserrat"/>
                <a:ea typeface="Montserrat"/>
                <a:cs typeface="Montserrat"/>
                <a:sym typeface="Montserrat"/>
              </a:rPr>
              <a:t>Map (main)</a:t>
            </a:r>
          </a:p>
          <a:p>
            <a:pPr indent="-342900" lvl="0" marL="457200" rtl="0">
              <a:spcBef>
                <a:spcPts val="1000"/>
              </a:spcBef>
              <a:buSzPts val="1800"/>
              <a:buFont typeface="Montserrat"/>
              <a:buChar char="●"/>
            </a:pPr>
            <a:r>
              <a:rPr lang="en" sz="1800">
                <a:latin typeface="Montserrat"/>
                <a:ea typeface="Montserrat"/>
                <a:cs typeface="Montserrat"/>
                <a:sym typeface="Montserrat"/>
              </a:rPr>
              <a:t>Events </a:t>
            </a:r>
          </a:p>
          <a:p>
            <a:pPr indent="-342900" lvl="0" marL="457200" rtl="0">
              <a:spcBef>
                <a:spcPts val="1000"/>
              </a:spcBef>
              <a:buSzPts val="1800"/>
              <a:buFont typeface="Montserrat"/>
              <a:buChar char="●"/>
            </a:pPr>
            <a:r>
              <a:rPr lang="en" sz="1800">
                <a:latin typeface="Montserrat"/>
                <a:ea typeface="Montserrat"/>
                <a:cs typeface="Montserrat"/>
                <a:sym typeface="Montserrat"/>
              </a:rPr>
              <a:t>Other (ads, feeds, menus, stores near building)</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04" name="Shape 404"/>
        <p:cNvGrpSpPr/>
        <p:nvPr/>
      </p:nvGrpSpPr>
      <p:grpSpPr>
        <a:xfrm>
          <a:off x="0" y="0"/>
          <a:ext cx="0" cy="0"/>
          <a:chOff x="0" y="0"/>
          <a:chExt cx="0" cy="0"/>
        </a:xfrm>
      </p:grpSpPr>
      <p:sp>
        <p:nvSpPr>
          <p:cNvPr id="405" name="Shape 40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406" name="Shape 406"/>
          <p:cNvPicPr preferRelativeResize="0"/>
          <p:nvPr/>
        </p:nvPicPr>
        <p:blipFill>
          <a:blip r:embed="rId3">
            <a:alphaModFix/>
          </a:blip>
          <a:stretch>
            <a:fillRect/>
          </a:stretch>
        </p:blipFill>
        <p:spPr>
          <a:xfrm>
            <a:off x="0" y="0"/>
            <a:ext cx="9144000" cy="51434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10" name="Shape 410"/>
        <p:cNvGrpSpPr/>
        <p:nvPr/>
      </p:nvGrpSpPr>
      <p:grpSpPr>
        <a:xfrm>
          <a:off x="0" y="0"/>
          <a:ext cx="0" cy="0"/>
          <a:chOff x="0" y="0"/>
          <a:chExt cx="0" cy="0"/>
        </a:xfrm>
      </p:grpSpPr>
      <p:sp>
        <p:nvSpPr>
          <p:cNvPr id="411" name="Shape 41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412" name="Shape 412"/>
          <p:cNvPicPr preferRelativeResize="0"/>
          <p:nvPr/>
        </p:nvPicPr>
        <p:blipFill>
          <a:blip r:embed="rId3">
            <a:alphaModFix/>
          </a:blip>
          <a:stretch>
            <a:fillRect/>
          </a:stretch>
        </p:blipFill>
        <p:spPr>
          <a:xfrm>
            <a:off x="0" y="0"/>
            <a:ext cx="914401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16" name="Shape 416"/>
        <p:cNvGrpSpPr/>
        <p:nvPr/>
      </p:nvGrpSpPr>
      <p:grpSpPr>
        <a:xfrm>
          <a:off x="0" y="0"/>
          <a:ext cx="0" cy="0"/>
          <a:chOff x="0" y="0"/>
          <a:chExt cx="0" cy="0"/>
        </a:xfrm>
      </p:grpSpPr>
      <p:pic>
        <p:nvPicPr>
          <p:cNvPr id="417" name="Shape 417"/>
          <p:cNvPicPr preferRelativeResize="0"/>
          <p:nvPr/>
        </p:nvPicPr>
        <p:blipFill>
          <a:blip r:embed="rId3">
            <a:alphaModFix/>
          </a:blip>
          <a:stretch>
            <a:fillRect/>
          </a:stretch>
        </p:blipFill>
        <p:spPr>
          <a:xfrm>
            <a:off x="2730350" y="0"/>
            <a:ext cx="3429002" cy="51435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21" name="Shape 421"/>
        <p:cNvGrpSpPr/>
        <p:nvPr/>
      </p:nvGrpSpPr>
      <p:grpSpPr>
        <a:xfrm>
          <a:off x="0" y="0"/>
          <a:ext cx="0" cy="0"/>
          <a:chOff x="0" y="0"/>
          <a:chExt cx="0" cy="0"/>
        </a:xfrm>
      </p:grpSpPr>
      <p:sp>
        <p:nvSpPr>
          <p:cNvPr id="422" name="Shape 42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Creating the Interface (Web Page Prototype)</a:t>
            </a:r>
          </a:p>
        </p:txBody>
      </p:sp>
      <p:sp>
        <p:nvSpPr>
          <p:cNvPr id="423" name="Shape 423"/>
          <p:cNvSpPr txBox="1"/>
          <p:nvPr>
            <p:ph idx="1" type="body"/>
          </p:nvPr>
        </p:nvSpPr>
        <p:spPr>
          <a:xfrm>
            <a:off x="415025" y="1307850"/>
            <a:ext cx="2202600" cy="1198200"/>
          </a:xfrm>
          <a:prstGeom prst="rect">
            <a:avLst/>
          </a:prstGeom>
        </p:spPr>
        <p:txBody>
          <a:bodyPr anchorCtr="0" anchor="t" bIns="91425" lIns="91425" rIns="91425" wrap="square" tIns="91425">
            <a:noAutofit/>
          </a:bodyPr>
          <a:lstStyle/>
          <a:p>
            <a:pPr indent="-311150" lvl="0" marL="457200" rtl="0">
              <a:spcBef>
                <a:spcPts val="1000"/>
              </a:spcBef>
              <a:buSzPts val="1300"/>
              <a:buChar char="●"/>
            </a:pPr>
            <a:r>
              <a:rPr lang="en"/>
              <a:t>Bootstrap CSS</a:t>
            </a:r>
          </a:p>
          <a:p>
            <a:pPr indent="-311150" lvl="0" marL="457200" rtl="0">
              <a:spcBef>
                <a:spcPts val="1000"/>
              </a:spcBef>
              <a:buSzPts val="1300"/>
              <a:buChar char="●"/>
            </a:pPr>
            <a:r>
              <a:rPr lang="en"/>
              <a:t>Material Bootstrap</a:t>
            </a:r>
          </a:p>
          <a:p>
            <a:pPr indent="-311150" lvl="0" marL="457200">
              <a:spcBef>
                <a:spcPts val="1000"/>
              </a:spcBef>
              <a:buSzPts val="1300"/>
              <a:buChar char="●"/>
            </a:pPr>
            <a:r>
              <a:rPr lang="en"/>
              <a:t>React framework</a:t>
            </a:r>
          </a:p>
        </p:txBody>
      </p:sp>
      <p:pic>
        <p:nvPicPr>
          <p:cNvPr id="424" name="Shape 424"/>
          <p:cNvPicPr preferRelativeResize="0"/>
          <p:nvPr/>
        </p:nvPicPr>
        <p:blipFill>
          <a:blip r:embed="rId3">
            <a:alphaModFix/>
          </a:blip>
          <a:stretch>
            <a:fillRect/>
          </a:stretch>
        </p:blipFill>
        <p:spPr>
          <a:xfrm>
            <a:off x="640525" y="3010275"/>
            <a:ext cx="1651075" cy="418275"/>
          </a:xfrm>
          <a:prstGeom prst="rect">
            <a:avLst/>
          </a:prstGeom>
          <a:noFill/>
          <a:ln>
            <a:noFill/>
          </a:ln>
        </p:spPr>
      </p:pic>
      <p:pic>
        <p:nvPicPr>
          <p:cNvPr id="425" name="Shape 425"/>
          <p:cNvPicPr preferRelativeResize="0"/>
          <p:nvPr/>
        </p:nvPicPr>
        <p:blipFill>
          <a:blip r:embed="rId4">
            <a:alphaModFix/>
          </a:blip>
          <a:stretch>
            <a:fillRect/>
          </a:stretch>
        </p:blipFill>
        <p:spPr>
          <a:xfrm>
            <a:off x="966425" y="3729425"/>
            <a:ext cx="981900" cy="981925"/>
          </a:xfrm>
          <a:prstGeom prst="rect">
            <a:avLst/>
          </a:prstGeom>
          <a:noFill/>
          <a:ln>
            <a:noFill/>
          </a:ln>
        </p:spPr>
      </p:pic>
      <p:pic>
        <p:nvPicPr>
          <p:cNvPr id="426" name="Shape 426"/>
          <p:cNvPicPr preferRelativeResize="0"/>
          <p:nvPr/>
        </p:nvPicPr>
        <p:blipFill>
          <a:blip r:embed="rId5">
            <a:alphaModFix/>
          </a:blip>
          <a:stretch>
            <a:fillRect/>
          </a:stretch>
        </p:blipFill>
        <p:spPr>
          <a:xfrm>
            <a:off x="3071050" y="1154775"/>
            <a:ext cx="5158125" cy="37302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30" name="Shape 430"/>
        <p:cNvGrpSpPr/>
        <p:nvPr/>
      </p:nvGrpSpPr>
      <p:grpSpPr>
        <a:xfrm>
          <a:off x="0" y="0"/>
          <a:ext cx="0" cy="0"/>
          <a:chOff x="0" y="0"/>
          <a:chExt cx="0" cy="0"/>
        </a:xfrm>
      </p:grpSpPr>
      <p:sp>
        <p:nvSpPr>
          <p:cNvPr id="431" name="Shape 43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t/>
            </a:r>
            <a:endParaRPr/>
          </a:p>
        </p:txBody>
      </p:sp>
      <p:sp>
        <p:nvSpPr>
          <p:cNvPr id="432" name="Shape 432"/>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433" name="Shape 433"/>
          <p:cNvPicPr preferRelativeResize="0"/>
          <p:nvPr/>
        </p:nvPicPr>
        <p:blipFill>
          <a:blip r:embed="rId3">
            <a:alphaModFix/>
          </a:blip>
          <a:stretch>
            <a:fillRect/>
          </a:stretch>
        </p:blipFill>
        <p:spPr>
          <a:xfrm>
            <a:off x="0" y="44488"/>
            <a:ext cx="9143999" cy="50545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70" name="Shape 270"/>
        <p:cNvGrpSpPr/>
        <p:nvPr/>
      </p:nvGrpSpPr>
      <p:grpSpPr>
        <a:xfrm>
          <a:off x="0" y="0"/>
          <a:ext cx="0" cy="0"/>
          <a:chOff x="0" y="0"/>
          <a:chExt cx="0" cy="0"/>
        </a:xfrm>
      </p:grpSpPr>
      <p:sp>
        <p:nvSpPr>
          <p:cNvPr id="271" name="Shape 271"/>
          <p:cNvSpPr txBox="1"/>
          <p:nvPr>
            <p:ph type="title"/>
          </p:nvPr>
        </p:nvSpPr>
        <p:spPr>
          <a:xfrm>
            <a:off x="733625" y="2098125"/>
            <a:ext cx="4587000" cy="1148700"/>
          </a:xfrm>
          <a:prstGeom prst="rect">
            <a:avLst/>
          </a:prstGeom>
        </p:spPr>
        <p:txBody>
          <a:bodyPr anchorCtr="0" anchor="ctr" bIns="91425" lIns="91425" rIns="91425" wrap="square" tIns="91425">
            <a:noAutofit/>
          </a:bodyPr>
          <a:lstStyle/>
          <a:p>
            <a:pPr lvl="0">
              <a:spcBef>
                <a:spcPts val="0"/>
              </a:spcBef>
              <a:buNone/>
            </a:pPr>
            <a:r>
              <a:rPr lang="en"/>
              <a:t>Map Directory</a:t>
            </a:r>
          </a:p>
        </p:txBody>
      </p:sp>
      <p:pic>
        <p:nvPicPr>
          <p:cNvPr id="272" name="Shape 272"/>
          <p:cNvPicPr preferRelativeResize="0"/>
          <p:nvPr/>
        </p:nvPicPr>
        <p:blipFill>
          <a:blip r:embed="rId3">
            <a:alphaModFix/>
          </a:blip>
          <a:stretch>
            <a:fillRect/>
          </a:stretch>
        </p:blipFill>
        <p:spPr>
          <a:xfrm>
            <a:off x="7140000" y="0"/>
            <a:ext cx="2004000" cy="2004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37" name="Shape 437"/>
        <p:cNvGrpSpPr/>
        <p:nvPr/>
      </p:nvGrpSpPr>
      <p:grpSpPr>
        <a:xfrm>
          <a:off x="0" y="0"/>
          <a:ext cx="0" cy="0"/>
          <a:chOff x="0" y="0"/>
          <a:chExt cx="0" cy="0"/>
        </a:xfrm>
      </p:grpSpPr>
      <p:sp>
        <p:nvSpPr>
          <p:cNvPr id="438" name="Shape 43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t/>
            </a:r>
            <a:endParaRPr/>
          </a:p>
        </p:txBody>
      </p:sp>
      <p:sp>
        <p:nvSpPr>
          <p:cNvPr id="439" name="Shape 43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440" name="Shape 440"/>
          <p:cNvPicPr preferRelativeResize="0"/>
          <p:nvPr/>
        </p:nvPicPr>
        <p:blipFill>
          <a:blip r:embed="rId3">
            <a:alphaModFix/>
          </a:blip>
          <a:stretch>
            <a:fillRect/>
          </a:stretch>
        </p:blipFill>
        <p:spPr>
          <a:xfrm>
            <a:off x="-12" y="46427"/>
            <a:ext cx="9144000" cy="50506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44" name="Shape 444"/>
        <p:cNvGrpSpPr/>
        <p:nvPr/>
      </p:nvGrpSpPr>
      <p:grpSpPr>
        <a:xfrm>
          <a:off x="0" y="0"/>
          <a:ext cx="0" cy="0"/>
          <a:chOff x="0" y="0"/>
          <a:chExt cx="0" cy="0"/>
        </a:xfrm>
      </p:grpSpPr>
      <p:sp>
        <p:nvSpPr>
          <p:cNvPr id="445" name="Shape 445"/>
          <p:cNvSpPr txBox="1"/>
          <p:nvPr>
            <p:ph type="title"/>
          </p:nvPr>
        </p:nvSpPr>
        <p:spPr>
          <a:xfrm>
            <a:off x="546375" y="615175"/>
            <a:ext cx="4587000" cy="1148700"/>
          </a:xfrm>
          <a:prstGeom prst="rect">
            <a:avLst/>
          </a:prstGeom>
        </p:spPr>
        <p:txBody>
          <a:bodyPr anchorCtr="0" anchor="ctr" bIns="91425" lIns="91425" rIns="91425" wrap="square" tIns="91425">
            <a:noAutofit/>
          </a:bodyPr>
          <a:lstStyle/>
          <a:p>
            <a:pPr lvl="0">
              <a:spcBef>
                <a:spcPts val="0"/>
              </a:spcBef>
              <a:buNone/>
            </a:pPr>
            <a:r>
              <a:rPr lang="en"/>
              <a:t>Inspiration for Creating Interface </a:t>
            </a:r>
          </a:p>
        </p:txBody>
      </p:sp>
      <p:pic>
        <p:nvPicPr>
          <p:cNvPr id="446" name="Shape 446"/>
          <p:cNvPicPr preferRelativeResize="0"/>
          <p:nvPr/>
        </p:nvPicPr>
        <p:blipFill>
          <a:blip r:embed="rId3">
            <a:alphaModFix/>
          </a:blip>
          <a:stretch>
            <a:fillRect/>
          </a:stretch>
        </p:blipFill>
        <p:spPr>
          <a:xfrm>
            <a:off x="546375" y="1763875"/>
            <a:ext cx="4099768" cy="3074826"/>
          </a:xfrm>
          <a:prstGeom prst="rect">
            <a:avLst/>
          </a:prstGeom>
          <a:noFill/>
          <a:ln>
            <a:noFill/>
          </a:ln>
        </p:spPr>
      </p:pic>
      <p:sp>
        <p:nvSpPr>
          <p:cNvPr id="447" name="Shape 447"/>
          <p:cNvSpPr txBox="1"/>
          <p:nvPr>
            <p:ph idx="4294967295" type="subTitle"/>
          </p:nvPr>
        </p:nvSpPr>
        <p:spPr>
          <a:xfrm>
            <a:off x="5025700" y="4374450"/>
            <a:ext cx="3450000" cy="531900"/>
          </a:xfrm>
          <a:prstGeom prst="rect">
            <a:avLst/>
          </a:prstGeom>
        </p:spPr>
        <p:txBody>
          <a:bodyPr anchorCtr="0" anchor="t" bIns="91425" lIns="91425" rIns="91425" wrap="square" tIns="91425">
            <a:noAutofit/>
          </a:bodyPr>
          <a:lstStyle/>
          <a:p>
            <a:pPr lvl="0" rtl="0" algn="l">
              <a:spcBef>
                <a:spcPts val="0"/>
              </a:spcBef>
              <a:buNone/>
            </a:pPr>
            <a:r>
              <a:rPr lang="en">
                <a:latin typeface="Montserrat"/>
                <a:ea typeface="Montserrat"/>
                <a:cs typeface="Montserrat"/>
                <a:sym typeface="Montserrat"/>
              </a:rPr>
              <a:t>Metro Headquarters Directory</a:t>
            </a:r>
          </a:p>
        </p:txBody>
      </p:sp>
      <p:sp>
        <p:nvSpPr>
          <p:cNvPr id="448" name="Shape 448"/>
          <p:cNvSpPr txBox="1"/>
          <p:nvPr>
            <p:ph idx="4294967295" type="body"/>
          </p:nvPr>
        </p:nvSpPr>
        <p:spPr>
          <a:xfrm>
            <a:off x="5025700" y="1299925"/>
            <a:ext cx="3236700" cy="2361300"/>
          </a:xfrm>
          <a:prstGeom prst="rect">
            <a:avLst/>
          </a:prstGeom>
        </p:spPr>
        <p:txBody>
          <a:bodyPr anchorCtr="0" anchor="t" bIns="91425" lIns="91425" rIns="91425" wrap="square" tIns="91425">
            <a:noAutofit/>
          </a:bodyPr>
          <a:lstStyle/>
          <a:p>
            <a:pPr lvl="0" rtl="0">
              <a:spcBef>
                <a:spcPts val="0"/>
              </a:spcBef>
              <a:buNone/>
            </a:pPr>
            <a:r>
              <a:rPr lang="en" sz="1800">
                <a:latin typeface="Montserrat"/>
                <a:ea typeface="Montserrat"/>
                <a:cs typeface="Montserrat"/>
                <a:sym typeface="Montserrat"/>
              </a:rPr>
              <a:t>TODO</a:t>
            </a:r>
          </a:p>
          <a:p>
            <a:pPr indent="-311150" lvl="0" marL="457200" rtl="0">
              <a:lnSpc>
                <a:spcPct val="150000"/>
              </a:lnSpc>
              <a:spcBef>
                <a:spcPts val="0"/>
              </a:spcBef>
              <a:spcAft>
                <a:spcPts val="0"/>
              </a:spcAft>
              <a:buSzPts val="1300"/>
              <a:buChar char="●"/>
            </a:pPr>
            <a:r>
              <a:rPr lang="en"/>
              <a:t>Add date and time</a:t>
            </a:r>
          </a:p>
          <a:p>
            <a:pPr indent="-311150" lvl="0" marL="457200" rtl="0">
              <a:lnSpc>
                <a:spcPct val="150000"/>
              </a:lnSpc>
              <a:spcBef>
                <a:spcPts val="0"/>
              </a:spcBef>
              <a:spcAft>
                <a:spcPts val="0"/>
              </a:spcAft>
              <a:buSzPts val="1300"/>
              <a:buChar char="●"/>
            </a:pPr>
            <a:r>
              <a:rPr lang="en"/>
              <a:t>Add input for possible voice recognition</a:t>
            </a:r>
          </a:p>
          <a:p>
            <a:pPr indent="-311150" lvl="0" marL="457200" rtl="0">
              <a:lnSpc>
                <a:spcPct val="150000"/>
              </a:lnSpc>
              <a:spcBef>
                <a:spcPts val="0"/>
              </a:spcBef>
              <a:spcAft>
                <a:spcPts val="0"/>
              </a:spcAft>
              <a:buSzPts val="1300"/>
              <a:buChar char="●"/>
            </a:pPr>
            <a:r>
              <a:rPr lang="en"/>
              <a:t>More features based on liaison's request (ads)</a:t>
            </a:r>
          </a:p>
          <a:p>
            <a:pPr indent="-311150" lvl="0" marL="457200" rtl="0">
              <a:lnSpc>
                <a:spcPct val="150000"/>
              </a:lnSpc>
              <a:spcBef>
                <a:spcPts val="0"/>
              </a:spcBef>
              <a:buSzPts val="1300"/>
              <a:buChar char="●"/>
            </a:pPr>
            <a:r>
              <a:rPr lang="en"/>
              <a:t>Convert to  .cshtml for ASP.NET</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452" name="Shape 452"/>
        <p:cNvGrpSpPr/>
        <p:nvPr/>
      </p:nvGrpSpPr>
      <p:grpSpPr>
        <a:xfrm>
          <a:off x="0" y="0"/>
          <a:ext cx="0" cy="0"/>
          <a:chOff x="0" y="0"/>
          <a:chExt cx="0" cy="0"/>
        </a:xfrm>
      </p:grpSpPr>
      <p:sp>
        <p:nvSpPr>
          <p:cNvPr id="453" name="Shape 45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Concluding Thoughts</a:t>
            </a:r>
          </a:p>
        </p:txBody>
      </p:sp>
      <p:sp>
        <p:nvSpPr>
          <p:cNvPr id="454" name="Shape 45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lnSpc>
                <a:spcPct val="115000"/>
              </a:lnSpc>
              <a:spcBef>
                <a:spcPts val="1000"/>
              </a:spcBef>
              <a:buSzPts val="1300"/>
              <a:buChar char="●"/>
            </a:pPr>
            <a:r>
              <a:rPr lang="en"/>
              <a:t>Currently no information on the Industry Weapon API</a:t>
            </a:r>
          </a:p>
          <a:p>
            <a:pPr indent="-311150" lvl="0" marL="457200" rtl="0">
              <a:lnSpc>
                <a:spcPct val="115000"/>
              </a:lnSpc>
              <a:spcBef>
                <a:spcPts val="1000"/>
              </a:spcBef>
              <a:buSzPts val="1300"/>
              <a:buChar char="●"/>
            </a:pPr>
            <a:r>
              <a:rPr lang="en"/>
              <a:t>Working prototype of the Directory Map</a:t>
            </a:r>
          </a:p>
          <a:p>
            <a:pPr indent="-311150" lvl="0" marL="457200" rtl="0">
              <a:lnSpc>
                <a:spcPct val="115000"/>
              </a:lnSpc>
              <a:spcBef>
                <a:spcPts val="1000"/>
              </a:spcBef>
              <a:buSzPts val="1300"/>
              <a:buChar char="●"/>
            </a:pPr>
            <a:r>
              <a:rPr lang="en"/>
              <a:t>Waiting for CAD file of the HOA building</a:t>
            </a:r>
          </a:p>
          <a:p>
            <a:pPr indent="-311150" lvl="0" marL="457200" rtl="0">
              <a:spcBef>
                <a:spcPts val="1000"/>
              </a:spcBef>
              <a:buSzPts val="1300"/>
              <a:buChar char="●"/>
            </a:pPr>
            <a:r>
              <a:rPr lang="en"/>
              <a:t>No specific requirements provided by the HOA </a:t>
            </a:r>
          </a:p>
          <a:p>
            <a:pPr lvl="0" rtl="0">
              <a:lnSpc>
                <a:spcPct val="115000"/>
              </a:lnSpc>
              <a:spcBef>
                <a:spcPts val="100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76" name="Shape 276"/>
        <p:cNvGrpSpPr/>
        <p:nvPr/>
      </p:nvGrpSpPr>
      <p:grpSpPr>
        <a:xfrm>
          <a:off x="0" y="0"/>
          <a:ext cx="0" cy="0"/>
          <a:chOff x="0" y="0"/>
          <a:chExt cx="0" cy="0"/>
        </a:xfrm>
      </p:grpSpPr>
      <p:pic>
        <p:nvPicPr>
          <p:cNvPr id="277" name="Shape 277"/>
          <p:cNvPicPr preferRelativeResize="0"/>
          <p:nvPr/>
        </p:nvPicPr>
        <p:blipFill>
          <a:blip r:embed="rId3">
            <a:alphaModFix/>
          </a:blip>
          <a:stretch>
            <a:fillRect/>
          </a:stretch>
        </p:blipFill>
        <p:spPr>
          <a:xfrm>
            <a:off x="1143009" y="0"/>
            <a:ext cx="6857994"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81" name="Shape 281"/>
        <p:cNvGrpSpPr/>
        <p:nvPr/>
      </p:nvGrpSpPr>
      <p:grpSpPr>
        <a:xfrm>
          <a:off x="0" y="0"/>
          <a:ext cx="0" cy="0"/>
          <a:chOff x="0" y="0"/>
          <a:chExt cx="0" cy="0"/>
        </a:xfrm>
      </p:grpSpPr>
      <p:sp>
        <p:nvSpPr>
          <p:cNvPr id="282" name="Shape 28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Goals</a:t>
            </a:r>
          </a:p>
        </p:txBody>
      </p:sp>
      <p:sp>
        <p:nvSpPr>
          <p:cNvPr id="283" name="Shape 283"/>
          <p:cNvSpPr txBox="1"/>
          <p:nvPr>
            <p:ph idx="1" type="body"/>
          </p:nvPr>
        </p:nvSpPr>
        <p:spPr>
          <a:xfrm>
            <a:off x="1176625" y="1500400"/>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Display the map of the building</a:t>
            </a:r>
          </a:p>
          <a:p>
            <a:pPr indent="-311150" lvl="0" marL="457200" rtl="0">
              <a:lnSpc>
                <a:spcPct val="200000"/>
              </a:lnSpc>
              <a:spcBef>
                <a:spcPts val="1000"/>
              </a:spcBef>
              <a:buSzPts val="1300"/>
              <a:buChar char="●"/>
            </a:pPr>
            <a:r>
              <a:rPr lang="en"/>
              <a:t>Provide written instructions of the route to a location</a:t>
            </a:r>
          </a:p>
          <a:p>
            <a:pPr indent="-311150" lvl="0" marL="457200" rtl="0">
              <a:lnSpc>
                <a:spcPct val="200000"/>
              </a:lnSpc>
              <a:spcBef>
                <a:spcPts val="1000"/>
              </a:spcBef>
              <a:buSzPts val="1300"/>
              <a:buChar char="●"/>
            </a:pPr>
            <a:r>
              <a:rPr lang="en"/>
              <a:t>Provide </a:t>
            </a:r>
            <a:r>
              <a:rPr lang="en"/>
              <a:t>a visual representation of the route to a location</a:t>
            </a:r>
          </a:p>
          <a:p>
            <a:pPr indent="-311150" lvl="0" marL="457200" rtl="0">
              <a:lnSpc>
                <a:spcPct val="200000"/>
              </a:lnSpc>
              <a:spcBef>
                <a:spcPts val="1000"/>
              </a:spcBef>
              <a:buSzPts val="1300"/>
              <a:buChar char="●"/>
            </a:pPr>
            <a:r>
              <a:rPr lang="en"/>
              <a:t>Create an interactive map which displays information of each area in the building</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87" name="Shape 287"/>
        <p:cNvGrpSpPr/>
        <p:nvPr/>
      </p:nvGrpSpPr>
      <p:grpSpPr>
        <a:xfrm>
          <a:off x="0" y="0"/>
          <a:ext cx="0" cy="0"/>
          <a:chOff x="0" y="0"/>
          <a:chExt cx="0" cy="0"/>
        </a:xfrm>
      </p:grpSpPr>
      <p:sp>
        <p:nvSpPr>
          <p:cNvPr id="288" name="Shape 28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Current Progress</a:t>
            </a:r>
          </a:p>
        </p:txBody>
      </p:sp>
      <p:sp>
        <p:nvSpPr>
          <p:cNvPr id="289" name="Shape 289"/>
          <p:cNvSpPr txBox="1"/>
          <p:nvPr>
            <p:ph idx="1" type="body"/>
          </p:nvPr>
        </p:nvSpPr>
        <p:spPr>
          <a:xfrm>
            <a:off x="1184475" y="1454525"/>
            <a:ext cx="7038900" cy="2911200"/>
          </a:xfrm>
          <a:prstGeom prst="rect">
            <a:avLst/>
          </a:prstGeom>
        </p:spPr>
        <p:txBody>
          <a:bodyPr anchorCtr="0" anchor="t" bIns="91425" lIns="91425" rIns="91425" wrap="square" tIns="91425">
            <a:noAutofit/>
          </a:bodyPr>
          <a:lstStyle/>
          <a:p>
            <a:pPr indent="-311150" lvl="0" marL="457200" rtl="0">
              <a:lnSpc>
                <a:spcPct val="200000"/>
              </a:lnSpc>
              <a:spcBef>
                <a:spcPts val="1000"/>
              </a:spcBef>
              <a:buSzPts val="1300"/>
              <a:buChar char="●"/>
            </a:pPr>
            <a:r>
              <a:rPr lang="en"/>
              <a:t>Developed in Unity</a:t>
            </a:r>
          </a:p>
          <a:p>
            <a:pPr indent="-311150" lvl="0" marL="457200" rtl="0">
              <a:lnSpc>
                <a:spcPct val="200000"/>
              </a:lnSpc>
              <a:spcBef>
                <a:spcPts val="1000"/>
              </a:spcBef>
              <a:buSzPts val="1300"/>
              <a:buChar char="●"/>
            </a:pPr>
            <a:r>
              <a:rPr lang="en"/>
              <a:t>Able to import CAD files</a:t>
            </a:r>
          </a:p>
          <a:p>
            <a:pPr indent="-311150" lvl="0" marL="457200" rtl="0">
              <a:lnSpc>
                <a:spcPct val="200000"/>
              </a:lnSpc>
              <a:spcBef>
                <a:spcPts val="1000"/>
              </a:spcBef>
              <a:buSzPts val="1300"/>
              <a:buChar char="●"/>
            </a:pPr>
            <a:r>
              <a:rPr lang="en"/>
              <a:t>Working pathfinding </a:t>
            </a:r>
            <a:r>
              <a:rPr lang="en"/>
              <a:t>algorithm</a:t>
            </a:r>
          </a:p>
          <a:p>
            <a:pPr indent="-311150" lvl="0" marL="457200" rtl="0">
              <a:lnSpc>
                <a:spcPct val="200000"/>
              </a:lnSpc>
              <a:spcBef>
                <a:spcPts val="1000"/>
              </a:spcBef>
              <a:buSzPts val="1300"/>
              <a:buChar char="●"/>
            </a:pPr>
            <a:r>
              <a:rPr lang="en"/>
              <a:t>Prototype created as proof of concept</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93" name="Shape 293"/>
        <p:cNvGrpSpPr/>
        <p:nvPr/>
      </p:nvGrpSpPr>
      <p:grpSpPr>
        <a:xfrm>
          <a:off x="0" y="0"/>
          <a:ext cx="0" cy="0"/>
          <a:chOff x="0" y="0"/>
          <a:chExt cx="0" cy="0"/>
        </a:xfrm>
      </p:grpSpPr>
      <p:pic>
        <p:nvPicPr>
          <p:cNvPr id="294" name="Shape 294"/>
          <p:cNvPicPr preferRelativeResize="0"/>
          <p:nvPr/>
        </p:nvPicPr>
        <p:blipFill>
          <a:blip r:embed="rId3">
            <a:alphaModFix/>
          </a:blip>
          <a:stretch>
            <a:fillRect/>
          </a:stretch>
        </p:blipFill>
        <p:spPr>
          <a:xfrm>
            <a:off x="1090550" y="141100"/>
            <a:ext cx="6380650" cy="2600325"/>
          </a:xfrm>
          <a:prstGeom prst="rect">
            <a:avLst/>
          </a:prstGeom>
          <a:noFill/>
          <a:ln>
            <a:noFill/>
          </a:ln>
        </p:spPr>
      </p:pic>
      <p:pic>
        <p:nvPicPr>
          <p:cNvPr id="295" name="Shape 295"/>
          <p:cNvPicPr preferRelativeResize="0"/>
          <p:nvPr/>
        </p:nvPicPr>
        <p:blipFill>
          <a:blip r:embed="rId4">
            <a:alphaModFix/>
          </a:blip>
          <a:stretch>
            <a:fillRect/>
          </a:stretch>
        </p:blipFill>
        <p:spPr>
          <a:xfrm>
            <a:off x="706225" y="2826025"/>
            <a:ext cx="2922798" cy="2097275"/>
          </a:xfrm>
          <a:prstGeom prst="rect">
            <a:avLst/>
          </a:prstGeom>
          <a:noFill/>
          <a:ln>
            <a:noFill/>
          </a:ln>
        </p:spPr>
      </p:pic>
      <p:pic>
        <p:nvPicPr>
          <p:cNvPr id="296" name="Shape 296"/>
          <p:cNvPicPr preferRelativeResize="0"/>
          <p:nvPr/>
        </p:nvPicPr>
        <p:blipFill>
          <a:blip r:embed="rId5">
            <a:alphaModFix/>
          </a:blip>
          <a:stretch>
            <a:fillRect/>
          </a:stretch>
        </p:blipFill>
        <p:spPr>
          <a:xfrm>
            <a:off x="3781423" y="2893825"/>
            <a:ext cx="5210177" cy="19450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00" name="Shape 300"/>
        <p:cNvGrpSpPr/>
        <p:nvPr/>
      </p:nvGrpSpPr>
      <p:grpSpPr>
        <a:xfrm>
          <a:off x="0" y="0"/>
          <a:ext cx="0" cy="0"/>
          <a:chOff x="0" y="0"/>
          <a:chExt cx="0" cy="0"/>
        </a:xfrm>
      </p:grpSpPr>
      <p:sp>
        <p:nvSpPr>
          <p:cNvPr id="301" name="Shape 301"/>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lvl="0">
              <a:spcBef>
                <a:spcPts val="0"/>
              </a:spcBef>
              <a:buNone/>
            </a:pPr>
            <a:r>
              <a:rPr lang="en"/>
              <a:t>Microsoft Cognitive Services</a:t>
            </a:r>
          </a:p>
        </p:txBody>
      </p:sp>
      <p:pic>
        <p:nvPicPr>
          <p:cNvPr id="302" name="Shape 302"/>
          <p:cNvPicPr preferRelativeResize="0"/>
          <p:nvPr/>
        </p:nvPicPr>
        <p:blipFill>
          <a:blip r:embed="rId3">
            <a:alphaModFix/>
          </a:blip>
          <a:stretch>
            <a:fillRect/>
          </a:stretch>
        </p:blipFill>
        <p:spPr>
          <a:xfrm>
            <a:off x="6906533" y="-9"/>
            <a:ext cx="2237476" cy="1900600"/>
          </a:xfrm>
          <a:prstGeom prst="rect">
            <a:avLst/>
          </a:prstGeom>
          <a:noFill/>
          <a:ln>
            <a:noFill/>
          </a:ln>
        </p:spPr>
      </p:pic>
      <p:pic>
        <p:nvPicPr>
          <p:cNvPr id="303" name="Shape 303"/>
          <p:cNvPicPr preferRelativeResize="0"/>
          <p:nvPr/>
        </p:nvPicPr>
        <p:blipFill>
          <a:blip r:embed="rId4">
            <a:alphaModFix/>
          </a:blip>
          <a:stretch>
            <a:fillRect/>
          </a:stretch>
        </p:blipFill>
        <p:spPr>
          <a:xfrm>
            <a:off x="3848512" y="255800"/>
            <a:ext cx="2777976" cy="138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307" name="Shape 307"/>
        <p:cNvGrpSpPr/>
        <p:nvPr/>
      </p:nvGrpSpPr>
      <p:grpSpPr>
        <a:xfrm>
          <a:off x="0" y="0"/>
          <a:ext cx="0" cy="0"/>
          <a:chOff x="0" y="0"/>
          <a:chExt cx="0" cy="0"/>
        </a:xfrm>
      </p:grpSpPr>
      <p:sp>
        <p:nvSpPr>
          <p:cNvPr id="308" name="Shape 30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lvl="0">
              <a:spcBef>
                <a:spcPts val="0"/>
              </a:spcBef>
              <a:buNone/>
            </a:pPr>
            <a:r>
              <a:rPr lang="en"/>
              <a:t>Goals</a:t>
            </a:r>
          </a:p>
        </p:txBody>
      </p:sp>
      <p:sp>
        <p:nvSpPr>
          <p:cNvPr id="309" name="Shape 309"/>
          <p:cNvSpPr txBox="1"/>
          <p:nvPr>
            <p:ph idx="1" type="body"/>
          </p:nvPr>
        </p:nvSpPr>
        <p:spPr>
          <a:xfrm>
            <a:off x="1297500" y="836150"/>
            <a:ext cx="3673800" cy="3743400"/>
          </a:xfrm>
          <a:prstGeom prst="rect">
            <a:avLst/>
          </a:prstGeom>
          <a:noFill/>
        </p:spPr>
        <p:txBody>
          <a:bodyPr anchorCtr="0" anchor="t" bIns="91425" lIns="91425" rIns="91425" wrap="square" tIns="91425">
            <a:noAutofit/>
          </a:bodyPr>
          <a:lstStyle/>
          <a:p>
            <a:pPr indent="-311150" lvl="0" marL="457200" rtl="0">
              <a:lnSpc>
                <a:spcPct val="150000"/>
              </a:lnSpc>
              <a:spcBef>
                <a:spcPts val="1000"/>
              </a:spcBef>
              <a:buSzPts val="1300"/>
              <a:buChar char="●"/>
            </a:pPr>
            <a:r>
              <a:rPr lang="en"/>
              <a:t>Voice directory using Microsoft Azure Cloud </a:t>
            </a:r>
            <a:r>
              <a:rPr lang="en"/>
              <a:t>service</a:t>
            </a:r>
          </a:p>
          <a:p>
            <a:pPr indent="-311150" lvl="0" marL="457200" rtl="0">
              <a:lnSpc>
                <a:spcPct val="150000"/>
              </a:lnSpc>
              <a:spcBef>
                <a:spcPts val="1000"/>
              </a:spcBef>
              <a:buSzPts val="1300"/>
              <a:buChar char="●"/>
            </a:pPr>
            <a:r>
              <a:rPr lang="en"/>
              <a:t>Provide</a:t>
            </a:r>
            <a:r>
              <a:rPr lang="en"/>
              <a:t> an easy interaction with a </a:t>
            </a:r>
            <a:r>
              <a:rPr lang="en"/>
              <a:t>user's</a:t>
            </a:r>
            <a:r>
              <a:rPr lang="en"/>
              <a:t> input and the database	</a:t>
            </a:r>
          </a:p>
          <a:p>
            <a:pPr indent="-311150" lvl="0" marL="457200" rtl="0">
              <a:lnSpc>
                <a:spcPct val="150000"/>
              </a:lnSpc>
              <a:spcBef>
                <a:spcPts val="1000"/>
              </a:spcBef>
              <a:buSzPts val="1300"/>
              <a:buChar char="●"/>
            </a:pPr>
            <a:r>
              <a:rPr lang="en"/>
              <a:t>Find the best </a:t>
            </a:r>
            <a:r>
              <a:rPr lang="en"/>
              <a:t>response to the users’ request </a:t>
            </a:r>
          </a:p>
          <a:p>
            <a:pPr indent="-311150" lvl="0" marL="457200">
              <a:lnSpc>
                <a:spcPct val="150000"/>
              </a:lnSpc>
              <a:spcBef>
                <a:spcPts val="1000"/>
              </a:spcBef>
              <a:buSzPts val="1300"/>
              <a:buChar char="●"/>
            </a:pPr>
            <a:r>
              <a:rPr lang="en"/>
              <a:t>Incorporate</a:t>
            </a:r>
            <a:r>
              <a:rPr lang="en"/>
              <a:t> speech translation</a:t>
            </a:r>
          </a:p>
        </p:txBody>
      </p:sp>
      <p:pic>
        <p:nvPicPr>
          <p:cNvPr id="310" name="Shape 310"/>
          <p:cNvPicPr preferRelativeResize="0"/>
          <p:nvPr/>
        </p:nvPicPr>
        <p:blipFill>
          <a:blip r:embed="rId3">
            <a:alphaModFix/>
          </a:blip>
          <a:stretch>
            <a:fillRect/>
          </a:stretch>
        </p:blipFill>
        <p:spPr>
          <a:xfrm>
            <a:off x="5511075" y="836150"/>
            <a:ext cx="3471258" cy="3530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