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1.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comment2.xml" ContentType="application/vnd.openxmlformats-officedocument.presentationml.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4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9144000" cy="5143500" type="screen16x9"/>
  <p:notesSz cx="6858000" cy="9144000"/>
  <p:embeddedFontLst>
    <p:embeddedFont>
      <p:font typeface="Georgia" panose="02040502050405020303" pitchFamily="18" charset="0"/>
      <p:regular r:id="rId49"/>
      <p:bold r:id="rId50"/>
      <p:italic r:id="rId51"/>
      <p:boldItalic r:id="rId52"/>
    </p:embeddedFont>
    <p:embeddedFont>
      <p:font typeface="Lato" panose="020F0502020204030203" pitchFamily="34" charset="0"/>
      <p:regular r:id="rId53"/>
      <p:bold r:id="rId54"/>
      <p:italic r:id="rId55"/>
      <p:boldItalic r:id="rId56"/>
    </p:embeddedFont>
    <p:embeddedFont>
      <p:font typeface="Montserrat" panose="00000500000000000000" pitchFamily="2"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zel Fernandez" initials="" lastIdx="1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72" d="100"/>
          <a:sy n="172" d="100"/>
        </p:scale>
        <p:origin x="559" y="8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5" Type="http://schemas.openxmlformats.org/officeDocument/2006/relationships/slide" Target="slides/slide4.xml"/><Relationship Id="rId61"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1-11-29T19:18:47.034" idx="5">
    <p:pos x="6000" y="400"/>
    <p:text>more pictures</p:text>
  </p:cm>
  <p:cm authorId="0" dt="2021-11-29T19:19:19.894" idx="3">
    <p:pos x="6000" y="200"/>
    <p:text>bulk up the definitions/significance sections (14-15min)</p:text>
  </p:cm>
  <p:cm authorId="0" dt="2021-11-29T19:21:13.262" idx="4">
    <p:pos x="6000" y="300"/>
    <p:text>show the maps</p:text>
  </p:cm>
  <p:cm authorId="0" dt="2021-11-29T19:21:26.310" idx="2">
    <p:pos x="6000" y="100"/>
    <p:text>talk about the cost, evacuation, how dangerous it was for people, and peoples healthother problems</p:text>
  </p:cm>
  <p:cm authorId="0" dt="2021-12-02T19:33:18.742" idx="1">
    <p:pos x="6000" y="0"/>
    <p:text>mental health and health issues to be merged</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21-11-29T19:27:07.752" idx="7">
    <p:pos x="6000" y="0"/>
    <p:text>show pictures</p:text>
  </p:cm>
  <p:cm authorId="0" dt="2021-11-29T19:28:00.201" idx="8">
    <p:pos x="6000" y="0"/>
    <p:text>EX: one of the wildfires in the past, show temperature/heat map (before the wildfire happened), wind (santa ana winds)</p:text>
  </p:cm>
  <p:cm authorId="0" dt="2021-11-29T19:29:14.170" idx="9">
    <p:pos x="6000" y="0"/>
    <p:text>show maps of evacuation</p:text>
  </p:cm>
  <p:cm authorId="0" dt="2021-11-29T19:30:14.778" idx="10">
    <p:pos x="6000" y="0"/>
    <p:text>show size of fires in visual way with arcgis (with the map we plotted online)</p:text>
  </p:cm>
  <p:cm authorId="0" dt="2021-11-29T19:30:32.883" idx="6">
    <p:pos x="6000" y="0"/>
    <p:text>in the website, show cause and effect of the wildfire</p:text>
  </p:cm>
  <p:cm authorId="0" dt="2021-11-29T19:30:32.883" idx="11">
    <p:pos x="6000" y="0"/>
    <p:text>goal: extract insight from these maps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1019a516add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1019a516add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10515117b89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10515117b89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Talk about it as the largest wildfire in california</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0515117b89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10515117b8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Famous landmarks in ruins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10515117b89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10515117b89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1050a862989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1050a862989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1050a8629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1050a8629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03b0bafe0d_2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6" name="Google Shape;256;g103b0bafe0d_2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1050a86298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1050a86298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103b0bafe0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103b0bafe0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1262877c4f7_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1262877c4f7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f835f12f62_2_1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8" name="Google Shape;308;gf835f12f62_2_1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79400" algn="l" rtl="0">
              <a:lnSpc>
                <a:spcPct val="100000"/>
              </a:lnSpc>
              <a:spcBef>
                <a:spcPts val="0"/>
              </a:spcBef>
              <a:spcAft>
                <a:spcPts val="0"/>
              </a:spcAft>
              <a:buSzPts val="800"/>
              <a:buChar char="●"/>
            </a:pPr>
            <a:r>
              <a:rPr lang="en" sz="800"/>
              <a:t>Covers the goals of our visualization dashboard, the first goal is to keep it simple and clear</a:t>
            </a:r>
            <a:endParaRPr sz="800"/>
          </a:p>
          <a:p>
            <a:pPr marL="457200" lvl="0" indent="-279400" algn="l" rtl="0">
              <a:lnSpc>
                <a:spcPct val="100000"/>
              </a:lnSpc>
              <a:spcBef>
                <a:spcPts val="0"/>
              </a:spcBef>
              <a:spcAft>
                <a:spcPts val="0"/>
              </a:spcAft>
              <a:buSzPts val="800"/>
              <a:buChar char="●"/>
            </a:pPr>
            <a:r>
              <a:rPr lang="en" sz="800"/>
              <a:t>There is a delivery date that needs to be met in order to avoid any irrelevance or handle any errors</a:t>
            </a:r>
            <a:endParaRPr sz="800"/>
          </a:p>
          <a:p>
            <a:pPr marL="457200" lvl="0" indent="-279400" algn="l" rtl="0">
              <a:lnSpc>
                <a:spcPct val="100000"/>
              </a:lnSpc>
              <a:spcBef>
                <a:spcPts val="0"/>
              </a:spcBef>
              <a:spcAft>
                <a:spcPts val="0"/>
              </a:spcAft>
              <a:buSzPts val="800"/>
              <a:buChar char="●"/>
            </a:pPr>
            <a:r>
              <a:rPr lang="en" sz="800"/>
              <a:t>Also need to have some care on the speed of the website against memory usage</a:t>
            </a:r>
            <a:endParaRPr sz="800"/>
          </a:p>
          <a:p>
            <a:pPr marL="457200" lvl="0" indent="-279400" algn="l" rtl="0">
              <a:lnSpc>
                <a:spcPct val="100000"/>
              </a:lnSpc>
              <a:spcBef>
                <a:spcPts val="0"/>
              </a:spcBef>
              <a:spcAft>
                <a:spcPts val="0"/>
              </a:spcAft>
              <a:buSzPts val="800"/>
              <a:buChar char="●"/>
            </a:pPr>
            <a:r>
              <a:rPr lang="en" sz="800"/>
              <a:t>The research should show that it has relevance to the topic which important in catching the eye of the audiences.</a:t>
            </a:r>
            <a:endParaRPr sz="800"/>
          </a:p>
          <a:p>
            <a:pPr marL="457200" lvl="0" indent="-279400" algn="l" rtl="0">
              <a:lnSpc>
                <a:spcPct val="100000"/>
              </a:lnSpc>
              <a:spcBef>
                <a:spcPts val="0"/>
              </a:spcBef>
              <a:spcAft>
                <a:spcPts val="0"/>
              </a:spcAft>
              <a:buSzPts val="800"/>
              <a:buChar char="●"/>
            </a:pPr>
            <a:r>
              <a:rPr lang="en" sz="800"/>
              <a:t>Data from arcgis and the apis that has been implemented must be accurate for positive user experience</a:t>
            </a:r>
            <a:endParaRPr sz="800"/>
          </a:p>
          <a:p>
            <a:pPr marL="457200" lvl="0" indent="-279400" algn="l" rtl="0">
              <a:lnSpc>
                <a:spcPct val="100000"/>
              </a:lnSpc>
              <a:spcBef>
                <a:spcPts val="0"/>
              </a:spcBef>
              <a:spcAft>
                <a:spcPts val="0"/>
              </a:spcAft>
              <a:buSzPts val="800"/>
              <a:buChar char="●"/>
            </a:pPr>
            <a:r>
              <a:rPr lang="en" sz="800"/>
              <a:t>The GUI must be user friendly so that users stay connected with the information</a:t>
            </a:r>
            <a:endParaRPr sz="800"/>
          </a:p>
          <a:p>
            <a:pPr marL="457200" lvl="0" indent="-279400" algn="l" rtl="0">
              <a:lnSpc>
                <a:spcPct val="100000"/>
              </a:lnSpc>
              <a:spcBef>
                <a:spcPts val="0"/>
              </a:spcBef>
              <a:spcAft>
                <a:spcPts val="0"/>
              </a:spcAft>
              <a:buSzPts val="800"/>
              <a:buChar char="●"/>
            </a:pPr>
            <a:r>
              <a:rPr lang="en" sz="800"/>
              <a:t>The most fundamental objective is to effectively extract knowledge of climate change and wildfire data for users.</a:t>
            </a:r>
            <a:endParaRPr sz="800"/>
          </a:p>
          <a:p>
            <a:pPr marL="457200" lvl="0" indent="-279400" algn="l" rtl="0">
              <a:lnSpc>
                <a:spcPct val="100000"/>
              </a:lnSpc>
              <a:spcBef>
                <a:spcPts val="0"/>
              </a:spcBef>
              <a:spcAft>
                <a:spcPts val="0"/>
              </a:spcAft>
              <a:buSzPts val="800"/>
              <a:buChar char="●"/>
            </a:pPr>
            <a:r>
              <a:rPr lang="en" sz="800"/>
              <a:t>And to establish a dashboard with data analtics models that include data science in the back end to correlate the cause and effect of wildfire.</a:t>
            </a:r>
            <a:endParaRPr sz="8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f835f12f62_2_12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 name="Google Shape;141;gf835f12f62_2_1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104bfa51c16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04bfa51c1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73050" algn="l" rtl="0">
              <a:spcBef>
                <a:spcPts val="0"/>
              </a:spcBef>
              <a:spcAft>
                <a:spcPts val="0"/>
              </a:spcAft>
              <a:buSzPts val="700"/>
              <a:buChar char="●"/>
            </a:pPr>
            <a:r>
              <a:rPr lang="en" sz="700"/>
              <a:t>THe main purpose of the research is to create  a user friendly dashboard with data analytic to help understand the correlations of wildfire, while brining the awareness ot fire readiness and factors like climate change.</a:t>
            </a:r>
            <a:endParaRPr sz="700"/>
          </a:p>
          <a:p>
            <a:pPr marL="457200" lvl="0" indent="-273050" algn="l" rtl="0">
              <a:spcBef>
                <a:spcPts val="0"/>
              </a:spcBef>
              <a:spcAft>
                <a:spcPts val="0"/>
              </a:spcAft>
              <a:buSzPts val="700"/>
              <a:buChar char="●"/>
            </a:pPr>
            <a:r>
              <a:rPr lang="en" sz="700"/>
              <a:t>As u can see on the side the mseesage that is being relayed corresponding ot the significance of widlfire and soil moisture in aspect</a:t>
            </a:r>
            <a:endParaRPr sz="700"/>
          </a:p>
          <a:p>
            <a:pPr marL="457200" lvl="0" indent="-273050" algn="l" rtl="0">
              <a:spcBef>
                <a:spcPts val="0"/>
              </a:spcBef>
              <a:spcAft>
                <a:spcPts val="0"/>
              </a:spcAft>
              <a:buSzPts val="700"/>
              <a:buChar char="●"/>
            </a:pPr>
            <a:r>
              <a:rPr lang="en" sz="700"/>
              <a:t>Additionally the research will provide info aobu fire weather fire fuels and intelligence status info that fire managers may need to antuciatea significant wildfire anctivity and prepare for ways to respond to it</a:t>
            </a:r>
            <a:endParaRPr sz="700"/>
          </a:p>
          <a:p>
            <a:pPr marL="457200" lvl="0" indent="-273050" algn="l" rtl="0">
              <a:spcBef>
                <a:spcPts val="0"/>
              </a:spcBef>
              <a:spcAft>
                <a:spcPts val="0"/>
              </a:spcAft>
              <a:buSzPts val="700"/>
              <a:buChar char="●"/>
            </a:pPr>
            <a:r>
              <a:rPr lang="en" sz="700"/>
              <a:t>On the side we can see a acrGIS map that demonstrates the places of evacuation plan by FIre fighters</a:t>
            </a:r>
            <a:endParaRPr sz="7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104bfa51c1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104bfa51c1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79400" algn="l" rtl="0">
              <a:spcBef>
                <a:spcPts val="0"/>
              </a:spcBef>
              <a:spcAft>
                <a:spcPts val="0"/>
              </a:spcAft>
              <a:buSzPts val="800"/>
              <a:buChar char="●"/>
            </a:pPr>
            <a:r>
              <a:rPr lang="en" sz="800"/>
              <a:t>More specifically, according to scientists,  invasive weeds and grassses could overtake native plants and shrubs, making soil erosion more likely which could lead to even more frequent wildfires in the future, relating to CBS.</a:t>
            </a:r>
            <a:endParaRPr sz="800"/>
          </a:p>
          <a:p>
            <a:pPr marL="457200" lvl="0" indent="-279400" algn="l" rtl="0">
              <a:spcBef>
                <a:spcPts val="0"/>
              </a:spcBef>
              <a:spcAft>
                <a:spcPts val="0"/>
              </a:spcAft>
              <a:buSzPts val="800"/>
              <a:buChar char="●"/>
            </a:pPr>
            <a:r>
              <a:rPr lang="en" sz="800"/>
              <a:t>The impact on animals will depend on the species. Smaller animals, such as rabbits and some birds, might have trouble surviving in the face of the loss of native vegetation on which they rely, the CBS piece said.</a:t>
            </a:r>
            <a:endParaRPr sz="800"/>
          </a:p>
          <a:p>
            <a:pPr marL="457200" lvl="0" indent="-279400" algn="l" rtl="0">
              <a:spcBef>
                <a:spcPts val="0"/>
              </a:spcBef>
              <a:spcAft>
                <a:spcPts val="0"/>
              </a:spcAft>
              <a:buSzPts val="800"/>
              <a:buChar char="●"/>
            </a:pPr>
            <a:r>
              <a:rPr lang="en" sz="800"/>
              <a:t>Depending on the ecosystem, various practices, such as expanded housing developments and the utilities they require, fire exclusion/firefighting, and timber harvesting, in the past several decades have made it easier for fires to get out of control, according to the USFS.</a:t>
            </a:r>
            <a:endParaRPr sz="800"/>
          </a:p>
          <a:p>
            <a:pPr marL="457200" lvl="0" indent="0" algn="l" rtl="0">
              <a:spcBef>
                <a:spcPts val="0"/>
              </a:spcBef>
              <a:spcAft>
                <a:spcPts val="0"/>
              </a:spcAft>
              <a:buNone/>
            </a:pPr>
            <a:endParaRPr sz="800"/>
          </a:p>
          <a:p>
            <a:pPr marL="457200" lvl="0" indent="0" algn="l" rtl="0">
              <a:spcBef>
                <a:spcPts val="0"/>
              </a:spcBef>
              <a:spcAft>
                <a:spcPts val="0"/>
              </a:spcAft>
              <a:buNone/>
            </a:pPr>
            <a:endParaRPr sz="8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104bfa51c16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104bfa51c16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79400" algn="l" rtl="0">
              <a:spcBef>
                <a:spcPts val="0"/>
              </a:spcBef>
              <a:spcAft>
                <a:spcPts val="0"/>
              </a:spcAft>
              <a:buSzPts val="800"/>
              <a:buChar char="●"/>
            </a:pPr>
            <a:r>
              <a:rPr lang="en" sz="800"/>
              <a:t>in addition to wildlife habitats, and timber, they’ve released toxic smoke in the air that pollutes the environment. This toxic smoke has already caused air quality to plummet to dangerous levels in California, Oregon and WashingtonIn addition to toxic air, there’s also the debris and ash that covers charred neighborhoods. The ash is the aftermath of everything that was burned up, which includes anything in a home, including chemicals, plastic, and paint, all of which can be toxic to humans and animals.</a:t>
            </a:r>
            <a:endParaRPr sz="800"/>
          </a:p>
          <a:p>
            <a:pPr marL="457200" lvl="0" indent="-279400" algn="l" rtl="0">
              <a:spcBef>
                <a:spcPts val="0"/>
              </a:spcBef>
              <a:spcAft>
                <a:spcPts val="0"/>
              </a:spcAft>
              <a:buSzPts val="800"/>
              <a:buChar char="●"/>
            </a:pPr>
            <a:r>
              <a:rPr lang="en" sz="800"/>
              <a:t>On the side the map shows a brief undertanding of how the impact of unhealthy air quality is moving constantly</a:t>
            </a:r>
            <a:endParaRPr sz="800"/>
          </a:p>
          <a:p>
            <a:pPr marL="457200" lvl="0" indent="-279400" algn="l" rtl="0">
              <a:spcBef>
                <a:spcPts val="0"/>
              </a:spcBef>
              <a:spcAft>
                <a:spcPts val="0"/>
              </a:spcAft>
              <a:buSzPts val="800"/>
              <a:buChar char="●"/>
            </a:pPr>
            <a:r>
              <a:rPr lang="en" sz="800"/>
              <a:t>Another big concern for the residents is the threat of landslides. Wildfires can char soil and quicken the likelihood of  erosion, which when paired with an onslaught of flooding rainfall creates yet another disaster residents must face. When fire burns up vegetation, it destroys what keeps soil stable. Then when it rains heavily, the water washes all of that soil away with ease. </a:t>
            </a:r>
            <a:endParaRPr sz="800"/>
          </a:p>
          <a:p>
            <a:pPr marL="457200" lvl="0" indent="-279400" algn="l" rtl="0">
              <a:spcBef>
                <a:spcPts val="0"/>
              </a:spcBef>
              <a:spcAft>
                <a:spcPts val="0"/>
              </a:spcAft>
              <a:buSzPts val="800"/>
              <a:buChar char="●"/>
            </a:pPr>
            <a:r>
              <a:rPr lang="en" sz="800"/>
              <a:t>On the side we can see how the landslide is occuring due to wildfire, the fire burning the plants causing the release of gas which permeates the soil and the roots weeken.</a:t>
            </a:r>
            <a:endParaRPr sz="800"/>
          </a:p>
          <a:p>
            <a:pPr marL="457200" lvl="0" indent="0" algn="l" rtl="0">
              <a:spcBef>
                <a:spcPts val="0"/>
              </a:spcBef>
              <a:spcAft>
                <a:spcPts val="0"/>
              </a:spcAft>
              <a:buNone/>
            </a:pPr>
            <a:endParaRPr sz="800"/>
          </a:p>
          <a:p>
            <a:pPr marL="457200" lvl="0" indent="0" algn="l" rtl="0">
              <a:spcBef>
                <a:spcPts val="0"/>
              </a:spcBef>
              <a:spcAft>
                <a:spcPts val="0"/>
              </a:spcAft>
              <a:buNone/>
            </a:pPr>
            <a:endParaRPr sz="8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104bfa51c16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104bfa51c16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79400" algn="l" rtl="0">
              <a:spcBef>
                <a:spcPts val="0"/>
              </a:spcBef>
              <a:spcAft>
                <a:spcPts val="0"/>
              </a:spcAft>
              <a:buSzPts val="800"/>
              <a:buChar char="●"/>
            </a:pPr>
            <a:r>
              <a:rPr lang="en" sz="800"/>
              <a:t>Catastrophic wildfires take a large economic toll on communities through property losses, decreased tourism, even changes in the long-term structure of the local economy. </a:t>
            </a:r>
            <a:endParaRPr sz="800"/>
          </a:p>
          <a:p>
            <a:pPr marL="457200" lvl="0" indent="-279400" algn="l" rtl="0">
              <a:spcBef>
                <a:spcPts val="0"/>
              </a:spcBef>
              <a:spcAft>
                <a:spcPts val="0"/>
              </a:spcAft>
              <a:buSzPts val="800"/>
              <a:buChar char="●"/>
            </a:pPr>
            <a:r>
              <a:rPr lang="en" sz="800"/>
              <a:t>In 2020, for example, a team of researchers studied the nationwide impact of California’s 2018 wildfire season, and  estimated that its economic damage totaled $148.5 billion.</a:t>
            </a:r>
            <a:endParaRPr sz="800"/>
          </a:p>
          <a:p>
            <a:pPr marL="457200" lvl="0" indent="-279400" algn="l" rtl="0">
              <a:spcBef>
                <a:spcPts val="0"/>
              </a:spcBef>
              <a:spcAft>
                <a:spcPts val="0"/>
              </a:spcAft>
              <a:buSzPts val="800"/>
              <a:buChar char="●"/>
            </a:pPr>
            <a:r>
              <a:rPr lang="en" sz="800"/>
              <a:t>As wildfires become a more significant risk around the world, it's important to consider the ways that fires and fire season affect the economy. An economic study has estimated that each additional day of smoke exposure from a wildfire reduces earnings in a community by about 0.04% over two years</a:t>
            </a:r>
            <a:endParaRPr sz="800"/>
          </a:p>
          <a:p>
            <a:pPr marL="457200" lvl="0" indent="-279400" algn="l" rtl="0">
              <a:spcBef>
                <a:spcPts val="0"/>
              </a:spcBef>
              <a:spcAft>
                <a:spcPts val="0"/>
              </a:spcAft>
              <a:buSzPts val="800"/>
              <a:buChar char="●"/>
            </a:pPr>
            <a:r>
              <a:rPr lang="en" sz="800"/>
              <a:t>On the side it has a graph of millions of acres of lan being burned causing the earnings in many potential businees to also reduce according to the point graphs at the bottom</a:t>
            </a:r>
            <a:endParaRPr sz="800"/>
          </a:p>
          <a:p>
            <a:pPr marL="457200" lvl="0" indent="-279400" algn="l" rtl="0">
              <a:spcBef>
                <a:spcPts val="0"/>
              </a:spcBef>
              <a:spcAft>
                <a:spcPts val="0"/>
              </a:spcAft>
              <a:buSzPts val="800"/>
              <a:buChar char="●"/>
            </a:pPr>
            <a:r>
              <a:rPr lang="en" sz="800"/>
              <a:t>Overall, the human and natural environments on the west coast have been devastatingly altered and will take years  to return to normal even with the financial support and decrease in many wealth of companies.</a:t>
            </a:r>
            <a:endParaRPr sz="800"/>
          </a:p>
          <a:p>
            <a:pPr marL="457200" lvl="0" indent="-279400" algn="l" rtl="0">
              <a:spcBef>
                <a:spcPts val="0"/>
              </a:spcBef>
              <a:spcAft>
                <a:spcPts val="0"/>
              </a:spcAft>
              <a:buSzPts val="800"/>
              <a:buChar char="●"/>
            </a:pPr>
            <a:r>
              <a:rPr lang="en" sz="800"/>
              <a:t>Now I am gonna hand it to yang explaining the technologies that are being used. Thank you for hearing.</a:t>
            </a:r>
            <a:endParaRPr sz="8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f835f12f62_2_1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3" name="Google Shape;353;gf835f12f62_2_1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Python, Scikit learn, Pandas, Numpy</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f835f12f62_2_2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9" name="Google Shape;369;gf835f12f62_2_2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104bfa51c16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104bfa51c16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104e573a488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104e573a488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104eade1a85_2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104eade1a85_2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04eade1a85_2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104eade1a85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04d4ca4e3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104d4ca4e3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104eade1a85_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104eade1a85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104eade1a85_2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104eade1a85_2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1019a516add_0_4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1019a516add_0_4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126553f26c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126553f26c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126553f26c1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126553f26c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126553f26c1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126553f26c1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126553f26c1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126553f26c1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126553f26c1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126553f26c1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126553f26c1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126553f26c1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126553f26c1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126553f26c1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1019a516add_0_4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1019a516add_0_4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126553f26c1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126553f26c1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f835f12f62_2_2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5" name="Google Shape;495;gf835f12f62_2_2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f835f12f62_2_2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4" name="Google Shape;504;gf835f12f62_2_2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10490120c9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10490120c9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1019a516add_0_4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1019a516add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103b35ebb7e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103b35ebb7e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1262877c45a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1262877c45a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019a516add_0_4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1019a516add_0_4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f835f12f62_2_1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 name="Google Shape;173;gf835f12f62_2_1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1262877c45a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1262877c45a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03d327c95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103d327c95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10515117b8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10515117b8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Mention length of wildfires, and containment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rot="5400000">
            <a:off x="7500300" y="505"/>
            <a:ext cx="1643700" cy="1643700"/>
          </a:xfrm>
          <a:prstGeom prst="diagStripe">
            <a:avLst>
              <a:gd name="adj" fmla="val 0"/>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0" y="490"/>
            <a:ext cx="5153705" cy="5134399"/>
            <a:chOff x="0" y="75"/>
            <a:chExt cx="5153705" cy="5152950"/>
          </a:xfrm>
        </p:grpSpPr>
        <p:sp>
          <p:nvSpPr>
            <p:cNvPr id="12" name="Google Shape;12;p2"/>
            <p:cNvSpPr/>
            <p:nvPr/>
          </p:nvSpPr>
          <p:spPr>
            <a:xfrm rot="-5400000">
              <a:off x="455" y="-225"/>
              <a:ext cx="5152800" cy="5153700"/>
            </a:xfrm>
            <a:prstGeom prst="diagStripe">
              <a:avLst>
                <a:gd name="adj" fmla="val 50000"/>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150" y="1145825"/>
              <a:ext cx="3996600" cy="3996900"/>
            </a:xfrm>
            <a:prstGeom prst="diagStripe">
              <a:avLst>
                <a:gd name="adj" fmla="val 58774"/>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5400000">
              <a:off x="1646" y="-75"/>
              <a:ext cx="2299800" cy="23001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flipH="1">
              <a:off x="652821" y="590035"/>
              <a:ext cx="2300100" cy="2299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3537150" y="1578400"/>
            <a:ext cx="5017500" cy="1578900"/>
          </a:xfrm>
          <a:prstGeom prst="rect">
            <a:avLst/>
          </a:prstGeom>
        </p:spPr>
        <p:txBody>
          <a:bodyPr spcFirstLastPara="1" wrap="square" lIns="91425" tIns="91425" rIns="91425" bIns="91425" anchor="t" anchorCtr="0">
            <a:normAutofit/>
          </a:bodyPr>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a:p>
        </p:txBody>
      </p:sp>
      <p:sp>
        <p:nvSpPr>
          <p:cNvPr id="17" name="Google Shape;17;p2"/>
          <p:cNvSpPr txBox="1">
            <a:spLocks noGrp="1"/>
          </p:cNvSpPr>
          <p:nvPr>
            <p:ph type="subTitle" idx="1"/>
          </p:nvPr>
        </p:nvSpPr>
        <p:spPr>
          <a:xfrm>
            <a:off x="5083950" y="3924925"/>
            <a:ext cx="3470700" cy="5061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300"/>
              <a:buNone/>
              <a:defRPr/>
            </a:lvl1pPr>
            <a:lvl2pPr lvl="1" rtl="0">
              <a:lnSpc>
                <a:spcPct val="100000"/>
              </a:lnSpc>
              <a:spcBef>
                <a:spcPts val="0"/>
              </a:spcBef>
              <a:spcAft>
                <a:spcPts val="0"/>
              </a:spcAft>
              <a:buSzPts val="1300"/>
              <a:buNone/>
              <a:defRPr sz="1300"/>
            </a:lvl2pPr>
            <a:lvl3pPr lvl="2" rtl="0">
              <a:lnSpc>
                <a:spcPct val="100000"/>
              </a:lnSpc>
              <a:spcBef>
                <a:spcPts val="0"/>
              </a:spcBef>
              <a:spcAft>
                <a:spcPts val="0"/>
              </a:spcAft>
              <a:buSzPts val="1300"/>
              <a:buNone/>
              <a:defRPr sz="1300"/>
            </a:lvl3pPr>
            <a:lvl4pPr lvl="3" rtl="0">
              <a:lnSpc>
                <a:spcPct val="100000"/>
              </a:lnSpc>
              <a:spcBef>
                <a:spcPts val="0"/>
              </a:spcBef>
              <a:spcAft>
                <a:spcPts val="0"/>
              </a:spcAft>
              <a:buSzPts val="1300"/>
              <a:buNone/>
              <a:defRPr sz="1300"/>
            </a:lvl4pPr>
            <a:lvl5pPr lvl="4" rtl="0">
              <a:lnSpc>
                <a:spcPct val="100000"/>
              </a:lnSpc>
              <a:spcBef>
                <a:spcPts val="0"/>
              </a:spcBef>
              <a:spcAft>
                <a:spcPts val="0"/>
              </a:spcAft>
              <a:buSzPts val="1300"/>
              <a:buNone/>
              <a:defRPr sz="1300"/>
            </a:lvl5pPr>
            <a:lvl6pPr lvl="5" rtl="0">
              <a:lnSpc>
                <a:spcPct val="100000"/>
              </a:lnSpc>
              <a:spcBef>
                <a:spcPts val="0"/>
              </a:spcBef>
              <a:spcAft>
                <a:spcPts val="0"/>
              </a:spcAft>
              <a:buSzPts val="1300"/>
              <a:buNone/>
              <a:defRPr sz="1300"/>
            </a:lvl6pPr>
            <a:lvl7pPr lvl="6" rtl="0">
              <a:lnSpc>
                <a:spcPct val="100000"/>
              </a:lnSpc>
              <a:spcBef>
                <a:spcPts val="0"/>
              </a:spcBef>
              <a:spcAft>
                <a:spcPts val="0"/>
              </a:spcAft>
              <a:buSzPts val="1300"/>
              <a:buNone/>
              <a:defRPr sz="1300"/>
            </a:lvl7pPr>
            <a:lvl8pPr lvl="7" rtl="0">
              <a:lnSpc>
                <a:spcPct val="100000"/>
              </a:lnSpc>
              <a:spcBef>
                <a:spcPts val="0"/>
              </a:spcBef>
              <a:spcAft>
                <a:spcPts val="0"/>
              </a:spcAft>
              <a:buSzPts val="1300"/>
              <a:buNone/>
              <a:defRPr sz="1300"/>
            </a:lvl8pPr>
            <a:lvl9pPr lvl="8" rtl="0">
              <a:lnSpc>
                <a:spcPct val="100000"/>
              </a:lnSpc>
              <a:spcBef>
                <a:spcPts val="0"/>
              </a:spcBef>
              <a:spcAft>
                <a:spcPts val="0"/>
              </a:spcAft>
              <a:buSzPts val="1300"/>
              <a:buNone/>
              <a:defRPr sz="1300"/>
            </a:lvl9pPr>
          </a:lstStyle>
          <a:p>
            <a:endParaRPr/>
          </a:p>
        </p:txBody>
      </p:sp>
      <p:sp>
        <p:nvSpPr>
          <p:cNvPr id="18" name="Google Shape;18;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105"/>
        <p:cNvGrpSpPr/>
        <p:nvPr/>
      </p:nvGrpSpPr>
      <p:grpSpPr>
        <a:xfrm>
          <a:off x="0" y="0"/>
          <a:ext cx="0" cy="0"/>
          <a:chOff x="0" y="0"/>
          <a:chExt cx="0" cy="0"/>
        </a:xfrm>
      </p:grpSpPr>
      <p:sp>
        <p:nvSpPr>
          <p:cNvPr id="106" name="Google Shape;106;p1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atin typeface="Lato"/>
                <a:ea typeface="Lato"/>
                <a:cs typeface="Lato"/>
                <a:sym typeface="Lato"/>
              </a:defRPr>
            </a:lvl1pPr>
            <a:lvl2pPr lvl="1">
              <a:spcBef>
                <a:spcPts val="0"/>
              </a:spcBef>
              <a:spcAft>
                <a:spcPts val="0"/>
              </a:spcAft>
              <a:buSzPts val="2800"/>
              <a:buNone/>
              <a:defRPr>
                <a:latin typeface="Lato"/>
                <a:ea typeface="Lato"/>
                <a:cs typeface="Lato"/>
                <a:sym typeface="Lato"/>
              </a:defRPr>
            </a:lvl2pPr>
            <a:lvl3pPr lvl="2">
              <a:spcBef>
                <a:spcPts val="0"/>
              </a:spcBef>
              <a:spcAft>
                <a:spcPts val="0"/>
              </a:spcAft>
              <a:buSzPts val="2800"/>
              <a:buNone/>
              <a:defRPr>
                <a:latin typeface="Lato"/>
                <a:ea typeface="Lato"/>
                <a:cs typeface="Lato"/>
                <a:sym typeface="Lato"/>
              </a:defRPr>
            </a:lvl3pPr>
            <a:lvl4pPr lvl="3">
              <a:spcBef>
                <a:spcPts val="0"/>
              </a:spcBef>
              <a:spcAft>
                <a:spcPts val="0"/>
              </a:spcAft>
              <a:buSzPts val="2800"/>
              <a:buNone/>
              <a:defRPr>
                <a:latin typeface="Lato"/>
                <a:ea typeface="Lato"/>
                <a:cs typeface="Lato"/>
                <a:sym typeface="Lato"/>
              </a:defRPr>
            </a:lvl4pPr>
            <a:lvl5pPr lvl="4">
              <a:spcBef>
                <a:spcPts val="0"/>
              </a:spcBef>
              <a:spcAft>
                <a:spcPts val="0"/>
              </a:spcAft>
              <a:buSzPts val="2800"/>
              <a:buNone/>
              <a:defRPr>
                <a:latin typeface="Lato"/>
                <a:ea typeface="Lato"/>
                <a:cs typeface="Lato"/>
                <a:sym typeface="Lato"/>
              </a:defRPr>
            </a:lvl5pPr>
            <a:lvl6pPr lvl="5">
              <a:spcBef>
                <a:spcPts val="0"/>
              </a:spcBef>
              <a:spcAft>
                <a:spcPts val="0"/>
              </a:spcAft>
              <a:buSzPts val="2800"/>
              <a:buNone/>
              <a:defRPr>
                <a:latin typeface="Lato"/>
                <a:ea typeface="Lato"/>
                <a:cs typeface="Lato"/>
                <a:sym typeface="Lato"/>
              </a:defRPr>
            </a:lvl6pPr>
            <a:lvl7pPr lvl="6">
              <a:spcBef>
                <a:spcPts val="0"/>
              </a:spcBef>
              <a:spcAft>
                <a:spcPts val="0"/>
              </a:spcAft>
              <a:buSzPts val="2800"/>
              <a:buNone/>
              <a:defRPr>
                <a:latin typeface="Lato"/>
                <a:ea typeface="Lato"/>
                <a:cs typeface="Lato"/>
                <a:sym typeface="Lato"/>
              </a:defRPr>
            </a:lvl7pPr>
            <a:lvl8pPr lvl="7">
              <a:spcBef>
                <a:spcPts val="0"/>
              </a:spcBef>
              <a:spcAft>
                <a:spcPts val="0"/>
              </a:spcAft>
              <a:buSzPts val="2800"/>
              <a:buNone/>
              <a:defRPr>
                <a:latin typeface="Lato"/>
                <a:ea typeface="Lato"/>
                <a:cs typeface="Lato"/>
                <a:sym typeface="Lato"/>
              </a:defRPr>
            </a:lvl8pPr>
            <a:lvl9pPr lvl="8">
              <a:spcBef>
                <a:spcPts val="0"/>
              </a:spcBef>
              <a:spcAft>
                <a:spcPts val="0"/>
              </a:spcAft>
              <a:buSzPts val="2800"/>
              <a:buNone/>
              <a:defRPr>
                <a:latin typeface="Lato"/>
                <a:ea typeface="Lato"/>
                <a:cs typeface="Lato"/>
                <a:sym typeface="Lato"/>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7"/>
        <p:cNvGrpSpPr/>
        <p:nvPr/>
      </p:nvGrpSpPr>
      <p:grpSpPr>
        <a:xfrm>
          <a:off x="0" y="0"/>
          <a:ext cx="0" cy="0"/>
          <a:chOff x="0" y="0"/>
          <a:chExt cx="0" cy="0"/>
        </a:xfrm>
      </p:grpSpPr>
      <p:grpSp>
        <p:nvGrpSpPr>
          <p:cNvPr id="108" name="Google Shape;108;p12"/>
          <p:cNvGrpSpPr/>
          <p:nvPr/>
        </p:nvGrpSpPr>
        <p:grpSpPr>
          <a:xfrm>
            <a:off x="4406400" y="0"/>
            <a:ext cx="4737600" cy="5143065"/>
            <a:chOff x="4406400" y="0"/>
            <a:chExt cx="4737600" cy="5143065"/>
          </a:xfrm>
        </p:grpSpPr>
        <p:sp>
          <p:nvSpPr>
            <p:cNvPr id="109" name="Google Shape;109;p12"/>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2"/>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2"/>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2"/>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2"/>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2"/>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2"/>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2"/>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2"/>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2"/>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2"/>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2"/>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2"/>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2"/>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2"/>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2"/>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2"/>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2"/>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 name="Google Shape;127;p12"/>
          <p:cNvSpPr txBox="1">
            <a:spLocks noGrp="1"/>
          </p:cNvSpPr>
          <p:nvPr>
            <p:ph type="title" hasCustomPrompt="1"/>
          </p:nvPr>
        </p:nvSpPr>
        <p:spPr>
          <a:xfrm>
            <a:off x="823850" y="1284675"/>
            <a:ext cx="4776000" cy="1300800"/>
          </a:xfrm>
          <a:prstGeom prst="rect">
            <a:avLst/>
          </a:prstGeom>
        </p:spPr>
        <p:txBody>
          <a:bodyPr spcFirstLastPara="1" wrap="square" lIns="91425" tIns="91425" rIns="91425" bIns="91425" anchor="t" anchorCtr="0">
            <a:normAutofit/>
          </a:bodyPr>
          <a:lstStyle>
            <a:lvl1pPr lvl="0" rtl="0">
              <a:spcBef>
                <a:spcPts val="0"/>
              </a:spcBef>
              <a:spcAft>
                <a:spcPts val="0"/>
              </a:spcAft>
              <a:buSzPts val="8000"/>
              <a:buNone/>
              <a:defRPr sz="8000"/>
            </a:lvl1pPr>
            <a:lvl2pPr lvl="1" rtl="0">
              <a:spcBef>
                <a:spcPts val="0"/>
              </a:spcBef>
              <a:spcAft>
                <a:spcPts val="0"/>
              </a:spcAft>
              <a:buSzPts val="8000"/>
              <a:buNone/>
              <a:defRPr sz="8000"/>
            </a:lvl2pPr>
            <a:lvl3pPr lvl="2" rtl="0">
              <a:spcBef>
                <a:spcPts val="0"/>
              </a:spcBef>
              <a:spcAft>
                <a:spcPts val="0"/>
              </a:spcAft>
              <a:buSzPts val="8000"/>
              <a:buNone/>
              <a:defRPr sz="8000"/>
            </a:lvl3pPr>
            <a:lvl4pPr lvl="3" rtl="0">
              <a:spcBef>
                <a:spcPts val="0"/>
              </a:spcBef>
              <a:spcAft>
                <a:spcPts val="0"/>
              </a:spcAft>
              <a:buSzPts val="8000"/>
              <a:buNone/>
              <a:defRPr sz="8000"/>
            </a:lvl4pPr>
            <a:lvl5pPr lvl="4" rtl="0">
              <a:spcBef>
                <a:spcPts val="0"/>
              </a:spcBef>
              <a:spcAft>
                <a:spcPts val="0"/>
              </a:spcAft>
              <a:buSzPts val="8000"/>
              <a:buNone/>
              <a:defRPr sz="8000"/>
            </a:lvl5pPr>
            <a:lvl6pPr lvl="5" rtl="0">
              <a:spcBef>
                <a:spcPts val="0"/>
              </a:spcBef>
              <a:spcAft>
                <a:spcPts val="0"/>
              </a:spcAft>
              <a:buSzPts val="8000"/>
              <a:buNone/>
              <a:defRPr sz="8000"/>
            </a:lvl6pPr>
            <a:lvl7pPr lvl="6" rtl="0">
              <a:spcBef>
                <a:spcPts val="0"/>
              </a:spcBef>
              <a:spcAft>
                <a:spcPts val="0"/>
              </a:spcAft>
              <a:buSzPts val="8000"/>
              <a:buNone/>
              <a:defRPr sz="8000"/>
            </a:lvl7pPr>
            <a:lvl8pPr lvl="7" rtl="0">
              <a:spcBef>
                <a:spcPts val="0"/>
              </a:spcBef>
              <a:spcAft>
                <a:spcPts val="0"/>
              </a:spcAft>
              <a:buSzPts val="8000"/>
              <a:buNone/>
              <a:defRPr sz="8000"/>
            </a:lvl8pPr>
            <a:lvl9pPr lvl="8" rtl="0">
              <a:spcBef>
                <a:spcPts val="0"/>
              </a:spcBef>
              <a:spcAft>
                <a:spcPts val="0"/>
              </a:spcAft>
              <a:buSzPts val="8000"/>
              <a:buNone/>
              <a:defRPr sz="8000"/>
            </a:lvl9pPr>
          </a:lstStyle>
          <a:p>
            <a:r>
              <a:t>xx%</a:t>
            </a:r>
          </a:p>
        </p:txBody>
      </p:sp>
      <p:sp>
        <p:nvSpPr>
          <p:cNvPr id="128" name="Google Shape;128;p12"/>
          <p:cNvSpPr txBox="1">
            <a:spLocks noGrp="1"/>
          </p:cNvSpPr>
          <p:nvPr>
            <p:ph type="body" idx="1"/>
          </p:nvPr>
        </p:nvSpPr>
        <p:spPr>
          <a:xfrm>
            <a:off x="823850" y="2643124"/>
            <a:ext cx="4776000" cy="12189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129" name="Google Shape;12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0"/>
        <p:cNvGrpSpPr/>
        <p:nvPr/>
      </p:nvGrpSpPr>
      <p:grpSpPr>
        <a:xfrm>
          <a:off x="0" y="0"/>
          <a:ext cx="0" cy="0"/>
          <a:chOff x="0" y="0"/>
          <a:chExt cx="0" cy="0"/>
        </a:xfrm>
      </p:grpSpPr>
      <p:sp>
        <p:nvSpPr>
          <p:cNvPr id="131" name="Google Shape;131;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grpSp>
        <p:nvGrpSpPr>
          <p:cNvPr id="20" name="Google Shape;20;p3"/>
          <p:cNvGrpSpPr/>
          <p:nvPr/>
        </p:nvGrpSpPr>
        <p:grpSpPr>
          <a:xfrm>
            <a:off x="4406400" y="0"/>
            <a:ext cx="4737600" cy="5143065"/>
            <a:chOff x="4406400" y="0"/>
            <a:chExt cx="4737600" cy="5143065"/>
          </a:xfrm>
        </p:grpSpPr>
        <p:sp>
          <p:nvSpPr>
            <p:cNvPr id="21" name="Google Shape;21;p3"/>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39;p3"/>
          <p:cNvSpPr txBox="1">
            <a:spLocks noGrp="1"/>
          </p:cNvSpPr>
          <p:nvPr>
            <p:ph type="title"/>
          </p:nvPr>
        </p:nvSpPr>
        <p:spPr>
          <a:xfrm>
            <a:off x="823850" y="2053000"/>
            <a:ext cx="4587000" cy="1148700"/>
          </a:xfrm>
          <a:prstGeom prst="rect">
            <a:avLst/>
          </a:prstGeom>
        </p:spPr>
        <p:txBody>
          <a:bodyPr spcFirstLastPara="1" wrap="square" lIns="91425" tIns="91425" rIns="91425" bIns="91425" anchor="ctr"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0" name="Google Shape;4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1"/>
        <p:cNvGrpSpPr/>
        <p:nvPr/>
      </p:nvGrpSpPr>
      <p:grpSpPr>
        <a:xfrm>
          <a:off x="0" y="0"/>
          <a:ext cx="0" cy="0"/>
          <a:chOff x="0" y="0"/>
          <a:chExt cx="0" cy="0"/>
        </a:xfrm>
      </p:grpSpPr>
      <p:grpSp>
        <p:nvGrpSpPr>
          <p:cNvPr id="42" name="Google Shape;42;p4"/>
          <p:cNvGrpSpPr/>
          <p:nvPr/>
        </p:nvGrpSpPr>
        <p:grpSpPr>
          <a:xfrm>
            <a:off x="0" y="381001"/>
            <a:ext cx="1037850" cy="1016287"/>
            <a:chOff x="0" y="381001"/>
            <a:chExt cx="1037850" cy="1016287"/>
          </a:xfrm>
        </p:grpSpPr>
        <p:sp>
          <p:nvSpPr>
            <p:cNvPr id="43" name="Google Shape;43;p4"/>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6" name="Google Shape;46;p4"/>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47" name="Google Shape;47;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8"/>
        <p:cNvGrpSpPr/>
        <p:nvPr/>
      </p:nvGrpSpPr>
      <p:grpSpPr>
        <a:xfrm>
          <a:off x="0" y="0"/>
          <a:ext cx="0" cy="0"/>
          <a:chOff x="0" y="0"/>
          <a:chExt cx="0" cy="0"/>
        </a:xfrm>
      </p:grpSpPr>
      <p:grpSp>
        <p:nvGrpSpPr>
          <p:cNvPr id="49" name="Google Shape;49;p5"/>
          <p:cNvGrpSpPr/>
          <p:nvPr/>
        </p:nvGrpSpPr>
        <p:grpSpPr>
          <a:xfrm>
            <a:off x="0" y="381001"/>
            <a:ext cx="1037850" cy="1016287"/>
            <a:chOff x="0" y="381001"/>
            <a:chExt cx="1037850" cy="1016287"/>
          </a:xfrm>
        </p:grpSpPr>
        <p:sp>
          <p:nvSpPr>
            <p:cNvPr id="50" name="Google Shape;50;p5"/>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5"/>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3" name="Google Shape;53;p5"/>
          <p:cNvSpPr txBox="1">
            <a:spLocks noGrp="1"/>
          </p:cNvSpPr>
          <p:nvPr>
            <p:ph type="body" idx="1"/>
          </p:nvPr>
        </p:nvSpPr>
        <p:spPr>
          <a:xfrm>
            <a:off x="1297500" y="1567550"/>
            <a:ext cx="3403200" cy="29112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54" name="Google Shape;54;p5"/>
          <p:cNvSpPr txBox="1">
            <a:spLocks noGrp="1"/>
          </p:cNvSpPr>
          <p:nvPr>
            <p:ph type="body" idx="2"/>
          </p:nvPr>
        </p:nvSpPr>
        <p:spPr>
          <a:xfrm>
            <a:off x="4933221" y="1567550"/>
            <a:ext cx="3403200" cy="29112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55" name="Google Shape;5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grpSp>
        <p:nvGrpSpPr>
          <p:cNvPr id="57" name="Google Shape;57;p6"/>
          <p:cNvGrpSpPr/>
          <p:nvPr/>
        </p:nvGrpSpPr>
        <p:grpSpPr>
          <a:xfrm>
            <a:off x="0" y="381001"/>
            <a:ext cx="1037850" cy="1016287"/>
            <a:chOff x="0" y="381001"/>
            <a:chExt cx="1037850" cy="1016287"/>
          </a:xfrm>
        </p:grpSpPr>
        <p:sp>
          <p:nvSpPr>
            <p:cNvPr id="58" name="Google Shape;58;p6"/>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6"/>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60;p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 name="Google Shape;6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2"/>
        <p:cNvGrpSpPr/>
        <p:nvPr/>
      </p:nvGrpSpPr>
      <p:grpSpPr>
        <a:xfrm>
          <a:off x="0" y="0"/>
          <a:ext cx="0" cy="0"/>
          <a:chOff x="0" y="0"/>
          <a:chExt cx="0" cy="0"/>
        </a:xfrm>
      </p:grpSpPr>
      <p:grpSp>
        <p:nvGrpSpPr>
          <p:cNvPr id="63" name="Google Shape;63;p7"/>
          <p:cNvGrpSpPr/>
          <p:nvPr/>
        </p:nvGrpSpPr>
        <p:grpSpPr>
          <a:xfrm>
            <a:off x="0" y="381001"/>
            <a:ext cx="1037850" cy="1016287"/>
            <a:chOff x="0" y="381001"/>
            <a:chExt cx="1037850" cy="1016287"/>
          </a:xfrm>
        </p:grpSpPr>
        <p:sp>
          <p:nvSpPr>
            <p:cNvPr id="64" name="Google Shape;64;p7"/>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7"/>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7"/>
          <p:cNvSpPr txBox="1">
            <a:spLocks noGrp="1"/>
          </p:cNvSpPr>
          <p:nvPr>
            <p:ph type="title"/>
          </p:nvPr>
        </p:nvSpPr>
        <p:spPr>
          <a:xfrm>
            <a:off x="1297500" y="393750"/>
            <a:ext cx="3798900" cy="1493100"/>
          </a:xfrm>
          <a:prstGeom prst="rect">
            <a:avLst/>
          </a:prstGeom>
        </p:spPr>
        <p:txBody>
          <a:bodyPr spcFirstLastPara="1" wrap="square" lIns="91425" tIns="91425" rIns="91425" bIns="91425" anchor="t"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7" name="Google Shape;67;p7"/>
          <p:cNvSpPr txBox="1">
            <a:spLocks noGrp="1"/>
          </p:cNvSpPr>
          <p:nvPr>
            <p:ph type="body" idx="1"/>
          </p:nvPr>
        </p:nvSpPr>
        <p:spPr>
          <a:xfrm>
            <a:off x="1297500" y="1972550"/>
            <a:ext cx="3798900" cy="24159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68" name="Google Shape;6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9"/>
        <p:cNvGrpSpPr/>
        <p:nvPr/>
      </p:nvGrpSpPr>
      <p:grpSpPr>
        <a:xfrm>
          <a:off x="0" y="0"/>
          <a:ext cx="0" cy="0"/>
          <a:chOff x="0" y="0"/>
          <a:chExt cx="0" cy="0"/>
        </a:xfrm>
      </p:grpSpPr>
      <p:grpSp>
        <p:nvGrpSpPr>
          <p:cNvPr id="70" name="Google Shape;70;p8"/>
          <p:cNvGrpSpPr/>
          <p:nvPr/>
        </p:nvGrpSpPr>
        <p:grpSpPr>
          <a:xfrm>
            <a:off x="4406400" y="0"/>
            <a:ext cx="4737600" cy="5143500"/>
            <a:chOff x="4406400" y="0"/>
            <a:chExt cx="4737600" cy="5143500"/>
          </a:xfrm>
        </p:grpSpPr>
        <p:sp>
          <p:nvSpPr>
            <p:cNvPr id="71" name="Google Shape;71;p8"/>
            <p:cNvSpPr/>
            <p:nvPr/>
          </p:nvSpPr>
          <p:spPr>
            <a:xfrm rot="5400000">
              <a:off x="4407900" y="-1500"/>
              <a:ext cx="47346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8"/>
            <p:cNvSpPr/>
            <p:nvPr/>
          </p:nvSpPr>
          <p:spPr>
            <a:xfrm rot="5400000">
              <a:off x="4840825" y="6000"/>
              <a:ext cx="42987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8"/>
            <p:cNvSpPr/>
            <p:nvPr/>
          </p:nvSpPr>
          <p:spPr>
            <a:xfrm rot="-5400000">
              <a:off x="5618399" y="123664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8"/>
            <p:cNvSpPr/>
            <p:nvPr/>
          </p:nvSpPr>
          <p:spPr>
            <a:xfrm flipH="1">
              <a:off x="5849857" y="144407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8"/>
            <p:cNvSpPr/>
            <p:nvPr/>
          </p:nvSpPr>
          <p:spPr>
            <a:xfrm rot="-5400000">
              <a:off x="5987081" y="246974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8"/>
            <p:cNvSpPr/>
            <p:nvPr/>
          </p:nvSpPr>
          <p:spPr>
            <a:xfrm flipH="1">
              <a:off x="6222115" y="2677179"/>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8"/>
            <p:cNvSpPr/>
            <p:nvPr/>
          </p:nvSpPr>
          <p:spPr>
            <a:xfrm rot="-5400000">
              <a:off x="6675341" y="186224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8"/>
            <p:cNvSpPr/>
            <p:nvPr/>
          </p:nvSpPr>
          <p:spPr>
            <a:xfrm flipH="1">
              <a:off x="6908099" y="2069680"/>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rot="-5400000">
              <a:off x="6861141" y="247808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flipH="1">
              <a:off x="7965266" y="269319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
            <p:cNvSpPr/>
            <p:nvPr/>
          </p:nvSpPr>
          <p:spPr>
            <a:xfrm flipH="1">
              <a:off x="8145082" y="330903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rot="-5400000">
              <a:off x="7047599" y="309534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flipH="1">
              <a:off x="7276649" y="330278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8"/>
            <p:cNvSpPr/>
            <p:nvPr/>
          </p:nvSpPr>
          <p:spPr>
            <a:xfrm rot="-5400000">
              <a:off x="7227414" y="3711189"/>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8"/>
            <p:cNvSpPr/>
            <p:nvPr/>
          </p:nvSpPr>
          <p:spPr>
            <a:xfrm flipH="1">
              <a:off x="7462448" y="391862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8"/>
            <p:cNvSpPr/>
            <p:nvPr/>
          </p:nvSpPr>
          <p:spPr>
            <a:xfrm rot="-5400000">
              <a:off x="8102491" y="37188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flipH="1">
              <a:off x="8334533" y="392629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rot="-5400000">
              <a:off x="8288290" y="433470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 name="Google Shape;89;p8"/>
          <p:cNvSpPr txBox="1">
            <a:spLocks noGrp="1"/>
          </p:cNvSpPr>
          <p:nvPr>
            <p:ph type="title"/>
          </p:nvPr>
        </p:nvSpPr>
        <p:spPr>
          <a:xfrm>
            <a:off x="823850" y="866775"/>
            <a:ext cx="4587000" cy="3521100"/>
          </a:xfrm>
          <a:prstGeom prst="rect">
            <a:avLst/>
          </a:prstGeom>
        </p:spPr>
        <p:txBody>
          <a:bodyPr spcFirstLastPara="1" wrap="square" lIns="91425" tIns="91425" rIns="91425" bIns="91425" anchor="ctr"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0" name="Google Shape;9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1"/>
        <p:cNvGrpSpPr/>
        <p:nvPr/>
      </p:nvGrpSpPr>
      <p:grpSpPr>
        <a:xfrm>
          <a:off x="0" y="0"/>
          <a:ext cx="0" cy="0"/>
          <a:chOff x="0" y="0"/>
          <a:chExt cx="0" cy="0"/>
        </a:xfrm>
      </p:grpSpPr>
      <p:grpSp>
        <p:nvGrpSpPr>
          <p:cNvPr id="92" name="Google Shape;92;p9"/>
          <p:cNvGrpSpPr/>
          <p:nvPr/>
        </p:nvGrpSpPr>
        <p:grpSpPr>
          <a:xfrm>
            <a:off x="0" y="381001"/>
            <a:ext cx="1037850" cy="1016287"/>
            <a:chOff x="0" y="381001"/>
            <a:chExt cx="1037850" cy="1016287"/>
          </a:xfrm>
        </p:grpSpPr>
        <p:sp>
          <p:nvSpPr>
            <p:cNvPr id="93" name="Google Shape;93;p9"/>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9"/>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95;p9"/>
          <p:cNvSpPr txBox="1">
            <a:spLocks noGrp="1"/>
          </p:cNvSpPr>
          <p:nvPr>
            <p:ph type="title"/>
          </p:nvPr>
        </p:nvSpPr>
        <p:spPr>
          <a:xfrm>
            <a:off x="1297500" y="1658325"/>
            <a:ext cx="3036300" cy="1751700"/>
          </a:xfrm>
          <a:prstGeom prst="rect">
            <a:avLst/>
          </a:prstGeom>
        </p:spPr>
        <p:txBody>
          <a:bodyPr spcFirstLastPara="1" wrap="square" lIns="91425" tIns="91425" rIns="91425" bIns="91425" anchor="t"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6" name="Google Shape;96;p9"/>
          <p:cNvSpPr txBox="1">
            <a:spLocks noGrp="1"/>
          </p:cNvSpPr>
          <p:nvPr>
            <p:ph type="subTitle" idx="1"/>
          </p:nvPr>
        </p:nvSpPr>
        <p:spPr>
          <a:xfrm>
            <a:off x="1297500" y="3538000"/>
            <a:ext cx="3036300" cy="5061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300"/>
              <a:buNone/>
              <a:defRPr/>
            </a:lvl1pPr>
            <a:lvl2pPr lvl="1" rtl="0">
              <a:lnSpc>
                <a:spcPct val="100000"/>
              </a:lnSpc>
              <a:spcBef>
                <a:spcPts val="0"/>
              </a:spcBef>
              <a:spcAft>
                <a:spcPts val="0"/>
              </a:spcAft>
              <a:buSzPts val="1300"/>
              <a:buNone/>
              <a:defRPr sz="1300"/>
            </a:lvl2pPr>
            <a:lvl3pPr lvl="2" rtl="0">
              <a:lnSpc>
                <a:spcPct val="100000"/>
              </a:lnSpc>
              <a:spcBef>
                <a:spcPts val="0"/>
              </a:spcBef>
              <a:spcAft>
                <a:spcPts val="0"/>
              </a:spcAft>
              <a:buSzPts val="1300"/>
              <a:buNone/>
              <a:defRPr sz="1300"/>
            </a:lvl3pPr>
            <a:lvl4pPr lvl="3" rtl="0">
              <a:lnSpc>
                <a:spcPct val="100000"/>
              </a:lnSpc>
              <a:spcBef>
                <a:spcPts val="0"/>
              </a:spcBef>
              <a:spcAft>
                <a:spcPts val="0"/>
              </a:spcAft>
              <a:buSzPts val="1300"/>
              <a:buNone/>
              <a:defRPr sz="1300"/>
            </a:lvl4pPr>
            <a:lvl5pPr lvl="4" rtl="0">
              <a:lnSpc>
                <a:spcPct val="100000"/>
              </a:lnSpc>
              <a:spcBef>
                <a:spcPts val="0"/>
              </a:spcBef>
              <a:spcAft>
                <a:spcPts val="0"/>
              </a:spcAft>
              <a:buSzPts val="1300"/>
              <a:buNone/>
              <a:defRPr sz="1300"/>
            </a:lvl5pPr>
            <a:lvl6pPr lvl="5" rtl="0">
              <a:lnSpc>
                <a:spcPct val="100000"/>
              </a:lnSpc>
              <a:spcBef>
                <a:spcPts val="0"/>
              </a:spcBef>
              <a:spcAft>
                <a:spcPts val="0"/>
              </a:spcAft>
              <a:buSzPts val="1300"/>
              <a:buNone/>
              <a:defRPr sz="1300"/>
            </a:lvl6pPr>
            <a:lvl7pPr lvl="6" rtl="0">
              <a:lnSpc>
                <a:spcPct val="100000"/>
              </a:lnSpc>
              <a:spcBef>
                <a:spcPts val="0"/>
              </a:spcBef>
              <a:spcAft>
                <a:spcPts val="0"/>
              </a:spcAft>
              <a:buSzPts val="1300"/>
              <a:buNone/>
              <a:defRPr sz="1300"/>
            </a:lvl7pPr>
            <a:lvl8pPr lvl="7" rtl="0">
              <a:lnSpc>
                <a:spcPct val="100000"/>
              </a:lnSpc>
              <a:spcBef>
                <a:spcPts val="0"/>
              </a:spcBef>
              <a:spcAft>
                <a:spcPts val="0"/>
              </a:spcAft>
              <a:buSzPts val="1300"/>
              <a:buNone/>
              <a:defRPr sz="1300"/>
            </a:lvl8pPr>
            <a:lvl9pPr lvl="8" rtl="0">
              <a:lnSpc>
                <a:spcPct val="100000"/>
              </a:lnSpc>
              <a:spcBef>
                <a:spcPts val="0"/>
              </a:spcBef>
              <a:spcAft>
                <a:spcPts val="0"/>
              </a:spcAft>
              <a:buSzPts val="1300"/>
              <a:buNone/>
              <a:defRPr sz="1300"/>
            </a:lvl9pPr>
          </a:lstStyle>
          <a:p>
            <a:endParaRPr/>
          </a:p>
        </p:txBody>
      </p:sp>
      <p:sp>
        <p:nvSpPr>
          <p:cNvPr id="97" name="Google Shape;97;p9"/>
          <p:cNvSpPr txBox="1">
            <a:spLocks noGrp="1"/>
          </p:cNvSpPr>
          <p:nvPr>
            <p:ph type="body" idx="2"/>
          </p:nvPr>
        </p:nvSpPr>
        <p:spPr>
          <a:xfrm>
            <a:off x="4648200" y="1696600"/>
            <a:ext cx="3676800" cy="23475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98" name="Google Shape;9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9"/>
        <p:cNvGrpSpPr/>
        <p:nvPr/>
      </p:nvGrpSpPr>
      <p:grpSpPr>
        <a:xfrm>
          <a:off x="0" y="0"/>
          <a:ext cx="0" cy="0"/>
          <a:chOff x="0" y="0"/>
          <a:chExt cx="0" cy="0"/>
        </a:xfrm>
      </p:grpSpPr>
      <p:grpSp>
        <p:nvGrpSpPr>
          <p:cNvPr id="100" name="Google Shape;100;p10"/>
          <p:cNvGrpSpPr/>
          <p:nvPr/>
        </p:nvGrpSpPr>
        <p:grpSpPr>
          <a:xfrm>
            <a:off x="0" y="4128572"/>
            <a:ext cx="698925" cy="684657"/>
            <a:chOff x="0" y="3785672"/>
            <a:chExt cx="698925" cy="684657"/>
          </a:xfrm>
        </p:grpSpPr>
        <p:sp>
          <p:nvSpPr>
            <p:cNvPr id="101" name="Google Shape;101;p10"/>
            <p:cNvSpPr/>
            <p:nvPr/>
          </p:nvSpPr>
          <p:spPr>
            <a:xfrm rot="-5400000">
              <a:off x="0" y="3785672"/>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0"/>
            <p:cNvSpPr/>
            <p:nvPr/>
          </p:nvSpPr>
          <p:spPr>
            <a:xfrm flipH="1">
              <a:off x="154125" y="3925529"/>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10"/>
          <p:cNvSpPr txBox="1">
            <a:spLocks noGrp="1"/>
          </p:cNvSpPr>
          <p:nvPr>
            <p:ph type="body" idx="1"/>
          </p:nvPr>
        </p:nvSpPr>
        <p:spPr>
          <a:xfrm>
            <a:off x="812725" y="4305375"/>
            <a:ext cx="6936000" cy="5238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300"/>
              <a:buNone/>
              <a:defRPr/>
            </a:lvl1pPr>
          </a:lstStyle>
          <a:p>
            <a:endParaRPr/>
          </a:p>
        </p:txBody>
      </p:sp>
      <p:sp>
        <p:nvSpPr>
          <p:cNvPr id="104" name="Google Shape;10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focus">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rt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rt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rt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rt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rt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rt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rt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rt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rtl="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marL="914400" lvl="1" indent="-298450" rtl="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2pPr>
            <a:lvl3pPr marL="1371600" lvl="2" indent="-298450" rtl="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3pPr>
            <a:lvl4pPr marL="1828800" lvl="3" indent="-298450" rtl="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4pPr>
            <a:lvl5pPr marL="2286000" lvl="4" indent="-298450" rtl="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5pPr>
            <a:lvl6pPr marL="2743200" lvl="5" indent="-298450" rtl="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6pPr>
            <a:lvl7pPr marL="3200400" lvl="6" indent="-298450" rtl="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7pPr>
            <a:lvl8pPr marL="3657600" lvl="7" indent="-298450" rtl="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8pPr>
            <a:lvl9pPr marL="4114800" lvl="8" indent="-298450" rtl="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lt1"/>
                </a:solidFill>
                <a:latin typeface="Lato"/>
                <a:ea typeface="Lato"/>
                <a:cs typeface="Lato"/>
                <a:sym typeface="Lato"/>
              </a:defRPr>
            </a:lvl1pPr>
            <a:lvl2pPr lvl="1" algn="r" rtl="0">
              <a:buNone/>
              <a:defRPr sz="1000">
                <a:solidFill>
                  <a:schemeClr val="lt1"/>
                </a:solidFill>
                <a:latin typeface="Lato"/>
                <a:ea typeface="Lato"/>
                <a:cs typeface="Lato"/>
                <a:sym typeface="Lato"/>
              </a:defRPr>
            </a:lvl2pPr>
            <a:lvl3pPr lvl="2" algn="r" rtl="0">
              <a:buNone/>
              <a:defRPr sz="1000">
                <a:solidFill>
                  <a:schemeClr val="lt1"/>
                </a:solidFill>
                <a:latin typeface="Lato"/>
                <a:ea typeface="Lato"/>
                <a:cs typeface="Lato"/>
                <a:sym typeface="Lato"/>
              </a:defRPr>
            </a:lvl3pPr>
            <a:lvl4pPr lvl="3" algn="r" rtl="0">
              <a:buNone/>
              <a:defRPr sz="1000">
                <a:solidFill>
                  <a:schemeClr val="lt1"/>
                </a:solidFill>
                <a:latin typeface="Lato"/>
                <a:ea typeface="Lato"/>
                <a:cs typeface="Lato"/>
                <a:sym typeface="Lato"/>
              </a:defRPr>
            </a:lvl4pPr>
            <a:lvl5pPr lvl="4" algn="r" rtl="0">
              <a:buNone/>
              <a:defRPr sz="1000">
                <a:solidFill>
                  <a:schemeClr val="lt1"/>
                </a:solidFill>
                <a:latin typeface="Lato"/>
                <a:ea typeface="Lato"/>
                <a:cs typeface="Lato"/>
                <a:sym typeface="Lato"/>
              </a:defRPr>
            </a:lvl5pPr>
            <a:lvl6pPr lvl="5" algn="r" rtl="0">
              <a:buNone/>
              <a:defRPr sz="1000">
                <a:solidFill>
                  <a:schemeClr val="lt1"/>
                </a:solidFill>
                <a:latin typeface="Lato"/>
                <a:ea typeface="Lato"/>
                <a:cs typeface="Lato"/>
                <a:sym typeface="Lato"/>
              </a:defRPr>
            </a:lvl6pPr>
            <a:lvl7pPr lvl="6" algn="r" rtl="0">
              <a:buNone/>
              <a:defRPr sz="1000">
                <a:solidFill>
                  <a:schemeClr val="lt1"/>
                </a:solidFill>
                <a:latin typeface="Lato"/>
                <a:ea typeface="Lato"/>
                <a:cs typeface="Lato"/>
                <a:sym typeface="Lato"/>
              </a:defRPr>
            </a:lvl7pPr>
            <a:lvl8pPr lvl="7" algn="r" rtl="0">
              <a:buNone/>
              <a:defRPr sz="1000">
                <a:solidFill>
                  <a:schemeClr val="lt1"/>
                </a:solidFill>
                <a:latin typeface="Lato"/>
                <a:ea typeface="Lato"/>
                <a:cs typeface="Lato"/>
                <a:sym typeface="Lato"/>
              </a:defRPr>
            </a:lvl8pPr>
            <a:lvl9pPr lvl="8" algn="r" rtl="0">
              <a:buNone/>
              <a:defRPr sz="10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video" Target="https://www.youtube.com/embed/7BhDwVefhP8?feature=oembed" TargetMode="Externa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video" Target="https://www.youtube.com/embed/32YGGYaUTgE?start=144&amp;feature=oembed" TargetMode="Externa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comments" Target="../comments/comment1.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video" Target="https://www.youtube.com/embed/ykVKqvlqUO8?feature=oembed" TargetMode="Externa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50.gif"/></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s://n2yxp.csb.app/"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comments" Target="../comments/commen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www.calstatela.edu/faculty/mohammad-pourhomayoun" TargetMode="External"/><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jpg"/></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82.jpg"/></Relationships>
</file>

<file path=ppt/slides/_rels/slide42.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43.xml.rels><?xml version="1.0" encoding="UTF-8" standalone="yes"?>
<Relationships xmlns="http://schemas.openxmlformats.org/package/2006/relationships"><Relationship Id="rId3" Type="http://schemas.openxmlformats.org/officeDocument/2006/relationships/hyperlink" Target="https://n2yxp.csb.app/" TargetMode="External"/><Relationship Id="rId7" Type="http://schemas.openxmlformats.org/officeDocument/2006/relationships/hyperlink" Target="https://wildfirewatchers.github.io/csb-n2yxp/"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hyperlink" Target="https://www.c2es.org/content/wildfires-and-climate-change/" TargetMode="External"/><Relationship Id="rId5" Type="http://schemas.openxmlformats.org/officeDocument/2006/relationships/hyperlink" Target="https://earthobservatory.nasa.gov/images/148789/climate-change-pushes-fires-to-higher-ground" TargetMode="External"/><Relationship Id="rId4" Type="http://schemas.openxmlformats.org/officeDocument/2006/relationships/hyperlink" Target="https://idahofirewise.org/fire-ecology-and-management/wildfire-ignition-behavior-and-effects/"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hyperlink" Target="https://www.nasa.gov/about/index.html" TargetMode="Externa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s://www.lacity.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14"/>
          <p:cNvPicPr preferRelativeResize="0"/>
          <p:nvPr/>
        </p:nvPicPr>
        <p:blipFill rotWithShape="1">
          <a:blip r:embed="rId3">
            <a:alphaModFix/>
          </a:blip>
          <a:srcRect/>
          <a:stretch/>
        </p:blipFill>
        <p:spPr>
          <a:xfrm>
            <a:off x="0" y="0"/>
            <a:ext cx="9144001" cy="5143500"/>
          </a:xfrm>
          <a:prstGeom prst="rect">
            <a:avLst/>
          </a:prstGeom>
          <a:noFill/>
          <a:ln>
            <a:noFill/>
          </a:ln>
        </p:spPr>
      </p:pic>
      <p:sp>
        <p:nvSpPr>
          <p:cNvPr id="137" name="Google Shape;137;p14"/>
          <p:cNvSpPr txBox="1"/>
          <p:nvPr/>
        </p:nvSpPr>
        <p:spPr>
          <a:xfrm>
            <a:off x="3167350" y="3291525"/>
            <a:ext cx="5298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accent6"/>
                </a:solidFill>
                <a:latin typeface="Lato"/>
                <a:ea typeface="Lato"/>
                <a:cs typeface="Lato"/>
                <a:sym typeface="Lato"/>
              </a:rPr>
              <a:t>Climate Change Management System</a:t>
            </a:r>
            <a:endParaRPr>
              <a:solidFill>
                <a:schemeClr val="accent6"/>
              </a:solidFill>
              <a:latin typeface="Lato"/>
              <a:ea typeface="Lato"/>
              <a:cs typeface="Lato"/>
              <a:sym typeface="Lato"/>
            </a:endParaRPr>
          </a:p>
        </p:txBody>
      </p:sp>
      <p:sp>
        <p:nvSpPr>
          <p:cNvPr id="138" name="Google Shape;138;p14"/>
          <p:cNvSpPr txBox="1"/>
          <p:nvPr/>
        </p:nvSpPr>
        <p:spPr>
          <a:xfrm>
            <a:off x="126400" y="3898300"/>
            <a:ext cx="8897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accent6"/>
                </a:solidFill>
                <a:latin typeface="Lato"/>
                <a:ea typeface="Lato"/>
                <a:cs typeface="Lato"/>
                <a:sym typeface="Lato"/>
              </a:rPr>
              <a:t>Mission Statement: Our mission is to provide the valuable resource/information to be aware of Wildfire in California.</a:t>
            </a:r>
            <a:endParaRPr>
              <a:solidFill>
                <a:schemeClr val="accent6"/>
              </a:solidFill>
              <a:latin typeface="Lato"/>
              <a:ea typeface="Lato"/>
              <a:cs typeface="Lato"/>
              <a:sym typeface="La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3"/>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Dixie Wildfire</a:t>
            </a:r>
            <a:endParaRPr/>
          </a:p>
        </p:txBody>
      </p:sp>
      <p:pic>
        <p:nvPicPr>
          <p:cNvPr id="217" name="Google Shape;217;p23"/>
          <p:cNvPicPr preferRelativeResize="0"/>
          <p:nvPr/>
        </p:nvPicPr>
        <p:blipFill>
          <a:blip r:embed="rId3">
            <a:alphaModFix/>
          </a:blip>
          <a:stretch>
            <a:fillRect/>
          </a:stretch>
        </p:blipFill>
        <p:spPr>
          <a:xfrm>
            <a:off x="4345075" y="2380026"/>
            <a:ext cx="4414650" cy="2483250"/>
          </a:xfrm>
          <a:prstGeom prst="rect">
            <a:avLst/>
          </a:prstGeom>
          <a:noFill/>
          <a:ln>
            <a:noFill/>
          </a:ln>
        </p:spPr>
      </p:pic>
      <p:pic>
        <p:nvPicPr>
          <p:cNvPr id="218" name="Google Shape;218;p23"/>
          <p:cNvPicPr preferRelativeResize="0"/>
          <p:nvPr/>
        </p:nvPicPr>
        <p:blipFill>
          <a:blip r:embed="rId4">
            <a:alphaModFix/>
          </a:blip>
          <a:stretch>
            <a:fillRect/>
          </a:stretch>
        </p:blipFill>
        <p:spPr>
          <a:xfrm>
            <a:off x="5729938" y="227300"/>
            <a:ext cx="3029775" cy="1849675"/>
          </a:xfrm>
          <a:prstGeom prst="rect">
            <a:avLst/>
          </a:prstGeom>
          <a:noFill/>
          <a:ln>
            <a:noFill/>
          </a:ln>
        </p:spPr>
      </p:pic>
      <p:pic>
        <p:nvPicPr>
          <p:cNvPr id="219" name="Google Shape;219;p23"/>
          <p:cNvPicPr preferRelativeResize="0"/>
          <p:nvPr/>
        </p:nvPicPr>
        <p:blipFill>
          <a:blip r:embed="rId5">
            <a:alphaModFix/>
          </a:blip>
          <a:stretch>
            <a:fillRect/>
          </a:stretch>
        </p:blipFill>
        <p:spPr>
          <a:xfrm>
            <a:off x="381225" y="1583576"/>
            <a:ext cx="3455975" cy="2992900"/>
          </a:xfrm>
          <a:prstGeom prst="rect">
            <a:avLst/>
          </a:prstGeom>
          <a:noFill/>
          <a:ln>
            <a:noFill/>
          </a:ln>
        </p:spPr>
      </p:pic>
      <p:sp>
        <p:nvSpPr>
          <p:cNvPr id="220" name="Google Shape;220;p23"/>
          <p:cNvSpPr txBox="1"/>
          <p:nvPr/>
        </p:nvSpPr>
        <p:spPr>
          <a:xfrm>
            <a:off x="232525" y="4631375"/>
            <a:ext cx="2560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Lato"/>
                <a:ea typeface="Lato"/>
                <a:cs typeface="Lato"/>
                <a:sym typeface="Lato"/>
              </a:rPr>
              <a:t>Speaker: Mazel </a:t>
            </a:r>
            <a:endParaRPr>
              <a:solidFill>
                <a:schemeClr val="lt1"/>
              </a:solidFill>
              <a:latin typeface="Lato"/>
              <a:ea typeface="Lato"/>
              <a:cs typeface="Lato"/>
              <a:sym typeface="Lato"/>
            </a:endParaRPr>
          </a:p>
        </p:txBody>
      </p:sp>
      <p:sp>
        <p:nvSpPr>
          <p:cNvPr id="221" name="Google Shape;221;p23"/>
          <p:cNvSpPr txBox="1"/>
          <p:nvPr/>
        </p:nvSpPr>
        <p:spPr>
          <a:xfrm>
            <a:off x="3837200" y="197982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Lato"/>
                <a:ea typeface="Lato"/>
                <a:cs typeface="Lato"/>
                <a:sym typeface="Lato"/>
              </a:rPr>
              <a:t>Burned: 963,309 acres</a:t>
            </a:r>
            <a:endParaRPr>
              <a:solidFill>
                <a:schemeClr val="lt1"/>
              </a:solidFill>
              <a:latin typeface="Lato"/>
              <a:ea typeface="Lato"/>
              <a:cs typeface="Lato"/>
              <a:sym typeface="Lato"/>
            </a:endParaRPr>
          </a:p>
        </p:txBody>
      </p:sp>
      <p:sp>
        <p:nvSpPr>
          <p:cNvPr id="222" name="Google Shape;222;p23"/>
          <p:cNvSpPr txBox="1"/>
          <p:nvPr/>
        </p:nvSpPr>
        <p:spPr>
          <a:xfrm>
            <a:off x="1176825" y="913075"/>
            <a:ext cx="4161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Lato"/>
                <a:ea typeface="Lato"/>
                <a:cs typeface="Lato"/>
                <a:sym typeface="Lato"/>
              </a:rPr>
              <a:t>July 13, 2021 - October 25, 2021</a:t>
            </a:r>
            <a:endParaRPr>
              <a:solidFill>
                <a:schemeClr val="lt1"/>
              </a:solidFill>
              <a:latin typeface="Lato"/>
              <a:ea typeface="Lato"/>
              <a:cs typeface="Lato"/>
              <a:sym typeface="Lato"/>
            </a:endParaRPr>
          </a:p>
          <a:p>
            <a:pPr marL="0" lvl="0" indent="0" algn="l" rtl="0">
              <a:spcBef>
                <a:spcPts val="0"/>
              </a:spcBef>
              <a:spcAft>
                <a:spcPts val="0"/>
              </a:spcAft>
              <a:buNone/>
            </a:pPr>
            <a:r>
              <a:rPr lang="en">
                <a:solidFill>
                  <a:schemeClr val="lt1"/>
                </a:solidFill>
                <a:latin typeface="Lato"/>
                <a:ea typeface="Lato"/>
                <a:cs typeface="Lato"/>
                <a:sym typeface="Lato"/>
              </a:rPr>
              <a:t>(LARGEST in California’s history)</a:t>
            </a:r>
            <a:endParaRPr>
              <a:solidFill>
                <a:schemeClr val="lt1"/>
              </a:solidFill>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Aftermath of Wildfires</a:t>
            </a:r>
            <a:endParaRPr/>
          </a:p>
        </p:txBody>
      </p:sp>
      <p:sp>
        <p:nvSpPr>
          <p:cNvPr id="228" name="Google Shape;228;p24"/>
          <p:cNvSpPr txBox="1"/>
          <p:nvPr/>
        </p:nvSpPr>
        <p:spPr>
          <a:xfrm>
            <a:off x="232525" y="4631375"/>
            <a:ext cx="2560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Lato"/>
                <a:ea typeface="Lato"/>
                <a:cs typeface="Lato"/>
                <a:sym typeface="Lato"/>
              </a:rPr>
              <a:t>Speaker: Mazel Fernandez</a:t>
            </a:r>
            <a:endParaRPr>
              <a:solidFill>
                <a:schemeClr val="lt1"/>
              </a:solidFill>
              <a:latin typeface="Lato"/>
              <a:ea typeface="Lato"/>
              <a:cs typeface="Lato"/>
              <a:sym typeface="Lato"/>
            </a:endParaRPr>
          </a:p>
        </p:txBody>
      </p:sp>
      <p:pic>
        <p:nvPicPr>
          <p:cNvPr id="229" name="Google Shape;229;p24"/>
          <p:cNvPicPr preferRelativeResize="0"/>
          <p:nvPr/>
        </p:nvPicPr>
        <p:blipFill>
          <a:blip r:embed="rId3">
            <a:alphaModFix/>
          </a:blip>
          <a:stretch>
            <a:fillRect/>
          </a:stretch>
        </p:blipFill>
        <p:spPr>
          <a:xfrm>
            <a:off x="1930188" y="1307838"/>
            <a:ext cx="5773520" cy="3018726"/>
          </a:xfrm>
          <a:prstGeom prst="rect">
            <a:avLst/>
          </a:prstGeom>
          <a:noFill/>
          <a:ln>
            <a:noFill/>
          </a:ln>
        </p:spPr>
      </p:pic>
      <p:sp>
        <p:nvSpPr>
          <p:cNvPr id="230" name="Google Shape;230;p24"/>
          <p:cNvSpPr txBox="1"/>
          <p:nvPr/>
        </p:nvSpPr>
        <p:spPr>
          <a:xfrm>
            <a:off x="2170525" y="4285175"/>
            <a:ext cx="5773500" cy="34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50">
                <a:solidFill>
                  <a:srgbClr val="333333"/>
                </a:solidFill>
                <a:highlight>
                  <a:srgbClr val="FFFFFF"/>
                </a:highlight>
                <a:latin typeface="Georgia"/>
                <a:ea typeface="Georgia"/>
                <a:cs typeface="Georgia"/>
                <a:sym typeface="Georgia"/>
              </a:rPr>
              <a:t>Fires destroyed an area of the Coffey Park neighborhood in Santa Rosa, Calif (2017)</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 name="Online Media 1" title="DIXIE FIRE: Raw video of flames burning through the community of Greenville">
            <a:hlinkClick r:id="" action="ppaction://media"/>
            <a:extLst>
              <a:ext uri="{FF2B5EF4-FFF2-40B4-BE49-F238E27FC236}">
                <a16:creationId xmlns:a16="http://schemas.microsoft.com/office/drawing/2014/main" id="{B342E6A5-B01E-EA94-32D5-FBB8B49669FA}"/>
              </a:ext>
            </a:extLst>
          </p:cNvPr>
          <p:cNvPicPr>
            <a:picLocks noRot="1" noChangeAspect="1"/>
          </p:cNvPicPr>
          <p:nvPr>
            <a:videoFile r:link="rId1"/>
          </p:nvPr>
        </p:nvPicPr>
        <p:blipFill>
          <a:blip r:embed="rId4"/>
          <a:stretch>
            <a:fillRect/>
          </a:stretch>
        </p:blipFill>
        <p:spPr>
          <a:xfrm>
            <a:off x="1236283" y="687070"/>
            <a:ext cx="6671434" cy="37693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26" descr="A burned tree silhouetted against distant mountains."/>
          <p:cNvPicPr preferRelativeResize="0"/>
          <p:nvPr/>
        </p:nvPicPr>
        <p:blipFill rotWithShape="1">
          <a:blip r:embed="rId3">
            <a:alphaModFix/>
          </a:blip>
          <a:srcRect l="9171" r="29195"/>
          <a:stretch/>
        </p:blipFill>
        <p:spPr>
          <a:xfrm>
            <a:off x="138462" y="1984275"/>
            <a:ext cx="2517051" cy="2722600"/>
          </a:xfrm>
          <a:prstGeom prst="rect">
            <a:avLst/>
          </a:prstGeom>
          <a:noFill/>
          <a:ln>
            <a:noFill/>
          </a:ln>
        </p:spPr>
      </p:pic>
      <p:sp>
        <p:nvSpPr>
          <p:cNvPr id="241" name="Google Shape;241;p26"/>
          <p:cNvSpPr txBox="1">
            <a:spLocks noGrp="1"/>
          </p:cNvSpPr>
          <p:nvPr>
            <p:ph type="title"/>
          </p:nvPr>
        </p:nvSpPr>
        <p:spPr>
          <a:xfrm>
            <a:off x="1297500" y="393750"/>
            <a:ext cx="31218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Significance</a:t>
            </a:r>
            <a:endParaRPr/>
          </a:p>
        </p:txBody>
      </p:sp>
      <p:sp>
        <p:nvSpPr>
          <p:cNvPr id="242" name="Google Shape;242;p26"/>
          <p:cNvSpPr txBox="1">
            <a:spLocks noGrp="1"/>
          </p:cNvSpPr>
          <p:nvPr>
            <p:ph type="body" idx="1"/>
          </p:nvPr>
        </p:nvSpPr>
        <p:spPr>
          <a:xfrm>
            <a:off x="1052550" y="950250"/>
            <a:ext cx="7038900" cy="29112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KNP Complex Fire - Sequoia and Kings Canyon National Parks</a:t>
            </a:r>
            <a:endParaRPr/>
          </a:p>
          <a:p>
            <a:pPr marL="457200" lvl="0" indent="-311150" algn="l" rtl="0">
              <a:spcBef>
                <a:spcPts val="0"/>
              </a:spcBef>
              <a:spcAft>
                <a:spcPts val="0"/>
              </a:spcAft>
              <a:buSzPts val="1300"/>
              <a:buChar char="●"/>
            </a:pPr>
            <a:r>
              <a:rPr lang="en"/>
              <a:t>Paradise and Colony fires merged, forming the KNP Complex Fire</a:t>
            </a:r>
            <a:endParaRPr/>
          </a:p>
          <a:p>
            <a:pPr marL="457200" lvl="0" indent="-311150" algn="l" rtl="0">
              <a:spcBef>
                <a:spcPts val="0"/>
              </a:spcBef>
              <a:spcAft>
                <a:spcPts val="0"/>
              </a:spcAft>
              <a:buSzPts val="1300"/>
              <a:buChar char="●"/>
            </a:pPr>
            <a:r>
              <a:rPr lang="en"/>
              <a:t>2,380 giant sequoias burned or are expected to die in a couple years </a:t>
            </a:r>
            <a:endParaRPr/>
          </a:p>
        </p:txBody>
      </p:sp>
      <p:pic>
        <p:nvPicPr>
          <p:cNvPr id="243" name="Google Shape;243;p26" descr="a firefighter rakes material away from the base of the General Sherman Tree" title="General Sherman Tree protected from KNP Complex Fire"/>
          <p:cNvPicPr preferRelativeResize="0"/>
          <p:nvPr/>
        </p:nvPicPr>
        <p:blipFill>
          <a:blip r:embed="rId4">
            <a:alphaModFix/>
          </a:blip>
          <a:stretch>
            <a:fillRect/>
          </a:stretch>
        </p:blipFill>
        <p:spPr>
          <a:xfrm>
            <a:off x="2797263" y="1984275"/>
            <a:ext cx="3630125" cy="2722600"/>
          </a:xfrm>
          <a:prstGeom prst="rect">
            <a:avLst/>
          </a:prstGeom>
          <a:noFill/>
          <a:ln>
            <a:noFill/>
          </a:ln>
        </p:spPr>
      </p:pic>
      <p:pic>
        <p:nvPicPr>
          <p:cNvPr id="244" name="Google Shape;244;p26"/>
          <p:cNvPicPr preferRelativeResize="0"/>
          <p:nvPr/>
        </p:nvPicPr>
        <p:blipFill rotWithShape="1">
          <a:blip r:embed="rId5">
            <a:alphaModFix/>
          </a:blip>
          <a:srcRect t="6480" r="4278"/>
          <a:stretch/>
        </p:blipFill>
        <p:spPr>
          <a:xfrm>
            <a:off x="6525400" y="1984275"/>
            <a:ext cx="2517075" cy="2722601"/>
          </a:xfrm>
          <a:prstGeom prst="rect">
            <a:avLst/>
          </a:prstGeom>
          <a:noFill/>
          <a:ln>
            <a:noFill/>
          </a:ln>
        </p:spPr>
      </p:pic>
      <p:sp>
        <p:nvSpPr>
          <p:cNvPr id="245" name="Google Shape;245;p26"/>
          <p:cNvSpPr txBox="1"/>
          <p:nvPr/>
        </p:nvSpPr>
        <p:spPr>
          <a:xfrm>
            <a:off x="138450" y="4706875"/>
            <a:ext cx="2560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Lato"/>
                <a:ea typeface="Lato"/>
                <a:cs typeface="Lato"/>
                <a:sym typeface="Lato"/>
              </a:rPr>
              <a:t>Speaker: Jennifer Serrano</a:t>
            </a:r>
            <a:endParaRPr>
              <a:solidFill>
                <a:schemeClr val="lt1"/>
              </a:solidFill>
              <a:latin typeface="Lato"/>
              <a:ea typeface="Lato"/>
              <a:cs typeface="Lato"/>
              <a:sym typeface="La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27"/>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Significance</a:t>
            </a:r>
            <a:endParaRPr/>
          </a:p>
        </p:txBody>
      </p:sp>
      <p:sp>
        <p:nvSpPr>
          <p:cNvPr id="251" name="Google Shape;251;p27"/>
          <p:cNvSpPr txBox="1">
            <a:spLocks noGrp="1"/>
          </p:cNvSpPr>
          <p:nvPr>
            <p:ph type="body" idx="1"/>
          </p:nvPr>
        </p:nvSpPr>
        <p:spPr>
          <a:xfrm>
            <a:off x="1053650" y="917250"/>
            <a:ext cx="2989200" cy="35307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b="1" i="1" dirty="0"/>
              <a:t>High Cost</a:t>
            </a:r>
            <a:r>
              <a:rPr lang="en" b="1" dirty="0"/>
              <a:t>: </a:t>
            </a:r>
            <a:r>
              <a:rPr lang="en" dirty="0"/>
              <a:t>California spends an estimated $2.5 billion a year on CAL Fire firefighting</a:t>
            </a:r>
            <a:endParaRPr dirty="0"/>
          </a:p>
          <a:p>
            <a:pPr marL="457200" lvl="0" indent="-311150" algn="l" rtl="0">
              <a:spcBef>
                <a:spcPts val="0"/>
              </a:spcBef>
              <a:spcAft>
                <a:spcPts val="0"/>
              </a:spcAft>
              <a:buSzPts val="1300"/>
              <a:buChar char="●"/>
            </a:pPr>
            <a:r>
              <a:rPr lang="en" dirty="0"/>
              <a:t>Money is being spent on putting out fires, not prevention</a:t>
            </a:r>
            <a:endParaRPr dirty="0"/>
          </a:p>
          <a:p>
            <a:pPr marL="457200" lvl="0" indent="-311150" algn="l" rtl="0">
              <a:spcBef>
                <a:spcPts val="0"/>
              </a:spcBef>
              <a:spcAft>
                <a:spcPts val="0"/>
              </a:spcAft>
              <a:buSzPts val="1300"/>
              <a:buChar char="●"/>
            </a:pPr>
            <a:r>
              <a:rPr lang="en" dirty="0"/>
              <a:t>Only putting out fires is not enough because climate change has made it difficult to put out</a:t>
            </a:r>
            <a:endParaRPr dirty="0"/>
          </a:p>
          <a:p>
            <a:pPr marL="457200" lvl="0" indent="-311150" algn="l" rtl="0">
              <a:spcBef>
                <a:spcPts val="0"/>
              </a:spcBef>
              <a:spcAft>
                <a:spcPts val="0"/>
              </a:spcAft>
              <a:buSzPts val="1300"/>
              <a:buChar char="●"/>
            </a:pPr>
            <a:r>
              <a:rPr lang="en" b="1" i="1" dirty="0"/>
              <a:t>Loss of Wages</a:t>
            </a:r>
            <a:r>
              <a:rPr lang="en" b="1" dirty="0"/>
              <a:t>: </a:t>
            </a:r>
            <a:r>
              <a:rPr lang="en" dirty="0"/>
              <a:t>Farmworkers in Northern California in 2020 were estimated to have lost an average of $5,500 in wages due to fires.</a:t>
            </a:r>
            <a:endParaRPr dirty="0"/>
          </a:p>
        </p:txBody>
      </p:sp>
      <p:sp>
        <p:nvSpPr>
          <p:cNvPr id="253" name="Google Shape;253;p27"/>
          <p:cNvSpPr txBox="1"/>
          <p:nvPr/>
        </p:nvSpPr>
        <p:spPr>
          <a:xfrm>
            <a:off x="232525" y="4631375"/>
            <a:ext cx="2560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Lato"/>
                <a:ea typeface="Lato"/>
                <a:cs typeface="Lato"/>
                <a:sym typeface="Lato"/>
              </a:rPr>
              <a:t>Speaker: Jennifer Serrano</a:t>
            </a:r>
            <a:endParaRPr>
              <a:solidFill>
                <a:schemeClr val="lt1"/>
              </a:solidFill>
              <a:latin typeface="Lato"/>
              <a:ea typeface="Lato"/>
              <a:cs typeface="Lato"/>
              <a:sym typeface="Lato"/>
            </a:endParaRPr>
          </a:p>
        </p:txBody>
      </p:sp>
      <p:pic>
        <p:nvPicPr>
          <p:cNvPr id="2" name="Online Media 1" title="Fighting California's Wildfires: Stunning Footage from the Front Lines">
            <a:hlinkClick r:id="" action="ppaction://media"/>
            <a:extLst>
              <a:ext uri="{FF2B5EF4-FFF2-40B4-BE49-F238E27FC236}">
                <a16:creationId xmlns:a16="http://schemas.microsoft.com/office/drawing/2014/main" id="{2C52C147-C7ED-C681-12E4-895D9B3CB106}"/>
              </a:ext>
            </a:extLst>
          </p:cNvPr>
          <p:cNvPicPr>
            <a:picLocks noRot="1" noChangeAspect="1"/>
          </p:cNvPicPr>
          <p:nvPr>
            <a:videoFile r:link="rId1"/>
          </p:nvPr>
        </p:nvPicPr>
        <p:blipFill>
          <a:blip r:embed="rId4"/>
          <a:stretch>
            <a:fillRect/>
          </a:stretch>
        </p:blipFill>
        <p:spPr>
          <a:xfrm>
            <a:off x="4286700" y="1075764"/>
            <a:ext cx="4377897" cy="24735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p28"/>
          <p:cNvPicPr preferRelativeResize="0"/>
          <p:nvPr/>
        </p:nvPicPr>
        <p:blipFill>
          <a:blip r:embed="rId3">
            <a:alphaModFix/>
          </a:blip>
          <a:stretch>
            <a:fillRect/>
          </a:stretch>
        </p:blipFill>
        <p:spPr>
          <a:xfrm>
            <a:off x="6629275" y="2365375"/>
            <a:ext cx="1999286" cy="2359025"/>
          </a:xfrm>
          <a:prstGeom prst="rect">
            <a:avLst/>
          </a:prstGeom>
          <a:noFill/>
          <a:ln>
            <a:noFill/>
          </a:ln>
          <a:effectLst>
            <a:outerShdw blurRad="57150" dist="19050" dir="5400000" algn="bl" rotWithShape="0">
              <a:srgbClr val="000000">
                <a:alpha val="50000"/>
              </a:srgbClr>
            </a:outerShdw>
          </a:effectLst>
        </p:spPr>
      </p:pic>
      <p:sp>
        <p:nvSpPr>
          <p:cNvPr id="259" name="Google Shape;259;p28"/>
          <p:cNvSpPr txBox="1">
            <a:spLocks noGrp="1"/>
          </p:cNvSpPr>
          <p:nvPr>
            <p:ph type="title"/>
          </p:nvPr>
        </p:nvSpPr>
        <p:spPr>
          <a:xfrm>
            <a:off x="1277100" y="584250"/>
            <a:ext cx="7038900" cy="914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t>Significance</a:t>
            </a:r>
            <a:endParaRPr/>
          </a:p>
        </p:txBody>
      </p:sp>
      <p:sp>
        <p:nvSpPr>
          <p:cNvPr id="260" name="Google Shape;260;p28"/>
          <p:cNvSpPr txBox="1">
            <a:spLocks noGrp="1"/>
          </p:cNvSpPr>
          <p:nvPr>
            <p:ph type="body" idx="1"/>
          </p:nvPr>
        </p:nvSpPr>
        <p:spPr>
          <a:xfrm>
            <a:off x="1277100" y="1016150"/>
            <a:ext cx="7038900" cy="2626500"/>
          </a:xfrm>
          <a:prstGeom prst="rect">
            <a:avLst/>
          </a:prstGeom>
          <a:noFill/>
          <a:ln>
            <a:noFill/>
          </a:ln>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a:t>Fire seasons are starting earlier and ending later each year</a:t>
            </a:r>
            <a:endParaRPr/>
          </a:p>
          <a:p>
            <a:pPr marL="457200" lvl="0" indent="-317500" algn="l" rtl="0">
              <a:lnSpc>
                <a:spcPct val="100000"/>
              </a:lnSpc>
              <a:spcBef>
                <a:spcPts val="0"/>
              </a:spcBef>
              <a:spcAft>
                <a:spcPts val="0"/>
              </a:spcAft>
              <a:buSzPts val="1400"/>
              <a:buFont typeface="Arial"/>
              <a:buChar char="●"/>
            </a:pPr>
            <a:r>
              <a:rPr lang="en"/>
              <a:t>Problems with evacuation in California</a:t>
            </a:r>
            <a:endParaRPr/>
          </a:p>
          <a:p>
            <a:pPr marL="914400" lvl="1" indent="-317500" algn="l" rtl="0">
              <a:lnSpc>
                <a:spcPct val="100000"/>
              </a:lnSpc>
              <a:spcBef>
                <a:spcPts val="0"/>
              </a:spcBef>
              <a:spcAft>
                <a:spcPts val="0"/>
              </a:spcAft>
              <a:buSzPts val="1400"/>
              <a:buFont typeface="Arial"/>
              <a:buChar char="○"/>
            </a:pPr>
            <a:r>
              <a:rPr lang="en"/>
              <a:t>An investigation found that only 22% of high-risk communities have evacuation plans</a:t>
            </a:r>
            <a:endParaRPr/>
          </a:p>
          <a:p>
            <a:pPr marL="457200" lvl="0" indent="-311150" algn="l" rtl="0">
              <a:lnSpc>
                <a:spcPct val="100000"/>
              </a:lnSpc>
              <a:spcBef>
                <a:spcPts val="0"/>
              </a:spcBef>
              <a:spcAft>
                <a:spcPts val="0"/>
              </a:spcAft>
              <a:buSzPts val="1300"/>
              <a:buChar char="●"/>
            </a:pPr>
            <a:r>
              <a:rPr lang="en"/>
              <a:t>Evacuating from wildfire zones is difficult</a:t>
            </a:r>
            <a:endParaRPr/>
          </a:p>
          <a:p>
            <a:pPr marL="914400" lvl="1" indent="-298450" algn="l" rtl="0">
              <a:lnSpc>
                <a:spcPct val="100000"/>
              </a:lnSpc>
              <a:spcBef>
                <a:spcPts val="0"/>
              </a:spcBef>
              <a:spcAft>
                <a:spcPts val="0"/>
              </a:spcAft>
              <a:buSzPts val="1100"/>
              <a:buChar char="○"/>
            </a:pPr>
            <a:r>
              <a:rPr lang="en"/>
              <a:t>Difficult for people in wheelchairs, health conditions to evacuate</a:t>
            </a:r>
            <a:endParaRPr/>
          </a:p>
          <a:p>
            <a:pPr marL="0" lvl="0" indent="0" algn="l" rtl="0">
              <a:lnSpc>
                <a:spcPct val="100000"/>
              </a:lnSpc>
              <a:spcBef>
                <a:spcPts val="0"/>
              </a:spcBef>
              <a:spcAft>
                <a:spcPts val="0"/>
              </a:spcAft>
              <a:buNone/>
            </a:pPr>
            <a:endParaRPr/>
          </a:p>
          <a:p>
            <a:pPr marL="457200" lvl="0" indent="0" algn="l" rtl="0">
              <a:lnSpc>
                <a:spcPct val="115000"/>
              </a:lnSpc>
              <a:spcBef>
                <a:spcPts val="0"/>
              </a:spcBef>
              <a:spcAft>
                <a:spcPts val="0"/>
              </a:spcAft>
              <a:buNone/>
            </a:pPr>
            <a:endParaRPr/>
          </a:p>
          <a:p>
            <a:pPr marL="914400" lvl="0" indent="0" algn="l" rtl="0">
              <a:lnSpc>
                <a:spcPct val="115000"/>
              </a:lnSpc>
              <a:spcBef>
                <a:spcPts val="1600"/>
              </a:spcBef>
              <a:spcAft>
                <a:spcPts val="0"/>
              </a:spcAft>
              <a:buSzPts val="1300"/>
              <a:buNone/>
            </a:pPr>
            <a:endParaRPr/>
          </a:p>
          <a:p>
            <a:pPr marL="0" lvl="0" indent="0" algn="l" rtl="0">
              <a:lnSpc>
                <a:spcPct val="115000"/>
              </a:lnSpc>
              <a:spcBef>
                <a:spcPts val="1600"/>
              </a:spcBef>
              <a:spcAft>
                <a:spcPts val="1600"/>
              </a:spcAft>
              <a:buSzPts val="1300"/>
              <a:buNone/>
            </a:pPr>
            <a:endParaRPr/>
          </a:p>
        </p:txBody>
      </p:sp>
      <p:sp>
        <p:nvSpPr>
          <p:cNvPr id="261" name="Google Shape;261;p28"/>
          <p:cNvSpPr txBox="1"/>
          <p:nvPr/>
        </p:nvSpPr>
        <p:spPr>
          <a:xfrm>
            <a:off x="232525" y="4631375"/>
            <a:ext cx="2560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Lato"/>
                <a:ea typeface="Lato"/>
                <a:cs typeface="Lato"/>
                <a:sym typeface="Lato"/>
              </a:rPr>
              <a:t>Speaker: </a:t>
            </a:r>
            <a:r>
              <a:rPr lang="en" sz="1300">
                <a:solidFill>
                  <a:schemeClr val="lt1"/>
                </a:solidFill>
                <a:latin typeface="Lato"/>
                <a:ea typeface="Lato"/>
                <a:cs typeface="Lato"/>
                <a:sym typeface="Lato"/>
              </a:rPr>
              <a:t>Jennifer Serrano</a:t>
            </a:r>
            <a:endParaRPr>
              <a:solidFill>
                <a:schemeClr val="lt1"/>
              </a:solidFill>
              <a:latin typeface="Lato"/>
              <a:ea typeface="Lato"/>
              <a:cs typeface="Lato"/>
              <a:sym typeface="Lato"/>
            </a:endParaRPr>
          </a:p>
        </p:txBody>
      </p:sp>
      <p:pic>
        <p:nvPicPr>
          <p:cNvPr id="262" name="Google Shape;262;p28"/>
          <p:cNvPicPr preferRelativeResize="0"/>
          <p:nvPr/>
        </p:nvPicPr>
        <p:blipFill>
          <a:blip r:embed="rId4">
            <a:alphaModFix/>
          </a:blip>
          <a:stretch>
            <a:fillRect/>
          </a:stretch>
        </p:blipFill>
        <p:spPr>
          <a:xfrm>
            <a:off x="552250" y="2365374"/>
            <a:ext cx="4821824" cy="23590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29"/>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Significance</a:t>
            </a:r>
            <a:endParaRPr/>
          </a:p>
        </p:txBody>
      </p:sp>
      <p:sp>
        <p:nvSpPr>
          <p:cNvPr id="268" name="Google Shape;268;p29"/>
          <p:cNvSpPr txBox="1">
            <a:spLocks noGrp="1"/>
          </p:cNvSpPr>
          <p:nvPr>
            <p:ph type="body" idx="1"/>
          </p:nvPr>
        </p:nvSpPr>
        <p:spPr>
          <a:xfrm>
            <a:off x="1148450" y="943900"/>
            <a:ext cx="7038900" cy="29112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Smoke travels very far</a:t>
            </a:r>
            <a:endParaRPr/>
          </a:p>
          <a:p>
            <a:pPr marL="914400" lvl="1" indent="-298450" algn="l" rtl="0">
              <a:spcBef>
                <a:spcPts val="0"/>
              </a:spcBef>
              <a:spcAft>
                <a:spcPts val="0"/>
              </a:spcAft>
              <a:buSzPts val="1100"/>
              <a:buChar char="○"/>
            </a:pPr>
            <a:r>
              <a:rPr lang="en" sz="1100"/>
              <a:t>Smoke from California fires and other parts</a:t>
            </a:r>
            <a:endParaRPr sz="1100"/>
          </a:p>
          <a:p>
            <a:pPr marL="914400" lvl="0" indent="0" algn="l" rtl="0">
              <a:spcBef>
                <a:spcPts val="0"/>
              </a:spcBef>
              <a:spcAft>
                <a:spcPts val="0"/>
              </a:spcAft>
              <a:buNone/>
            </a:pPr>
            <a:r>
              <a:rPr lang="en" sz="1100"/>
              <a:t>of the west reached Colorado and Utah</a:t>
            </a:r>
            <a:endParaRPr/>
          </a:p>
          <a:p>
            <a:pPr marL="914400" lvl="1" indent="-298450" algn="l" rtl="0">
              <a:spcBef>
                <a:spcPts val="0"/>
              </a:spcBef>
              <a:spcAft>
                <a:spcPts val="0"/>
              </a:spcAft>
              <a:buSzPts val="1100"/>
              <a:buChar char="○"/>
            </a:pPr>
            <a:r>
              <a:rPr lang="en"/>
              <a:t>Air quality in Denver and Salt Lake City were</a:t>
            </a:r>
            <a:endParaRPr/>
          </a:p>
          <a:p>
            <a:pPr marL="914400" lvl="0" indent="0" algn="l" rtl="0">
              <a:spcBef>
                <a:spcPts val="0"/>
              </a:spcBef>
              <a:spcAft>
                <a:spcPts val="0"/>
              </a:spcAft>
              <a:buNone/>
            </a:pPr>
            <a:r>
              <a:rPr lang="en" sz="1100"/>
              <a:t> among the worst in the world</a:t>
            </a:r>
            <a:endParaRPr sz="1100"/>
          </a:p>
          <a:p>
            <a:pPr marL="0" lvl="0" indent="0" algn="l" rtl="0">
              <a:spcBef>
                <a:spcPts val="0"/>
              </a:spcBef>
              <a:spcAft>
                <a:spcPts val="0"/>
              </a:spcAft>
              <a:buNone/>
            </a:pPr>
            <a:r>
              <a:rPr lang="en" u="sng"/>
              <a:t>Health Issues</a:t>
            </a:r>
            <a:endParaRPr u="sng"/>
          </a:p>
          <a:p>
            <a:pPr marL="457200" lvl="0" indent="-311150" algn="l" rtl="0">
              <a:spcBef>
                <a:spcPts val="0"/>
              </a:spcBef>
              <a:spcAft>
                <a:spcPts val="0"/>
              </a:spcAft>
              <a:buSzPts val="1300"/>
              <a:buChar char="●"/>
            </a:pPr>
            <a:r>
              <a:rPr lang="en"/>
              <a:t>Smoke from wildfire is unhealthy and can impact</a:t>
            </a:r>
            <a:endParaRPr/>
          </a:p>
          <a:p>
            <a:pPr marL="457200" lvl="0" indent="0" algn="l" rtl="0">
              <a:spcBef>
                <a:spcPts val="0"/>
              </a:spcBef>
              <a:spcAft>
                <a:spcPts val="0"/>
              </a:spcAft>
              <a:buNone/>
            </a:pPr>
            <a:r>
              <a:rPr lang="en"/>
              <a:t> children, older adults, citizens with respiratory diseases, etc.</a:t>
            </a:r>
            <a:endParaRPr/>
          </a:p>
          <a:p>
            <a:pPr marL="914400" lvl="1" indent="-298450" algn="l" rtl="0">
              <a:spcBef>
                <a:spcPts val="0"/>
              </a:spcBef>
              <a:spcAft>
                <a:spcPts val="0"/>
              </a:spcAft>
              <a:buSzPts val="1100"/>
              <a:buChar char="○"/>
            </a:pPr>
            <a:r>
              <a:rPr lang="en"/>
              <a:t>Children breath more air, including air pollution</a:t>
            </a:r>
            <a:endParaRPr/>
          </a:p>
          <a:p>
            <a:pPr marL="457200" lvl="0" indent="-311150" algn="l" rtl="0">
              <a:lnSpc>
                <a:spcPct val="100000"/>
              </a:lnSpc>
              <a:spcBef>
                <a:spcPts val="0"/>
              </a:spcBef>
              <a:spcAft>
                <a:spcPts val="0"/>
              </a:spcAft>
              <a:buSzPts val="1300"/>
              <a:buChar char="●"/>
            </a:pPr>
            <a:r>
              <a:rPr lang="en"/>
              <a:t>Wildfires can trigger mental health conditions</a:t>
            </a:r>
            <a:endParaRPr/>
          </a:p>
          <a:p>
            <a:pPr marL="914400" lvl="0" indent="0" algn="l" rtl="0">
              <a:spcBef>
                <a:spcPts val="0"/>
              </a:spcBef>
              <a:spcAft>
                <a:spcPts val="0"/>
              </a:spcAft>
              <a:buNone/>
            </a:pPr>
            <a:endParaRPr sz="1100"/>
          </a:p>
          <a:p>
            <a:pPr marL="0" lvl="0" indent="0" algn="l" rtl="0">
              <a:spcBef>
                <a:spcPts val="0"/>
              </a:spcBef>
              <a:spcAft>
                <a:spcPts val="0"/>
              </a:spcAft>
              <a:buNone/>
            </a:pPr>
            <a:endParaRPr sz="1100"/>
          </a:p>
          <a:p>
            <a:pPr marL="0" lvl="0" indent="0" algn="l" rtl="0">
              <a:spcBef>
                <a:spcPts val="0"/>
              </a:spcBef>
              <a:spcAft>
                <a:spcPts val="1200"/>
              </a:spcAft>
              <a:buNone/>
            </a:pPr>
            <a:endParaRPr/>
          </a:p>
        </p:txBody>
      </p:sp>
      <p:sp>
        <p:nvSpPr>
          <p:cNvPr id="270" name="Google Shape;270;p29"/>
          <p:cNvSpPr txBox="1"/>
          <p:nvPr/>
        </p:nvSpPr>
        <p:spPr>
          <a:xfrm>
            <a:off x="232525" y="4631375"/>
            <a:ext cx="2560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Lato"/>
                <a:ea typeface="Lato"/>
                <a:cs typeface="Lato"/>
                <a:sym typeface="Lato"/>
              </a:rPr>
              <a:t>Speaker: Jennifer Serrano</a:t>
            </a:r>
            <a:endParaRPr>
              <a:solidFill>
                <a:schemeClr val="lt1"/>
              </a:solidFill>
              <a:latin typeface="Lato"/>
              <a:ea typeface="Lato"/>
              <a:cs typeface="Lato"/>
              <a:sym typeface="Lato"/>
            </a:endParaRPr>
          </a:p>
        </p:txBody>
      </p:sp>
      <p:pic>
        <p:nvPicPr>
          <p:cNvPr id="271" name="Google Shape;271;p29"/>
          <p:cNvPicPr preferRelativeResize="0"/>
          <p:nvPr/>
        </p:nvPicPr>
        <p:blipFill>
          <a:blip r:embed="rId4">
            <a:alphaModFix/>
          </a:blip>
          <a:stretch>
            <a:fillRect/>
          </a:stretch>
        </p:blipFill>
        <p:spPr>
          <a:xfrm>
            <a:off x="2687225" y="3133200"/>
            <a:ext cx="2767874" cy="1623600"/>
          </a:xfrm>
          <a:prstGeom prst="rect">
            <a:avLst/>
          </a:prstGeom>
          <a:noFill/>
          <a:ln>
            <a:noFill/>
          </a:ln>
        </p:spPr>
      </p:pic>
      <p:pic>
        <p:nvPicPr>
          <p:cNvPr id="272" name="Google Shape;272;p29"/>
          <p:cNvPicPr preferRelativeResize="0"/>
          <p:nvPr/>
        </p:nvPicPr>
        <p:blipFill>
          <a:blip r:embed="rId5">
            <a:alphaModFix/>
          </a:blip>
          <a:stretch>
            <a:fillRect/>
          </a:stretch>
        </p:blipFill>
        <p:spPr>
          <a:xfrm>
            <a:off x="5873357" y="3133200"/>
            <a:ext cx="2908294" cy="1623600"/>
          </a:xfrm>
          <a:prstGeom prst="rect">
            <a:avLst/>
          </a:prstGeom>
          <a:noFill/>
          <a:ln>
            <a:noFill/>
          </a:ln>
        </p:spPr>
      </p:pic>
      <p:sp>
        <p:nvSpPr>
          <p:cNvPr id="273" name="Google Shape;273;p29"/>
          <p:cNvSpPr txBox="1"/>
          <p:nvPr/>
        </p:nvSpPr>
        <p:spPr>
          <a:xfrm>
            <a:off x="6008700" y="4756800"/>
            <a:ext cx="11361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chemeClr val="lt1"/>
                </a:solidFill>
                <a:latin typeface="Lato"/>
                <a:ea typeface="Lato"/>
                <a:cs typeface="Lato"/>
                <a:sym typeface="Lato"/>
              </a:rPr>
              <a:t>Skyline before the Dixie Fire.</a:t>
            </a:r>
            <a:endParaRPr sz="800">
              <a:solidFill>
                <a:schemeClr val="lt1"/>
              </a:solidFill>
              <a:latin typeface="Lato"/>
              <a:ea typeface="Lato"/>
              <a:cs typeface="Lato"/>
              <a:sym typeface="Lato"/>
            </a:endParaRPr>
          </a:p>
        </p:txBody>
      </p:sp>
      <p:sp>
        <p:nvSpPr>
          <p:cNvPr id="274" name="Google Shape;274;p29"/>
          <p:cNvSpPr txBox="1"/>
          <p:nvPr/>
        </p:nvSpPr>
        <p:spPr>
          <a:xfrm>
            <a:off x="7534000" y="4756800"/>
            <a:ext cx="11361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chemeClr val="lt1"/>
                </a:solidFill>
                <a:latin typeface="Lato"/>
                <a:ea typeface="Lato"/>
                <a:cs typeface="Lato"/>
                <a:sym typeface="Lato"/>
              </a:rPr>
              <a:t>During the Dixie fire</a:t>
            </a:r>
            <a:endParaRPr sz="800">
              <a:solidFill>
                <a:schemeClr val="lt1"/>
              </a:solidFill>
              <a:latin typeface="Lato"/>
              <a:ea typeface="Lato"/>
              <a:cs typeface="Lato"/>
              <a:sym typeface="Lato"/>
            </a:endParaRPr>
          </a:p>
        </p:txBody>
      </p:sp>
      <p:sp>
        <p:nvSpPr>
          <p:cNvPr id="275" name="Google Shape;275;p29"/>
          <p:cNvSpPr txBox="1"/>
          <p:nvPr/>
        </p:nvSpPr>
        <p:spPr>
          <a:xfrm>
            <a:off x="6759450" y="2878425"/>
            <a:ext cx="11361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chemeClr val="lt1"/>
                </a:solidFill>
                <a:latin typeface="Lato"/>
                <a:ea typeface="Lato"/>
                <a:cs typeface="Lato"/>
                <a:sym typeface="Lato"/>
              </a:rPr>
              <a:t>Salt Lake City, Utah </a:t>
            </a:r>
            <a:endParaRPr sz="800">
              <a:solidFill>
                <a:schemeClr val="lt1"/>
              </a:solidFill>
              <a:latin typeface="Lato"/>
              <a:ea typeface="Lato"/>
              <a:cs typeface="Lato"/>
              <a:sym typeface="Lato"/>
            </a:endParaRPr>
          </a:p>
        </p:txBody>
      </p:sp>
      <p:pic>
        <p:nvPicPr>
          <p:cNvPr id="2" name="Online Media 1" title="Smoke from Western wildfires has East Coast gasping">
            <a:hlinkClick r:id="" action="ppaction://media"/>
            <a:extLst>
              <a:ext uri="{FF2B5EF4-FFF2-40B4-BE49-F238E27FC236}">
                <a16:creationId xmlns:a16="http://schemas.microsoft.com/office/drawing/2014/main" id="{A470D020-6F81-4FA5-A269-1460743A7DB6}"/>
              </a:ext>
            </a:extLst>
          </p:cNvPr>
          <p:cNvPicPr>
            <a:picLocks noRot="1" noChangeAspect="1"/>
          </p:cNvPicPr>
          <p:nvPr>
            <a:videoFile r:link="rId1"/>
          </p:nvPr>
        </p:nvPicPr>
        <p:blipFill>
          <a:blip r:embed="rId6"/>
          <a:stretch>
            <a:fillRect/>
          </a:stretch>
        </p:blipFill>
        <p:spPr>
          <a:xfrm>
            <a:off x="5873357" y="700404"/>
            <a:ext cx="2908294" cy="16431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30"/>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Wildfires in California</a:t>
            </a:r>
            <a:endParaRPr/>
          </a:p>
        </p:txBody>
      </p:sp>
      <p:sp>
        <p:nvSpPr>
          <p:cNvPr id="281" name="Google Shape;281;p30"/>
          <p:cNvSpPr txBox="1">
            <a:spLocks noGrp="1"/>
          </p:cNvSpPr>
          <p:nvPr>
            <p:ph type="body" idx="1"/>
          </p:nvPr>
        </p:nvSpPr>
        <p:spPr>
          <a:xfrm>
            <a:off x="1297500" y="1307838"/>
            <a:ext cx="6198600" cy="2838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SzPts val="523"/>
              <a:buNone/>
            </a:pPr>
            <a:r>
              <a:rPr lang="en" sz="1217"/>
              <a:t>According to the California Department of Forestry and Fire Protection...</a:t>
            </a:r>
            <a:endParaRPr sz="1217"/>
          </a:p>
        </p:txBody>
      </p:sp>
      <p:pic>
        <p:nvPicPr>
          <p:cNvPr id="282" name="Google Shape;282;p30"/>
          <p:cNvPicPr preferRelativeResize="0"/>
          <p:nvPr/>
        </p:nvPicPr>
        <p:blipFill>
          <a:blip r:embed="rId3">
            <a:alphaModFix/>
          </a:blip>
          <a:stretch>
            <a:fillRect/>
          </a:stretch>
        </p:blipFill>
        <p:spPr>
          <a:xfrm>
            <a:off x="1706725" y="1851400"/>
            <a:ext cx="862799" cy="862801"/>
          </a:xfrm>
          <a:prstGeom prst="rect">
            <a:avLst/>
          </a:prstGeom>
          <a:noFill/>
          <a:ln>
            <a:noFill/>
          </a:ln>
        </p:spPr>
      </p:pic>
      <p:sp>
        <p:nvSpPr>
          <p:cNvPr id="283" name="Google Shape;283;p30"/>
          <p:cNvSpPr txBox="1"/>
          <p:nvPr/>
        </p:nvSpPr>
        <p:spPr>
          <a:xfrm>
            <a:off x="1488100" y="2906300"/>
            <a:ext cx="12699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1"/>
                </a:solidFill>
                <a:latin typeface="Lato"/>
                <a:ea typeface="Lato"/>
                <a:cs typeface="Lato"/>
                <a:sym typeface="Lato"/>
              </a:rPr>
              <a:t>2,568,948 Acres Burned</a:t>
            </a:r>
            <a:endParaRPr>
              <a:solidFill>
                <a:schemeClr val="lt1"/>
              </a:solidFill>
              <a:latin typeface="Lato"/>
              <a:ea typeface="Lato"/>
              <a:cs typeface="Lato"/>
              <a:sym typeface="Lato"/>
            </a:endParaRPr>
          </a:p>
        </p:txBody>
      </p:sp>
      <p:pic>
        <p:nvPicPr>
          <p:cNvPr id="284" name="Google Shape;284;p30"/>
          <p:cNvPicPr preferRelativeResize="0"/>
          <p:nvPr/>
        </p:nvPicPr>
        <p:blipFill>
          <a:blip r:embed="rId4">
            <a:alphaModFix/>
          </a:blip>
          <a:stretch>
            <a:fillRect/>
          </a:stretch>
        </p:blipFill>
        <p:spPr>
          <a:xfrm>
            <a:off x="3350950" y="1851400"/>
            <a:ext cx="862799" cy="862799"/>
          </a:xfrm>
          <a:prstGeom prst="rect">
            <a:avLst/>
          </a:prstGeom>
          <a:noFill/>
          <a:ln>
            <a:noFill/>
          </a:ln>
        </p:spPr>
      </p:pic>
      <p:sp>
        <p:nvSpPr>
          <p:cNvPr id="285" name="Google Shape;285;p30"/>
          <p:cNvSpPr txBox="1"/>
          <p:nvPr/>
        </p:nvSpPr>
        <p:spPr>
          <a:xfrm>
            <a:off x="3147400" y="2906300"/>
            <a:ext cx="12699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1"/>
                </a:solidFill>
                <a:latin typeface="Lato"/>
                <a:ea typeface="Lato"/>
                <a:cs typeface="Lato"/>
                <a:sym typeface="Lato"/>
              </a:rPr>
              <a:t>8,835</a:t>
            </a:r>
            <a:endParaRPr>
              <a:solidFill>
                <a:schemeClr val="lt1"/>
              </a:solidFill>
              <a:latin typeface="Lato"/>
              <a:ea typeface="Lato"/>
              <a:cs typeface="Lato"/>
              <a:sym typeface="Lato"/>
            </a:endParaRPr>
          </a:p>
          <a:p>
            <a:pPr marL="0" lvl="0" indent="0" algn="ctr" rtl="0">
              <a:spcBef>
                <a:spcPts val="0"/>
              </a:spcBef>
              <a:spcAft>
                <a:spcPts val="0"/>
              </a:spcAft>
              <a:buNone/>
            </a:pPr>
            <a:r>
              <a:rPr lang="en">
                <a:solidFill>
                  <a:schemeClr val="lt1"/>
                </a:solidFill>
                <a:latin typeface="Lato"/>
                <a:ea typeface="Lato"/>
                <a:cs typeface="Lato"/>
                <a:sym typeface="Lato"/>
              </a:rPr>
              <a:t>Incidents</a:t>
            </a:r>
            <a:endParaRPr>
              <a:solidFill>
                <a:schemeClr val="lt1"/>
              </a:solidFill>
              <a:latin typeface="Lato"/>
              <a:ea typeface="Lato"/>
              <a:cs typeface="Lato"/>
              <a:sym typeface="Lato"/>
            </a:endParaRPr>
          </a:p>
        </p:txBody>
      </p:sp>
      <p:pic>
        <p:nvPicPr>
          <p:cNvPr id="286" name="Google Shape;286;p30"/>
          <p:cNvPicPr preferRelativeResize="0"/>
          <p:nvPr/>
        </p:nvPicPr>
        <p:blipFill>
          <a:blip r:embed="rId5">
            <a:alphaModFix/>
          </a:blip>
          <a:stretch>
            <a:fillRect/>
          </a:stretch>
        </p:blipFill>
        <p:spPr>
          <a:xfrm flipH="1">
            <a:off x="4948076" y="1727087"/>
            <a:ext cx="987124" cy="987124"/>
          </a:xfrm>
          <a:prstGeom prst="rect">
            <a:avLst/>
          </a:prstGeom>
          <a:noFill/>
          <a:ln>
            <a:noFill/>
          </a:ln>
        </p:spPr>
      </p:pic>
      <p:sp>
        <p:nvSpPr>
          <p:cNvPr id="287" name="Google Shape;287;p30"/>
          <p:cNvSpPr txBox="1"/>
          <p:nvPr/>
        </p:nvSpPr>
        <p:spPr>
          <a:xfrm>
            <a:off x="4806700" y="2906300"/>
            <a:ext cx="12699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1"/>
                </a:solidFill>
                <a:latin typeface="Lato"/>
                <a:ea typeface="Lato"/>
                <a:cs typeface="Lato"/>
                <a:sym typeface="Lato"/>
              </a:rPr>
              <a:t>3</a:t>
            </a:r>
            <a:endParaRPr>
              <a:solidFill>
                <a:schemeClr val="lt1"/>
              </a:solidFill>
              <a:latin typeface="Lato"/>
              <a:ea typeface="Lato"/>
              <a:cs typeface="Lato"/>
              <a:sym typeface="Lato"/>
            </a:endParaRPr>
          </a:p>
          <a:p>
            <a:pPr marL="0" lvl="0" indent="0" algn="ctr" rtl="0">
              <a:spcBef>
                <a:spcPts val="0"/>
              </a:spcBef>
              <a:spcAft>
                <a:spcPts val="0"/>
              </a:spcAft>
              <a:buNone/>
            </a:pPr>
            <a:r>
              <a:rPr lang="en">
                <a:solidFill>
                  <a:schemeClr val="lt1"/>
                </a:solidFill>
                <a:latin typeface="Lato"/>
                <a:ea typeface="Lato"/>
                <a:cs typeface="Lato"/>
                <a:sym typeface="Lato"/>
              </a:rPr>
              <a:t>Fatalities</a:t>
            </a:r>
            <a:endParaRPr>
              <a:solidFill>
                <a:schemeClr val="lt1"/>
              </a:solidFill>
              <a:latin typeface="Lato"/>
              <a:ea typeface="Lato"/>
              <a:cs typeface="Lato"/>
              <a:sym typeface="Lato"/>
            </a:endParaRPr>
          </a:p>
        </p:txBody>
      </p:sp>
      <p:pic>
        <p:nvPicPr>
          <p:cNvPr id="288" name="Google Shape;288;p30"/>
          <p:cNvPicPr preferRelativeResize="0"/>
          <p:nvPr/>
        </p:nvPicPr>
        <p:blipFill>
          <a:blip r:embed="rId6">
            <a:alphaModFix/>
          </a:blip>
          <a:stretch>
            <a:fillRect/>
          </a:stretch>
        </p:blipFill>
        <p:spPr>
          <a:xfrm>
            <a:off x="6515075" y="1851400"/>
            <a:ext cx="862801" cy="862801"/>
          </a:xfrm>
          <a:prstGeom prst="rect">
            <a:avLst/>
          </a:prstGeom>
          <a:noFill/>
          <a:ln>
            <a:noFill/>
          </a:ln>
        </p:spPr>
      </p:pic>
      <p:sp>
        <p:nvSpPr>
          <p:cNvPr id="289" name="Google Shape;289;p30"/>
          <p:cNvSpPr txBox="1"/>
          <p:nvPr/>
        </p:nvSpPr>
        <p:spPr>
          <a:xfrm>
            <a:off x="6311525" y="2906300"/>
            <a:ext cx="12699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1"/>
                </a:solidFill>
                <a:latin typeface="Lato"/>
                <a:ea typeface="Lato"/>
                <a:cs typeface="Lato"/>
                <a:sym typeface="Lato"/>
              </a:rPr>
              <a:t>3,629</a:t>
            </a:r>
            <a:endParaRPr>
              <a:solidFill>
                <a:schemeClr val="lt1"/>
              </a:solidFill>
              <a:latin typeface="Lato"/>
              <a:ea typeface="Lato"/>
              <a:cs typeface="Lato"/>
              <a:sym typeface="Lato"/>
            </a:endParaRPr>
          </a:p>
          <a:p>
            <a:pPr marL="0" lvl="0" indent="0" algn="ctr" rtl="0">
              <a:spcBef>
                <a:spcPts val="0"/>
              </a:spcBef>
              <a:spcAft>
                <a:spcPts val="0"/>
              </a:spcAft>
              <a:buNone/>
            </a:pPr>
            <a:r>
              <a:rPr lang="en">
                <a:solidFill>
                  <a:schemeClr val="lt1"/>
                </a:solidFill>
                <a:latin typeface="Lato"/>
                <a:ea typeface="Lato"/>
                <a:cs typeface="Lato"/>
                <a:sym typeface="Lato"/>
              </a:rPr>
              <a:t>Structures Damaged</a:t>
            </a:r>
            <a:endParaRPr>
              <a:solidFill>
                <a:schemeClr val="lt1"/>
              </a:solidFill>
              <a:latin typeface="Lato"/>
              <a:ea typeface="Lato"/>
              <a:cs typeface="Lato"/>
              <a:sym typeface="Lato"/>
            </a:endParaRPr>
          </a:p>
        </p:txBody>
      </p:sp>
      <p:sp>
        <p:nvSpPr>
          <p:cNvPr id="290" name="Google Shape;290;p30"/>
          <p:cNvSpPr txBox="1"/>
          <p:nvPr/>
        </p:nvSpPr>
        <p:spPr>
          <a:xfrm>
            <a:off x="3874500" y="3714000"/>
            <a:ext cx="13950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lt1"/>
                </a:solidFill>
                <a:latin typeface="Lato"/>
                <a:ea typeface="Lato"/>
                <a:cs typeface="Lato"/>
                <a:sym typeface="Lato"/>
              </a:rPr>
              <a:t>2021 Fire Season.</a:t>
            </a:r>
            <a:endParaRPr sz="1200">
              <a:solidFill>
                <a:schemeClr val="lt1"/>
              </a:solidFill>
              <a:latin typeface="Lato"/>
              <a:ea typeface="Lato"/>
              <a:cs typeface="Lato"/>
              <a:sym typeface="Lato"/>
            </a:endParaRPr>
          </a:p>
        </p:txBody>
      </p:sp>
      <p:sp>
        <p:nvSpPr>
          <p:cNvPr id="291" name="Google Shape;291;p30"/>
          <p:cNvSpPr txBox="1"/>
          <p:nvPr/>
        </p:nvSpPr>
        <p:spPr>
          <a:xfrm>
            <a:off x="232525" y="4631375"/>
            <a:ext cx="2560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Lato"/>
                <a:ea typeface="Lato"/>
                <a:cs typeface="Lato"/>
                <a:sym typeface="Lato"/>
              </a:rPr>
              <a:t>Speaker: </a:t>
            </a:r>
            <a:r>
              <a:rPr lang="en" sz="1300">
                <a:solidFill>
                  <a:schemeClr val="lt1"/>
                </a:solidFill>
                <a:latin typeface="Lato"/>
                <a:ea typeface="Lato"/>
                <a:cs typeface="Lato"/>
                <a:sym typeface="Lato"/>
              </a:rPr>
              <a:t>Jennifer Serrano</a:t>
            </a:r>
            <a:endParaRPr>
              <a:solidFill>
                <a:schemeClr val="lt1"/>
              </a:solidFill>
              <a:latin typeface="Lato"/>
              <a:ea typeface="Lato"/>
              <a:cs typeface="Lato"/>
              <a:sym typeface="La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31"/>
          <p:cNvPicPr preferRelativeResize="0"/>
          <p:nvPr/>
        </p:nvPicPr>
        <p:blipFill rotWithShape="1">
          <a:blip r:embed="rId3">
            <a:alphaModFix/>
          </a:blip>
          <a:srcRect l="-1722" r="405" b="57850"/>
          <a:stretch/>
        </p:blipFill>
        <p:spPr>
          <a:xfrm>
            <a:off x="669125" y="3449575"/>
            <a:ext cx="6118450" cy="1258000"/>
          </a:xfrm>
          <a:prstGeom prst="rect">
            <a:avLst/>
          </a:prstGeom>
          <a:noFill/>
          <a:ln>
            <a:noFill/>
          </a:ln>
        </p:spPr>
      </p:pic>
      <p:sp>
        <p:nvSpPr>
          <p:cNvPr id="297" name="Google Shape;297;p31"/>
          <p:cNvSpPr txBox="1">
            <a:spLocks noGrp="1"/>
          </p:cNvSpPr>
          <p:nvPr>
            <p:ph type="body" idx="4294967295"/>
          </p:nvPr>
        </p:nvSpPr>
        <p:spPr>
          <a:xfrm>
            <a:off x="1052550" y="1010425"/>
            <a:ext cx="7038900" cy="29112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Can use AI + ML to monitor and control wildfires because of computational powers and a lot of wildfire-related data has been gathered over the years.</a:t>
            </a:r>
            <a:endParaRPr/>
          </a:p>
          <a:p>
            <a:pPr marL="457200" lvl="0" indent="-311150" algn="l" rtl="0">
              <a:spcBef>
                <a:spcPts val="0"/>
              </a:spcBef>
              <a:spcAft>
                <a:spcPts val="0"/>
              </a:spcAft>
              <a:buSzPts val="1300"/>
              <a:buChar char="●"/>
            </a:pPr>
            <a:r>
              <a:rPr lang="en"/>
              <a:t>Features used to predict wildfire size: temperature, wind speed, precipitation,  acres burned, discovery date, etc. </a:t>
            </a:r>
            <a:endParaRPr/>
          </a:p>
          <a:p>
            <a:pPr marL="457200" lvl="0" indent="-311150" algn="l" rtl="0">
              <a:spcBef>
                <a:spcPts val="0"/>
              </a:spcBef>
              <a:spcAft>
                <a:spcPts val="0"/>
              </a:spcAft>
              <a:buSzPts val="1300"/>
              <a:buChar char="●"/>
            </a:pPr>
            <a:r>
              <a:rPr lang="en"/>
              <a:t>Random Forest  &amp; SVM  </a:t>
            </a:r>
            <a:endParaRPr/>
          </a:p>
          <a:p>
            <a:pPr marL="457200" lvl="0" indent="-311150" algn="l" rtl="0">
              <a:spcBef>
                <a:spcPts val="0"/>
              </a:spcBef>
              <a:spcAft>
                <a:spcPts val="0"/>
              </a:spcAft>
              <a:buSzPts val="1300"/>
              <a:buChar char="●"/>
            </a:pPr>
            <a:r>
              <a:rPr lang="en"/>
              <a:t>C: 10-99.9 acres</a:t>
            </a:r>
            <a:endParaRPr/>
          </a:p>
          <a:p>
            <a:pPr marL="457200" lvl="0" indent="-311150" algn="l" rtl="0">
              <a:spcBef>
                <a:spcPts val="0"/>
              </a:spcBef>
              <a:spcAft>
                <a:spcPts val="0"/>
              </a:spcAft>
              <a:buSzPts val="1300"/>
              <a:buChar char="●"/>
            </a:pPr>
            <a:r>
              <a:rPr lang="en"/>
              <a:t>D: 100 -299.9 acres</a:t>
            </a:r>
            <a:endParaRPr/>
          </a:p>
          <a:p>
            <a:pPr marL="457200" lvl="0" indent="-311150" algn="l" rtl="0">
              <a:spcBef>
                <a:spcPts val="0"/>
              </a:spcBef>
              <a:spcAft>
                <a:spcPts val="0"/>
              </a:spcAft>
              <a:buSzPts val="1300"/>
              <a:buChar char="●"/>
            </a:pPr>
            <a:r>
              <a:rPr lang="en"/>
              <a:t>E: 300- 999 acres</a:t>
            </a:r>
            <a:endParaRPr/>
          </a:p>
          <a:p>
            <a:pPr marL="457200" lvl="0" indent="-311150" algn="l" rtl="0">
              <a:spcBef>
                <a:spcPts val="0"/>
              </a:spcBef>
              <a:spcAft>
                <a:spcPts val="0"/>
              </a:spcAft>
              <a:buSzPts val="1300"/>
              <a:buChar char="●"/>
            </a:pPr>
            <a:r>
              <a:rPr lang="en"/>
              <a:t>F: 1000-4999 acres</a:t>
            </a:r>
            <a:endParaRPr/>
          </a:p>
          <a:p>
            <a:pPr marL="457200" lvl="0" indent="-311150" algn="l" rtl="0">
              <a:spcBef>
                <a:spcPts val="0"/>
              </a:spcBef>
              <a:spcAft>
                <a:spcPts val="0"/>
              </a:spcAft>
              <a:buSzPts val="1300"/>
              <a:buChar char="●"/>
            </a:pPr>
            <a:r>
              <a:rPr lang="en"/>
              <a:t>G: 5000+ acres</a:t>
            </a:r>
            <a:endParaRPr/>
          </a:p>
          <a:p>
            <a:pPr marL="0" lvl="0" indent="0" algn="l" rtl="0">
              <a:spcBef>
                <a:spcPts val="1200"/>
              </a:spcBef>
              <a:spcAft>
                <a:spcPts val="1200"/>
              </a:spcAft>
              <a:buNone/>
            </a:pPr>
            <a:endParaRPr/>
          </a:p>
        </p:txBody>
      </p:sp>
      <p:sp>
        <p:nvSpPr>
          <p:cNvPr id="298" name="Google Shape;298;p31"/>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Wildfire Size Predictive Model</a:t>
            </a:r>
            <a:endParaRPr/>
          </a:p>
        </p:txBody>
      </p:sp>
      <p:pic>
        <p:nvPicPr>
          <p:cNvPr id="299" name="Google Shape;299;p31"/>
          <p:cNvPicPr preferRelativeResize="0"/>
          <p:nvPr/>
        </p:nvPicPr>
        <p:blipFill rotWithShape="1">
          <a:blip r:embed="rId4">
            <a:alphaModFix/>
          </a:blip>
          <a:srcRect l="57353" t="23360" r="22258" b="58867"/>
          <a:stretch/>
        </p:blipFill>
        <p:spPr>
          <a:xfrm>
            <a:off x="5173225" y="2146950"/>
            <a:ext cx="1429976" cy="1170593"/>
          </a:xfrm>
          <a:prstGeom prst="rect">
            <a:avLst/>
          </a:prstGeom>
          <a:noFill/>
          <a:ln>
            <a:noFill/>
          </a:ln>
        </p:spPr>
      </p:pic>
      <p:pic>
        <p:nvPicPr>
          <p:cNvPr id="300" name="Google Shape;300;p31"/>
          <p:cNvPicPr preferRelativeResize="0"/>
          <p:nvPr/>
        </p:nvPicPr>
        <p:blipFill rotWithShape="1">
          <a:blip r:embed="rId5">
            <a:alphaModFix/>
          </a:blip>
          <a:srcRect l="28166" t="30308" r="38113" b="27607"/>
          <a:stretch/>
        </p:blipFill>
        <p:spPr>
          <a:xfrm>
            <a:off x="6891125" y="2079900"/>
            <a:ext cx="1846875" cy="2164649"/>
          </a:xfrm>
          <a:prstGeom prst="rect">
            <a:avLst/>
          </a:prstGeom>
          <a:noFill/>
          <a:ln>
            <a:noFill/>
          </a:ln>
        </p:spPr>
      </p:pic>
      <p:sp>
        <p:nvSpPr>
          <p:cNvPr id="301" name="Google Shape;301;p31"/>
          <p:cNvSpPr txBox="1"/>
          <p:nvPr/>
        </p:nvSpPr>
        <p:spPr>
          <a:xfrm>
            <a:off x="7946900" y="3977358"/>
            <a:ext cx="791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dirty="0">
                <a:latin typeface="Lato"/>
                <a:ea typeface="Lato"/>
                <a:cs typeface="Lato"/>
                <a:sym typeface="Lato"/>
              </a:rPr>
              <a:t>15,000 Acres</a:t>
            </a:r>
            <a:endParaRPr sz="600" dirty="0">
              <a:latin typeface="Lato"/>
              <a:ea typeface="Lato"/>
              <a:cs typeface="Lato"/>
              <a:sym typeface="Lato"/>
            </a:endParaRPr>
          </a:p>
          <a:p>
            <a:pPr marL="0" lvl="0" indent="0" algn="ctr" rtl="0">
              <a:spcBef>
                <a:spcPts val="0"/>
              </a:spcBef>
              <a:spcAft>
                <a:spcPts val="0"/>
              </a:spcAft>
              <a:buNone/>
            </a:pPr>
            <a:r>
              <a:rPr lang="en" sz="600" dirty="0">
                <a:latin typeface="Lato"/>
                <a:ea typeface="Lato"/>
                <a:cs typeface="Lato"/>
                <a:sym typeface="Lato"/>
              </a:rPr>
              <a:t>Class G</a:t>
            </a:r>
            <a:endParaRPr sz="600" dirty="0">
              <a:latin typeface="Lato"/>
              <a:ea typeface="Lato"/>
              <a:cs typeface="Lato"/>
              <a:sym typeface="Lato"/>
            </a:endParaRPr>
          </a:p>
        </p:txBody>
      </p:sp>
      <p:sp>
        <p:nvSpPr>
          <p:cNvPr id="302" name="Google Shape;302;p31"/>
          <p:cNvSpPr txBox="1"/>
          <p:nvPr/>
        </p:nvSpPr>
        <p:spPr>
          <a:xfrm>
            <a:off x="6057200" y="3053775"/>
            <a:ext cx="5460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a:latin typeface="Lato"/>
                <a:ea typeface="Lato"/>
                <a:cs typeface="Lato"/>
                <a:sym typeface="Lato"/>
              </a:rPr>
              <a:t>328  Acres</a:t>
            </a:r>
            <a:endParaRPr sz="600">
              <a:latin typeface="Lato"/>
              <a:ea typeface="Lato"/>
              <a:cs typeface="Lato"/>
              <a:sym typeface="Lato"/>
            </a:endParaRPr>
          </a:p>
          <a:p>
            <a:pPr marL="0" lvl="0" indent="0" algn="ctr" rtl="0">
              <a:spcBef>
                <a:spcPts val="0"/>
              </a:spcBef>
              <a:spcAft>
                <a:spcPts val="0"/>
              </a:spcAft>
              <a:buNone/>
            </a:pPr>
            <a:r>
              <a:rPr lang="en" sz="600">
                <a:latin typeface="Lato"/>
                <a:ea typeface="Lato"/>
                <a:cs typeface="Lato"/>
                <a:sym typeface="Lato"/>
              </a:rPr>
              <a:t>Class E</a:t>
            </a:r>
            <a:endParaRPr sz="600">
              <a:latin typeface="Lato"/>
              <a:ea typeface="Lato"/>
              <a:cs typeface="Lato"/>
              <a:sym typeface="Lato"/>
            </a:endParaRPr>
          </a:p>
        </p:txBody>
      </p:sp>
      <p:pic>
        <p:nvPicPr>
          <p:cNvPr id="303" name="Google Shape;303;p31"/>
          <p:cNvPicPr preferRelativeResize="0"/>
          <p:nvPr/>
        </p:nvPicPr>
        <p:blipFill rotWithShape="1">
          <a:blip r:embed="rId4">
            <a:alphaModFix/>
          </a:blip>
          <a:srcRect l="23088" t="26447" r="56524" b="55780"/>
          <a:stretch/>
        </p:blipFill>
        <p:spPr>
          <a:xfrm>
            <a:off x="3455325" y="2146950"/>
            <a:ext cx="1429976" cy="1170599"/>
          </a:xfrm>
          <a:prstGeom prst="rect">
            <a:avLst/>
          </a:prstGeom>
          <a:noFill/>
          <a:ln>
            <a:noFill/>
          </a:ln>
        </p:spPr>
      </p:pic>
      <p:sp>
        <p:nvSpPr>
          <p:cNvPr id="304" name="Google Shape;304;p31"/>
          <p:cNvSpPr txBox="1"/>
          <p:nvPr/>
        </p:nvSpPr>
        <p:spPr>
          <a:xfrm>
            <a:off x="3455350" y="3053775"/>
            <a:ext cx="5460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a:latin typeface="Lato"/>
                <a:ea typeface="Lato"/>
                <a:cs typeface="Lato"/>
                <a:sym typeface="Lato"/>
              </a:rPr>
              <a:t>10  Acres</a:t>
            </a:r>
            <a:endParaRPr sz="600">
              <a:latin typeface="Lato"/>
              <a:ea typeface="Lato"/>
              <a:cs typeface="Lato"/>
              <a:sym typeface="Lato"/>
            </a:endParaRPr>
          </a:p>
          <a:p>
            <a:pPr marL="0" lvl="0" indent="0" algn="ctr" rtl="0">
              <a:spcBef>
                <a:spcPts val="0"/>
              </a:spcBef>
              <a:spcAft>
                <a:spcPts val="0"/>
              </a:spcAft>
              <a:buNone/>
            </a:pPr>
            <a:r>
              <a:rPr lang="en" sz="600">
                <a:latin typeface="Lato"/>
                <a:ea typeface="Lato"/>
                <a:cs typeface="Lato"/>
                <a:sym typeface="Lato"/>
              </a:rPr>
              <a:t>Class C</a:t>
            </a:r>
            <a:endParaRPr sz="600">
              <a:latin typeface="Lato"/>
              <a:ea typeface="Lato"/>
              <a:cs typeface="Lato"/>
              <a:sym typeface="Lato"/>
            </a:endParaRPr>
          </a:p>
        </p:txBody>
      </p:sp>
      <p:sp>
        <p:nvSpPr>
          <p:cNvPr id="305" name="Google Shape;305;p31"/>
          <p:cNvSpPr txBox="1"/>
          <p:nvPr/>
        </p:nvSpPr>
        <p:spPr>
          <a:xfrm>
            <a:off x="232525" y="4631375"/>
            <a:ext cx="2560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Lato"/>
                <a:ea typeface="Lato"/>
                <a:cs typeface="Lato"/>
                <a:sym typeface="Lato"/>
              </a:rPr>
              <a:t>Speaker: </a:t>
            </a:r>
            <a:r>
              <a:rPr lang="en" sz="1300">
                <a:solidFill>
                  <a:schemeClr val="lt1"/>
                </a:solidFill>
                <a:latin typeface="Lato"/>
                <a:ea typeface="Lato"/>
                <a:cs typeface="Lato"/>
                <a:sym typeface="Lato"/>
              </a:rPr>
              <a:t>Jennifer Serrano</a:t>
            </a:r>
            <a:endParaRPr>
              <a:solidFill>
                <a:schemeClr val="lt1"/>
              </a:solidFill>
              <a:latin typeface="Lato"/>
              <a:ea typeface="Lato"/>
              <a:cs typeface="Lato"/>
              <a:sym typeface="La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32"/>
          <p:cNvSpPr txBox="1">
            <a:spLocks noGrp="1"/>
          </p:cNvSpPr>
          <p:nvPr>
            <p:ph type="title"/>
          </p:nvPr>
        </p:nvSpPr>
        <p:spPr>
          <a:xfrm>
            <a:off x="1297500" y="69175"/>
            <a:ext cx="7038900" cy="914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t>Goals of Our Project</a:t>
            </a:r>
            <a:endParaRPr/>
          </a:p>
        </p:txBody>
      </p:sp>
      <p:sp>
        <p:nvSpPr>
          <p:cNvPr id="311" name="Google Shape;311;p32"/>
          <p:cNvSpPr txBox="1">
            <a:spLocks noGrp="1"/>
          </p:cNvSpPr>
          <p:nvPr>
            <p:ph type="body" idx="1"/>
          </p:nvPr>
        </p:nvSpPr>
        <p:spPr>
          <a:xfrm>
            <a:off x="806775" y="565175"/>
            <a:ext cx="4251300" cy="4466400"/>
          </a:xfrm>
          <a:prstGeom prst="rect">
            <a:avLst/>
          </a:prstGeom>
          <a:noFill/>
          <a:ln>
            <a:noFill/>
          </a:ln>
        </p:spPr>
        <p:txBody>
          <a:bodyPr spcFirstLastPara="1" wrap="square" lIns="91425" tIns="91425" rIns="91425" bIns="91425" anchor="t" anchorCtr="0">
            <a:noAutofit/>
          </a:bodyPr>
          <a:lstStyle/>
          <a:p>
            <a:pPr marL="457200" lvl="0" indent="-311150" algn="l" rtl="0">
              <a:lnSpc>
                <a:spcPct val="115000"/>
              </a:lnSpc>
              <a:spcBef>
                <a:spcPts val="0"/>
              </a:spcBef>
              <a:spcAft>
                <a:spcPts val="0"/>
              </a:spcAft>
              <a:buSzPts val="1300"/>
              <a:buChar char="●"/>
            </a:pPr>
            <a:r>
              <a:rPr lang="en"/>
              <a:t>Goals:</a:t>
            </a:r>
            <a:endParaRPr/>
          </a:p>
          <a:p>
            <a:pPr marL="914400" lvl="1" indent="-298450" algn="l" rtl="0">
              <a:lnSpc>
                <a:spcPct val="115000"/>
              </a:lnSpc>
              <a:spcBef>
                <a:spcPts val="0"/>
              </a:spcBef>
              <a:spcAft>
                <a:spcPts val="0"/>
              </a:spcAft>
              <a:buSzPts val="1100"/>
              <a:buChar char="○"/>
            </a:pPr>
            <a:r>
              <a:rPr lang="en"/>
              <a:t>The KISS principle ("Keep it simple stupid!")</a:t>
            </a:r>
            <a:endParaRPr/>
          </a:p>
          <a:p>
            <a:pPr marL="914400" lvl="1" indent="-298450" algn="l" rtl="0">
              <a:lnSpc>
                <a:spcPct val="115000"/>
              </a:lnSpc>
              <a:spcBef>
                <a:spcPts val="0"/>
              </a:spcBef>
              <a:spcAft>
                <a:spcPts val="0"/>
              </a:spcAft>
              <a:buSzPts val="1100"/>
              <a:buChar char="○"/>
            </a:pPr>
            <a:r>
              <a:rPr lang="en"/>
              <a:t>The Software has a mandatory delivery date that must be met.</a:t>
            </a:r>
            <a:endParaRPr/>
          </a:p>
          <a:p>
            <a:pPr marL="914400" lvl="1" indent="-298450" algn="l" rtl="0">
              <a:lnSpc>
                <a:spcPct val="115000"/>
              </a:lnSpc>
              <a:spcBef>
                <a:spcPts val="0"/>
              </a:spcBef>
              <a:spcAft>
                <a:spcPts val="0"/>
              </a:spcAft>
              <a:buSzPts val="1100"/>
              <a:buChar char="○"/>
            </a:pPr>
            <a:r>
              <a:rPr lang="en"/>
              <a:t>Emphasis on speed versus memory use</a:t>
            </a:r>
            <a:endParaRPr/>
          </a:p>
          <a:p>
            <a:pPr marL="914400" lvl="1" indent="-298450" algn="l" rtl="0">
              <a:lnSpc>
                <a:spcPct val="115000"/>
              </a:lnSpc>
              <a:spcBef>
                <a:spcPts val="0"/>
              </a:spcBef>
              <a:spcAft>
                <a:spcPts val="0"/>
              </a:spcAft>
              <a:buSzPts val="1100"/>
              <a:buChar char="○"/>
            </a:pPr>
            <a:r>
              <a:rPr lang="en"/>
              <a:t>The product should work, look, or "feel" like an existing product</a:t>
            </a:r>
            <a:endParaRPr/>
          </a:p>
          <a:p>
            <a:pPr marL="914400" lvl="1" indent="-298450" algn="l" rtl="0">
              <a:lnSpc>
                <a:spcPct val="115000"/>
              </a:lnSpc>
              <a:spcBef>
                <a:spcPts val="0"/>
              </a:spcBef>
              <a:spcAft>
                <a:spcPts val="0"/>
              </a:spcAft>
              <a:buSzPts val="1100"/>
              <a:buChar char="○"/>
            </a:pPr>
            <a:r>
              <a:rPr lang="en"/>
              <a:t>The data gathered from ArcGIS’s Living Atlas should be accurate </a:t>
            </a:r>
            <a:endParaRPr/>
          </a:p>
          <a:p>
            <a:pPr marL="914400" lvl="1" indent="-298450" algn="l" rtl="0">
              <a:lnSpc>
                <a:spcPct val="115000"/>
              </a:lnSpc>
              <a:spcBef>
                <a:spcPts val="0"/>
              </a:spcBef>
              <a:spcAft>
                <a:spcPts val="0"/>
              </a:spcAft>
              <a:buSzPts val="1100"/>
              <a:buChar char="○"/>
            </a:pPr>
            <a:r>
              <a:rPr lang="en"/>
              <a:t>The GUI should be user-friendly</a:t>
            </a:r>
            <a:endParaRPr/>
          </a:p>
          <a:p>
            <a:pPr marL="914400" lvl="1" indent="-298450" algn="l" rtl="0">
              <a:lnSpc>
                <a:spcPct val="115000"/>
              </a:lnSpc>
              <a:spcBef>
                <a:spcPts val="0"/>
              </a:spcBef>
              <a:spcAft>
                <a:spcPts val="0"/>
              </a:spcAft>
              <a:buSzPts val="1100"/>
              <a:buChar char="○"/>
            </a:pPr>
            <a:r>
              <a:rPr lang="en"/>
              <a:t>The application should be able to effectively extract knowledge of climate change and wildfire data for users</a:t>
            </a:r>
            <a:endParaRPr/>
          </a:p>
          <a:p>
            <a:pPr marL="914400" lvl="1" indent="-298450" algn="l" rtl="0">
              <a:lnSpc>
                <a:spcPct val="115000"/>
              </a:lnSpc>
              <a:spcBef>
                <a:spcPts val="0"/>
              </a:spcBef>
              <a:spcAft>
                <a:spcPts val="0"/>
              </a:spcAft>
              <a:buSzPts val="1100"/>
              <a:buChar char="○"/>
            </a:pPr>
            <a:r>
              <a:rPr lang="en"/>
              <a:t>To create a dashboard with data analytics models includes data science models in the back end to correlate  the cause and effect of wildfires</a:t>
            </a:r>
            <a:endParaRPr/>
          </a:p>
          <a:p>
            <a:pPr marL="0" lvl="0" indent="0" algn="l" rtl="0">
              <a:lnSpc>
                <a:spcPct val="115000"/>
              </a:lnSpc>
              <a:spcBef>
                <a:spcPts val="0"/>
              </a:spcBef>
              <a:spcAft>
                <a:spcPts val="0"/>
              </a:spcAft>
              <a:buNone/>
            </a:pPr>
            <a:endParaRPr/>
          </a:p>
        </p:txBody>
      </p:sp>
      <p:sp>
        <p:nvSpPr>
          <p:cNvPr id="312" name="Google Shape;312;p32"/>
          <p:cNvSpPr txBox="1"/>
          <p:nvPr/>
        </p:nvSpPr>
        <p:spPr>
          <a:xfrm>
            <a:off x="63200" y="4631375"/>
            <a:ext cx="2225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Lato"/>
                <a:ea typeface="Lato"/>
                <a:cs typeface="Lato"/>
                <a:sym typeface="Lato"/>
              </a:rPr>
              <a:t>Speaker: Rayan Hyder</a:t>
            </a:r>
            <a:endParaRPr>
              <a:solidFill>
                <a:schemeClr val="lt1"/>
              </a:solidFill>
              <a:latin typeface="Lato"/>
              <a:ea typeface="Lato"/>
              <a:cs typeface="Lato"/>
              <a:sym typeface="Lato"/>
            </a:endParaRPr>
          </a:p>
        </p:txBody>
      </p:sp>
      <p:pic>
        <p:nvPicPr>
          <p:cNvPr id="313" name="Google Shape;313;p32"/>
          <p:cNvPicPr preferRelativeResize="0"/>
          <p:nvPr/>
        </p:nvPicPr>
        <p:blipFill>
          <a:blip r:embed="rId3">
            <a:alphaModFix/>
          </a:blip>
          <a:stretch>
            <a:fillRect/>
          </a:stretch>
        </p:blipFill>
        <p:spPr>
          <a:xfrm>
            <a:off x="5206450" y="565175"/>
            <a:ext cx="3781123" cy="23481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5"/>
          <p:cNvSpPr txBox="1">
            <a:spLocks noGrp="1"/>
          </p:cNvSpPr>
          <p:nvPr>
            <p:ph type="ctrTitle"/>
          </p:nvPr>
        </p:nvSpPr>
        <p:spPr>
          <a:xfrm>
            <a:off x="2951425" y="177350"/>
            <a:ext cx="6036900" cy="2932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000"/>
              <a:buNone/>
            </a:pPr>
            <a:r>
              <a:rPr lang="en" sz="3600"/>
              <a:t>Data Science for Climate Change Management</a:t>
            </a:r>
            <a:endParaRPr sz="3600"/>
          </a:p>
          <a:p>
            <a:pPr marL="0" lvl="0" indent="0" algn="l" rtl="0">
              <a:lnSpc>
                <a:spcPct val="100000"/>
              </a:lnSpc>
              <a:spcBef>
                <a:spcPts val="0"/>
              </a:spcBef>
              <a:spcAft>
                <a:spcPts val="0"/>
              </a:spcAft>
              <a:buSzPts val="4000"/>
              <a:buNone/>
            </a:pPr>
            <a:r>
              <a:rPr lang="en" sz="3600"/>
              <a:t>with Focus on Drought and Wildfire in California</a:t>
            </a:r>
            <a:endParaRPr sz="3600"/>
          </a:p>
        </p:txBody>
      </p:sp>
      <p:sp>
        <p:nvSpPr>
          <p:cNvPr id="144" name="Google Shape;144;p15"/>
          <p:cNvSpPr txBox="1">
            <a:spLocks noGrp="1"/>
          </p:cNvSpPr>
          <p:nvPr>
            <p:ph type="subTitle" idx="1"/>
          </p:nvPr>
        </p:nvSpPr>
        <p:spPr>
          <a:xfrm>
            <a:off x="3550825" y="3570850"/>
            <a:ext cx="5437500" cy="1244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300"/>
              <a:buNone/>
            </a:pPr>
            <a:r>
              <a:rPr lang="en"/>
              <a:t>Team Members: Mazel Fernandez, Rayan Hyder, Victor Raj, Jennifer Serrano-Perez, Funing Yang</a:t>
            </a:r>
            <a:endParaRPr/>
          </a:p>
          <a:p>
            <a:pPr marL="0" lvl="0" indent="0" algn="l" rtl="0">
              <a:lnSpc>
                <a:spcPct val="100000"/>
              </a:lnSpc>
              <a:spcBef>
                <a:spcPts val="0"/>
              </a:spcBef>
              <a:spcAft>
                <a:spcPts val="0"/>
              </a:spcAft>
              <a:buSzPts val="1300"/>
              <a:buNone/>
            </a:pPr>
            <a:r>
              <a:rPr lang="en"/>
              <a:t>Project Lead: Mazel Fernandez</a:t>
            </a:r>
            <a:endParaRPr/>
          </a:p>
          <a:p>
            <a:pPr marL="0" lvl="0" indent="0" algn="l" rtl="0">
              <a:lnSpc>
                <a:spcPct val="100000"/>
              </a:lnSpc>
              <a:spcBef>
                <a:spcPts val="0"/>
              </a:spcBef>
              <a:spcAft>
                <a:spcPts val="0"/>
              </a:spcAft>
              <a:buSzPts val="1300"/>
              <a:buNone/>
            </a:pPr>
            <a:r>
              <a:rPr lang="en"/>
              <a:t>Academic Advisor: Mohammad Pourhomayoun</a:t>
            </a:r>
            <a:endParaRPr/>
          </a:p>
          <a:p>
            <a:pPr marL="0" lvl="0" indent="0" algn="l" rtl="0">
              <a:lnSpc>
                <a:spcPct val="100000"/>
              </a:lnSpc>
              <a:spcBef>
                <a:spcPts val="0"/>
              </a:spcBef>
              <a:spcAft>
                <a:spcPts val="0"/>
              </a:spcAft>
              <a:buSzPts val="1300"/>
              <a:buNone/>
            </a:pPr>
            <a:r>
              <a:rPr lang="en"/>
              <a:t>Sponsors: NASA and LA City</a:t>
            </a:r>
            <a:endParaRPr/>
          </a:p>
          <a:p>
            <a:pPr marL="0" lvl="0" indent="0" algn="l" rtl="0">
              <a:lnSpc>
                <a:spcPct val="100000"/>
              </a:lnSpc>
              <a:spcBef>
                <a:spcPts val="0"/>
              </a:spcBef>
              <a:spcAft>
                <a:spcPts val="0"/>
              </a:spcAft>
              <a:buSzPts val="1300"/>
              <a:buNone/>
            </a:pPr>
            <a:r>
              <a:rPr lang="en"/>
              <a:t>Grad Support: Ryan Dunning</a:t>
            </a:r>
            <a:endParaRPr/>
          </a:p>
        </p:txBody>
      </p:sp>
      <p:pic>
        <p:nvPicPr>
          <p:cNvPr id="145" name="Google Shape;145;p15"/>
          <p:cNvPicPr preferRelativeResize="0"/>
          <p:nvPr/>
        </p:nvPicPr>
        <p:blipFill>
          <a:blip r:embed="rId3">
            <a:alphaModFix/>
          </a:blip>
          <a:stretch>
            <a:fillRect/>
          </a:stretch>
        </p:blipFill>
        <p:spPr>
          <a:xfrm>
            <a:off x="376625" y="2501675"/>
            <a:ext cx="2468425" cy="25113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33"/>
          <p:cNvSpPr txBox="1">
            <a:spLocks noGrp="1"/>
          </p:cNvSpPr>
          <p:nvPr>
            <p:ph type="title"/>
          </p:nvPr>
        </p:nvSpPr>
        <p:spPr>
          <a:xfrm>
            <a:off x="744875" y="145800"/>
            <a:ext cx="3533100" cy="914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Purpose of our project</a:t>
            </a:r>
            <a:endParaRPr/>
          </a:p>
        </p:txBody>
      </p:sp>
      <p:sp>
        <p:nvSpPr>
          <p:cNvPr id="319" name="Google Shape;319;p33"/>
          <p:cNvSpPr txBox="1">
            <a:spLocks noGrp="1"/>
          </p:cNvSpPr>
          <p:nvPr>
            <p:ph type="body" idx="1"/>
          </p:nvPr>
        </p:nvSpPr>
        <p:spPr>
          <a:xfrm>
            <a:off x="928900" y="666850"/>
            <a:ext cx="3403200" cy="4092300"/>
          </a:xfrm>
          <a:prstGeom prst="rect">
            <a:avLst/>
          </a:prstGeom>
        </p:spPr>
        <p:txBody>
          <a:bodyPr spcFirstLastPara="1" wrap="square" lIns="91425" tIns="91425" rIns="91425" bIns="91425" anchor="t" anchorCtr="0">
            <a:normAutofit/>
          </a:bodyPr>
          <a:lstStyle/>
          <a:p>
            <a:pPr marL="457200" lvl="0" indent="-317500" algn="l" rtl="0">
              <a:lnSpc>
                <a:spcPct val="100000"/>
              </a:lnSpc>
              <a:spcBef>
                <a:spcPts val="0"/>
              </a:spcBef>
              <a:spcAft>
                <a:spcPts val="0"/>
              </a:spcAft>
              <a:buSzPts val="1400"/>
              <a:buChar char="●"/>
            </a:pPr>
            <a:r>
              <a:rPr lang="en"/>
              <a:t>To create a user-friendly dashboard with data analytics models to help understand the cause and effect of wildfires, thus bringing more awareness to fire readiness, and other factors such as climate change.</a:t>
            </a:r>
            <a:endParaRPr/>
          </a:p>
          <a:p>
            <a:pPr marL="457200" lvl="0" indent="0" algn="l" rtl="0">
              <a:lnSpc>
                <a:spcPct val="100000"/>
              </a:lnSpc>
              <a:spcBef>
                <a:spcPts val="0"/>
              </a:spcBef>
              <a:spcAft>
                <a:spcPts val="0"/>
              </a:spcAft>
              <a:buNone/>
            </a:pPr>
            <a:endParaRPr/>
          </a:p>
          <a:p>
            <a:pPr marL="457200" lvl="0" indent="-311150" algn="l" rtl="0">
              <a:lnSpc>
                <a:spcPct val="100000"/>
              </a:lnSpc>
              <a:spcBef>
                <a:spcPts val="0"/>
              </a:spcBef>
              <a:spcAft>
                <a:spcPts val="0"/>
              </a:spcAft>
              <a:buSzPts val="1300"/>
              <a:buChar char="●"/>
            </a:pPr>
            <a:r>
              <a:rPr lang="en"/>
              <a:t>Illustrate prescient models or administrations that will give the fundamental data around fire climate, fire danger/fuels, an intelligence/resource status data that fire directors got to expect critical fierce blaze movement and decide where to position firefighters, motors, air ship and other rapidly spreading fire concealment resources to reply to it.</a:t>
            </a:r>
            <a:endParaRPr/>
          </a:p>
          <a:p>
            <a:pPr marL="0" lvl="0" indent="0" algn="l" rtl="0">
              <a:spcBef>
                <a:spcPts val="0"/>
              </a:spcBef>
              <a:spcAft>
                <a:spcPts val="1200"/>
              </a:spcAft>
              <a:buNone/>
            </a:pPr>
            <a:endParaRPr/>
          </a:p>
        </p:txBody>
      </p:sp>
      <p:sp>
        <p:nvSpPr>
          <p:cNvPr id="320" name="Google Shape;320;p33"/>
          <p:cNvSpPr txBox="1"/>
          <p:nvPr/>
        </p:nvSpPr>
        <p:spPr>
          <a:xfrm>
            <a:off x="63200" y="4659600"/>
            <a:ext cx="2225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Lato"/>
                <a:ea typeface="Lato"/>
                <a:cs typeface="Lato"/>
                <a:sym typeface="Lato"/>
              </a:rPr>
              <a:t>Speaker: Rayan Hyder</a:t>
            </a:r>
            <a:endParaRPr>
              <a:solidFill>
                <a:schemeClr val="lt1"/>
              </a:solidFill>
              <a:latin typeface="Lato"/>
              <a:ea typeface="Lato"/>
              <a:cs typeface="Lato"/>
              <a:sym typeface="Lato"/>
            </a:endParaRPr>
          </a:p>
        </p:txBody>
      </p:sp>
      <p:pic>
        <p:nvPicPr>
          <p:cNvPr id="321" name="Google Shape;321;p33"/>
          <p:cNvPicPr preferRelativeResize="0"/>
          <p:nvPr/>
        </p:nvPicPr>
        <p:blipFill>
          <a:blip r:embed="rId3">
            <a:alphaModFix/>
          </a:blip>
          <a:stretch>
            <a:fillRect/>
          </a:stretch>
        </p:blipFill>
        <p:spPr>
          <a:xfrm>
            <a:off x="5335875" y="2534317"/>
            <a:ext cx="3582013" cy="2166180"/>
          </a:xfrm>
          <a:prstGeom prst="rect">
            <a:avLst/>
          </a:prstGeom>
          <a:noFill/>
          <a:ln>
            <a:noFill/>
          </a:ln>
        </p:spPr>
      </p:pic>
      <p:sp>
        <p:nvSpPr>
          <p:cNvPr id="322" name="Google Shape;322;p33"/>
          <p:cNvSpPr txBox="1"/>
          <p:nvPr/>
        </p:nvSpPr>
        <p:spPr>
          <a:xfrm>
            <a:off x="6507200" y="2171550"/>
            <a:ext cx="6957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dddd</a:t>
            </a:r>
            <a:endParaRPr>
              <a:latin typeface="Lato"/>
              <a:ea typeface="Lato"/>
              <a:cs typeface="Lato"/>
              <a:sym typeface="Lato"/>
            </a:endParaRPr>
          </a:p>
        </p:txBody>
      </p:sp>
      <p:pic>
        <p:nvPicPr>
          <p:cNvPr id="323" name="Google Shape;323;p33"/>
          <p:cNvPicPr preferRelativeResize="0"/>
          <p:nvPr/>
        </p:nvPicPr>
        <p:blipFill>
          <a:blip r:embed="rId4">
            <a:alphaModFix/>
          </a:blip>
          <a:stretch>
            <a:fillRect/>
          </a:stretch>
        </p:blipFill>
        <p:spPr>
          <a:xfrm>
            <a:off x="4572001" y="379124"/>
            <a:ext cx="4411473" cy="19200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3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Impact on Ecosystem</a:t>
            </a:r>
            <a:endParaRPr/>
          </a:p>
        </p:txBody>
      </p:sp>
      <p:sp>
        <p:nvSpPr>
          <p:cNvPr id="329" name="Google Shape;329;p34"/>
          <p:cNvSpPr txBox="1">
            <a:spLocks noGrp="1"/>
          </p:cNvSpPr>
          <p:nvPr>
            <p:ph type="body" idx="1"/>
          </p:nvPr>
        </p:nvSpPr>
        <p:spPr>
          <a:xfrm>
            <a:off x="925500" y="983950"/>
            <a:ext cx="3646500" cy="3935400"/>
          </a:xfrm>
          <a:prstGeom prst="rect">
            <a:avLst/>
          </a:prstGeom>
        </p:spPr>
        <p:txBody>
          <a:bodyPr spcFirstLastPara="1" wrap="square" lIns="91425" tIns="91425" rIns="91425" bIns="91425" anchor="t" anchorCtr="0">
            <a:normAutofit fontScale="77500" lnSpcReduction="20000"/>
          </a:bodyPr>
          <a:lstStyle/>
          <a:p>
            <a:pPr marL="457200" lvl="0" indent="-292576" algn="l" rtl="0">
              <a:spcBef>
                <a:spcPts val="0"/>
              </a:spcBef>
              <a:spcAft>
                <a:spcPts val="0"/>
              </a:spcAft>
              <a:buSzPct val="100000"/>
              <a:buChar char="●"/>
            </a:pPr>
            <a:r>
              <a:rPr lang="en" dirty="0"/>
              <a:t>Some scientists claim that intrusive weeds and grassses might surpass local plants and bushes, making soil disintegration more likely which may lead to indeed more visit fierce blazes within the future, concurring to CBS.</a:t>
            </a:r>
            <a:endParaRPr dirty="0"/>
          </a:p>
          <a:p>
            <a:pPr marL="457200" lvl="0" indent="0" algn="l" rtl="0">
              <a:spcBef>
                <a:spcPts val="1200"/>
              </a:spcBef>
              <a:spcAft>
                <a:spcPts val="0"/>
              </a:spcAft>
              <a:buNone/>
            </a:pPr>
            <a:endParaRPr dirty="0"/>
          </a:p>
          <a:p>
            <a:pPr marL="457200" lvl="0" indent="-292576" algn="l" rtl="0">
              <a:spcBef>
                <a:spcPts val="1200"/>
              </a:spcBef>
              <a:spcAft>
                <a:spcPts val="0"/>
              </a:spcAft>
              <a:buSzPct val="100000"/>
              <a:buChar char="●"/>
            </a:pPr>
            <a:r>
              <a:rPr lang="en" dirty="0"/>
              <a:t>The effect on creatures will depend on the species. Littler creatures, such as rabbits and a few birds, might have inconvenience surviving within the confront of the misfortune of local vegetation on which they depend, according to CBS piece said.</a:t>
            </a:r>
            <a:endParaRPr dirty="0"/>
          </a:p>
          <a:p>
            <a:pPr marL="457200" lvl="0" indent="0" algn="l" rtl="0">
              <a:spcBef>
                <a:spcPts val="1200"/>
              </a:spcBef>
              <a:spcAft>
                <a:spcPts val="0"/>
              </a:spcAft>
              <a:buNone/>
            </a:pPr>
            <a:endParaRPr dirty="0"/>
          </a:p>
          <a:p>
            <a:pPr marL="457200" lvl="0" indent="-292576" algn="l" rtl="0">
              <a:spcBef>
                <a:spcPts val="1200"/>
              </a:spcBef>
              <a:spcAft>
                <a:spcPts val="0"/>
              </a:spcAft>
              <a:buSzPct val="100000"/>
              <a:buChar char="●"/>
            </a:pPr>
            <a:r>
              <a:rPr lang="en" dirty="0"/>
              <a:t>Depending on the environment, different process, such as extended lodging advancements and the utilities they require, fire exclusion/firefighting, and timber gathering, within the past a few decades have made it easier for fires to urge out of control, concurring to the USFS.</a:t>
            </a:r>
            <a:endParaRPr dirty="0"/>
          </a:p>
        </p:txBody>
      </p:sp>
      <p:sp>
        <p:nvSpPr>
          <p:cNvPr id="330" name="Google Shape;330;p34"/>
          <p:cNvSpPr txBox="1"/>
          <p:nvPr/>
        </p:nvSpPr>
        <p:spPr>
          <a:xfrm>
            <a:off x="63200" y="4659600"/>
            <a:ext cx="2225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Lato"/>
                <a:ea typeface="Lato"/>
                <a:cs typeface="Lato"/>
                <a:sym typeface="Lato"/>
              </a:rPr>
              <a:t>Speaker: Rayan Hyder</a:t>
            </a:r>
            <a:endParaRPr>
              <a:solidFill>
                <a:schemeClr val="lt1"/>
              </a:solidFill>
              <a:latin typeface="Lato"/>
              <a:ea typeface="Lato"/>
              <a:cs typeface="Lato"/>
              <a:sym typeface="Lato"/>
            </a:endParaRPr>
          </a:p>
        </p:txBody>
      </p:sp>
      <p:pic>
        <p:nvPicPr>
          <p:cNvPr id="331" name="Google Shape;331;p34"/>
          <p:cNvPicPr preferRelativeResize="0"/>
          <p:nvPr/>
        </p:nvPicPr>
        <p:blipFill>
          <a:blip r:embed="rId3">
            <a:alphaModFix/>
          </a:blip>
          <a:stretch>
            <a:fillRect/>
          </a:stretch>
        </p:blipFill>
        <p:spPr>
          <a:xfrm>
            <a:off x="4834513" y="2571750"/>
            <a:ext cx="4068188" cy="2286600"/>
          </a:xfrm>
          <a:prstGeom prst="rect">
            <a:avLst/>
          </a:prstGeom>
          <a:noFill/>
          <a:ln>
            <a:noFill/>
          </a:ln>
        </p:spPr>
      </p:pic>
      <p:pic>
        <p:nvPicPr>
          <p:cNvPr id="332" name="Google Shape;332;p34"/>
          <p:cNvPicPr preferRelativeResize="0"/>
          <p:nvPr/>
        </p:nvPicPr>
        <p:blipFill>
          <a:blip r:embed="rId4">
            <a:alphaModFix/>
          </a:blip>
          <a:stretch>
            <a:fillRect/>
          </a:stretch>
        </p:blipFill>
        <p:spPr>
          <a:xfrm>
            <a:off x="5915651" y="284650"/>
            <a:ext cx="2987049" cy="19923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35"/>
          <p:cNvSpPr txBox="1">
            <a:spLocks noGrp="1"/>
          </p:cNvSpPr>
          <p:nvPr>
            <p:ph type="title"/>
          </p:nvPr>
        </p:nvSpPr>
        <p:spPr>
          <a:xfrm>
            <a:off x="1865875" y="197425"/>
            <a:ext cx="3125700" cy="575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Impact on health</a:t>
            </a:r>
            <a:endParaRPr/>
          </a:p>
        </p:txBody>
      </p:sp>
      <p:sp>
        <p:nvSpPr>
          <p:cNvPr id="338" name="Google Shape;338;p35"/>
          <p:cNvSpPr txBox="1">
            <a:spLocks noGrp="1"/>
          </p:cNvSpPr>
          <p:nvPr>
            <p:ph type="body" idx="1"/>
          </p:nvPr>
        </p:nvSpPr>
        <p:spPr>
          <a:xfrm>
            <a:off x="3147950" y="935913"/>
            <a:ext cx="3876000" cy="4071600"/>
          </a:xfrm>
          <a:prstGeom prst="rect">
            <a:avLst/>
          </a:prstGeom>
        </p:spPr>
        <p:txBody>
          <a:bodyPr spcFirstLastPara="1" wrap="square" lIns="91425" tIns="91425" rIns="91425" bIns="91425" anchor="t" anchorCtr="0">
            <a:noAutofit/>
          </a:bodyPr>
          <a:lstStyle/>
          <a:p>
            <a:pPr marL="457200" lvl="0" indent="-305117" algn="l" rtl="0">
              <a:lnSpc>
                <a:spcPct val="105000"/>
              </a:lnSpc>
              <a:spcBef>
                <a:spcPts val="0"/>
              </a:spcBef>
              <a:spcAft>
                <a:spcPts val="0"/>
              </a:spcAft>
              <a:buSzPts val="1205"/>
              <a:buChar char="●"/>
            </a:pPr>
            <a:r>
              <a:rPr lang="en" sz="1205"/>
              <a:t>The poisonous smoke has as of now caused air quality to fall to unsafe levels in California, Oregon and Washington in addition to poisonous air, there is also debris and ash that covers some neighbourhoods toxic to humans and animals alike.</a:t>
            </a:r>
            <a:endParaRPr sz="1205"/>
          </a:p>
          <a:p>
            <a:pPr marL="457200" lvl="0" indent="0" algn="l" rtl="0">
              <a:lnSpc>
                <a:spcPct val="105000"/>
              </a:lnSpc>
              <a:spcBef>
                <a:spcPts val="1200"/>
              </a:spcBef>
              <a:spcAft>
                <a:spcPts val="0"/>
              </a:spcAft>
              <a:buSzPts val="935"/>
              <a:buNone/>
            </a:pPr>
            <a:endParaRPr sz="1205"/>
          </a:p>
          <a:p>
            <a:pPr marL="457200" lvl="0" indent="-305117" algn="l" rtl="0">
              <a:lnSpc>
                <a:spcPct val="105000"/>
              </a:lnSpc>
              <a:spcBef>
                <a:spcPts val="1200"/>
              </a:spcBef>
              <a:spcAft>
                <a:spcPts val="0"/>
              </a:spcAft>
              <a:buSzPts val="1205"/>
              <a:buChar char="●"/>
            </a:pPr>
            <a:r>
              <a:rPr lang="en" sz="1205"/>
              <a:t>Another enormous concern for inhabitants is the danger of avalanches. Fierce blazes can char soil and enliven the probability of disintegration, which when matched with an attack of flooding precipitation makes however another catastrophe inhabitants must confront. When fire burns up vegetation, it annihilates what keeps soil steady. At that point when it downpours intensely, the water washes all of that soil absent with ease</a:t>
            </a:r>
            <a:endParaRPr sz="1205"/>
          </a:p>
        </p:txBody>
      </p:sp>
      <p:sp>
        <p:nvSpPr>
          <p:cNvPr id="339" name="Google Shape;339;p35"/>
          <p:cNvSpPr txBox="1"/>
          <p:nvPr/>
        </p:nvSpPr>
        <p:spPr>
          <a:xfrm>
            <a:off x="63200" y="4659600"/>
            <a:ext cx="2225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Lato"/>
                <a:ea typeface="Lato"/>
                <a:cs typeface="Lato"/>
                <a:sym typeface="Lato"/>
              </a:rPr>
              <a:t>Speaker: Rayan Hyder</a:t>
            </a:r>
            <a:endParaRPr>
              <a:solidFill>
                <a:schemeClr val="lt1"/>
              </a:solidFill>
              <a:latin typeface="Lato"/>
              <a:ea typeface="Lato"/>
              <a:cs typeface="Lato"/>
              <a:sym typeface="Lato"/>
            </a:endParaRPr>
          </a:p>
        </p:txBody>
      </p:sp>
      <p:pic>
        <p:nvPicPr>
          <p:cNvPr id="340" name="Google Shape;340;p35"/>
          <p:cNvPicPr preferRelativeResize="0"/>
          <p:nvPr/>
        </p:nvPicPr>
        <p:blipFill>
          <a:blip r:embed="rId3">
            <a:alphaModFix/>
          </a:blip>
          <a:stretch>
            <a:fillRect/>
          </a:stretch>
        </p:blipFill>
        <p:spPr>
          <a:xfrm>
            <a:off x="169324" y="1496500"/>
            <a:ext cx="3086950" cy="2950425"/>
          </a:xfrm>
          <a:prstGeom prst="rect">
            <a:avLst/>
          </a:prstGeom>
          <a:noFill/>
          <a:ln>
            <a:noFill/>
          </a:ln>
        </p:spPr>
      </p:pic>
      <p:pic>
        <p:nvPicPr>
          <p:cNvPr id="341" name="Google Shape;341;p35"/>
          <p:cNvPicPr preferRelativeResize="0"/>
          <p:nvPr/>
        </p:nvPicPr>
        <p:blipFill>
          <a:blip r:embed="rId4">
            <a:alphaModFix/>
          </a:blip>
          <a:stretch>
            <a:fillRect/>
          </a:stretch>
        </p:blipFill>
        <p:spPr>
          <a:xfrm>
            <a:off x="7221022" y="1868000"/>
            <a:ext cx="1724175" cy="1407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36"/>
          <p:cNvSpPr txBox="1">
            <a:spLocks noGrp="1"/>
          </p:cNvSpPr>
          <p:nvPr>
            <p:ph type="title"/>
          </p:nvPr>
        </p:nvSpPr>
        <p:spPr>
          <a:xfrm>
            <a:off x="1297500" y="2514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Impact on Economy</a:t>
            </a:r>
            <a:endParaRPr/>
          </a:p>
        </p:txBody>
      </p:sp>
      <p:sp>
        <p:nvSpPr>
          <p:cNvPr id="347" name="Google Shape;347;p36"/>
          <p:cNvSpPr txBox="1">
            <a:spLocks noGrp="1"/>
          </p:cNvSpPr>
          <p:nvPr>
            <p:ph type="body" idx="1"/>
          </p:nvPr>
        </p:nvSpPr>
        <p:spPr>
          <a:xfrm>
            <a:off x="1019950" y="876075"/>
            <a:ext cx="3745200" cy="3904200"/>
          </a:xfrm>
          <a:prstGeom prst="rect">
            <a:avLst/>
          </a:prstGeom>
        </p:spPr>
        <p:txBody>
          <a:bodyPr spcFirstLastPara="1" wrap="square" lIns="91425" tIns="91425" rIns="91425" bIns="91425" anchor="t" anchorCtr="0">
            <a:normAutofit lnSpcReduction="10000"/>
          </a:bodyPr>
          <a:lstStyle/>
          <a:p>
            <a:pPr marL="457200" lvl="0" indent="-311150" algn="l" rtl="0">
              <a:spcBef>
                <a:spcPts val="0"/>
              </a:spcBef>
              <a:spcAft>
                <a:spcPts val="0"/>
              </a:spcAft>
              <a:buSzPts val="1300"/>
              <a:buChar char="●"/>
            </a:pPr>
            <a:r>
              <a:rPr lang="en"/>
              <a:t>In 2020, for example, a team of researchers studied the nationwide impact of California’s 2018 wildfire season, and estimated that its economic damage totaled $148.5 billion.</a:t>
            </a:r>
            <a:endParaRPr/>
          </a:p>
          <a:p>
            <a:pPr marL="457200" lvl="0" indent="0" algn="l" rtl="0">
              <a:spcBef>
                <a:spcPts val="1200"/>
              </a:spcBef>
              <a:spcAft>
                <a:spcPts val="0"/>
              </a:spcAft>
              <a:buNone/>
            </a:pPr>
            <a:endParaRPr/>
          </a:p>
          <a:p>
            <a:pPr marL="457200" lvl="0" indent="-311150" algn="l" rtl="0">
              <a:spcBef>
                <a:spcPts val="1200"/>
              </a:spcBef>
              <a:spcAft>
                <a:spcPts val="0"/>
              </a:spcAft>
              <a:buSzPts val="1300"/>
              <a:buChar char="●"/>
            </a:pPr>
            <a:r>
              <a:rPr lang="en"/>
              <a:t>As rapidly spreading fires gotten to be a more noteworthy chance around the world, it's imperative to consider the ways that fires and fire season influence the economy. An financial think about has assessed that each extra day of smoke presentation from a rapidly spreading fire diminishes profit in a community by around 0.04% over two a long time</a:t>
            </a:r>
            <a:endParaRPr/>
          </a:p>
        </p:txBody>
      </p:sp>
      <p:pic>
        <p:nvPicPr>
          <p:cNvPr id="348" name="Google Shape;348;p36"/>
          <p:cNvPicPr preferRelativeResize="0"/>
          <p:nvPr/>
        </p:nvPicPr>
        <p:blipFill rotWithShape="1">
          <a:blip r:embed="rId3">
            <a:alphaModFix/>
          </a:blip>
          <a:srcRect l="1419" t="6417" b="14649"/>
          <a:stretch/>
        </p:blipFill>
        <p:spPr>
          <a:xfrm>
            <a:off x="4817175" y="94125"/>
            <a:ext cx="3969425" cy="2737550"/>
          </a:xfrm>
          <a:prstGeom prst="rect">
            <a:avLst/>
          </a:prstGeom>
          <a:noFill/>
          <a:ln>
            <a:noFill/>
          </a:ln>
        </p:spPr>
      </p:pic>
      <p:sp>
        <p:nvSpPr>
          <p:cNvPr id="349" name="Google Shape;349;p36"/>
          <p:cNvSpPr txBox="1"/>
          <p:nvPr/>
        </p:nvSpPr>
        <p:spPr>
          <a:xfrm>
            <a:off x="63200" y="4659600"/>
            <a:ext cx="2225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Lato"/>
                <a:ea typeface="Lato"/>
                <a:cs typeface="Lato"/>
                <a:sym typeface="Lato"/>
              </a:rPr>
              <a:t>Speaker: Rayan Hyder</a:t>
            </a:r>
            <a:endParaRPr>
              <a:solidFill>
                <a:schemeClr val="lt1"/>
              </a:solidFill>
              <a:latin typeface="Lato"/>
              <a:ea typeface="Lato"/>
              <a:cs typeface="Lato"/>
              <a:sym typeface="Lato"/>
            </a:endParaRPr>
          </a:p>
        </p:txBody>
      </p:sp>
      <p:pic>
        <p:nvPicPr>
          <p:cNvPr id="350" name="Google Shape;350;p36"/>
          <p:cNvPicPr preferRelativeResize="0"/>
          <p:nvPr/>
        </p:nvPicPr>
        <p:blipFill>
          <a:blip r:embed="rId4">
            <a:alphaModFix/>
          </a:blip>
          <a:stretch>
            <a:fillRect/>
          </a:stretch>
        </p:blipFill>
        <p:spPr>
          <a:xfrm>
            <a:off x="5158695" y="2880350"/>
            <a:ext cx="3286376" cy="21794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37"/>
          <p:cNvSpPr txBox="1">
            <a:spLocks noGrp="1"/>
          </p:cNvSpPr>
          <p:nvPr>
            <p:ph type="title"/>
          </p:nvPr>
        </p:nvSpPr>
        <p:spPr>
          <a:xfrm>
            <a:off x="1052550" y="373125"/>
            <a:ext cx="7038900" cy="527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400"/>
              <a:buNone/>
            </a:pPr>
            <a:r>
              <a:rPr lang="en"/>
              <a:t>Technologies Used</a:t>
            </a:r>
            <a:endParaRPr/>
          </a:p>
        </p:txBody>
      </p:sp>
      <p:pic>
        <p:nvPicPr>
          <p:cNvPr id="356" name="Google Shape;356;p37"/>
          <p:cNvPicPr preferRelativeResize="0"/>
          <p:nvPr/>
        </p:nvPicPr>
        <p:blipFill rotWithShape="1">
          <a:blip r:embed="rId3">
            <a:alphaModFix/>
          </a:blip>
          <a:srcRect/>
          <a:stretch/>
        </p:blipFill>
        <p:spPr>
          <a:xfrm>
            <a:off x="4121425" y="1114725"/>
            <a:ext cx="2193625" cy="2193600"/>
          </a:xfrm>
          <a:prstGeom prst="rect">
            <a:avLst/>
          </a:prstGeom>
          <a:noFill/>
          <a:ln>
            <a:noFill/>
          </a:ln>
        </p:spPr>
      </p:pic>
      <p:pic>
        <p:nvPicPr>
          <p:cNvPr id="357" name="Google Shape;357;p37"/>
          <p:cNvPicPr preferRelativeResize="0"/>
          <p:nvPr/>
        </p:nvPicPr>
        <p:blipFill rotWithShape="1">
          <a:blip r:embed="rId4">
            <a:alphaModFix/>
          </a:blip>
          <a:srcRect/>
          <a:stretch/>
        </p:blipFill>
        <p:spPr>
          <a:xfrm>
            <a:off x="150825" y="1460155"/>
            <a:ext cx="3857776" cy="1502760"/>
          </a:xfrm>
          <a:prstGeom prst="rect">
            <a:avLst/>
          </a:prstGeom>
          <a:noFill/>
          <a:ln>
            <a:noFill/>
          </a:ln>
        </p:spPr>
      </p:pic>
      <p:pic>
        <p:nvPicPr>
          <p:cNvPr id="358" name="Google Shape;358;p37"/>
          <p:cNvPicPr preferRelativeResize="0"/>
          <p:nvPr/>
        </p:nvPicPr>
        <p:blipFill>
          <a:blip r:embed="rId5">
            <a:alphaModFix/>
          </a:blip>
          <a:stretch>
            <a:fillRect/>
          </a:stretch>
        </p:blipFill>
        <p:spPr>
          <a:xfrm>
            <a:off x="2148071" y="3828674"/>
            <a:ext cx="692638" cy="676774"/>
          </a:xfrm>
          <a:prstGeom prst="rect">
            <a:avLst/>
          </a:prstGeom>
          <a:noFill/>
          <a:ln>
            <a:noFill/>
          </a:ln>
        </p:spPr>
      </p:pic>
      <p:pic>
        <p:nvPicPr>
          <p:cNvPr id="359" name="Google Shape;359;p37"/>
          <p:cNvPicPr preferRelativeResize="0"/>
          <p:nvPr/>
        </p:nvPicPr>
        <p:blipFill rotWithShape="1">
          <a:blip r:embed="rId6">
            <a:alphaModFix/>
          </a:blip>
          <a:srcRect t="-36369" r="-36369"/>
          <a:stretch/>
        </p:blipFill>
        <p:spPr>
          <a:xfrm>
            <a:off x="3252388" y="3522860"/>
            <a:ext cx="982537" cy="982601"/>
          </a:xfrm>
          <a:prstGeom prst="rect">
            <a:avLst/>
          </a:prstGeom>
          <a:noFill/>
          <a:ln>
            <a:noFill/>
          </a:ln>
        </p:spPr>
      </p:pic>
      <p:pic>
        <p:nvPicPr>
          <p:cNvPr id="360" name="Google Shape;360;p37"/>
          <p:cNvPicPr preferRelativeResize="0"/>
          <p:nvPr/>
        </p:nvPicPr>
        <p:blipFill>
          <a:blip r:embed="rId7">
            <a:alphaModFix/>
          </a:blip>
          <a:stretch>
            <a:fillRect/>
          </a:stretch>
        </p:blipFill>
        <p:spPr>
          <a:xfrm>
            <a:off x="4463750" y="3828675"/>
            <a:ext cx="720525" cy="720500"/>
          </a:xfrm>
          <a:prstGeom prst="rect">
            <a:avLst/>
          </a:prstGeom>
          <a:noFill/>
          <a:ln>
            <a:noFill/>
          </a:ln>
        </p:spPr>
      </p:pic>
      <p:pic>
        <p:nvPicPr>
          <p:cNvPr id="361" name="Google Shape;361;p37"/>
          <p:cNvPicPr preferRelativeResize="0"/>
          <p:nvPr/>
        </p:nvPicPr>
        <p:blipFill>
          <a:blip r:embed="rId8">
            <a:alphaModFix/>
          </a:blip>
          <a:stretch>
            <a:fillRect/>
          </a:stretch>
        </p:blipFill>
        <p:spPr>
          <a:xfrm>
            <a:off x="5634550" y="3758625"/>
            <a:ext cx="816876" cy="816876"/>
          </a:xfrm>
          <a:prstGeom prst="rect">
            <a:avLst/>
          </a:prstGeom>
          <a:noFill/>
          <a:ln>
            <a:noFill/>
          </a:ln>
        </p:spPr>
      </p:pic>
      <p:sp>
        <p:nvSpPr>
          <p:cNvPr id="362" name="Google Shape;362;p37"/>
          <p:cNvSpPr txBox="1"/>
          <p:nvPr/>
        </p:nvSpPr>
        <p:spPr>
          <a:xfrm>
            <a:off x="232525" y="4631375"/>
            <a:ext cx="2560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Lato"/>
                <a:ea typeface="Lato"/>
                <a:cs typeface="Lato"/>
                <a:sym typeface="Lato"/>
              </a:rPr>
              <a:t>Speaker: </a:t>
            </a:r>
            <a:r>
              <a:rPr lang="en" sz="1300">
                <a:solidFill>
                  <a:schemeClr val="lt1"/>
                </a:solidFill>
                <a:latin typeface="Lato"/>
                <a:ea typeface="Lato"/>
                <a:cs typeface="Lato"/>
                <a:sym typeface="Lato"/>
              </a:rPr>
              <a:t>Funing Yang</a:t>
            </a:r>
            <a:endParaRPr>
              <a:solidFill>
                <a:schemeClr val="lt1"/>
              </a:solidFill>
              <a:latin typeface="Lato"/>
              <a:ea typeface="Lato"/>
              <a:cs typeface="Lato"/>
              <a:sym typeface="Lato"/>
            </a:endParaRPr>
          </a:p>
        </p:txBody>
      </p:sp>
      <p:pic>
        <p:nvPicPr>
          <p:cNvPr id="363" name="Google Shape;363;p37"/>
          <p:cNvPicPr preferRelativeResize="0"/>
          <p:nvPr/>
        </p:nvPicPr>
        <p:blipFill rotWithShape="1">
          <a:blip r:embed="rId9">
            <a:alphaModFix/>
          </a:blip>
          <a:srcRect l="13136" t="13224" r="12690" b="15367"/>
          <a:stretch/>
        </p:blipFill>
        <p:spPr>
          <a:xfrm>
            <a:off x="307600" y="3191125"/>
            <a:ext cx="1308924" cy="1314325"/>
          </a:xfrm>
          <a:prstGeom prst="rect">
            <a:avLst/>
          </a:prstGeom>
          <a:noFill/>
          <a:ln>
            <a:noFill/>
          </a:ln>
        </p:spPr>
      </p:pic>
      <p:pic>
        <p:nvPicPr>
          <p:cNvPr id="364" name="Google Shape;364;p37"/>
          <p:cNvPicPr preferRelativeResize="0"/>
          <p:nvPr/>
        </p:nvPicPr>
        <p:blipFill>
          <a:blip r:embed="rId10">
            <a:alphaModFix/>
          </a:blip>
          <a:stretch>
            <a:fillRect/>
          </a:stretch>
        </p:blipFill>
        <p:spPr>
          <a:xfrm>
            <a:off x="6539575" y="87024"/>
            <a:ext cx="2440536" cy="1314325"/>
          </a:xfrm>
          <a:prstGeom prst="rect">
            <a:avLst/>
          </a:prstGeom>
          <a:noFill/>
          <a:ln>
            <a:noFill/>
          </a:ln>
        </p:spPr>
      </p:pic>
      <p:pic>
        <p:nvPicPr>
          <p:cNvPr id="365" name="Google Shape;365;p37"/>
          <p:cNvPicPr preferRelativeResize="0"/>
          <p:nvPr/>
        </p:nvPicPr>
        <p:blipFill>
          <a:blip r:embed="rId11">
            <a:alphaModFix/>
          </a:blip>
          <a:stretch>
            <a:fillRect/>
          </a:stretch>
        </p:blipFill>
        <p:spPr>
          <a:xfrm>
            <a:off x="5952300" y="1460161"/>
            <a:ext cx="3069250" cy="1240488"/>
          </a:xfrm>
          <a:prstGeom prst="rect">
            <a:avLst/>
          </a:prstGeom>
          <a:noFill/>
          <a:ln>
            <a:noFill/>
          </a:ln>
        </p:spPr>
      </p:pic>
      <p:pic>
        <p:nvPicPr>
          <p:cNvPr id="366" name="Google Shape;366;p37"/>
          <p:cNvPicPr preferRelativeResize="0"/>
          <p:nvPr/>
        </p:nvPicPr>
        <p:blipFill>
          <a:blip r:embed="rId12">
            <a:alphaModFix/>
          </a:blip>
          <a:stretch>
            <a:fillRect/>
          </a:stretch>
        </p:blipFill>
        <p:spPr>
          <a:xfrm>
            <a:off x="6473849" y="3658417"/>
            <a:ext cx="2193624" cy="98713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38"/>
          <p:cNvSpPr txBox="1">
            <a:spLocks noGrp="1"/>
          </p:cNvSpPr>
          <p:nvPr>
            <p:ph type="title"/>
          </p:nvPr>
        </p:nvSpPr>
        <p:spPr>
          <a:xfrm>
            <a:off x="1297500" y="460350"/>
            <a:ext cx="7038900" cy="914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t>Achievements So Far</a:t>
            </a:r>
            <a:endParaRPr/>
          </a:p>
        </p:txBody>
      </p:sp>
      <p:sp>
        <p:nvSpPr>
          <p:cNvPr id="372" name="Google Shape;372;p38"/>
          <p:cNvSpPr txBox="1">
            <a:spLocks noGrp="1"/>
          </p:cNvSpPr>
          <p:nvPr>
            <p:ph type="body" idx="1"/>
          </p:nvPr>
        </p:nvSpPr>
        <p:spPr>
          <a:xfrm>
            <a:off x="1456150" y="1291550"/>
            <a:ext cx="7038900" cy="2911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b="1"/>
              <a:t>A user-friendly dashboard :</a:t>
            </a:r>
            <a:endParaRPr sz="1800" b="1"/>
          </a:p>
          <a:p>
            <a:pPr marL="457200" lvl="0" indent="-342900" algn="l" rtl="0">
              <a:lnSpc>
                <a:spcPct val="115000"/>
              </a:lnSpc>
              <a:spcBef>
                <a:spcPts val="0"/>
              </a:spcBef>
              <a:spcAft>
                <a:spcPts val="0"/>
              </a:spcAft>
              <a:buSzPts val="1800"/>
              <a:buChar char="●"/>
            </a:pPr>
            <a:r>
              <a:rPr lang="en" sz="1800"/>
              <a:t>Main map for wildfires</a:t>
            </a:r>
            <a:endParaRPr sz="1800"/>
          </a:p>
          <a:p>
            <a:pPr marL="457200" lvl="0" indent="-342900" algn="l" rtl="0">
              <a:lnSpc>
                <a:spcPct val="115000"/>
              </a:lnSpc>
              <a:spcBef>
                <a:spcPts val="0"/>
              </a:spcBef>
              <a:spcAft>
                <a:spcPts val="0"/>
              </a:spcAft>
              <a:buSzPts val="1800"/>
              <a:buChar char="●"/>
            </a:pPr>
            <a:r>
              <a:rPr lang="en" sz="1800"/>
              <a:t>Detailed research maps</a:t>
            </a:r>
            <a:endParaRPr sz="1800"/>
          </a:p>
          <a:p>
            <a:pPr marL="457200" lvl="0" indent="-342900" algn="l" rtl="0">
              <a:lnSpc>
                <a:spcPct val="115000"/>
              </a:lnSpc>
              <a:spcBef>
                <a:spcPts val="0"/>
              </a:spcBef>
              <a:spcAft>
                <a:spcPts val="0"/>
              </a:spcAft>
              <a:buSzPts val="1800"/>
              <a:buChar char="●"/>
            </a:pPr>
            <a:r>
              <a:rPr lang="en" sz="1800"/>
              <a:t>Correlated the causes and effects of wildfires through case study and analytic models</a:t>
            </a:r>
            <a:endParaRPr sz="1800"/>
          </a:p>
          <a:p>
            <a:pPr marL="457200" lvl="0" indent="-342900" algn="l" rtl="0">
              <a:lnSpc>
                <a:spcPct val="115000"/>
              </a:lnSpc>
              <a:spcBef>
                <a:spcPts val="0"/>
              </a:spcBef>
              <a:spcAft>
                <a:spcPts val="0"/>
              </a:spcAft>
              <a:buSzPts val="1800"/>
              <a:buChar char="●"/>
            </a:pPr>
            <a:r>
              <a:rPr lang="en" sz="1800"/>
              <a:t>Up-to-date News</a:t>
            </a:r>
            <a:endParaRPr sz="1800"/>
          </a:p>
        </p:txBody>
      </p:sp>
      <p:sp>
        <p:nvSpPr>
          <p:cNvPr id="373" name="Google Shape;373;p38"/>
          <p:cNvSpPr txBox="1"/>
          <p:nvPr/>
        </p:nvSpPr>
        <p:spPr>
          <a:xfrm>
            <a:off x="232525" y="4631375"/>
            <a:ext cx="2225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Lato"/>
                <a:ea typeface="Lato"/>
                <a:cs typeface="Lato"/>
                <a:sym typeface="Lato"/>
              </a:rPr>
              <a:t>Speaker: </a:t>
            </a:r>
            <a:r>
              <a:rPr lang="en" sz="1300">
                <a:solidFill>
                  <a:schemeClr val="lt1"/>
                </a:solidFill>
                <a:latin typeface="Lato"/>
                <a:ea typeface="Lato"/>
                <a:cs typeface="Lato"/>
                <a:sym typeface="Lato"/>
              </a:rPr>
              <a:t>Funing Yang</a:t>
            </a:r>
            <a:endParaRPr sz="1300">
              <a:solidFill>
                <a:schemeClr val="lt1"/>
              </a:solidFill>
              <a:latin typeface="Lato"/>
              <a:ea typeface="Lato"/>
              <a:cs typeface="Lato"/>
              <a:sym typeface="Lato"/>
            </a:endParaRPr>
          </a:p>
          <a:p>
            <a:pPr marL="0" lvl="0" indent="0" algn="l" rtl="0">
              <a:spcBef>
                <a:spcPts val="0"/>
              </a:spcBef>
              <a:spcAft>
                <a:spcPts val="0"/>
              </a:spcAft>
              <a:buNone/>
            </a:pPr>
            <a:endParaRPr>
              <a:solidFill>
                <a:schemeClr val="lt1"/>
              </a:solidFill>
              <a:latin typeface="Lato"/>
              <a:ea typeface="Lato"/>
              <a:cs typeface="Lato"/>
              <a:sym typeface="Lato"/>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39"/>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Home Page </a:t>
            </a:r>
            <a:endParaRPr/>
          </a:p>
        </p:txBody>
      </p:sp>
      <p:sp>
        <p:nvSpPr>
          <p:cNvPr id="379" name="Google Shape;379;p39"/>
          <p:cNvSpPr txBox="1"/>
          <p:nvPr/>
        </p:nvSpPr>
        <p:spPr>
          <a:xfrm>
            <a:off x="232525" y="4631375"/>
            <a:ext cx="2560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Lato"/>
                <a:ea typeface="Lato"/>
                <a:cs typeface="Lato"/>
                <a:sym typeface="Lato"/>
              </a:rPr>
              <a:t>Speaker: </a:t>
            </a:r>
            <a:r>
              <a:rPr lang="en" sz="1300">
                <a:solidFill>
                  <a:schemeClr val="lt1"/>
                </a:solidFill>
                <a:latin typeface="Lato"/>
                <a:ea typeface="Lato"/>
                <a:cs typeface="Lato"/>
                <a:sym typeface="Lato"/>
              </a:rPr>
              <a:t>Funing Yang</a:t>
            </a:r>
            <a:endParaRPr>
              <a:solidFill>
                <a:schemeClr val="lt1"/>
              </a:solidFill>
              <a:latin typeface="Lato"/>
              <a:ea typeface="Lato"/>
              <a:cs typeface="Lato"/>
              <a:sym typeface="Lato"/>
            </a:endParaRPr>
          </a:p>
        </p:txBody>
      </p:sp>
      <p:pic>
        <p:nvPicPr>
          <p:cNvPr id="380" name="Google Shape;380;p39"/>
          <p:cNvPicPr preferRelativeResize="0"/>
          <p:nvPr/>
        </p:nvPicPr>
        <p:blipFill>
          <a:blip r:embed="rId3">
            <a:alphaModFix/>
          </a:blip>
          <a:stretch>
            <a:fillRect/>
          </a:stretch>
        </p:blipFill>
        <p:spPr>
          <a:xfrm>
            <a:off x="2246513" y="1016825"/>
            <a:ext cx="5140876" cy="377710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40"/>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Our Mission</a:t>
            </a:r>
            <a:endParaRPr/>
          </a:p>
        </p:txBody>
      </p:sp>
      <p:sp>
        <p:nvSpPr>
          <p:cNvPr id="386" name="Google Shape;386;p40"/>
          <p:cNvSpPr txBox="1"/>
          <p:nvPr/>
        </p:nvSpPr>
        <p:spPr>
          <a:xfrm>
            <a:off x="232525" y="4631375"/>
            <a:ext cx="2560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Lato"/>
                <a:ea typeface="Lato"/>
                <a:cs typeface="Lato"/>
                <a:sym typeface="Lato"/>
              </a:rPr>
              <a:t>Speaker: </a:t>
            </a:r>
            <a:r>
              <a:rPr lang="en" sz="1300">
                <a:solidFill>
                  <a:schemeClr val="lt1"/>
                </a:solidFill>
                <a:latin typeface="Lato"/>
                <a:ea typeface="Lato"/>
                <a:cs typeface="Lato"/>
                <a:sym typeface="Lato"/>
              </a:rPr>
              <a:t>Funing Yang</a:t>
            </a:r>
            <a:endParaRPr>
              <a:solidFill>
                <a:schemeClr val="lt1"/>
              </a:solidFill>
              <a:latin typeface="Lato"/>
              <a:ea typeface="Lato"/>
              <a:cs typeface="Lato"/>
              <a:sym typeface="Lato"/>
            </a:endParaRPr>
          </a:p>
        </p:txBody>
      </p:sp>
      <p:pic>
        <p:nvPicPr>
          <p:cNvPr id="387" name="Google Shape;387;p40"/>
          <p:cNvPicPr preferRelativeResize="0"/>
          <p:nvPr/>
        </p:nvPicPr>
        <p:blipFill>
          <a:blip r:embed="rId3">
            <a:alphaModFix/>
          </a:blip>
          <a:stretch>
            <a:fillRect/>
          </a:stretch>
        </p:blipFill>
        <p:spPr>
          <a:xfrm>
            <a:off x="2760800" y="1038025"/>
            <a:ext cx="4112300" cy="393502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41"/>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Dashboard</a:t>
            </a:r>
            <a:endParaRPr/>
          </a:p>
        </p:txBody>
      </p:sp>
      <p:sp>
        <p:nvSpPr>
          <p:cNvPr id="393" name="Google Shape;393;p41"/>
          <p:cNvSpPr txBox="1"/>
          <p:nvPr/>
        </p:nvSpPr>
        <p:spPr>
          <a:xfrm>
            <a:off x="232525" y="4631375"/>
            <a:ext cx="2560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Lato"/>
                <a:ea typeface="Lato"/>
                <a:cs typeface="Lato"/>
                <a:sym typeface="Lato"/>
              </a:rPr>
              <a:t>Speaker: </a:t>
            </a:r>
            <a:r>
              <a:rPr lang="en" sz="1300">
                <a:solidFill>
                  <a:schemeClr val="lt1"/>
                </a:solidFill>
                <a:latin typeface="Lato"/>
                <a:ea typeface="Lato"/>
                <a:cs typeface="Lato"/>
                <a:sym typeface="Lato"/>
              </a:rPr>
              <a:t>Funing Yang</a:t>
            </a:r>
            <a:endParaRPr>
              <a:solidFill>
                <a:schemeClr val="lt1"/>
              </a:solidFill>
              <a:latin typeface="Lato"/>
              <a:ea typeface="Lato"/>
              <a:cs typeface="Lato"/>
              <a:sym typeface="Lato"/>
            </a:endParaRPr>
          </a:p>
        </p:txBody>
      </p:sp>
      <p:pic>
        <p:nvPicPr>
          <p:cNvPr id="394" name="Google Shape;394;p41"/>
          <p:cNvPicPr preferRelativeResize="0"/>
          <p:nvPr/>
        </p:nvPicPr>
        <p:blipFill>
          <a:blip r:embed="rId3">
            <a:alphaModFix/>
          </a:blip>
          <a:stretch>
            <a:fillRect/>
          </a:stretch>
        </p:blipFill>
        <p:spPr>
          <a:xfrm>
            <a:off x="2552024" y="982950"/>
            <a:ext cx="4529848" cy="39765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42"/>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News Page</a:t>
            </a:r>
            <a:endParaRPr/>
          </a:p>
        </p:txBody>
      </p:sp>
      <p:sp>
        <p:nvSpPr>
          <p:cNvPr id="400" name="Google Shape;400;p42"/>
          <p:cNvSpPr txBox="1"/>
          <p:nvPr/>
        </p:nvSpPr>
        <p:spPr>
          <a:xfrm>
            <a:off x="232525" y="4631375"/>
            <a:ext cx="2560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Lato"/>
                <a:ea typeface="Lato"/>
                <a:cs typeface="Lato"/>
                <a:sym typeface="Lato"/>
              </a:rPr>
              <a:t>Speaker: </a:t>
            </a:r>
            <a:r>
              <a:rPr lang="en" sz="1300">
                <a:solidFill>
                  <a:schemeClr val="lt1"/>
                </a:solidFill>
                <a:latin typeface="Lato"/>
                <a:ea typeface="Lato"/>
                <a:cs typeface="Lato"/>
                <a:sym typeface="Lato"/>
              </a:rPr>
              <a:t>Funing Yang</a:t>
            </a:r>
            <a:endParaRPr>
              <a:solidFill>
                <a:schemeClr val="lt1"/>
              </a:solidFill>
              <a:latin typeface="Lato"/>
              <a:ea typeface="Lato"/>
              <a:cs typeface="Lato"/>
              <a:sym typeface="Lato"/>
            </a:endParaRPr>
          </a:p>
        </p:txBody>
      </p:sp>
      <p:pic>
        <p:nvPicPr>
          <p:cNvPr id="401" name="Google Shape;401;p42"/>
          <p:cNvPicPr preferRelativeResize="0"/>
          <p:nvPr/>
        </p:nvPicPr>
        <p:blipFill>
          <a:blip r:embed="rId3">
            <a:alphaModFix/>
          </a:blip>
          <a:stretch>
            <a:fillRect/>
          </a:stretch>
        </p:blipFill>
        <p:spPr>
          <a:xfrm>
            <a:off x="1606775" y="1052050"/>
            <a:ext cx="6045875" cy="336774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16"/>
          <p:cNvSpPr txBox="1">
            <a:spLocks noGrp="1"/>
          </p:cNvSpPr>
          <p:nvPr>
            <p:ph type="title" idx="4294967295"/>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Agenda/Table of Contents</a:t>
            </a:r>
            <a:endParaRPr/>
          </a:p>
        </p:txBody>
      </p:sp>
      <p:sp>
        <p:nvSpPr>
          <p:cNvPr id="151" name="Google Shape;151;p16"/>
          <p:cNvSpPr txBox="1">
            <a:spLocks noGrp="1"/>
          </p:cNvSpPr>
          <p:nvPr>
            <p:ph type="body" idx="4294967295"/>
          </p:nvPr>
        </p:nvSpPr>
        <p:spPr>
          <a:xfrm>
            <a:off x="1297500" y="1567550"/>
            <a:ext cx="7038900" cy="2911200"/>
          </a:xfrm>
          <a:prstGeom prst="rect">
            <a:avLst/>
          </a:prstGeom>
        </p:spPr>
        <p:txBody>
          <a:bodyPr spcFirstLastPara="1" wrap="square" lIns="91425" tIns="91425" rIns="91425" bIns="91425" anchor="t" anchorCtr="0">
            <a:normAutofit fontScale="92500" lnSpcReduction="20000"/>
          </a:bodyPr>
          <a:lstStyle/>
          <a:p>
            <a:pPr marL="457200" lvl="0" indent="-336550" algn="l" rtl="0">
              <a:spcBef>
                <a:spcPts val="0"/>
              </a:spcBef>
              <a:spcAft>
                <a:spcPts val="0"/>
              </a:spcAft>
              <a:buSzPts val="1700"/>
              <a:buAutoNum type="arabicPeriod"/>
            </a:pPr>
            <a:r>
              <a:rPr lang="en" sz="1700"/>
              <a:t>Definitions</a:t>
            </a:r>
            <a:endParaRPr sz="1700"/>
          </a:p>
          <a:p>
            <a:pPr marL="457200" lvl="0" indent="-336550" algn="l" rtl="0">
              <a:spcBef>
                <a:spcPts val="0"/>
              </a:spcBef>
              <a:spcAft>
                <a:spcPts val="0"/>
              </a:spcAft>
              <a:buSzPts val="1700"/>
              <a:buAutoNum type="arabicPeriod"/>
            </a:pPr>
            <a:r>
              <a:rPr lang="en" sz="1700"/>
              <a:t>Causes of wildfires</a:t>
            </a:r>
            <a:endParaRPr sz="1700"/>
          </a:p>
          <a:p>
            <a:pPr marL="457200" lvl="0" indent="-336550" algn="l" rtl="0">
              <a:spcBef>
                <a:spcPts val="0"/>
              </a:spcBef>
              <a:spcAft>
                <a:spcPts val="0"/>
              </a:spcAft>
              <a:buSzPts val="1700"/>
              <a:buAutoNum type="arabicPeriod"/>
            </a:pPr>
            <a:r>
              <a:rPr lang="en" sz="1700"/>
              <a:t>Recent wildfires</a:t>
            </a:r>
            <a:endParaRPr sz="1700"/>
          </a:p>
          <a:p>
            <a:pPr marL="457200" lvl="0" indent="-336550" algn="l" rtl="0">
              <a:spcBef>
                <a:spcPts val="0"/>
              </a:spcBef>
              <a:spcAft>
                <a:spcPts val="0"/>
              </a:spcAft>
              <a:buSzPts val="1700"/>
              <a:buAutoNum type="arabicPeriod"/>
            </a:pPr>
            <a:r>
              <a:rPr lang="en" sz="1700"/>
              <a:t>Significance</a:t>
            </a:r>
            <a:endParaRPr sz="1700"/>
          </a:p>
          <a:p>
            <a:pPr marL="457200" lvl="0" indent="-336550" algn="l" rtl="0">
              <a:spcBef>
                <a:spcPts val="0"/>
              </a:spcBef>
              <a:spcAft>
                <a:spcPts val="0"/>
              </a:spcAft>
              <a:buSzPts val="1700"/>
              <a:buAutoNum type="arabicPeriod"/>
            </a:pPr>
            <a:r>
              <a:rPr lang="en" sz="1700"/>
              <a:t>Wildfire size predictive model</a:t>
            </a:r>
            <a:endParaRPr sz="1700"/>
          </a:p>
          <a:p>
            <a:pPr marL="457200" lvl="0" indent="-336550" algn="l" rtl="0">
              <a:spcBef>
                <a:spcPts val="0"/>
              </a:spcBef>
              <a:spcAft>
                <a:spcPts val="0"/>
              </a:spcAft>
              <a:buSzPts val="1700"/>
              <a:buAutoNum type="arabicPeriod"/>
            </a:pPr>
            <a:r>
              <a:rPr lang="en" sz="1700"/>
              <a:t>Goals of our project</a:t>
            </a:r>
            <a:endParaRPr sz="1700"/>
          </a:p>
          <a:p>
            <a:pPr marL="457200" lvl="0" indent="-336550" algn="l" rtl="0">
              <a:spcBef>
                <a:spcPts val="0"/>
              </a:spcBef>
              <a:spcAft>
                <a:spcPts val="0"/>
              </a:spcAft>
              <a:buSzPts val="1700"/>
              <a:buAutoNum type="arabicPeriod"/>
            </a:pPr>
            <a:r>
              <a:rPr lang="en" sz="1700"/>
              <a:t>Impacts</a:t>
            </a:r>
            <a:endParaRPr sz="1700"/>
          </a:p>
          <a:p>
            <a:pPr marL="457200" lvl="0" indent="-336550" algn="l" rtl="0">
              <a:spcBef>
                <a:spcPts val="0"/>
              </a:spcBef>
              <a:spcAft>
                <a:spcPts val="0"/>
              </a:spcAft>
              <a:buSzPts val="1700"/>
              <a:buAutoNum type="arabicPeriod"/>
            </a:pPr>
            <a:r>
              <a:rPr lang="en" sz="1700"/>
              <a:t>Achievements so far</a:t>
            </a:r>
            <a:endParaRPr sz="1700"/>
          </a:p>
          <a:p>
            <a:pPr marL="457200" lvl="0" indent="-336550" algn="l" rtl="0">
              <a:spcBef>
                <a:spcPts val="0"/>
              </a:spcBef>
              <a:spcAft>
                <a:spcPts val="0"/>
              </a:spcAft>
              <a:buSzPts val="1700"/>
              <a:buAutoNum type="arabicPeriod"/>
            </a:pPr>
            <a:r>
              <a:rPr lang="en" sz="1700"/>
              <a:t>Demo</a:t>
            </a:r>
            <a:endParaRPr sz="1700"/>
          </a:p>
          <a:p>
            <a:pPr marL="457200" lvl="0" indent="-336550" algn="l" rtl="0">
              <a:spcBef>
                <a:spcPts val="0"/>
              </a:spcBef>
              <a:spcAft>
                <a:spcPts val="0"/>
              </a:spcAft>
              <a:buSzPts val="1700"/>
              <a:buAutoNum type="arabicPeriod"/>
            </a:pPr>
            <a:r>
              <a:rPr lang="en" sz="1700"/>
              <a:t>Analytics and discovery</a:t>
            </a:r>
            <a:endParaRPr sz="1700"/>
          </a:p>
          <a:p>
            <a:pPr marL="457200" lvl="0" indent="-336550" algn="l" rtl="0">
              <a:spcBef>
                <a:spcPts val="0"/>
              </a:spcBef>
              <a:spcAft>
                <a:spcPts val="0"/>
              </a:spcAft>
              <a:buSzPts val="1700"/>
              <a:buAutoNum type="arabicPeriod"/>
            </a:pPr>
            <a:r>
              <a:rPr lang="en" sz="1700"/>
              <a:t>Future goals</a:t>
            </a:r>
            <a:endParaRPr sz="1700"/>
          </a:p>
        </p:txBody>
      </p:sp>
      <p:pic>
        <p:nvPicPr>
          <p:cNvPr id="152" name="Google Shape;152;p16"/>
          <p:cNvPicPr preferRelativeResize="0"/>
          <p:nvPr/>
        </p:nvPicPr>
        <p:blipFill>
          <a:blip r:embed="rId3">
            <a:alphaModFix/>
          </a:blip>
          <a:stretch>
            <a:fillRect/>
          </a:stretch>
        </p:blipFill>
        <p:spPr>
          <a:xfrm>
            <a:off x="5166500" y="1307852"/>
            <a:ext cx="2861498" cy="291119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43"/>
          <p:cNvSpPr txBox="1">
            <a:spLocks noGrp="1"/>
          </p:cNvSpPr>
          <p:nvPr>
            <p:ph type="title"/>
          </p:nvPr>
        </p:nvSpPr>
        <p:spPr>
          <a:xfrm>
            <a:off x="1342850" y="225325"/>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Analytics and Knowledge Discovery Page</a:t>
            </a:r>
            <a:endParaRPr/>
          </a:p>
        </p:txBody>
      </p:sp>
      <p:sp>
        <p:nvSpPr>
          <p:cNvPr id="407" name="Google Shape;407;p43"/>
          <p:cNvSpPr txBox="1"/>
          <p:nvPr/>
        </p:nvSpPr>
        <p:spPr>
          <a:xfrm>
            <a:off x="304800" y="30480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408" name="Google Shape;408;p43"/>
          <p:cNvSpPr txBox="1"/>
          <p:nvPr/>
        </p:nvSpPr>
        <p:spPr>
          <a:xfrm>
            <a:off x="232525" y="4631375"/>
            <a:ext cx="2560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Lato"/>
                <a:ea typeface="Lato"/>
                <a:cs typeface="Lato"/>
                <a:sym typeface="Lato"/>
              </a:rPr>
              <a:t>Speaker: </a:t>
            </a:r>
            <a:r>
              <a:rPr lang="en" sz="1300">
                <a:solidFill>
                  <a:schemeClr val="lt1"/>
                </a:solidFill>
                <a:latin typeface="Lato"/>
                <a:ea typeface="Lato"/>
                <a:cs typeface="Lato"/>
                <a:sym typeface="Lato"/>
              </a:rPr>
              <a:t>Funing Yang</a:t>
            </a:r>
            <a:endParaRPr>
              <a:solidFill>
                <a:schemeClr val="lt1"/>
              </a:solidFill>
              <a:latin typeface="Lato"/>
              <a:ea typeface="Lato"/>
              <a:cs typeface="Lato"/>
              <a:sym typeface="Lato"/>
            </a:endParaRPr>
          </a:p>
        </p:txBody>
      </p:sp>
      <p:pic>
        <p:nvPicPr>
          <p:cNvPr id="409" name="Google Shape;409;p43"/>
          <p:cNvPicPr preferRelativeResize="0"/>
          <p:nvPr/>
        </p:nvPicPr>
        <p:blipFill>
          <a:blip r:embed="rId3">
            <a:alphaModFix/>
          </a:blip>
          <a:stretch>
            <a:fillRect/>
          </a:stretch>
        </p:blipFill>
        <p:spPr>
          <a:xfrm>
            <a:off x="2205688" y="830425"/>
            <a:ext cx="4732625" cy="412242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4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Contact</a:t>
            </a:r>
            <a:endParaRPr/>
          </a:p>
        </p:txBody>
      </p:sp>
      <p:sp>
        <p:nvSpPr>
          <p:cNvPr id="415" name="Google Shape;415;p44"/>
          <p:cNvSpPr txBox="1"/>
          <p:nvPr/>
        </p:nvSpPr>
        <p:spPr>
          <a:xfrm>
            <a:off x="232525" y="4631375"/>
            <a:ext cx="2560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Lato"/>
                <a:ea typeface="Lato"/>
                <a:cs typeface="Lato"/>
                <a:sym typeface="Lato"/>
              </a:rPr>
              <a:t>Speaker: </a:t>
            </a:r>
            <a:r>
              <a:rPr lang="en" sz="1300">
                <a:solidFill>
                  <a:schemeClr val="lt1"/>
                </a:solidFill>
                <a:latin typeface="Lato"/>
                <a:ea typeface="Lato"/>
                <a:cs typeface="Lato"/>
                <a:sym typeface="Lato"/>
              </a:rPr>
              <a:t>Funing Yang</a:t>
            </a:r>
            <a:endParaRPr>
              <a:solidFill>
                <a:schemeClr val="lt1"/>
              </a:solidFill>
              <a:latin typeface="Lato"/>
              <a:ea typeface="Lato"/>
              <a:cs typeface="Lato"/>
              <a:sym typeface="Lato"/>
            </a:endParaRPr>
          </a:p>
        </p:txBody>
      </p:sp>
      <p:pic>
        <p:nvPicPr>
          <p:cNvPr id="416" name="Google Shape;416;p44"/>
          <p:cNvPicPr preferRelativeResize="0"/>
          <p:nvPr/>
        </p:nvPicPr>
        <p:blipFill>
          <a:blip r:embed="rId3">
            <a:alphaModFix/>
          </a:blip>
          <a:stretch>
            <a:fillRect/>
          </a:stretch>
        </p:blipFill>
        <p:spPr>
          <a:xfrm>
            <a:off x="2404988" y="893975"/>
            <a:ext cx="4334026" cy="403497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45"/>
          <p:cNvSpPr txBox="1">
            <a:spLocks noGrp="1"/>
          </p:cNvSpPr>
          <p:nvPr>
            <p:ph type="title"/>
          </p:nvPr>
        </p:nvSpPr>
        <p:spPr>
          <a:xfrm>
            <a:off x="2935500" y="1966900"/>
            <a:ext cx="3273000" cy="1117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000" dirty="0">
                <a:hlinkClick r:id="rId3"/>
              </a:rPr>
              <a:t>DEMO</a:t>
            </a:r>
            <a:endParaRPr sz="6000" dirty="0"/>
          </a:p>
        </p:txBody>
      </p:sp>
      <p:sp>
        <p:nvSpPr>
          <p:cNvPr id="422" name="Google Shape;422;p45"/>
          <p:cNvSpPr txBox="1"/>
          <p:nvPr/>
        </p:nvSpPr>
        <p:spPr>
          <a:xfrm>
            <a:off x="232525" y="4631375"/>
            <a:ext cx="2225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Lato"/>
                <a:ea typeface="Lato"/>
                <a:cs typeface="Lato"/>
                <a:sym typeface="Lato"/>
              </a:rPr>
              <a:t>Speaker: Funing Yang </a:t>
            </a:r>
            <a:endParaRPr>
              <a:solidFill>
                <a:schemeClr val="lt1"/>
              </a:solidFill>
              <a:latin typeface="Lato"/>
              <a:ea typeface="Lato"/>
              <a:cs typeface="Lato"/>
              <a:sym typeface="Lato"/>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46"/>
          <p:cNvSpPr txBox="1">
            <a:spLocks noGrp="1"/>
          </p:cNvSpPr>
          <p:nvPr>
            <p:ph type="title"/>
          </p:nvPr>
        </p:nvSpPr>
        <p:spPr>
          <a:xfrm>
            <a:off x="1619850" y="1698575"/>
            <a:ext cx="5904300" cy="1117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000"/>
              <a:t>ANALYTICS &amp; DISCOVERY</a:t>
            </a:r>
            <a:endParaRPr sz="6000"/>
          </a:p>
        </p:txBody>
      </p:sp>
      <p:sp>
        <p:nvSpPr>
          <p:cNvPr id="428" name="Google Shape;428;p46"/>
          <p:cNvSpPr txBox="1"/>
          <p:nvPr/>
        </p:nvSpPr>
        <p:spPr>
          <a:xfrm>
            <a:off x="232525" y="4631375"/>
            <a:ext cx="2225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Lato"/>
                <a:ea typeface="Lato"/>
                <a:cs typeface="Lato"/>
                <a:sym typeface="Lato"/>
              </a:rPr>
              <a:t>Speaker: Mazel Fernandez</a:t>
            </a:r>
            <a:endParaRPr>
              <a:solidFill>
                <a:schemeClr val="lt1"/>
              </a:solidFill>
              <a:latin typeface="Lato"/>
              <a:ea typeface="Lato"/>
              <a:cs typeface="Lato"/>
              <a:sym typeface="Lato"/>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47"/>
          <p:cNvSpPr txBox="1"/>
          <p:nvPr/>
        </p:nvSpPr>
        <p:spPr>
          <a:xfrm>
            <a:off x="232525" y="4631375"/>
            <a:ext cx="2225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Lato"/>
                <a:ea typeface="Lato"/>
                <a:cs typeface="Lato"/>
                <a:sym typeface="Lato"/>
              </a:rPr>
              <a:t>Speaker: Mazel Fernandez</a:t>
            </a:r>
            <a:endParaRPr>
              <a:solidFill>
                <a:schemeClr val="lt1"/>
              </a:solidFill>
              <a:latin typeface="Lato"/>
              <a:ea typeface="Lato"/>
              <a:cs typeface="Lato"/>
              <a:sym typeface="Lato"/>
            </a:endParaRPr>
          </a:p>
        </p:txBody>
      </p:sp>
      <p:pic>
        <p:nvPicPr>
          <p:cNvPr id="434" name="Google Shape;434;p47"/>
          <p:cNvPicPr preferRelativeResize="0"/>
          <p:nvPr/>
        </p:nvPicPr>
        <p:blipFill>
          <a:blip r:embed="rId3">
            <a:alphaModFix/>
          </a:blip>
          <a:stretch>
            <a:fillRect/>
          </a:stretch>
        </p:blipFill>
        <p:spPr>
          <a:xfrm>
            <a:off x="299188" y="243375"/>
            <a:ext cx="2514102" cy="1855100"/>
          </a:xfrm>
          <a:prstGeom prst="rect">
            <a:avLst/>
          </a:prstGeom>
          <a:noFill/>
          <a:ln>
            <a:noFill/>
          </a:ln>
        </p:spPr>
      </p:pic>
      <p:pic>
        <p:nvPicPr>
          <p:cNvPr id="435" name="Google Shape;435;p47"/>
          <p:cNvPicPr preferRelativeResize="0"/>
          <p:nvPr/>
        </p:nvPicPr>
        <p:blipFill>
          <a:blip r:embed="rId4">
            <a:alphaModFix/>
          </a:blip>
          <a:stretch>
            <a:fillRect/>
          </a:stretch>
        </p:blipFill>
        <p:spPr>
          <a:xfrm>
            <a:off x="3173363" y="260875"/>
            <a:ext cx="2514100" cy="1820108"/>
          </a:xfrm>
          <a:prstGeom prst="rect">
            <a:avLst/>
          </a:prstGeom>
          <a:noFill/>
          <a:ln>
            <a:noFill/>
          </a:ln>
        </p:spPr>
      </p:pic>
      <p:pic>
        <p:nvPicPr>
          <p:cNvPr id="436" name="Google Shape;436;p47"/>
          <p:cNvPicPr preferRelativeResize="0"/>
          <p:nvPr/>
        </p:nvPicPr>
        <p:blipFill>
          <a:blip r:embed="rId5">
            <a:alphaModFix/>
          </a:blip>
          <a:stretch>
            <a:fillRect/>
          </a:stretch>
        </p:blipFill>
        <p:spPr>
          <a:xfrm>
            <a:off x="1412250" y="2414375"/>
            <a:ext cx="2899124" cy="2118733"/>
          </a:xfrm>
          <a:prstGeom prst="rect">
            <a:avLst/>
          </a:prstGeom>
          <a:noFill/>
          <a:ln>
            <a:noFill/>
          </a:ln>
        </p:spPr>
      </p:pic>
      <p:pic>
        <p:nvPicPr>
          <p:cNvPr id="437" name="Google Shape;437;p47"/>
          <p:cNvPicPr preferRelativeResize="0"/>
          <p:nvPr/>
        </p:nvPicPr>
        <p:blipFill>
          <a:blip r:embed="rId6">
            <a:alphaModFix/>
          </a:blip>
          <a:stretch>
            <a:fillRect/>
          </a:stretch>
        </p:blipFill>
        <p:spPr>
          <a:xfrm>
            <a:off x="4572000" y="2414375"/>
            <a:ext cx="3311159" cy="2118725"/>
          </a:xfrm>
          <a:prstGeom prst="rect">
            <a:avLst/>
          </a:prstGeom>
          <a:noFill/>
          <a:ln>
            <a:noFill/>
          </a:ln>
        </p:spPr>
      </p:pic>
      <p:pic>
        <p:nvPicPr>
          <p:cNvPr id="438" name="Google Shape;438;p47"/>
          <p:cNvPicPr preferRelativeResize="0"/>
          <p:nvPr/>
        </p:nvPicPr>
        <p:blipFill>
          <a:blip r:embed="rId7">
            <a:alphaModFix/>
          </a:blip>
          <a:stretch>
            <a:fillRect/>
          </a:stretch>
        </p:blipFill>
        <p:spPr>
          <a:xfrm>
            <a:off x="6047525" y="252125"/>
            <a:ext cx="2899124" cy="183761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48"/>
          <p:cNvSpPr txBox="1">
            <a:spLocks noGrp="1"/>
          </p:cNvSpPr>
          <p:nvPr>
            <p:ph type="title"/>
          </p:nvPr>
        </p:nvSpPr>
        <p:spPr>
          <a:xfrm>
            <a:off x="5136750" y="424700"/>
            <a:ext cx="250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Woolsey Fire </a:t>
            </a:r>
            <a:endParaRPr/>
          </a:p>
        </p:txBody>
      </p:sp>
      <p:pic>
        <p:nvPicPr>
          <p:cNvPr id="444" name="Google Shape;444;p48"/>
          <p:cNvPicPr preferRelativeResize="0"/>
          <p:nvPr/>
        </p:nvPicPr>
        <p:blipFill>
          <a:blip r:embed="rId3">
            <a:alphaModFix/>
          </a:blip>
          <a:stretch>
            <a:fillRect/>
          </a:stretch>
        </p:blipFill>
        <p:spPr>
          <a:xfrm>
            <a:off x="474725" y="2335825"/>
            <a:ext cx="3064400" cy="2265600"/>
          </a:xfrm>
          <a:prstGeom prst="rect">
            <a:avLst/>
          </a:prstGeom>
          <a:noFill/>
          <a:ln>
            <a:noFill/>
          </a:ln>
        </p:spPr>
      </p:pic>
      <p:pic>
        <p:nvPicPr>
          <p:cNvPr id="445" name="Google Shape;445;p48"/>
          <p:cNvPicPr preferRelativeResize="0"/>
          <p:nvPr/>
        </p:nvPicPr>
        <p:blipFill>
          <a:blip r:embed="rId4">
            <a:alphaModFix/>
          </a:blip>
          <a:stretch>
            <a:fillRect/>
          </a:stretch>
        </p:blipFill>
        <p:spPr>
          <a:xfrm>
            <a:off x="1406450" y="424698"/>
            <a:ext cx="2132674" cy="1599500"/>
          </a:xfrm>
          <a:prstGeom prst="rect">
            <a:avLst/>
          </a:prstGeom>
          <a:noFill/>
          <a:ln>
            <a:noFill/>
          </a:ln>
        </p:spPr>
      </p:pic>
      <p:sp>
        <p:nvSpPr>
          <p:cNvPr id="446" name="Google Shape;446;p48"/>
          <p:cNvSpPr txBox="1"/>
          <p:nvPr/>
        </p:nvSpPr>
        <p:spPr>
          <a:xfrm>
            <a:off x="173025" y="460142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Lato"/>
                <a:ea typeface="Lato"/>
                <a:cs typeface="Lato"/>
                <a:sym typeface="Lato"/>
              </a:rPr>
              <a:t>Speaker: Mazel Fernandez</a:t>
            </a:r>
            <a:endParaRPr>
              <a:solidFill>
                <a:schemeClr val="lt1"/>
              </a:solidFill>
              <a:latin typeface="Lato"/>
              <a:ea typeface="Lato"/>
              <a:cs typeface="Lato"/>
              <a:sym typeface="Lato"/>
            </a:endParaRPr>
          </a:p>
        </p:txBody>
      </p:sp>
      <p:sp>
        <p:nvSpPr>
          <p:cNvPr id="447" name="Google Shape;447;p48"/>
          <p:cNvSpPr txBox="1"/>
          <p:nvPr/>
        </p:nvSpPr>
        <p:spPr>
          <a:xfrm>
            <a:off x="4229100" y="1371600"/>
            <a:ext cx="4324200" cy="20550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lt1"/>
              </a:buClr>
              <a:buSzPts val="1800"/>
              <a:buFont typeface="Lato"/>
              <a:buChar char="●"/>
            </a:pPr>
            <a:r>
              <a:rPr lang="en" sz="1800" b="1">
                <a:solidFill>
                  <a:schemeClr val="lt1"/>
                </a:solidFill>
                <a:latin typeface="Lato"/>
                <a:ea typeface="Lato"/>
                <a:cs typeface="Lato"/>
                <a:sym typeface="Lato"/>
              </a:rPr>
              <a:t>Location</a:t>
            </a:r>
            <a:r>
              <a:rPr lang="en" sz="1800">
                <a:solidFill>
                  <a:schemeClr val="lt1"/>
                </a:solidFill>
                <a:latin typeface="Lato"/>
                <a:ea typeface="Lato"/>
                <a:cs typeface="Lato"/>
                <a:sym typeface="Lato"/>
              </a:rPr>
              <a:t>: Los Angeles and Ventura Counties of California</a:t>
            </a:r>
            <a:endParaRPr sz="1800">
              <a:solidFill>
                <a:schemeClr val="lt1"/>
              </a:solidFill>
              <a:latin typeface="Lato"/>
              <a:ea typeface="Lato"/>
              <a:cs typeface="Lato"/>
              <a:sym typeface="Lato"/>
            </a:endParaRPr>
          </a:p>
          <a:p>
            <a:pPr marL="457200" lvl="0" indent="-342900" algn="l" rtl="0">
              <a:lnSpc>
                <a:spcPct val="115000"/>
              </a:lnSpc>
              <a:spcBef>
                <a:spcPts val="0"/>
              </a:spcBef>
              <a:spcAft>
                <a:spcPts val="0"/>
              </a:spcAft>
              <a:buClr>
                <a:schemeClr val="lt1"/>
              </a:buClr>
              <a:buSzPts val="1800"/>
              <a:buFont typeface="Lato"/>
              <a:buChar char="●"/>
            </a:pPr>
            <a:r>
              <a:rPr lang="en" sz="1800" b="1">
                <a:solidFill>
                  <a:schemeClr val="lt1"/>
                </a:solidFill>
                <a:latin typeface="Lato"/>
                <a:ea typeface="Lato"/>
                <a:cs typeface="Lato"/>
                <a:sym typeface="Lato"/>
              </a:rPr>
              <a:t>Burned</a:t>
            </a:r>
            <a:r>
              <a:rPr lang="en" sz="1800">
                <a:solidFill>
                  <a:schemeClr val="lt1"/>
                </a:solidFill>
                <a:latin typeface="Lato"/>
                <a:ea typeface="Lato"/>
                <a:cs typeface="Lato"/>
                <a:sym typeface="Lato"/>
              </a:rPr>
              <a:t>: 96,949 acres</a:t>
            </a:r>
            <a:endParaRPr sz="1800">
              <a:solidFill>
                <a:schemeClr val="lt1"/>
              </a:solidFill>
              <a:latin typeface="Lato"/>
              <a:ea typeface="Lato"/>
              <a:cs typeface="Lato"/>
              <a:sym typeface="Lato"/>
            </a:endParaRPr>
          </a:p>
          <a:p>
            <a:pPr marL="457200" lvl="0" indent="-342900" algn="l" rtl="0">
              <a:lnSpc>
                <a:spcPct val="115000"/>
              </a:lnSpc>
              <a:spcBef>
                <a:spcPts val="0"/>
              </a:spcBef>
              <a:spcAft>
                <a:spcPts val="0"/>
              </a:spcAft>
              <a:buClr>
                <a:schemeClr val="lt1"/>
              </a:buClr>
              <a:buSzPts val="1800"/>
              <a:buFont typeface="Lato"/>
              <a:buChar char="●"/>
            </a:pPr>
            <a:r>
              <a:rPr lang="en" sz="1800" b="1">
                <a:solidFill>
                  <a:schemeClr val="lt1"/>
                </a:solidFill>
                <a:latin typeface="Lato"/>
                <a:ea typeface="Lato"/>
                <a:cs typeface="Lato"/>
                <a:sym typeface="Lato"/>
              </a:rPr>
              <a:t>Date(s):</a:t>
            </a:r>
            <a:r>
              <a:rPr lang="en" sz="1800">
                <a:solidFill>
                  <a:schemeClr val="lt1"/>
                </a:solidFill>
                <a:latin typeface="Lato"/>
                <a:ea typeface="Lato"/>
                <a:cs typeface="Lato"/>
                <a:sym typeface="Lato"/>
              </a:rPr>
              <a:t> November 8-21, 2018</a:t>
            </a:r>
            <a:endParaRPr sz="1800">
              <a:solidFill>
                <a:schemeClr val="lt1"/>
              </a:solidFill>
              <a:latin typeface="Lato"/>
              <a:ea typeface="Lato"/>
              <a:cs typeface="Lato"/>
              <a:sym typeface="Lato"/>
            </a:endParaRPr>
          </a:p>
          <a:p>
            <a:pPr marL="457200" lvl="0" indent="-342900" algn="l" rtl="0">
              <a:lnSpc>
                <a:spcPct val="115000"/>
              </a:lnSpc>
              <a:spcBef>
                <a:spcPts val="0"/>
              </a:spcBef>
              <a:spcAft>
                <a:spcPts val="0"/>
              </a:spcAft>
              <a:buClr>
                <a:schemeClr val="lt1"/>
              </a:buClr>
              <a:buSzPts val="1800"/>
              <a:buFont typeface="Lato"/>
              <a:buChar char="●"/>
            </a:pPr>
            <a:r>
              <a:rPr lang="en" sz="1800" b="1">
                <a:solidFill>
                  <a:schemeClr val="lt1"/>
                </a:solidFill>
                <a:latin typeface="Lato"/>
                <a:ea typeface="Lato"/>
                <a:cs typeface="Lato"/>
                <a:sym typeface="Lato"/>
              </a:rPr>
              <a:t>Non-fatal injuries:</a:t>
            </a:r>
            <a:r>
              <a:rPr lang="en" sz="1800">
                <a:solidFill>
                  <a:schemeClr val="lt1"/>
                </a:solidFill>
                <a:latin typeface="Lato"/>
                <a:ea typeface="Lato"/>
                <a:cs typeface="Lato"/>
                <a:sym typeface="Lato"/>
              </a:rPr>
              <a:t> 2 civilians; 3 firefighters</a:t>
            </a:r>
            <a:endParaRPr sz="1800">
              <a:solidFill>
                <a:schemeClr val="lt1"/>
              </a:solidFill>
              <a:latin typeface="Lato"/>
              <a:ea typeface="Lato"/>
              <a:cs typeface="Lato"/>
              <a:sym typeface="Lato"/>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49"/>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Vegetation</a:t>
            </a:r>
            <a:endParaRPr/>
          </a:p>
        </p:txBody>
      </p:sp>
      <p:sp>
        <p:nvSpPr>
          <p:cNvPr id="453" name="Google Shape;453;p49"/>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454" name="Google Shape;454;p49"/>
          <p:cNvPicPr preferRelativeResize="0"/>
          <p:nvPr/>
        </p:nvPicPr>
        <p:blipFill>
          <a:blip r:embed="rId3">
            <a:alphaModFix/>
          </a:blip>
          <a:stretch>
            <a:fillRect/>
          </a:stretch>
        </p:blipFill>
        <p:spPr>
          <a:xfrm>
            <a:off x="5324550" y="12"/>
            <a:ext cx="3819457" cy="2823825"/>
          </a:xfrm>
          <a:prstGeom prst="rect">
            <a:avLst/>
          </a:prstGeom>
          <a:noFill/>
          <a:ln>
            <a:noFill/>
          </a:ln>
        </p:spPr>
      </p:pic>
      <p:pic>
        <p:nvPicPr>
          <p:cNvPr id="455" name="Google Shape;455;p49"/>
          <p:cNvPicPr preferRelativeResize="0"/>
          <p:nvPr/>
        </p:nvPicPr>
        <p:blipFill>
          <a:blip r:embed="rId4">
            <a:alphaModFix/>
          </a:blip>
          <a:stretch>
            <a:fillRect/>
          </a:stretch>
        </p:blipFill>
        <p:spPr>
          <a:xfrm>
            <a:off x="350751" y="2416925"/>
            <a:ext cx="5399700" cy="2392525"/>
          </a:xfrm>
          <a:prstGeom prst="rect">
            <a:avLst/>
          </a:prstGeom>
          <a:noFill/>
          <a:ln>
            <a:noFill/>
          </a:ln>
        </p:spPr>
      </p:pic>
      <p:sp>
        <p:nvSpPr>
          <p:cNvPr id="456" name="Google Shape;456;p49"/>
          <p:cNvSpPr txBox="1"/>
          <p:nvPr/>
        </p:nvSpPr>
        <p:spPr>
          <a:xfrm>
            <a:off x="6040050" y="454577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Lato"/>
                <a:ea typeface="Lato"/>
                <a:cs typeface="Lato"/>
                <a:sym typeface="Lato"/>
              </a:rPr>
              <a:t>Speaker: Mazel Fernandez</a:t>
            </a:r>
            <a:endParaRPr>
              <a:solidFill>
                <a:schemeClr val="lt1"/>
              </a:solidFill>
              <a:latin typeface="Lato"/>
              <a:ea typeface="Lato"/>
              <a:cs typeface="Lato"/>
              <a:sym typeface="Lato"/>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50"/>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Temperature</a:t>
            </a:r>
            <a:endParaRPr/>
          </a:p>
        </p:txBody>
      </p:sp>
      <p:sp>
        <p:nvSpPr>
          <p:cNvPr id="462" name="Google Shape;462;p50"/>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463" name="Google Shape;463;p50"/>
          <p:cNvPicPr preferRelativeResize="0"/>
          <p:nvPr/>
        </p:nvPicPr>
        <p:blipFill>
          <a:blip r:embed="rId3">
            <a:alphaModFix/>
          </a:blip>
          <a:stretch>
            <a:fillRect/>
          </a:stretch>
        </p:blipFill>
        <p:spPr>
          <a:xfrm>
            <a:off x="5324550" y="12"/>
            <a:ext cx="3819457" cy="2823825"/>
          </a:xfrm>
          <a:prstGeom prst="rect">
            <a:avLst/>
          </a:prstGeom>
          <a:noFill/>
          <a:ln>
            <a:noFill/>
          </a:ln>
        </p:spPr>
      </p:pic>
      <p:pic>
        <p:nvPicPr>
          <p:cNvPr id="464" name="Google Shape;464;p50"/>
          <p:cNvPicPr preferRelativeResize="0"/>
          <p:nvPr/>
        </p:nvPicPr>
        <p:blipFill>
          <a:blip r:embed="rId4">
            <a:alphaModFix/>
          </a:blip>
          <a:stretch>
            <a:fillRect/>
          </a:stretch>
        </p:blipFill>
        <p:spPr>
          <a:xfrm>
            <a:off x="284525" y="2131075"/>
            <a:ext cx="5802750" cy="2749425"/>
          </a:xfrm>
          <a:prstGeom prst="rect">
            <a:avLst/>
          </a:prstGeom>
          <a:noFill/>
          <a:ln>
            <a:noFill/>
          </a:ln>
        </p:spPr>
      </p:pic>
      <p:sp>
        <p:nvSpPr>
          <p:cNvPr id="465" name="Google Shape;465;p50"/>
          <p:cNvSpPr txBox="1"/>
          <p:nvPr/>
        </p:nvSpPr>
        <p:spPr>
          <a:xfrm>
            <a:off x="6238375" y="459297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Lato"/>
                <a:ea typeface="Lato"/>
                <a:cs typeface="Lato"/>
                <a:sym typeface="Lato"/>
              </a:rPr>
              <a:t>Speaker: Mazel Fernandez</a:t>
            </a:r>
            <a:endParaRPr>
              <a:solidFill>
                <a:schemeClr val="lt1"/>
              </a:solidFill>
              <a:latin typeface="Lato"/>
              <a:ea typeface="Lato"/>
              <a:cs typeface="Lato"/>
              <a:sym typeface="Lato"/>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51"/>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Soil Moisture</a:t>
            </a:r>
            <a:endParaRPr/>
          </a:p>
        </p:txBody>
      </p:sp>
      <p:sp>
        <p:nvSpPr>
          <p:cNvPr id="471" name="Google Shape;471;p51"/>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472" name="Google Shape;472;p51"/>
          <p:cNvPicPr preferRelativeResize="0"/>
          <p:nvPr/>
        </p:nvPicPr>
        <p:blipFill>
          <a:blip r:embed="rId3">
            <a:alphaModFix/>
          </a:blip>
          <a:stretch>
            <a:fillRect/>
          </a:stretch>
        </p:blipFill>
        <p:spPr>
          <a:xfrm>
            <a:off x="5324550" y="12"/>
            <a:ext cx="3819457" cy="2823825"/>
          </a:xfrm>
          <a:prstGeom prst="rect">
            <a:avLst/>
          </a:prstGeom>
          <a:noFill/>
          <a:ln>
            <a:noFill/>
          </a:ln>
        </p:spPr>
      </p:pic>
      <p:pic>
        <p:nvPicPr>
          <p:cNvPr id="473" name="Google Shape;473;p51"/>
          <p:cNvPicPr preferRelativeResize="0"/>
          <p:nvPr/>
        </p:nvPicPr>
        <p:blipFill>
          <a:blip r:embed="rId4">
            <a:alphaModFix/>
          </a:blip>
          <a:stretch>
            <a:fillRect/>
          </a:stretch>
        </p:blipFill>
        <p:spPr>
          <a:xfrm>
            <a:off x="303545" y="1704570"/>
            <a:ext cx="4745575" cy="3014650"/>
          </a:xfrm>
          <a:prstGeom prst="rect">
            <a:avLst/>
          </a:prstGeom>
          <a:noFill/>
          <a:ln>
            <a:noFill/>
          </a:ln>
        </p:spPr>
      </p:pic>
      <p:sp>
        <p:nvSpPr>
          <p:cNvPr id="474" name="Google Shape;474;p51"/>
          <p:cNvSpPr txBox="1"/>
          <p:nvPr/>
        </p:nvSpPr>
        <p:spPr>
          <a:xfrm>
            <a:off x="5734275" y="44042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Lato"/>
                <a:ea typeface="Lato"/>
                <a:cs typeface="Lato"/>
                <a:sym typeface="Lato"/>
              </a:rPr>
              <a:t>Speaker: Mazel Fernandez</a:t>
            </a:r>
            <a:endParaRPr>
              <a:solidFill>
                <a:schemeClr val="lt1"/>
              </a:solidFill>
              <a:latin typeface="Lato"/>
              <a:ea typeface="Lato"/>
              <a:cs typeface="Lato"/>
              <a:sym typeface="Lato"/>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52"/>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Wind</a:t>
            </a:r>
            <a:endParaRPr/>
          </a:p>
        </p:txBody>
      </p:sp>
      <p:sp>
        <p:nvSpPr>
          <p:cNvPr id="480" name="Google Shape;480;p52"/>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481" name="Google Shape;481;p52"/>
          <p:cNvPicPr preferRelativeResize="0"/>
          <p:nvPr/>
        </p:nvPicPr>
        <p:blipFill>
          <a:blip r:embed="rId3">
            <a:alphaModFix/>
          </a:blip>
          <a:stretch>
            <a:fillRect/>
          </a:stretch>
        </p:blipFill>
        <p:spPr>
          <a:xfrm>
            <a:off x="5324550" y="12"/>
            <a:ext cx="3819457" cy="2823825"/>
          </a:xfrm>
          <a:prstGeom prst="rect">
            <a:avLst/>
          </a:prstGeom>
          <a:noFill/>
          <a:ln>
            <a:noFill/>
          </a:ln>
        </p:spPr>
      </p:pic>
      <p:pic>
        <p:nvPicPr>
          <p:cNvPr id="482" name="Google Shape;482;p52"/>
          <p:cNvPicPr preferRelativeResize="0"/>
          <p:nvPr/>
        </p:nvPicPr>
        <p:blipFill>
          <a:blip r:embed="rId4">
            <a:alphaModFix/>
          </a:blip>
          <a:stretch>
            <a:fillRect/>
          </a:stretch>
        </p:blipFill>
        <p:spPr>
          <a:xfrm>
            <a:off x="191975" y="2307575"/>
            <a:ext cx="6335700" cy="2568525"/>
          </a:xfrm>
          <a:prstGeom prst="rect">
            <a:avLst/>
          </a:prstGeom>
          <a:noFill/>
          <a:ln>
            <a:noFill/>
          </a:ln>
        </p:spPr>
      </p:pic>
      <p:sp>
        <p:nvSpPr>
          <p:cNvPr id="483" name="Google Shape;483;p52"/>
          <p:cNvSpPr txBox="1"/>
          <p:nvPr/>
        </p:nvSpPr>
        <p:spPr>
          <a:xfrm>
            <a:off x="6637775" y="447875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Lato"/>
                <a:ea typeface="Lato"/>
                <a:cs typeface="Lato"/>
                <a:sym typeface="Lato"/>
              </a:rPr>
              <a:t>Speaker: Mazel Fernandez</a:t>
            </a:r>
            <a:endParaRPr>
              <a:solidFill>
                <a:schemeClr val="lt1"/>
              </a:solidFill>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17"/>
          <p:cNvSpPr txBox="1">
            <a:spLocks noGrp="1"/>
          </p:cNvSpPr>
          <p:nvPr>
            <p:ph type="body" idx="1"/>
          </p:nvPr>
        </p:nvSpPr>
        <p:spPr>
          <a:xfrm>
            <a:off x="1104000" y="326050"/>
            <a:ext cx="6936000" cy="523800"/>
          </a:xfrm>
          <a:prstGeom prst="rect">
            <a:avLst/>
          </a:prstGeom>
        </p:spPr>
        <p:txBody>
          <a:bodyPr spcFirstLastPara="1" wrap="square" lIns="91425" tIns="91425" rIns="91425" bIns="91425" anchor="ctr" anchorCtr="0">
            <a:normAutofit fontScale="77500" lnSpcReduction="20000"/>
          </a:bodyPr>
          <a:lstStyle/>
          <a:p>
            <a:pPr marL="0" lvl="0" indent="0" algn="ctr" rtl="0">
              <a:spcBef>
                <a:spcPts val="0"/>
              </a:spcBef>
              <a:spcAft>
                <a:spcPts val="0"/>
              </a:spcAft>
              <a:buNone/>
            </a:pPr>
            <a:r>
              <a:rPr lang="en" sz="2000"/>
              <a:t>Our Team and Project/Faculty Advisor: </a:t>
            </a:r>
            <a:r>
              <a:rPr lang="en" sz="2000" u="sng">
                <a:solidFill>
                  <a:schemeClr val="accent5"/>
                </a:solidFill>
              </a:rPr>
              <a:t>Dr. </a:t>
            </a:r>
            <a:r>
              <a:rPr lang="en" sz="2000" u="sng">
                <a:solidFill>
                  <a:schemeClr val="accent5"/>
                </a:solidFill>
                <a:hlinkClick r:id="rId3">
                  <a:extLst>
                    <a:ext uri="{A12FA001-AC4F-418D-AE19-62706E023703}">
                      <ahyp:hlinkClr xmlns:ahyp="http://schemas.microsoft.com/office/drawing/2018/hyperlinkcolor" val="tx"/>
                    </a:ext>
                  </a:extLst>
                </a:hlinkClick>
              </a:rPr>
              <a:t>Mohammad Pourhomayoun</a:t>
            </a:r>
            <a:endParaRPr sz="2000" u="sng">
              <a:solidFill>
                <a:schemeClr val="accent5"/>
              </a:solidFill>
            </a:endParaRPr>
          </a:p>
        </p:txBody>
      </p:sp>
      <p:pic>
        <p:nvPicPr>
          <p:cNvPr id="158" name="Google Shape;158;p17"/>
          <p:cNvPicPr preferRelativeResize="0"/>
          <p:nvPr/>
        </p:nvPicPr>
        <p:blipFill>
          <a:blip r:embed="rId4">
            <a:alphaModFix/>
          </a:blip>
          <a:stretch>
            <a:fillRect/>
          </a:stretch>
        </p:blipFill>
        <p:spPr>
          <a:xfrm>
            <a:off x="1494400" y="2905023"/>
            <a:ext cx="1544384" cy="1949700"/>
          </a:xfrm>
          <a:prstGeom prst="rect">
            <a:avLst/>
          </a:prstGeom>
          <a:noFill/>
          <a:ln>
            <a:noFill/>
          </a:ln>
        </p:spPr>
      </p:pic>
      <p:pic>
        <p:nvPicPr>
          <p:cNvPr id="159" name="Google Shape;159;p17"/>
          <p:cNvPicPr preferRelativeResize="0"/>
          <p:nvPr/>
        </p:nvPicPr>
        <p:blipFill>
          <a:blip r:embed="rId5">
            <a:alphaModFix/>
          </a:blip>
          <a:stretch>
            <a:fillRect/>
          </a:stretch>
        </p:blipFill>
        <p:spPr>
          <a:xfrm>
            <a:off x="327575" y="983813"/>
            <a:ext cx="2457450" cy="1600200"/>
          </a:xfrm>
          <a:prstGeom prst="rect">
            <a:avLst/>
          </a:prstGeom>
          <a:noFill/>
          <a:ln>
            <a:noFill/>
          </a:ln>
        </p:spPr>
      </p:pic>
      <p:pic>
        <p:nvPicPr>
          <p:cNvPr id="160" name="Google Shape;160;p17"/>
          <p:cNvPicPr preferRelativeResize="0"/>
          <p:nvPr/>
        </p:nvPicPr>
        <p:blipFill>
          <a:blip r:embed="rId6">
            <a:alphaModFix/>
          </a:blip>
          <a:stretch>
            <a:fillRect/>
          </a:stretch>
        </p:blipFill>
        <p:spPr>
          <a:xfrm>
            <a:off x="3422725" y="929817"/>
            <a:ext cx="1669400" cy="1708232"/>
          </a:xfrm>
          <a:prstGeom prst="rect">
            <a:avLst/>
          </a:prstGeom>
          <a:noFill/>
          <a:ln>
            <a:noFill/>
          </a:ln>
        </p:spPr>
      </p:pic>
      <p:pic>
        <p:nvPicPr>
          <p:cNvPr id="161" name="Google Shape;161;p17"/>
          <p:cNvPicPr preferRelativeResize="0"/>
          <p:nvPr/>
        </p:nvPicPr>
        <p:blipFill>
          <a:blip r:embed="rId7">
            <a:alphaModFix/>
          </a:blip>
          <a:stretch>
            <a:fillRect/>
          </a:stretch>
        </p:blipFill>
        <p:spPr>
          <a:xfrm>
            <a:off x="6028672" y="819438"/>
            <a:ext cx="1460800" cy="1928962"/>
          </a:xfrm>
          <a:prstGeom prst="rect">
            <a:avLst/>
          </a:prstGeom>
          <a:noFill/>
          <a:ln>
            <a:noFill/>
          </a:ln>
        </p:spPr>
      </p:pic>
      <p:pic>
        <p:nvPicPr>
          <p:cNvPr id="162" name="Google Shape;162;p17"/>
          <p:cNvPicPr preferRelativeResize="0"/>
          <p:nvPr/>
        </p:nvPicPr>
        <p:blipFill rotWithShape="1">
          <a:blip r:embed="rId8">
            <a:alphaModFix/>
          </a:blip>
          <a:srcRect l="14445" t="5228" r="-3890" b="5237"/>
          <a:stretch/>
        </p:blipFill>
        <p:spPr>
          <a:xfrm>
            <a:off x="3928750" y="2905042"/>
            <a:ext cx="1460801" cy="1949681"/>
          </a:xfrm>
          <a:prstGeom prst="rect">
            <a:avLst/>
          </a:prstGeom>
          <a:noFill/>
          <a:ln>
            <a:noFill/>
          </a:ln>
        </p:spPr>
      </p:pic>
      <p:pic>
        <p:nvPicPr>
          <p:cNvPr id="163" name="Google Shape;163;p17"/>
          <p:cNvPicPr preferRelativeResize="0"/>
          <p:nvPr/>
        </p:nvPicPr>
        <p:blipFill>
          <a:blip r:embed="rId9">
            <a:alphaModFix/>
          </a:blip>
          <a:stretch>
            <a:fillRect/>
          </a:stretch>
        </p:blipFill>
        <p:spPr>
          <a:xfrm>
            <a:off x="6624590" y="2905038"/>
            <a:ext cx="1435390" cy="1949673"/>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53"/>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Precipitation</a:t>
            </a:r>
            <a:endParaRPr/>
          </a:p>
        </p:txBody>
      </p:sp>
      <p:sp>
        <p:nvSpPr>
          <p:cNvPr id="489" name="Google Shape;489;p53"/>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490" name="Google Shape;490;p53"/>
          <p:cNvPicPr preferRelativeResize="0"/>
          <p:nvPr/>
        </p:nvPicPr>
        <p:blipFill>
          <a:blip r:embed="rId3">
            <a:alphaModFix/>
          </a:blip>
          <a:stretch>
            <a:fillRect/>
          </a:stretch>
        </p:blipFill>
        <p:spPr>
          <a:xfrm>
            <a:off x="5324550" y="12"/>
            <a:ext cx="3819457" cy="2823825"/>
          </a:xfrm>
          <a:prstGeom prst="rect">
            <a:avLst/>
          </a:prstGeom>
          <a:noFill/>
          <a:ln>
            <a:noFill/>
          </a:ln>
        </p:spPr>
      </p:pic>
      <p:pic>
        <p:nvPicPr>
          <p:cNvPr id="491" name="Google Shape;491;p53"/>
          <p:cNvPicPr preferRelativeResize="0"/>
          <p:nvPr/>
        </p:nvPicPr>
        <p:blipFill>
          <a:blip r:embed="rId4">
            <a:alphaModFix/>
          </a:blip>
          <a:stretch>
            <a:fillRect/>
          </a:stretch>
        </p:blipFill>
        <p:spPr>
          <a:xfrm>
            <a:off x="305875" y="2060550"/>
            <a:ext cx="4802525" cy="2581500"/>
          </a:xfrm>
          <a:prstGeom prst="rect">
            <a:avLst/>
          </a:prstGeom>
          <a:noFill/>
          <a:ln>
            <a:noFill/>
          </a:ln>
        </p:spPr>
      </p:pic>
      <p:sp>
        <p:nvSpPr>
          <p:cNvPr id="492" name="Google Shape;492;p53"/>
          <p:cNvSpPr txBox="1"/>
          <p:nvPr/>
        </p:nvSpPr>
        <p:spPr>
          <a:xfrm>
            <a:off x="5734275" y="447875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Lato"/>
                <a:ea typeface="Lato"/>
                <a:cs typeface="Lato"/>
                <a:sym typeface="Lato"/>
              </a:rPr>
              <a:t>Speaker: Mazel Fernandez</a:t>
            </a:r>
            <a:endParaRPr>
              <a:solidFill>
                <a:schemeClr val="lt1"/>
              </a:solidFill>
              <a:latin typeface="Lato"/>
              <a:ea typeface="Lato"/>
              <a:cs typeface="Lato"/>
              <a:sym typeface="Lato"/>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54"/>
          <p:cNvSpPr txBox="1">
            <a:spLocks noGrp="1"/>
          </p:cNvSpPr>
          <p:nvPr>
            <p:ph type="title"/>
          </p:nvPr>
        </p:nvSpPr>
        <p:spPr>
          <a:xfrm>
            <a:off x="1297500" y="393750"/>
            <a:ext cx="7038900" cy="562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t>Future Goals (Dashboard)</a:t>
            </a:r>
            <a:endParaRPr/>
          </a:p>
        </p:txBody>
      </p:sp>
      <p:sp>
        <p:nvSpPr>
          <p:cNvPr id="498" name="Google Shape;498;p54"/>
          <p:cNvSpPr txBox="1">
            <a:spLocks noGrp="1"/>
          </p:cNvSpPr>
          <p:nvPr>
            <p:ph type="body" idx="1"/>
          </p:nvPr>
        </p:nvSpPr>
        <p:spPr>
          <a:xfrm>
            <a:off x="1297500" y="956550"/>
            <a:ext cx="4399200" cy="36747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Char char="●"/>
            </a:pPr>
            <a:r>
              <a:rPr lang="en" sz="1800"/>
              <a:t>Add more data </a:t>
            </a:r>
            <a:endParaRPr sz="1800"/>
          </a:p>
          <a:p>
            <a:pPr marL="914400" lvl="1" indent="-342900" algn="l" rtl="0">
              <a:lnSpc>
                <a:spcPct val="115000"/>
              </a:lnSpc>
              <a:spcBef>
                <a:spcPts val="0"/>
              </a:spcBef>
              <a:spcAft>
                <a:spcPts val="0"/>
              </a:spcAft>
              <a:buSzPts val="1800"/>
              <a:buChar char="○"/>
            </a:pPr>
            <a:r>
              <a:rPr lang="en" sz="1800"/>
              <a:t>More detail</a:t>
            </a:r>
            <a:endParaRPr sz="1800"/>
          </a:p>
          <a:p>
            <a:pPr marL="914400" lvl="1" indent="-342900" algn="l" rtl="0">
              <a:lnSpc>
                <a:spcPct val="115000"/>
              </a:lnSpc>
              <a:spcBef>
                <a:spcPts val="0"/>
              </a:spcBef>
              <a:spcAft>
                <a:spcPts val="0"/>
              </a:spcAft>
              <a:buSzPts val="1800"/>
              <a:buChar char="○"/>
            </a:pPr>
            <a:r>
              <a:rPr lang="en" sz="1800"/>
              <a:t>More live data</a:t>
            </a:r>
            <a:endParaRPr sz="1800"/>
          </a:p>
          <a:p>
            <a:pPr marL="914400" lvl="0" indent="0" algn="l" rtl="0">
              <a:lnSpc>
                <a:spcPct val="115000"/>
              </a:lnSpc>
              <a:spcBef>
                <a:spcPts val="0"/>
              </a:spcBef>
              <a:spcAft>
                <a:spcPts val="0"/>
              </a:spcAft>
              <a:buNone/>
            </a:pPr>
            <a:endParaRPr sz="1800"/>
          </a:p>
          <a:p>
            <a:pPr marL="457200" lvl="0" indent="-342900" algn="l" rtl="0">
              <a:lnSpc>
                <a:spcPct val="115000"/>
              </a:lnSpc>
              <a:spcBef>
                <a:spcPts val="0"/>
              </a:spcBef>
              <a:spcAft>
                <a:spcPts val="0"/>
              </a:spcAft>
              <a:buSzPts val="1800"/>
              <a:buChar char="●"/>
            </a:pPr>
            <a:r>
              <a:rPr lang="en" sz="1800"/>
              <a:t>Air quality</a:t>
            </a:r>
            <a:endParaRPr sz="1800"/>
          </a:p>
          <a:p>
            <a:pPr marL="914400" lvl="1" indent="-342900" algn="l" rtl="0">
              <a:lnSpc>
                <a:spcPct val="115000"/>
              </a:lnSpc>
              <a:spcBef>
                <a:spcPts val="0"/>
              </a:spcBef>
              <a:spcAft>
                <a:spcPts val="0"/>
              </a:spcAft>
              <a:buSzPts val="1800"/>
              <a:buChar char="○"/>
            </a:pPr>
            <a:r>
              <a:rPr lang="en" sz="1800"/>
              <a:t>Live data</a:t>
            </a:r>
            <a:endParaRPr sz="1800"/>
          </a:p>
          <a:p>
            <a:pPr marL="914400" lvl="1" indent="-342900" algn="l" rtl="0">
              <a:spcBef>
                <a:spcPts val="0"/>
              </a:spcBef>
              <a:spcAft>
                <a:spcPts val="0"/>
              </a:spcAft>
              <a:buSzPts val="1800"/>
              <a:buChar char="○"/>
            </a:pPr>
            <a:r>
              <a:rPr lang="en" sz="1800"/>
              <a:t>Prediction data</a:t>
            </a:r>
            <a:endParaRPr sz="1800"/>
          </a:p>
          <a:p>
            <a:pPr marL="914400" lvl="0" indent="0" algn="l" rtl="0">
              <a:spcBef>
                <a:spcPts val="0"/>
              </a:spcBef>
              <a:spcAft>
                <a:spcPts val="0"/>
              </a:spcAft>
              <a:buNone/>
            </a:pPr>
            <a:endParaRPr sz="1800"/>
          </a:p>
          <a:p>
            <a:pPr marL="457200" lvl="0" indent="-342900" algn="l" rtl="0">
              <a:lnSpc>
                <a:spcPct val="115000"/>
              </a:lnSpc>
              <a:spcBef>
                <a:spcPts val="0"/>
              </a:spcBef>
              <a:spcAft>
                <a:spcPts val="0"/>
              </a:spcAft>
              <a:buSzPts val="1800"/>
              <a:buChar char="●"/>
            </a:pPr>
            <a:r>
              <a:rPr lang="en" sz="1800"/>
              <a:t>Predictive Models</a:t>
            </a:r>
            <a:endParaRPr sz="1800"/>
          </a:p>
          <a:p>
            <a:pPr marL="914400" lvl="1" indent="-342900" algn="l" rtl="0">
              <a:lnSpc>
                <a:spcPct val="115000"/>
              </a:lnSpc>
              <a:spcBef>
                <a:spcPts val="0"/>
              </a:spcBef>
              <a:spcAft>
                <a:spcPts val="0"/>
              </a:spcAft>
              <a:buSzPts val="1800"/>
              <a:buChar char="○"/>
            </a:pPr>
            <a:r>
              <a:rPr lang="en" sz="1800"/>
              <a:t>High Accuracy </a:t>
            </a:r>
            <a:endParaRPr sz="1800"/>
          </a:p>
          <a:p>
            <a:pPr marL="914400" lvl="1" indent="-342900" algn="l" rtl="0">
              <a:lnSpc>
                <a:spcPct val="115000"/>
              </a:lnSpc>
              <a:spcBef>
                <a:spcPts val="0"/>
              </a:spcBef>
              <a:spcAft>
                <a:spcPts val="0"/>
              </a:spcAft>
              <a:buSzPts val="1800"/>
              <a:buChar char="○"/>
            </a:pPr>
            <a:r>
              <a:rPr lang="en" sz="1800"/>
              <a:t>Usefulness</a:t>
            </a:r>
            <a:endParaRPr sz="1800"/>
          </a:p>
          <a:p>
            <a:pPr marL="0" lvl="0" indent="0" algn="l" rtl="0">
              <a:lnSpc>
                <a:spcPct val="115000"/>
              </a:lnSpc>
              <a:spcBef>
                <a:spcPts val="0"/>
              </a:spcBef>
              <a:spcAft>
                <a:spcPts val="0"/>
              </a:spcAft>
              <a:buNone/>
            </a:pPr>
            <a:endParaRPr/>
          </a:p>
          <a:p>
            <a:pPr marL="0" lvl="0" indent="0" algn="l" rtl="0">
              <a:lnSpc>
                <a:spcPct val="115000"/>
              </a:lnSpc>
              <a:spcBef>
                <a:spcPts val="1600"/>
              </a:spcBef>
              <a:spcAft>
                <a:spcPts val="0"/>
              </a:spcAft>
              <a:buSzPts val="1300"/>
              <a:buNone/>
            </a:pPr>
            <a:endParaRPr/>
          </a:p>
          <a:p>
            <a:pPr marL="0" lvl="0" indent="0" algn="l" rtl="0">
              <a:lnSpc>
                <a:spcPct val="115000"/>
              </a:lnSpc>
              <a:spcBef>
                <a:spcPts val="1600"/>
              </a:spcBef>
              <a:spcAft>
                <a:spcPts val="0"/>
              </a:spcAft>
              <a:buSzPts val="1300"/>
              <a:buNone/>
            </a:pPr>
            <a:endParaRPr/>
          </a:p>
          <a:p>
            <a:pPr marL="1371600" lvl="0" indent="0" algn="l" rtl="0">
              <a:lnSpc>
                <a:spcPct val="115000"/>
              </a:lnSpc>
              <a:spcBef>
                <a:spcPts val="1600"/>
              </a:spcBef>
              <a:spcAft>
                <a:spcPts val="0"/>
              </a:spcAft>
              <a:buSzPts val="1300"/>
              <a:buNone/>
            </a:pPr>
            <a:endParaRPr/>
          </a:p>
          <a:p>
            <a:pPr marL="0" lvl="0" indent="0" algn="l" rtl="0">
              <a:lnSpc>
                <a:spcPct val="115000"/>
              </a:lnSpc>
              <a:spcBef>
                <a:spcPts val="1600"/>
              </a:spcBef>
              <a:spcAft>
                <a:spcPts val="0"/>
              </a:spcAft>
              <a:buSzPts val="1300"/>
              <a:buNone/>
            </a:pPr>
            <a:endParaRPr/>
          </a:p>
          <a:p>
            <a:pPr marL="0" lvl="0" indent="457200" algn="l" rtl="0">
              <a:lnSpc>
                <a:spcPct val="115000"/>
              </a:lnSpc>
              <a:spcBef>
                <a:spcPts val="1600"/>
              </a:spcBef>
              <a:spcAft>
                <a:spcPts val="1600"/>
              </a:spcAft>
              <a:buSzPts val="1300"/>
              <a:buNone/>
            </a:pPr>
            <a:endParaRPr/>
          </a:p>
        </p:txBody>
      </p:sp>
      <p:pic>
        <p:nvPicPr>
          <p:cNvPr id="499" name="Google Shape;499;p54"/>
          <p:cNvPicPr preferRelativeResize="0"/>
          <p:nvPr/>
        </p:nvPicPr>
        <p:blipFill>
          <a:blip r:embed="rId3">
            <a:alphaModFix/>
          </a:blip>
          <a:stretch>
            <a:fillRect/>
          </a:stretch>
        </p:blipFill>
        <p:spPr>
          <a:xfrm>
            <a:off x="8001875" y="4163638"/>
            <a:ext cx="804975" cy="804975"/>
          </a:xfrm>
          <a:prstGeom prst="rect">
            <a:avLst/>
          </a:prstGeom>
          <a:noFill/>
          <a:ln>
            <a:noFill/>
          </a:ln>
        </p:spPr>
      </p:pic>
      <p:sp>
        <p:nvSpPr>
          <p:cNvPr id="500" name="Google Shape;500;p54"/>
          <p:cNvSpPr txBox="1"/>
          <p:nvPr/>
        </p:nvSpPr>
        <p:spPr>
          <a:xfrm>
            <a:off x="232525" y="4631375"/>
            <a:ext cx="2225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Lato"/>
                <a:ea typeface="Lato"/>
                <a:cs typeface="Lato"/>
                <a:sym typeface="Lato"/>
              </a:rPr>
              <a:t>Speaker: Victor Raj</a:t>
            </a:r>
            <a:endParaRPr>
              <a:solidFill>
                <a:schemeClr val="lt1"/>
              </a:solidFill>
              <a:latin typeface="Lato"/>
              <a:ea typeface="Lato"/>
              <a:cs typeface="Lato"/>
              <a:sym typeface="Lato"/>
            </a:endParaRPr>
          </a:p>
        </p:txBody>
      </p:sp>
      <p:pic>
        <p:nvPicPr>
          <p:cNvPr id="501" name="Google Shape;501;p54"/>
          <p:cNvPicPr preferRelativeResize="0"/>
          <p:nvPr/>
        </p:nvPicPr>
        <p:blipFill>
          <a:blip r:embed="rId4">
            <a:alphaModFix/>
          </a:blip>
          <a:stretch>
            <a:fillRect/>
          </a:stretch>
        </p:blipFill>
        <p:spPr>
          <a:xfrm>
            <a:off x="6228675" y="1867713"/>
            <a:ext cx="2107725" cy="13847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55"/>
          <p:cNvSpPr txBox="1">
            <a:spLocks noGrp="1"/>
          </p:cNvSpPr>
          <p:nvPr>
            <p:ph type="title"/>
          </p:nvPr>
        </p:nvSpPr>
        <p:spPr>
          <a:xfrm>
            <a:off x="1297500" y="393750"/>
            <a:ext cx="7038900" cy="914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t>Future Goals (Project - Long Term)</a:t>
            </a:r>
            <a:endParaRPr/>
          </a:p>
        </p:txBody>
      </p:sp>
      <p:sp>
        <p:nvSpPr>
          <p:cNvPr id="507" name="Google Shape;507;p55"/>
          <p:cNvSpPr txBox="1">
            <a:spLocks noGrp="1"/>
          </p:cNvSpPr>
          <p:nvPr>
            <p:ph type="body" idx="1"/>
          </p:nvPr>
        </p:nvSpPr>
        <p:spPr>
          <a:xfrm>
            <a:off x="1052550" y="1175300"/>
            <a:ext cx="7038900" cy="32151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Char char="●"/>
            </a:pPr>
            <a:r>
              <a:rPr lang="en" sz="1800"/>
              <a:t>Add More GUI Elements:</a:t>
            </a:r>
            <a:endParaRPr sz="1800"/>
          </a:p>
          <a:p>
            <a:pPr marL="914400" lvl="1" indent="-342900" algn="l" rtl="0">
              <a:lnSpc>
                <a:spcPct val="115000"/>
              </a:lnSpc>
              <a:spcBef>
                <a:spcPts val="0"/>
              </a:spcBef>
              <a:spcAft>
                <a:spcPts val="0"/>
              </a:spcAft>
              <a:buSzPts val="1800"/>
              <a:buChar char="○"/>
            </a:pPr>
            <a:r>
              <a:rPr lang="en" sz="1800"/>
              <a:t>Side by side comparisons</a:t>
            </a:r>
            <a:endParaRPr sz="1800"/>
          </a:p>
          <a:p>
            <a:pPr marL="914400" lvl="1" indent="-342900" algn="l" rtl="0">
              <a:spcBef>
                <a:spcPts val="0"/>
              </a:spcBef>
              <a:spcAft>
                <a:spcPts val="0"/>
              </a:spcAft>
              <a:buSzPts val="1800"/>
              <a:buChar char="○"/>
            </a:pPr>
            <a:r>
              <a:rPr lang="en" sz="1800"/>
              <a:t>In depth information of specific points</a:t>
            </a:r>
            <a:endParaRPr sz="1800"/>
          </a:p>
          <a:p>
            <a:pPr marL="0" lvl="0" indent="0" algn="l" rtl="0">
              <a:lnSpc>
                <a:spcPct val="115000"/>
              </a:lnSpc>
              <a:spcBef>
                <a:spcPts val="0"/>
              </a:spcBef>
              <a:spcAft>
                <a:spcPts val="0"/>
              </a:spcAft>
              <a:buNone/>
            </a:pPr>
            <a:endParaRPr sz="1800"/>
          </a:p>
          <a:p>
            <a:pPr marL="914400" lvl="0" indent="0" algn="l" rtl="0">
              <a:lnSpc>
                <a:spcPct val="115000"/>
              </a:lnSpc>
              <a:spcBef>
                <a:spcPts val="0"/>
              </a:spcBef>
              <a:spcAft>
                <a:spcPts val="0"/>
              </a:spcAft>
              <a:buNone/>
            </a:pPr>
            <a:endParaRPr sz="1800"/>
          </a:p>
          <a:p>
            <a:pPr marL="457200" lvl="0" indent="-342900" algn="l" rtl="0">
              <a:lnSpc>
                <a:spcPct val="115000"/>
              </a:lnSpc>
              <a:spcBef>
                <a:spcPts val="0"/>
              </a:spcBef>
              <a:spcAft>
                <a:spcPts val="0"/>
              </a:spcAft>
              <a:buSzPts val="1800"/>
              <a:buChar char="●"/>
            </a:pPr>
            <a:r>
              <a:rPr lang="en" sz="1800"/>
              <a:t>Mobile Application</a:t>
            </a:r>
            <a:endParaRPr sz="1800"/>
          </a:p>
          <a:p>
            <a:pPr marL="457200" lvl="0" indent="0" algn="l" rtl="0">
              <a:lnSpc>
                <a:spcPct val="115000"/>
              </a:lnSpc>
              <a:spcBef>
                <a:spcPts val="0"/>
              </a:spcBef>
              <a:spcAft>
                <a:spcPts val="0"/>
              </a:spcAft>
              <a:buNone/>
            </a:pPr>
            <a:endParaRPr sz="1800"/>
          </a:p>
          <a:p>
            <a:pPr marL="0" lvl="0" indent="0" algn="l" rtl="0">
              <a:lnSpc>
                <a:spcPct val="115000"/>
              </a:lnSpc>
              <a:spcBef>
                <a:spcPts val="1600"/>
              </a:spcBef>
              <a:spcAft>
                <a:spcPts val="0"/>
              </a:spcAft>
              <a:buSzPts val="1300"/>
              <a:buNone/>
            </a:pPr>
            <a:endParaRPr/>
          </a:p>
          <a:p>
            <a:pPr marL="0" lvl="0" indent="0" algn="l" rtl="0">
              <a:lnSpc>
                <a:spcPct val="115000"/>
              </a:lnSpc>
              <a:spcBef>
                <a:spcPts val="1600"/>
              </a:spcBef>
              <a:spcAft>
                <a:spcPts val="0"/>
              </a:spcAft>
              <a:buSzPts val="1300"/>
              <a:buNone/>
            </a:pPr>
            <a:r>
              <a:rPr lang="en"/>
              <a:t>	</a:t>
            </a:r>
            <a:endParaRPr/>
          </a:p>
          <a:p>
            <a:pPr marL="0" lvl="0" indent="0" algn="l" rtl="0">
              <a:lnSpc>
                <a:spcPct val="115000"/>
              </a:lnSpc>
              <a:spcBef>
                <a:spcPts val="1600"/>
              </a:spcBef>
              <a:spcAft>
                <a:spcPts val="0"/>
              </a:spcAft>
              <a:buSzPts val="1300"/>
              <a:buNone/>
            </a:pPr>
            <a:endParaRPr/>
          </a:p>
          <a:p>
            <a:pPr marL="1371600" lvl="0" indent="0" algn="l" rtl="0">
              <a:lnSpc>
                <a:spcPct val="115000"/>
              </a:lnSpc>
              <a:spcBef>
                <a:spcPts val="1600"/>
              </a:spcBef>
              <a:spcAft>
                <a:spcPts val="0"/>
              </a:spcAft>
              <a:buSzPts val="1300"/>
              <a:buNone/>
            </a:pPr>
            <a:endParaRPr/>
          </a:p>
          <a:p>
            <a:pPr marL="0" lvl="0" indent="0" algn="l" rtl="0">
              <a:lnSpc>
                <a:spcPct val="115000"/>
              </a:lnSpc>
              <a:spcBef>
                <a:spcPts val="1600"/>
              </a:spcBef>
              <a:spcAft>
                <a:spcPts val="0"/>
              </a:spcAft>
              <a:buSzPts val="1300"/>
              <a:buNone/>
            </a:pPr>
            <a:endParaRPr/>
          </a:p>
          <a:p>
            <a:pPr marL="0" lvl="0" indent="457200" algn="l" rtl="0">
              <a:lnSpc>
                <a:spcPct val="115000"/>
              </a:lnSpc>
              <a:spcBef>
                <a:spcPts val="1600"/>
              </a:spcBef>
              <a:spcAft>
                <a:spcPts val="1600"/>
              </a:spcAft>
              <a:buSzPts val="1300"/>
              <a:buNone/>
            </a:pPr>
            <a:endParaRPr/>
          </a:p>
        </p:txBody>
      </p:sp>
      <p:sp>
        <p:nvSpPr>
          <p:cNvPr id="508" name="Google Shape;508;p55"/>
          <p:cNvSpPr txBox="1"/>
          <p:nvPr/>
        </p:nvSpPr>
        <p:spPr>
          <a:xfrm>
            <a:off x="232525" y="4631375"/>
            <a:ext cx="2225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Lato"/>
                <a:ea typeface="Lato"/>
                <a:cs typeface="Lato"/>
                <a:sym typeface="Lato"/>
              </a:rPr>
              <a:t>Speaker: Victor Raj</a:t>
            </a:r>
            <a:endParaRPr>
              <a:solidFill>
                <a:schemeClr val="lt1"/>
              </a:solidFill>
              <a:latin typeface="Lato"/>
              <a:ea typeface="Lato"/>
              <a:cs typeface="Lato"/>
              <a:sym typeface="Lato"/>
            </a:endParaRPr>
          </a:p>
        </p:txBody>
      </p:sp>
      <p:pic>
        <p:nvPicPr>
          <p:cNvPr id="509" name="Google Shape;509;p55"/>
          <p:cNvPicPr preferRelativeResize="0"/>
          <p:nvPr/>
        </p:nvPicPr>
        <p:blipFill>
          <a:blip r:embed="rId3">
            <a:alphaModFix/>
          </a:blip>
          <a:stretch>
            <a:fillRect/>
          </a:stretch>
        </p:blipFill>
        <p:spPr>
          <a:xfrm>
            <a:off x="6701925" y="1175300"/>
            <a:ext cx="2078799" cy="1559099"/>
          </a:xfrm>
          <a:prstGeom prst="rect">
            <a:avLst/>
          </a:prstGeom>
          <a:noFill/>
          <a:ln>
            <a:noFill/>
          </a:ln>
        </p:spPr>
      </p:pic>
      <p:pic>
        <p:nvPicPr>
          <p:cNvPr id="510" name="Google Shape;510;p55"/>
          <p:cNvPicPr preferRelativeResize="0"/>
          <p:nvPr/>
        </p:nvPicPr>
        <p:blipFill>
          <a:blip r:embed="rId4">
            <a:alphaModFix/>
          </a:blip>
          <a:stretch>
            <a:fillRect/>
          </a:stretch>
        </p:blipFill>
        <p:spPr>
          <a:xfrm>
            <a:off x="7154775" y="3217300"/>
            <a:ext cx="1173099" cy="117310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5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Links/Works Cited</a:t>
            </a:r>
            <a:endParaRPr/>
          </a:p>
        </p:txBody>
      </p:sp>
      <p:sp>
        <p:nvSpPr>
          <p:cNvPr id="516" name="Google Shape;516;p56"/>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US" b="0" i="0" u="none" strike="noStrike" dirty="0">
                <a:effectLst/>
                <a:latin typeface="Whitney"/>
                <a:hlinkClick r:id="rId3" tooltip="https://n2yxp.csb.app/"/>
              </a:rPr>
              <a:t>https://n2yxp.csb.app/</a:t>
            </a:r>
            <a:endParaRPr lang="en-US" u="sng" dirty="0">
              <a:solidFill>
                <a:schemeClr val="hlink"/>
              </a:solidFill>
            </a:endParaRPr>
          </a:p>
          <a:p>
            <a:pPr marL="457200" lvl="0" indent="-311150" algn="l" rtl="0">
              <a:spcBef>
                <a:spcPts val="0"/>
              </a:spcBef>
              <a:spcAft>
                <a:spcPts val="0"/>
              </a:spcAft>
              <a:buSzPts val="1300"/>
              <a:buChar char="●"/>
            </a:pPr>
            <a:r>
              <a:rPr lang="en-US" u="sng" dirty="0">
                <a:solidFill>
                  <a:schemeClr val="hlink"/>
                </a:solidFill>
                <a:hlinkClick r:id="rId4"/>
              </a:rPr>
              <a:t>https://idahofirewise.org/fire-ecology-and-management/wildfire-ignition-behavior-and-effects/</a:t>
            </a:r>
            <a:r>
              <a:rPr lang="en-US" dirty="0"/>
              <a:t> </a:t>
            </a:r>
          </a:p>
          <a:p>
            <a:pPr marL="457200" lvl="0" indent="-311150" algn="l" rtl="0">
              <a:spcBef>
                <a:spcPts val="0"/>
              </a:spcBef>
              <a:spcAft>
                <a:spcPts val="0"/>
              </a:spcAft>
              <a:buSzPts val="1300"/>
              <a:buChar char="●"/>
            </a:pPr>
            <a:r>
              <a:rPr lang="en" u="sng" dirty="0">
                <a:solidFill>
                  <a:schemeClr val="hlink"/>
                </a:solidFill>
                <a:hlinkClick r:id="rId5"/>
              </a:rPr>
              <a:t>https://earthobservatory.nasa.gov/images/148789/climate-change-pushes-fires-to-higher-ground</a:t>
            </a:r>
            <a:endParaRPr dirty="0"/>
          </a:p>
          <a:p>
            <a:pPr marL="457200" lvl="0" indent="-311150" algn="l" rtl="0">
              <a:spcBef>
                <a:spcPts val="0"/>
              </a:spcBef>
              <a:spcAft>
                <a:spcPts val="0"/>
              </a:spcAft>
              <a:buSzPts val="1300"/>
              <a:buChar char="●"/>
            </a:pPr>
            <a:r>
              <a:rPr lang="en" u="sng" dirty="0">
                <a:solidFill>
                  <a:schemeClr val="hlink"/>
                </a:solidFill>
                <a:hlinkClick r:id="rId6"/>
              </a:rPr>
              <a:t>https://www.c2es.org/content/wildfires-and-climate-change/</a:t>
            </a:r>
            <a:endParaRPr dirty="0"/>
          </a:p>
          <a:p>
            <a:pPr marL="457200" lvl="0" indent="-311150" algn="l" rtl="0">
              <a:spcBef>
                <a:spcPts val="0"/>
              </a:spcBef>
              <a:spcAft>
                <a:spcPts val="0"/>
              </a:spcAft>
              <a:buSzPts val="1300"/>
              <a:buChar char="●"/>
            </a:pPr>
            <a:r>
              <a:rPr lang="en" u="sng" dirty="0">
                <a:solidFill>
                  <a:schemeClr val="hlink"/>
                </a:solidFill>
                <a:hlinkClick r:id="rId7"/>
              </a:rPr>
              <a:t>Wildfire Watchers website</a:t>
            </a:r>
            <a:r>
              <a:rPr lang="en" dirty="0"/>
              <a:t> </a:t>
            </a:r>
            <a:endParaRPr dirty="0"/>
          </a:p>
          <a:p>
            <a:pPr marL="457200" lvl="0" indent="0" algn="l" rtl="0">
              <a:spcBef>
                <a:spcPts val="1200"/>
              </a:spcBef>
              <a:spcAft>
                <a:spcPts val="1200"/>
              </a:spcAft>
              <a:buNone/>
            </a:pPr>
            <a:endParaRP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57"/>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Contact Info</a:t>
            </a:r>
            <a:endParaRPr/>
          </a:p>
        </p:txBody>
      </p:sp>
      <p:sp>
        <p:nvSpPr>
          <p:cNvPr id="522" name="Google Shape;522;p57"/>
          <p:cNvSpPr txBox="1"/>
          <p:nvPr/>
        </p:nvSpPr>
        <p:spPr>
          <a:xfrm>
            <a:off x="1107375" y="1307850"/>
            <a:ext cx="6438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ato"/>
              <a:ea typeface="Lato"/>
              <a:cs typeface="Lato"/>
              <a:sym typeface="Lato"/>
            </a:endParaRPr>
          </a:p>
        </p:txBody>
      </p:sp>
      <p:pic>
        <p:nvPicPr>
          <p:cNvPr id="523" name="Google Shape;523;p57"/>
          <p:cNvPicPr preferRelativeResize="0"/>
          <p:nvPr/>
        </p:nvPicPr>
        <p:blipFill>
          <a:blip r:embed="rId3">
            <a:alphaModFix/>
          </a:blip>
          <a:stretch>
            <a:fillRect/>
          </a:stretch>
        </p:blipFill>
        <p:spPr>
          <a:xfrm>
            <a:off x="1513827" y="1392650"/>
            <a:ext cx="6116351" cy="28293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58"/>
          <p:cNvSpPr txBox="1">
            <a:spLocks noGrp="1"/>
          </p:cNvSpPr>
          <p:nvPr>
            <p:ph type="title"/>
          </p:nvPr>
        </p:nvSpPr>
        <p:spPr>
          <a:xfrm>
            <a:off x="514225" y="3468325"/>
            <a:ext cx="6568800" cy="1300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THANK YOU!</a:t>
            </a:r>
            <a:endParaRPr/>
          </a:p>
        </p:txBody>
      </p:sp>
      <p:pic>
        <p:nvPicPr>
          <p:cNvPr id="529" name="Google Shape;529;p58"/>
          <p:cNvPicPr preferRelativeResize="0"/>
          <p:nvPr/>
        </p:nvPicPr>
        <p:blipFill>
          <a:blip r:embed="rId3">
            <a:alphaModFix/>
          </a:blip>
          <a:stretch>
            <a:fillRect/>
          </a:stretch>
        </p:blipFill>
        <p:spPr>
          <a:xfrm>
            <a:off x="1576600" y="695677"/>
            <a:ext cx="2861498" cy="291119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59"/>
          <p:cNvSpPr txBox="1">
            <a:spLocks noGrp="1"/>
          </p:cNvSpPr>
          <p:nvPr>
            <p:ph type="title"/>
          </p:nvPr>
        </p:nvSpPr>
        <p:spPr>
          <a:xfrm>
            <a:off x="723150" y="3478475"/>
            <a:ext cx="4568400" cy="13008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Q/A</a:t>
            </a:r>
            <a:endParaRPr/>
          </a:p>
        </p:txBody>
      </p:sp>
      <p:pic>
        <p:nvPicPr>
          <p:cNvPr id="535" name="Google Shape;535;p59"/>
          <p:cNvPicPr preferRelativeResize="0"/>
          <p:nvPr/>
        </p:nvPicPr>
        <p:blipFill>
          <a:blip r:embed="rId3">
            <a:alphaModFix/>
          </a:blip>
          <a:stretch>
            <a:fillRect/>
          </a:stretch>
        </p:blipFill>
        <p:spPr>
          <a:xfrm>
            <a:off x="1576600" y="695677"/>
            <a:ext cx="2861498" cy="29111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18"/>
          <p:cNvSpPr txBox="1">
            <a:spLocks noGrp="1"/>
          </p:cNvSpPr>
          <p:nvPr>
            <p:ph type="body" idx="1"/>
          </p:nvPr>
        </p:nvSpPr>
        <p:spPr>
          <a:xfrm>
            <a:off x="1104000" y="417275"/>
            <a:ext cx="6936000" cy="523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2000"/>
              <a:t>Sponsors: </a:t>
            </a:r>
            <a:r>
              <a:rPr lang="en" sz="2000" u="sng">
                <a:solidFill>
                  <a:schemeClr val="hlink"/>
                </a:solidFill>
                <a:hlinkClick r:id="rId3"/>
              </a:rPr>
              <a:t>NASA</a:t>
            </a:r>
            <a:r>
              <a:rPr lang="en" sz="2000"/>
              <a:t> &amp; </a:t>
            </a:r>
            <a:r>
              <a:rPr lang="en" sz="2000" u="sng">
                <a:solidFill>
                  <a:schemeClr val="hlink"/>
                </a:solidFill>
                <a:hlinkClick r:id="rId4"/>
              </a:rPr>
              <a:t>LA City</a:t>
            </a:r>
            <a:endParaRPr sz="2000"/>
          </a:p>
        </p:txBody>
      </p:sp>
      <p:pic>
        <p:nvPicPr>
          <p:cNvPr id="169" name="Google Shape;169;p18"/>
          <p:cNvPicPr preferRelativeResize="0"/>
          <p:nvPr/>
        </p:nvPicPr>
        <p:blipFill>
          <a:blip r:embed="rId5">
            <a:alphaModFix/>
          </a:blip>
          <a:stretch>
            <a:fillRect/>
          </a:stretch>
        </p:blipFill>
        <p:spPr>
          <a:xfrm>
            <a:off x="5289150" y="1322475"/>
            <a:ext cx="2750851" cy="2750851"/>
          </a:xfrm>
          <a:prstGeom prst="rect">
            <a:avLst/>
          </a:prstGeom>
          <a:noFill/>
          <a:ln>
            <a:noFill/>
          </a:ln>
        </p:spPr>
      </p:pic>
      <p:pic>
        <p:nvPicPr>
          <p:cNvPr id="170" name="Google Shape;170;p18"/>
          <p:cNvPicPr preferRelativeResize="0"/>
          <p:nvPr/>
        </p:nvPicPr>
        <p:blipFill>
          <a:blip r:embed="rId6">
            <a:alphaModFix/>
          </a:blip>
          <a:stretch>
            <a:fillRect/>
          </a:stretch>
        </p:blipFill>
        <p:spPr>
          <a:xfrm>
            <a:off x="946700" y="1322475"/>
            <a:ext cx="3331599" cy="27508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9"/>
          <p:cNvSpPr txBox="1">
            <a:spLocks noGrp="1"/>
          </p:cNvSpPr>
          <p:nvPr>
            <p:ph type="title"/>
          </p:nvPr>
        </p:nvSpPr>
        <p:spPr>
          <a:xfrm>
            <a:off x="1242975" y="666250"/>
            <a:ext cx="7038900" cy="914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t>Definitions</a:t>
            </a:r>
            <a:endParaRPr/>
          </a:p>
        </p:txBody>
      </p:sp>
      <p:sp>
        <p:nvSpPr>
          <p:cNvPr id="176" name="Google Shape;176;p19"/>
          <p:cNvSpPr txBox="1">
            <a:spLocks noGrp="1"/>
          </p:cNvSpPr>
          <p:nvPr>
            <p:ph type="body" idx="1"/>
          </p:nvPr>
        </p:nvSpPr>
        <p:spPr>
          <a:xfrm>
            <a:off x="232525" y="1516125"/>
            <a:ext cx="3496800" cy="2701200"/>
          </a:xfrm>
          <a:prstGeom prst="rect">
            <a:avLst/>
          </a:prstGeom>
          <a:noFill/>
          <a:ln>
            <a:noFill/>
          </a:ln>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u="sng"/>
              <a:t>Climate Change:</a:t>
            </a:r>
            <a:r>
              <a:rPr lang="en"/>
              <a:t> a change in global or regional climate patterns, in particular a change attributed largely to the increased levels of atmospheric carbon dioxide</a:t>
            </a:r>
            <a:endParaRPr/>
          </a:p>
          <a:p>
            <a:pPr marL="914400" lvl="0" indent="0" algn="l" rtl="0">
              <a:spcBef>
                <a:spcPts val="0"/>
              </a:spcBef>
              <a:spcAft>
                <a:spcPts val="0"/>
              </a:spcAft>
              <a:buNone/>
            </a:pPr>
            <a:endParaRPr/>
          </a:p>
          <a:p>
            <a:pPr marL="457200" lvl="0" indent="-311150" algn="l" rtl="0">
              <a:lnSpc>
                <a:spcPct val="115000"/>
              </a:lnSpc>
              <a:spcBef>
                <a:spcPts val="0"/>
              </a:spcBef>
              <a:spcAft>
                <a:spcPts val="0"/>
              </a:spcAft>
              <a:buSzPts val="1300"/>
              <a:buChar char="●"/>
            </a:pPr>
            <a:r>
              <a:rPr lang="en" u="sng"/>
              <a:t>Wildfire</a:t>
            </a:r>
            <a:r>
              <a:rPr lang="en"/>
              <a:t>: a large, destructive fire that spreads quickly over woodland or brush</a:t>
            </a:r>
            <a:endParaRPr/>
          </a:p>
          <a:p>
            <a:pPr marL="457200" lvl="0" indent="-311150" algn="l" rtl="0">
              <a:lnSpc>
                <a:spcPct val="115000"/>
              </a:lnSpc>
              <a:spcBef>
                <a:spcPts val="0"/>
              </a:spcBef>
              <a:spcAft>
                <a:spcPts val="0"/>
              </a:spcAft>
              <a:buSzPts val="1300"/>
              <a:buChar char="-"/>
            </a:pPr>
            <a:r>
              <a:rPr lang="en"/>
              <a:t>Factors to consider in spread of wildfires: wind, temperature, cloudiness, moisture, and air pressure </a:t>
            </a:r>
            <a:endParaRPr/>
          </a:p>
          <a:p>
            <a:pPr marL="457200" lvl="0" indent="0" algn="l" rtl="0">
              <a:lnSpc>
                <a:spcPct val="115000"/>
              </a:lnSpc>
              <a:spcBef>
                <a:spcPts val="0"/>
              </a:spcBef>
              <a:spcAft>
                <a:spcPts val="0"/>
              </a:spcAft>
              <a:buNone/>
            </a:pPr>
            <a:endParaRPr/>
          </a:p>
          <a:p>
            <a:pPr marL="0" lvl="0" indent="0" algn="l" rtl="0">
              <a:lnSpc>
                <a:spcPct val="115000"/>
              </a:lnSpc>
              <a:spcBef>
                <a:spcPts val="1600"/>
              </a:spcBef>
              <a:spcAft>
                <a:spcPts val="1600"/>
              </a:spcAft>
              <a:buSzPts val="1300"/>
              <a:buNone/>
            </a:pPr>
            <a:endParaRPr/>
          </a:p>
        </p:txBody>
      </p:sp>
      <p:sp>
        <p:nvSpPr>
          <p:cNvPr id="177" name="Google Shape;177;p19"/>
          <p:cNvSpPr txBox="1"/>
          <p:nvPr/>
        </p:nvSpPr>
        <p:spPr>
          <a:xfrm>
            <a:off x="232525" y="4631375"/>
            <a:ext cx="2560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Lato"/>
                <a:ea typeface="Lato"/>
                <a:cs typeface="Lato"/>
                <a:sym typeface="Lato"/>
              </a:rPr>
              <a:t>Speaker: Mazel Fernandez</a:t>
            </a:r>
            <a:endParaRPr>
              <a:solidFill>
                <a:schemeClr val="lt1"/>
              </a:solidFill>
              <a:latin typeface="Lato"/>
              <a:ea typeface="Lato"/>
              <a:cs typeface="Lato"/>
              <a:sym typeface="Lato"/>
            </a:endParaRPr>
          </a:p>
        </p:txBody>
      </p:sp>
      <p:pic>
        <p:nvPicPr>
          <p:cNvPr id="178" name="Google Shape;178;p19"/>
          <p:cNvPicPr preferRelativeResize="0"/>
          <p:nvPr/>
        </p:nvPicPr>
        <p:blipFill>
          <a:blip r:embed="rId3">
            <a:alphaModFix/>
          </a:blip>
          <a:stretch>
            <a:fillRect/>
          </a:stretch>
        </p:blipFill>
        <p:spPr>
          <a:xfrm>
            <a:off x="6634300" y="212625"/>
            <a:ext cx="2359125" cy="2359125"/>
          </a:xfrm>
          <a:prstGeom prst="rect">
            <a:avLst/>
          </a:prstGeom>
          <a:noFill/>
          <a:ln w="9525" cap="flat" cmpd="sng">
            <a:solidFill>
              <a:srgbClr val="000000"/>
            </a:solidFill>
            <a:prstDash val="solid"/>
            <a:round/>
            <a:headEnd type="none" w="sm" len="sm"/>
            <a:tailEnd type="none" w="sm" len="sm"/>
          </a:ln>
        </p:spPr>
      </p:pic>
      <p:pic>
        <p:nvPicPr>
          <p:cNvPr id="179" name="Google Shape;179;p19"/>
          <p:cNvPicPr preferRelativeResize="0"/>
          <p:nvPr/>
        </p:nvPicPr>
        <p:blipFill>
          <a:blip r:embed="rId4">
            <a:alphaModFix/>
          </a:blip>
          <a:stretch>
            <a:fillRect/>
          </a:stretch>
        </p:blipFill>
        <p:spPr>
          <a:xfrm>
            <a:off x="5027775" y="2719775"/>
            <a:ext cx="3965650" cy="2230675"/>
          </a:xfrm>
          <a:prstGeom prst="rect">
            <a:avLst/>
          </a:prstGeom>
          <a:noFill/>
          <a:ln>
            <a:noFill/>
          </a:ln>
        </p:spPr>
      </p:pic>
      <p:pic>
        <p:nvPicPr>
          <p:cNvPr id="180" name="Google Shape;180;p19"/>
          <p:cNvPicPr preferRelativeResize="0"/>
          <p:nvPr/>
        </p:nvPicPr>
        <p:blipFill>
          <a:blip r:embed="rId5">
            <a:alphaModFix/>
          </a:blip>
          <a:stretch>
            <a:fillRect/>
          </a:stretch>
        </p:blipFill>
        <p:spPr>
          <a:xfrm>
            <a:off x="4060200" y="666250"/>
            <a:ext cx="2433449" cy="182508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0"/>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Factors that influence the spread of Wildfires</a:t>
            </a:r>
            <a:endParaRPr/>
          </a:p>
        </p:txBody>
      </p:sp>
      <p:sp>
        <p:nvSpPr>
          <p:cNvPr id="186" name="Google Shape;186;p20"/>
          <p:cNvSpPr txBox="1">
            <a:spLocks noGrp="1"/>
          </p:cNvSpPr>
          <p:nvPr>
            <p:ph type="body" idx="1"/>
          </p:nvPr>
        </p:nvSpPr>
        <p:spPr>
          <a:xfrm>
            <a:off x="3980075" y="1307850"/>
            <a:ext cx="3203700" cy="237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900"/>
              <a:t>- Wind Speed</a:t>
            </a:r>
            <a:endParaRPr sz="1900"/>
          </a:p>
          <a:p>
            <a:pPr marL="0" lvl="0" indent="0" algn="l" rtl="0">
              <a:spcBef>
                <a:spcPts val="1200"/>
              </a:spcBef>
              <a:spcAft>
                <a:spcPts val="0"/>
              </a:spcAft>
              <a:buNone/>
            </a:pPr>
            <a:r>
              <a:rPr lang="en" sz="1900"/>
              <a:t>- Temperature</a:t>
            </a:r>
            <a:endParaRPr sz="1900"/>
          </a:p>
          <a:p>
            <a:pPr marL="0" lvl="0" indent="0" algn="l" rtl="0">
              <a:spcBef>
                <a:spcPts val="1200"/>
              </a:spcBef>
              <a:spcAft>
                <a:spcPts val="0"/>
              </a:spcAft>
              <a:buNone/>
            </a:pPr>
            <a:r>
              <a:rPr lang="en" sz="1900"/>
              <a:t>- Vegetation</a:t>
            </a:r>
            <a:endParaRPr sz="1900"/>
          </a:p>
          <a:p>
            <a:pPr marL="0" lvl="0" indent="0" algn="l" rtl="0">
              <a:spcBef>
                <a:spcPts val="1200"/>
              </a:spcBef>
              <a:spcAft>
                <a:spcPts val="0"/>
              </a:spcAft>
              <a:buNone/>
            </a:pPr>
            <a:r>
              <a:rPr lang="en" sz="1900"/>
              <a:t>- Soil Moisture</a:t>
            </a:r>
            <a:endParaRPr sz="1900"/>
          </a:p>
          <a:p>
            <a:pPr marL="0" lvl="0" indent="0" algn="l" rtl="0">
              <a:spcBef>
                <a:spcPts val="1200"/>
              </a:spcBef>
              <a:spcAft>
                <a:spcPts val="1200"/>
              </a:spcAft>
              <a:buNone/>
            </a:pPr>
            <a:r>
              <a:rPr lang="en" sz="1900"/>
              <a:t>- Precipitation</a:t>
            </a:r>
            <a:endParaRPr sz="1900"/>
          </a:p>
        </p:txBody>
      </p:sp>
      <p:pic>
        <p:nvPicPr>
          <p:cNvPr id="187" name="Google Shape;187;p20"/>
          <p:cNvPicPr preferRelativeResize="0"/>
          <p:nvPr/>
        </p:nvPicPr>
        <p:blipFill>
          <a:blip r:embed="rId3">
            <a:alphaModFix/>
          </a:blip>
          <a:stretch>
            <a:fillRect/>
          </a:stretch>
        </p:blipFill>
        <p:spPr>
          <a:xfrm>
            <a:off x="1354200" y="1246850"/>
            <a:ext cx="2126364" cy="1196075"/>
          </a:xfrm>
          <a:prstGeom prst="rect">
            <a:avLst/>
          </a:prstGeom>
          <a:noFill/>
          <a:ln>
            <a:noFill/>
          </a:ln>
        </p:spPr>
      </p:pic>
      <p:pic>
        <p:nvPicPr>
          <p:cNvPr id="188" name="Google Shape;188;p20"/>
          <p:cNvPicPr preferRelativeResize="0"/>
          <p:nvPr/>
        </p:nvPicPr>
        <p:blipFill>
          <a:blip r:embed="rId4">
            <a:alphaModFix/>
          </a:blip>
          <a:stretch>
            <a:fillRect/>
          </a:stretch>
        </p:blipFill>
        <p:spPr>
          <a:xfrm>
            <a:off x="2535025" y="3839775"/>
            <a:ext cx="1885474" cy="1060576"/>
          </a:xfrm>
          <a:prstGeom prst="rect">
            <a:avLst/>
          </a:prstGeom>
          <a:noFill/>
          <a:ln>
            <a:noFill/>
          </a:ln>
        </p:spPr>
      </p:pic>
      <p:pic>
        <p:nvPicPr>
          <p:cNvPr id="189" name="Google Shape;189;p20"/>
          <p:cNvPicPr preferRelativeResize="0"/>
          <p:nvPr/>
        </p:nvPicPr>
        <p:blipFill>
          <a:blip r:embed="rId5">
            <a:alphaModFix/>
          </a:blip>
          <a:stretch>
            <a:fillRect/>
          </a:stretch>
        </p:blipFill>
        <p:spPr>
          <a:xfrm>
            <a:off x="266775" y="2643688"/>
            <a:ext cx="1827828" cy="1196099"/>
          </a:xfrm>
          <a:prstGeom prst="rect">
            <a:avLst/>
          </a:prstGeom>
          <a:noFill/>
          <a:ln>
            <a:noFill/>
          </a:ln>
        </p:spPr>
      </p:pic>
      <p:pic>
        <p:nvPicPr>
          <p:cNvPr id="190" name="Google Shape;190;p20"/>
          <p:cNvPicPr preferRelativeResize="0"/>
          <p:nvPr/>
        </p:nvPicPr>
        <p:blipFill>
          <a:blip r:embed="rId6">
            <a:alphaModFix/>
          </a:blip>
          <a:stretch>
            <a:fillRect/>
          </a:stretch>
        </p:blipFill>
        <p:spPr>
          <a:xfrm>
            <a:off x="6808425" y="3556072"/>
            <a:ext cx="1978275" cy="1466253"/>
          </a:xfrm>
          <a:prstGeom prst="rect">
            <a:avLst/>
          </a:prstGeom>
          <a:noFill/>
          <a:ln>
            <a:noFill/>
          </a:ln>
        </p:spPr>
      </p:pic>
      <p:pic>
        <p:nvPicPr>
          <p:cNvPr id="191" name="Google Shape;191;p20"/>
          <p:cNvPicPr preferRelativeResize="0"/>
          <p:nvPr/>
        </p:nvPicPr>
        <p:blipFill>
          <a:blip r:embed="rId7">
            <a:alphaModFix/>
          </a:blip>
          <a:stretch>
            <a:fillRect/>
          </a:stretch>
        </p:blipFill>
        <p:spPr>
          <a:xfrm>
            <a:off x="6765825" y="1174050"/>
            <a:ext cx="2063476" cy="2239724"/>
          </a:xfrm>
          <a:prstGeom prst="rect">
            <a:avLst/>
          </a:prstGeom>
          <a:noFill/>
          <a:ln>
            <a:noFill/>
          </a:ln>
        </p:spPr>
      </p:pic>
      <p:sp>
        <p:nvSpPr>
          <p:cNvPr id="192" name="Google Shape;192;p20"/>
          <p:cNvSpPr txBox="1"/>
          <p:nvPr/>
        </p:nvSpPr>
        <p:spPr>
          <a:xfrm>
            <a:off x="125825" y="462212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Lato"/>
                <a:ea typeface="Lato"/>
                <a:cs typeface="Lato"/>
                <a:sym typeface="Lato"/>
              </a:rPr>
              <a:t>Speaker: Mazel Fernandez</a:t>
            </a:r>
            <a:endParaRPr>
              <a:solidFill>
                <a:schemeClr val="lt1"/>
              </a:solidFill>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1"/>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Why are wildfires hard to extinguish?</a:t>
            </a:r>
            <a:endParaRPr/>
          </a:p>
        </p:txBody>
      </p:sp>
      <p:sp>
        <p:nvSpPr>
          <p:cNvPr id="198" name="Google Shape;198;p21"/>
          <p:cNvSpPr txBox="1">
            <a:spLocks noGrp="1"/>
          </p:cNvSpPr>
          <p:nvPr>
            <p:ph type="body" idx="1"/>
          </p:nvPr>
        </p:nvSpPr>
        <p:spPr>
          <a:xfrm>
            <a:off x="4482775" y="1125675"/>
            <a:ext cx="4311600" cy="21804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Wildfire size makes it harder to control</a:t>
            </a:r>
            <a:endParaRPr/>
          </a:p>
          <a:p>
            <a:pPr marL="457200" lvl="0" indent="-311150" algn="l" rtl="0">
              <a:spcBef>
                <a:spcPts val="0"/>
              </a:spcBef>
              <a:spcAft>
                <a:spcPts val="0"/>
              </a:spcAft>
              <a:buSzPts val="1300"/>
              <a:buChar char="●"/>
            </a:pPr>
            <a:r>
              <a:rPr lang="en"/>
              <a:t>The climate in which fires start is incredibly dry (humidity is an enemy of forest fires)</a:t>
            </a:r>
            <a:endParaRPr/>
          </a:p>
          <a:p>
            <a:pPr marL="457200" lvl="0" indent="-311150" algn="l" rtl="0">
              <a:spcBef>
                <a:spcPts val="0"/>
              </a:spcBef>
              <a:spcAft>
                <a:spcPts val="0"/>
              </a:spcAft>
              <a:buSzPts val="1300"/>
              <a:buChar char="●"/>
            </a:pPr>
            <a:r>
              <a:rPr lang="en"/>
              <a:t>It is impossible to place firefighting crews in the middle of the blaze (think of it like a storm)</a:t>
            </a:r>
            <a:endParaRPr/>
          </a:p>
        </p:txBody>
      </p:sp>
      <p:pic>
        <p:nvPicPr>
          <p:cNvPr id="199" name="Google Shape;199;p21"/>
          <p:cNvPicPr preferRelativeResize="0"/>
          <p:nvPr/>
        </p:nvPicPr>
        <p:blipFill>
          <a:blip r:embed="rId3">
            <a:alphaModFix/>
          </a:blip>
          <a:stretch>
            <a:fillRect/>
          </a:stretch>
        </p:blipFill>
        <p:spPr>
          <a:xfrm>
            <a:off x="312150" y="1557025"/>
            <a:ext cx="4107075" cy="2849673"/>
          </a:xfrm>
          <a:prstGeom prst="rect">
            <a:avLst/>
          </a:prstGeom>
          <a:noFill/>
          <a:ln>
            <a:noFill/>
          </a:ln>
        </p:spPr>
      </p:pic>
      <p:pic>
        <p:nvPicPr>
          <p:cNvPr id="200" name="Google Shape;200;p21"/>
          <p:cNvPicPr preferRelativeResize="0"/>
          <p:nvPr/>
        </p:nvPicPr>
        <p:blipFill>
          <a:blip r:embed="rId4">
            <a:alphaModFix/>
          </a:blip>
          <a:stretch>
            <a:fillRect/>
          </a:stretch>
        </p:blipFill>
        <p:spPr>
          <a:xfrm>
            <a:off x="5539925" y="2652750"/>
            <a:ext cx="3172750" cy="2114651"/>
          </a:xfrm>
          <a:prstGeom prst="rect">
            <a:avLst/>
          </a:prstGeom>
          <a:noFill/>
          <a:ln>
            <a:noFill/>
          </a:ln>
        </p:spPr>
      </p:pic>
      <p:sp>
        <p:nvSpPr>
          <p:cNvPr id="201" name="Google Shape;201;p21"/>
          <p:cNvSpPr txBox="1"/>
          <p:nvPr/>
        </p:nvSpPr>
        <p:spPr>
          <a:xfrm>
            <a:off x="141550" y="465587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Lato"/>
                <a:ea typeface="Lato"/>
                <a:cs typeface="Lato"/>
                <a:sym typeface="Lato"/>
              </a:rPr>
              <a:t>Speaker: Mazel Fernandez</a:t>
            </a:r>
            <a:endParaRPr>
              <a:solidFill>
                <a:schemeClr val="lt1"/>
              </a:solidFill>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2"/>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Beckwourth Complex Wildfires</a:t>
            </a:r>
            <a:endParaRPr/>
          </a:p>
          <a:p>
            <a:pPr marL="0" lvl="0" indent="0" algn="l" rtl="0">
              <a:spcBef>
                <a:spcPts val="0"/>
              </a:spcBef>
              <a:spcAft>
                <a:spcPts val="0"/>
              </a:spcAft>
              <a:buNone/>
            </a:pPr>
            <a:endParaRPr/>
          </a:p>
        </p:txBody>
      </p:sp>
      <p:pic>
        <p:nvPicPr>
          <p:cNvPr id="207" name="Google Shape;207;p22"/>
          <p:cNvPicPr preferRelativeResize="0"/>
          <p:nvPr/>
        </p:nvPicPr>
        <p:blipFill>
          <a:blip r:embed="rId3">
            <a:alphaModFix/>
          </a:blip>
          <a:stretch>
            <a:fillRect/>
          </a:stretch>
        </p:blipFill>
        <p:spPr>
          <a:xfrm>
            <a:off x="359800" y="1553643"/>
            <a:ext cx="4212198" cy="2803343"/>
          </a:xfrm>
          <a:prstGeom prst="rect">
            <a:avLst/>
          </a:prstGeom>
          <a:noFill/>
          <a:ln>
            <a:noFill/>
          </a:ln>
        </p:spPr>
      </p:pic>
      <p:pic>
        <p:nvPicPr>
          <p:cNvPr id="208" name="Google Shape;208;p22"/>
          <p:cNvPicPr preferRelativeResize="0"/>
          <p:nvPr/>
        </p:nvPicPr>
        <p:blipFill>
          <a:blip r:embed="rId4">
            <a:alphaModFix/>
          </a:blip>
          <a:stretch>
            <a:fillRect/>
          </a:stretch>
        </p:blipFill>
        <p:spPr>
          <a:xfrm>
            <a:off x="4776275" y="1553650"/>
            <a:ext cx="4043252" cy="2803325"/>
          </a:xfrm>
          <a:prstGeom prst="rect">
            <a:avLst/>
          </a:prstGeom>
          <a:noFill/>
          <a:ln>
            <a:noFill/>
          </a:ln>
        </p:spPr>
      </p:pic>
      <p:sp>
        <p:nvSpPr>
          <p:cNvPr id="209" name="Google Shape;209;p22"/>
          <p:cNvSpPr txBox="1"/>
          <p:nvPr/>
        </p:nvSpPr>
        <p:spPr>
          <a:xfrm>
            <a:off x="232525" y="4631375"/>
            <a:ext cx="2560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Lato"/>
                <a:ea typeface="Lato"/>
                <a:cs typeface="Lato"/>
                <a:sym typeface="Lato"/>
              </a:rPr>
              <a:t>Speaker: Mazel Fernandez</a:t>
            </a:r>
            <a:endParaRPr>
              <a:solidFill>
                <a:schemeClr val="lt1"/>
              </a:solidFill>
              <a:latin typeface="Lato"/>
              <a:ea typeface="Lato"/>
              <a:cs typeface="Lato"/>
              <a:sym typeface="Lato"/>
            </a:endParaRPr>
          </a:p>
        </p:txBody>
      </p:sp>
      <p:sp>
        <p:nvSpPr>
          <p:cNvPr id="210" name="Google Shape;210;p22"/>
          <p:cNvSpPr txBox="1"/>
          <p:nvPr/>
        </p:nvSpPr>
        <p:spPr>
          <a:xfrm>
            <a:off x="3446550" y="4497850"/>
            <a:ext cx="225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Lato"/>
                <a:ea typeface="Lato"/>
                <a:cs typeface="Lato"/>
                <a:sym typeface="Lato"/>
              </a:rPr>
              <a:t>Burned: 105,670	acres</a:t>
            </a:r>
            <a:endParaRPr>
              <a:solidFill>
                <a:schemeClr val="lt1"/>
              </a:solidFill>
              <a:latin typeface="Lato"/>
              <a:ea typeface="Lato"/>
              <a:cs typeface="Lato"/>
              <a:sym typeface="Lato"/>
            </a:endParaRPr>
          </a:p>
        </p:txBody>
      </p:sp>
      <p:sp>
        <p:nvSpPr>
          <p:cNvPr id="211" name="Google Shape;211;p22"/>
          <p:cNvSpPr txBox="1"/>
          <p:nvPr/>
        </p:nvSpPr>
        <p:spPr>
          <a:xfrm>
            <a:off x="1297500" y="1012575"/>
            <a:ext cx="3521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Lato"/>
                <a:ea typeface="Lato"/>
                <a:cs typeface="Lato"/>
                <a:sym typeface="Lato"/>
              </a:rPr>
              <a:t>July 3, 2021 - September 22, 2021</a:t>
            </a:r>
            <a:endParaRPr>
              <a:solidFill>
                <a:schemeClr val="lt1"/>
              </a:solidFill>
              <a:latin typeface="Lato"/>
              <a:ea typeface="Lato"/>
              <a:cs typeface="Lato"/>
              <a:sym typeface="Lato"/>
            </a:endParaRPr>
          </a:p>
        </p:txBody>
      </p:sp>
    </p:spTree>
  </p:cSld>
  <p:clrMapOvr>
    <a:masterClrMapping/>
  </p:clrMapOvr>
</p:sld>
</file>

<file path=ppt/theme/theme1.xml><?xml version="1.0" encoding="utf-8"?>
<a:theme xmlns:a="http://schemas.openxmlformats.org/drawingml/2006/main"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2405</Words>
  <Application>Microsoft Office PowerPoint</Application>
  <PresentationFormat>On-screen Show (16:9)</PresentationFormat>
  <Paragraphs>261</Paragraphs>
  <Slides>46</Slides>
  <Notes>46</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Montserrat</vt:lpstr>
      <vt:lpstr>Whitney</vt:lpstr>
      <vt:lpstr>Lato</vt:lpstr>
      <vt:lpstr>Arial</vt:lpstr>
      <vt:lpstr>Georgia</vt:lpstr>
      <vt:lpstr>Focus</vt:lpstr>
      <vt:lpstr>PowerPoint Presentation</vt:lpstr>
      <vt:lpstr>Data Science for Climate Change Management with Focus on Drought and Wildfire in California</vt:lpstr>
      <vt:lpstr>Agenda/Table of Contents</vt:lpstr>
      <vt:lpstr>PowerPoint Presentation</vt:lpstr>
      <vt:lpstr>PowerPoint Presentation</vt:lpstr>
      <vt:lpstr>Definitions</vt:lpstr>
      <vt:lpstr>Factors that influence the spread of Wildfires</vt:lpstr>
      <vt:lpstr>Why are wildfires hard to extinguish?</vt:lpstr>
      <vt:lpstr>Beckwourth Complex Wildfires </vt:lpstr>
      <vt:lpstr>Dixie Wildfire</vt:lpstr>
      <vt:lpstr>Aftermath of Wildfires</vt:lpstr>
      <vt:lpstr>PowerPoint Presentation</vt:lpstr>
      <vt:lpstr>Significance</vt:lpstr>
      <vt:lpstr>Significance</vt:lpstr>
      <vt:lpstr>Significance</vt:lpstr>
      <vt:lpstr>Significance</vt:lpstr>
      <vt:lpstr>Wildfires in California</vt:lpstr>
      <vt:lpstr>Wildfire Size Predictive Model</vt:lpstr>
      <vt:lpstr>Goals of Our Project</vt:lpstr>
      <vt:lpstr>Purpose of our project</vt:lpstr>
      <vt:lpstr>Impact on Ecosystem</vt:lpstr>
      <vt:lpstr>Impact on health</vt:lpstr>
      <vt:lpstr>Impact on Economy</vt:lpstr>
      <vt:lpstr>Technologies Used</vt:lpstr>
      <vt:lpstr>Achievements So Far</vt:lpstr>
      <vt:lpstr>Home Page </vt:lpstr>
      <vt:lpstr>Our Mission</vt:lpstr>
      <vt:lpstr>Dashboard</vt:lpstr>
      <vt:lpstr>News Page</vt:lpstr>
      <vt:lpstr>Analytics and Knowledge Discovery Page</vt:lpstr>
      <vt:lpstr>Contact</vt:lpstr>
      <vt:lpstr>DEMO</vt:lpstr>
      <vt:lpstr>ANALYTICS &amp; DISCOVERY</vt:lpstr>
      <vt:lpstr>PowerPoint Presentation</vt:lpstr>
      <vt:lpstr>Woolsey Fire </vt:lpstr>
      <vt:lpstr>Vegetation</vt:lpstr>
      <vt:lpstr>Temperature</vt:lpstr>
      <vt:lpstr>Soil Moisture</vt:lpstr>
      <vt:lpstr>Wind</vt:lpstr>
      <vt:lpstr>Precipitation</vt:lpstr>
      <vt:lpstr>Future Goals (Dashboard)</vt:lpstr>
      <vt:lpstr>Future Goals (Project - Long Term)</vt:lpstr>
      <vt:lpstr>Links/Works Cited</vt:lpstr>
      <vt:lpstr>Contact Info</vt:lpstr>
      <vt:lpstr>THANK YOU!</vt:lpstr>
      <vt:lpstr>Q/A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Yang Atlas</cp:lastModifiedBy>
  <cp:revision>3</cp:revision>
  <dcterms:modified xsi:type="dcterms:W3CDTF">2022-05-05T05:42:30Z</dcterms:modified>
</cp:coreProperties>
</file>