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004000" cx="2103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0">
          <p15:clr>
            <a:srgbClr val="000000"/>
          </p15:clr>
        </p15:guide>
        <p15:guide id="2" pos="662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0" orient="horz"/>
        <p:guide pos="6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301875" y="685800"/>
            <a:ext cx="22542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fld id="{00000000-1234-1234-1234-123412341234}" type="slidenum">
              <a:rPr b="0" i="0" lang="en-US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2301875" y="685800"/>
            <a:ext cx="22542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0" i="0" lang="en-US" sz="1800" u="none" cap="none" strike="noStrike"/>
              <a:t>Have students check that the logo is the appropriate one to use.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577975" y="9245600"/>
            <a:ext cx="8861425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10591800" y="9245600"/>
            <a:ext cx="8861425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577975" y="9245600"/>
            <a:ext cx="17875249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1577975" y="9942513"/>
            <a:ext cx="17875249" cy="685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3154363" y="18135600"/>
            <a:ext cx="14722475" cy="8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None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None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 rot="5400000">
            <a:off x="4417219" y="13411994"/>
            <a:ext cx="25603200" cy="446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 rot="5400000">
            <a:off x="-4596606" y="9019381"/>
            <a:ext cx="25603200" cy="132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x="914400" y="9909176"/>
            <a:ext cx="19202401" cy="17875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122738" y="22402800"/>
            <a:ext cx="12619037" cy="26447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x="4122738" y="2859088"/>
            <a:ext cx="12619037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122738" y="25047575"/>
            <a:ext cx="12619037" cy="37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050925" y="1274763"/>
            <a:ext cx="6919913" cy="54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223250" y="1274763"/>
            <a:ext cx="11757025" cy="27314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050925" y="6697663"/>
            <a:ext cx="6919913" cy="2189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050925" y="1281113"/>
            <a:ext cx="189293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050925" y="7164388"/>
            <a:ext cx="9293225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1050925" y="10148888"/>
            <a:ext cx="9293225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10683875" y="7164388"/>
            <a:ext cx="9296400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4" type="body"/>
          </p:nvPr>
        </p:nvSpPr>
        <p:spPr>
          <a:xfrm>
            <a:off x="10683875" y="10148888"/>
            <a:ext cx="9296400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662113" y="20566063"/>
            <a:ext cx="17875249" cy="6356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662113" y="13565188"/>
            <a:ext cx="17875249" cy="7000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577975" y="9245600"/>
            <a:ext cx="17875249" cy="1920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13" Type="http://schemas.openxmlformats.org/officeDocument/2006/relationships/image" Target="../media/image6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5" Type="http://schemas.openxmlformats.org/officeDocument/2006/relationships/image" Target="../media/image7.png"/><Relationship Id="rId14" Type="http://schemas.openxmlformats.org/officeDocument/2006/relationships/image" Target="../media/image3.png"/><Relationship Id="rId17" Type="http://schemas.openxmlformats.org/officeDocument/2006/relationships/image" Target="../media/image14.png"/><Relationship Id="rId16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492725" y="17984325"/>
            <a:ext cx="4388700" cy="8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5257800"/>
            <a:ext cx="21031200" cy="26746200"/>
          </a:xfrm>
          <a:prstGeom prst="rect">
            <a:avLst/>
          </a:prstGeom>
          <a:solidFill>
            <a:srgbClr val="002E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0" y="0"/>
            <a:ext cx="21031200" cy="525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0" y="76200"/>
            <a:ext cx="21031200" cy="533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51500" lIns="303025" spcFirstLastPara="1" rIns="303025" wrap="square" tIns="15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Library Card Registration System</a:t>
            </a:r>
            <a:br>
              <a:rPr b="0" i="0" lang="en-US" sz="6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1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  <a:r>
              <a:rPr lang="en-US" sz="2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Maurice Mejia, Alvin Tsui, Jose Aparicio, Brent Hamada, Christopher Lee</a:t>
            </a:r>
            <a:b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Faculty Advisor:</a:t>
            </a:r>
            <a: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John Hurley</a:t>
            </a:r>
            <a:b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County of Los Angeles Public Library</a:t>
            </a:r>
            <a:r>
              <a:rPr b="1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Liaisons:</a:t>
            </a:r>
            <a: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Michael Oey, Allan Padilla</a:t>
            </a:r>
            <a:b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Los Angeles Public Library Department</a:t>
            </a:r>
            <a: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College of Engineering, Computer Science, and Technology</a:t>
            </a:r>
            <a:b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California State University, Los Angeles</a:t>
            </a:r>
            <a:endParaRPr sz="2600">
              <a:solidFill>
                <a:srgbClr val="FFCC00"/>
              </a:solidFill>
            </a:endParaRPr>
          </a:p>
        </p:txBody>
      </p:sp>
      <p:pic>
        <p:nvPicPr>
          <p:cNvPr descr="CalStateLAlogo_badge_white.png"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125" y="996263"/>
            <a:ext cx="2624700" cy="3265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7682325" y="1244100"/>
            <a:ext cx="3044100" cy="299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2337" y="1393300"/>
            <a:ext cx="3044076" cy="26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0" y="27580925"/>
            <a:ext cx="21031200" cy="4423200"/>
          </a:xfrm>
          <a:prstGeom prst="roundRect">
            <a:avLst>
              <a:gd fmla="val 0" name="adj"/>
            </a:avLst>
          </a:prstGeom>
          <a:solidFill>
            <a:srgbClr val="002E4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rgbClr val="FFFFFF"/>
                </a:solidFill>
              </a:rPr>
              <a:t>Tech</a:t>
            </a:r>
            <a:endParaRPr b="1" sz="6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0">
              <a:solidFill>
                <a:srgbClr val="FFCC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6375" y="29037536"/>
            <a:ext cx="2757150" cy="219654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75000"/>
              </a:srgbClr>
            </a:outerShdw>
          </a:effectLst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8250" y="29037525"/>
            <a:ext cx="1898050" cy="219655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75000"/>
              </a:srgbClr>
            </a:outerShdw>
          </a:effectLst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91001" y="28983050"/>
            <a:ext cx="3492849" cy="225102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75000"/>
              </a:srgbClr>
            </a:outerShdw>
          </a:effectLst>
        </p:spPr>
      </p:pic>
      <p:pic>
        <p:nvPicPr>
          <p:cNvPr id="100" name="Shape 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74850" y="29039350"/>
            <a:ext cx="1481425" cy="2194726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75000"/>
              </a:srgbClr>
            </a:outerShdw>
          </a:effectLst>
        </p:spPr>
      </p:pic>
      <p:pic>
        <p:nvPicPr>
          <p:cNvPr id="101" name="Shape 1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28950" y="29039339"/>
            <a:ext cx="1710000" cy="2194738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75000"/>
              </a:srgbClr>
            </a:outerShdw>
          </a:effectLst>
        </p:spPr>
      </p:pic>
      <p:pic>
        <p:nvPicPr>
          <p:cNvPr id="102" name="Shape 10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056300" y="29088576"/>
            <a:ext cx="1481425" cy="203996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75000"/>
              </a:srgbClr>
            </a:outerShdw>
          </a:effectLst>
        </p:spPr>
      </p:pic>
      <p:sp>
        <p:nvSpPr>
          <p:cNvPr id="103" name="Shape 103"/>
          <p:cNvSpPr/>
          <p:nvPr/>
        </p:nvSpPr>
        <p:spPr>
          <a:xfrm>
            <a:off x="314100" y="17165935"/>
            <a:ext cx="20403000" cy="10151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CC00"/>
              </a:solidFill>
            </a:endParaRPr>
          </a:p>
        </p:txBody>
      </p:sp>
      <p:cxnSp>
        <p:nvCxnSpPr>
          <p:cNvPr id="104" name="Shape 104"/>
          <p:cNvCxnSpPr/>
          <p:nvPr/>
        </p:nvCxnSpPr>
        <p:spPr>
          <a:xfrm>
            <a:off x="6283988" y="22791090"/>
            <a:ext cx="1634700" cy="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Shape 105"/>
          <p:cNvCxnSpPr/>
          <p:nvPr/>
        </p:nvCxnSpPr>
        <p:spPr>
          <a:xfrm>
            <a:off x="13279963" y="22807128"/>
            <a:ext cx="1634700" cy="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6" name="Shape 106"/>
          <p:cNvGrpSpPr/>
          <p:nvPr/>
        </p:nvGrpSpPr>
        <p:grpSpPr>
          <a:xfrm>
            <a:off x="1227925" y="18941369"/>
            <a:ext cx="4388700" cy="7731358"/>
            <a:chOff x="1146375" y="18966244"/>
            <a:chExt cx="4388700" cy="7302000"/>
          </a:xfrm>
        </p:grpSpPr>
        <p:sp>
          <p:nvSpPr>
            <p:cNvPr id="107" name="Shape 107"/>
            <p:cNvSpPr/>
            <p:nvPr/>
          </p:nvSpPr>
          <p:spPr>
            <a:xfrm>
              <a:off x="1146375" y="18966244"/>
              <a:ext cx="4388700" cy="7302000"/>
            </a:xfrm>
            <a:prstGeom prst="roundRect">
              <a:avLst>
                <a:gd fmla="val 16667" name="adj"/>
              </a:avLst>
            </a:prstGeom>
            <a:solidFill>
              <a:srgbClr val="217D7D"/>
            </a:solidFill>
            <a:ln cap="flat" cmpd="sng" w="114300">
              <a:solidFill>
                <a:srgbClr val="002E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" name="Shape 10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648262" y="19421791"/>
              <a:ext cx="3384924" cy="2679593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95250">
                <a:srgbClr val="000000">
                  <a:alpha val="75000"/>
                </a:srgbClr>
              </a:outerShdw>
            </a:effectLst>
          </p:spPr>
        </p:pic>
        <p:pic>
          <p:nvPicPr>
            <p:cNvPr id="109" name="Shape 10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391700" y="22529175"/>
              <a:ext cx="1898050" cy="3397963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9525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110" name="Shape 110"/>
          <p:cNvSpPr/>
          <p:nvPr/>
        </p:nvSpPr>
        <p:spPr>
          <a:xfrm>
            <a:off x="323325" y="5671550"/>
            <a:ext cx="9944700" cy="110937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-482600" lvl="0" marL="457200" rtl="0">
              <a:spcBef>
                <a:spcPts val="15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The County of Los Angeles Public Library has many free online services, including e-books, audiobooks, and more</a:t>
            </a:r>
            <a:endParaRPr sz="4000"/>
          </a:p>
          <a:p>
            <a:pPr indent="-482600" lvl="0" marL="457200" rtl="0">
              <a:spcBef>
                <a:spcPts val="15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Access to these services requires a library card, which is currently obtainable only by completing paper forms at a library branch</a:t>
            </a:r>
            <a:endParaRPr sz="4000"/>
          </a:p>
          <a:p>
            <a:pPr indent="-482600" lvl="0" marL="457200" rtl="0">
              <a:spcBef>
                <a:spcPts val="15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Our project provides instant access to online library services by implementing online registration.</a:t>
            </a:r>
            <a:endParaRPr sz="4000"/>
          </a:p>
        </p:txBody>
      </p:sp>
      <p:sp>
        <p:nvSpPr>
          <p:cNvPr id="111" name="Shape 111"/>
          <p:cNvSpPr/>
          <p:nvPr/>
        </p:nvSpPr>
        <p:spPr>
          <a:xfrm>
            <a:off x="10653200" y="5671550"/>
            <a:ext cx="10073100" cy="4991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/>
            </a:br>
            <a:endParaRPr sz="48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Provide responsive web page design</a:t>
            </a:r>
            <a:endParaRPr sz="4000"/>
          </a:p>
          <a:p>
            <a:pPr indent="-482600" lvl="0" marL="457200" rtl="0" algn="l"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Offer convenient ways to register</a:t>
            </a:r>
            <a:endParaRPr sz="4000"/>
          </a:p>
          <a:p>
            <a:pPr indent="-482600" lvl="0" marL="457200" rtl="0" algn="l">
              <a:spcBef>
                <a:spcPts val="5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Support visually-impaired users and those who require translation</a:t>
            </a:r>
            <a:endParaRPr sz="4000"/>
          </a:p>
          <a:p>
            <a:pPr indent="-482600" lvl="0" marL="457200" rtl="0" algn="l">
              <a:spcBef>
                <a:spcPts val="5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Validate user input</a:t>
            </a:r>
            <a:endParaRPr sz="4000"/>
          </a:p>
        </p:txBody>
      </p:sp>
      <p:sp>
        <p:nvSpPr>
          <p:cNvPr id="112" name="Shape 112"/>
          <p:cNvSpPr/>
          <p:nvPr/>
        </p:nvSpPr>
        <p:spPr>
          <a:xfrm>
            <a:off x="10653050" y="11075188"/>
            <a:ext cx="10073100" cy="5690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/>
            </a:br>
            <a:endParaRPr sz="4800"/>
          </a:p>
          <a:p>
            <a:pPr indent="-482600" lvl="0" marL="457200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W</a:t>
            </a:r>
            <a:r>
              <a:rPr lang="en-US" sz="4000"/>
              <a:t>eb application for library card registration that allows users to sign up by typing, scanning a driver’s license, or using voice. Validates user’s California address and uses Recaptcha and email validation to avoid abuse.</a:t>
            </a:r>
            <a:endParaRPr sz="4000"/>
          </a:p>
        </p:txBody>
      </p:sp>
      <p:sp>
        <p:nvSpPr>
          <p:cNvPr id="113" name="Shape 113"/>
          <p:cNvSpPr txBox="1"/>
          <p:nvPr/>
        </p:nvSpPr>
        <p:spPr>
          <a:xfrm>
            <a:off x="323325" y="5671550"/>
            <a:ext cx="9944700" cy="1262700"/>
          </a:xfrm>
          <a:prstGeom prst="rect">
            <a:avLst/>
          </a:prstGeom>
          <a:solidFill>
            <a:srgbClr val="002E40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</a:rPr>
              <a:t>Project Background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0653200" y="5671550"/>
            <a:ext cx="10073100" cy="1262700"/>
          </a:xfrm>
          <a:prstGeom prst="rect">
            <a:avLst/>
          </a:prstGeom>
          <a:solidFill>
            <a:srgbClr val="002E40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</a:rPr>
              <a:t>Objectives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10653050" y="11075188"/>
            <a:ext cx="10073100" cy="1230000"/>
          </a:xfrm>
          <a:prstGeom prst="rect">
            <a:avLst/>
          </a:prstGeom>
          <a:solidFill>
            <a:srgbClr val="002E40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</a:rPr>
              <a:t>Deliverables</a:t>
            </a:r>
            <a:endParaRPr b="1" sz="6000">
              <a:solidFill>
                <a:srgbClr val="FFFFFF"/>
              </a:solidFill>
            </a:endParaRPr>
          </a:p>
        </p:txBody>
      </p:sp>
      <p:grpSp>
        <p:nvGrpSpPr>
          <p:cNvPr id="116" name="Shape 116"/>
          <p:cNvGrpSpPr/>
          <p:nvPr/>
        </p:nvGrpSpPr>
        <p:grpSpPr>
          <a:xfrm>
            <a:off x="8321250" y="18941482"/>
            <a:ext cx="4388700" cy="7731300"/>
            <a:chOff x="8321250" y="18789082"/>
            <a:chExt cx="4388700" cy="7731300"/>
          </a:xfrm>
        </p:grpSpPr>
        <p:sp>
          <p:nvSpPr>
            <p:cNvPr id="117" name="Shape 117"/>
            <p:cNvSpPr/>
            <p:nvPr/>
          </p:nvSpPr>
          <p:spPr>
            <a:xfrm>
              <a:off x="8321250" y="18789082"/>
              <a:ext cx="4388700" cy="7731300"/>
            </a:xfrm>
            <a:prstGeom prst="roundRect">
              <a:avLst>
                <a:gd fmla="val 16667" name="adj"/>
              </a:avLst>
            </a:prstGeom>
            <a:solidFill>
              <a:srgbClr val="217D7D"/>
            </a:solidFill>
            <a:ln cap="flat" cmpd="sng" w="114300">
              <a:solidFill>
                <a:srgbClr val="002E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" name="Shape 11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769173" y="19413825"/>
              <a:ext cx="3492850" cy="1331563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95250">
                <a:srgbClr val="000000">
                  <a:alpha val="75000"/>
                </a:srgbClr>
              </a:outerShdw>
            </a:effectLst>
          </p:spPr>
        </p:pic>
        <p:pic>
          <p:nvPicPr>
            <p:cNvPr id="119" name="Shape 119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9483498" y="21246824"/>
              <a:ext cx="2210492" cy="2155576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95250">
                <a:srgbClr val="000000">
                  <a:alpha val="75000"/>
                </a:srgbClr>
              </a:outerShdw>
            </a:effectLst>
          </p:spPr>
        </p:pic>
        <p:pic>
          <p:nvPicPr>
            <p:cNvPr id="120" name="Shape 120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9203250" y="24059263"/>
              <a:ext cx="2624700" cy="1970613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95250">
                <a:srgbClr val="000000">
                  <a:alpha val="75000"/>
                </a:srgbClr>
              </a:outerShdw>
            </a:effectLst>
          </p:spPr>
        </p:pic>
      </p:grpSp>
      <p:grpSp>
        <p:nvGrpSpPr>
          <p:cNvPr id="121" name="Shape 121"/>
          <p:cNvGrpSpPr/>
          <p:nvPr/>
        </p:nvGrpSpPr>
        <p:grpSpPr>
          <a:xfrm>
            <a:off x="15484675" y="18941407"/>
            <a:ext cx="4388700" cy="7731300"/>
            <a:chOff x="15484675" y="18789007"/>
            <a:chExt cx="4388700" cy="7731300"/>
          </a:xfrm>
        </p:grpSpPr>
        <p:sp>
          <p:nvSpPr>
            <p:cNvPr id="122" name="Shape 122"/>
            <p:cNvSpPr/>
            <p:nvPr/>
          </p:nvSpPr>
          <p:spPr>
            <a:xfrm>
              <a:off x="15484675" y="18789007"/>
              <a:ext cx="4388700" cy="7731300"/>
            </a:xfrm>
            <a:prstGeom prst="roundRect">
              <a:avLst>
                <a:gd fmla="val 16667" name="adj"/>
              </a:avLst>
            </a:prstGeom>
            <a:solidFill>
              <a:srgbClr val="217D7D"/>
            </a:solidFill>
            <a:ln cap="flat" cmpd="sng" w="114300">
              <a:solidFill>
                <a:srgbClr val="002E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3" name="Shape 12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16234688" y="23480025"/>
              <a:ext cx="2888676" cy="1846423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95250">
                <a:srgbClr val="000000">
                  <a:alpha val="75000"/>
                </a:srgbClr>
              </a:outerShdw>
            </a:effectLst>
          </p:spPr>
        </p:pic>
        <p:pic>
          <p:nvPicPr>
            <p:cNvPr id="124" name="Shape 124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6234688" y="19804775"/>
              <a:ext cx="2888675" cy="2155571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9525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125" name="Shape 125"/>
          <p:cNvSpPr txBox="1"/>
          <p:nvPr/>
        </p:nvSpPr>
        <p:spPr>
          <a:xfrm>
            <a:off x="323325" y="17163325"/>
            <a:ext cx="20403000" cy="1245900"/>
          </a:xfrm>
          <a:prstGeom prst="rect">
            <a:avLst/>
          </a:prstGeom>
          <a:solidFill>
            <a:srgbClr val="002E40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</a:rPr>
              <a:t>User Flow Diagram</a:t>
            </a:r>
            <a:endParaRPr b="1"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