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1" r:id="rId5"/>
    <p:sldMasterId id="214748365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5" roundtripDataSignature="AMtx7mh0IKLpcR+byXQx41uxQd1P0IFo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customschemas.google.com/relationships/presentationmetadata" Target="metadata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2310c3071_2_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7" name="Google Shape;137;gd2310c3071_2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d2310c3071_2_6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2310c3071_1_1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0" name="Google Shape;160;gd2310c3071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d2310c3071_1_10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2310c3071_1_1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1" name="Google Shape;171;gd2310c3071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d2310c3071_1_11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2310c3071_2_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9" name="Google Shape;179;gd2310c3071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d2310c3071_2_7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2310c3071_2_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7" name="Google Shape;187;gd2310c3071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d2310c3071_2_9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2310c3071_2_1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6" name="Google Shape;196;gd2310c3071_2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d2310c3071_2_10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2310c3071_2_1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5" name="Google Shape;205;gd2310c3071_2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d2310c3071_2_10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2310c3071_2_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2" name="Google Shape;212;gd2310c3071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d2310c3071_2_8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2310c3071_2_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9" name="Google Shape;219;gd2310c3071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d2310c3071_2_9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d2310c3071_1_1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6" name="Google Shape;226;gd2310c3071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d2310c3071_1_12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2310c3071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gd2310c3071_1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d2310c3071_2_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4" name="Google Shape;234;gd2310c3071_2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gd2310c3071_2_7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d2310c3071_2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1" name="Google Shape;241;gd2310c3071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d2310c3071_2_4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d2310c3071_1_1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9" name="Google Shape;259;gd2310c3071_1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gd2310c3071_1_15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d2310c3071_2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7" name="Google Shape;277;gd2310c3071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d2310c3071_2_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d5978b40d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d5978b40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d5978b40db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541389f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gd541389f5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n-US"/>
              <a:t>focus on delivering high quality exam solutions for clients.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n-US"/>
              <a:t>systematic operational workflow to administer evaluations.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n-US"/>
              <a:t>QTC works in the medical field and they have to examine large amount of medical records that are pdfs.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2310c3071_2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3" name="Google Shape;113;gd2310c3071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gd2310c3071_2_3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2310c3071_2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1" name="Google Shape;121;gd2310c3071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gd2310c3071_2_3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Proprietary">
  <p:cSld name="Cover - Proprietar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9123" y="0"/>
            <a:ext cx="8199949" cy="454511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2"/>
          <p:cNvSpPr/>
          <p:nvPr/>
        </p:nvSpPr>
        <p:spPr>
          <a:xfrm rot="-775898">
            <a:off x="-692150" y="-111125"/>
            <a:ext cx="2881313" cy="5826125"/>
          </a:xfrm>
          <a:custGeom>
            <a:rect b="b" l="l" r="r" t="t"/>
            <a:pathLst>
              <a:path extrusionOk="0" h="5745841" w="2841574">
                <a:moveTo>
                  <a:pt x="0" y="5745841"/>
                </a:moveTo>
                <a:cubicBezTo>
                  <a:pt x="306288" y="4430068"/>
                  <a:pt x="997117" y="1352402"/>
                  <a:pt x="1311814" y="0"/>
                </a:cubicBezTo>
                <a:lnTo>
                  <a:pt x="2263005" y="226135"/>
                </a:lnTo>
                <a:lnTo>
                  <a:pt x="2841574" y="4349829"/>
                </a:lnTo>
                <a:lnTo>
                  <a:pt x="0" y="5745841"/>
                </a:lnTo>
                <a:close/>
              </a:path>
            </a:pathLst>
          </a:custGeom>
          <a:gradFill>
            <a:gsLst>
              <a:gs pos="0">
                <a:srgbClr val="201747"/>
              </a:gs>
              <a:gs pos="26000">
                <a:srgbClr val="201747"/>
              </a:gs>
              <a:gs pos="78000">
                <a:srgbClr val="850F89"/>
              </a:gs>
              <a:gs pos="100000">
                <a:srgbClr val="850F89"/>
              </a:gs>
            </a:gsLst>
            <a:lin ang="210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2"/>
          <p:cNvSpPr/>
          <p:nvPr/>
        </p:nvSpPr>
        <p:spPr>
          <a:xfrm>
            <a:off x="19050" y="3829050"/>
            <a:ext cx="9151938" cy="3028950"/>
          </a:xfrm>
          <a:custGeom>
            <a:rect b="b" l="l" r="r" t="t"/>
            <a:pathLst>
              <a:path extrusionOk="0" h="3028470" w="9151242">
                <a:moveTo>
                  <a:pt x="0" y="2127133"/>
                </a:moveTo>
                <a:lnTo>
                  <a:pt x="2421447" y="0"/>
                </a:lnTo>
                <a:lnTo>
                  <a:pt x="9150781" y="348655"/>
                </a:lnTo>
                <a:cubicBezTo>
                  <a:pt x="9154167" y="1248541"/>
                  <a:pt x="9137711" y="2128584"/>
                  <a:pt x="9141097" y="3028470"/>
                </a:cubicBezTo>
                <a:lnTo>
                  <a:pt x="2420983" y="3028470"/>
                </a:lnTo>
                <a:lnTo>
                  <a:pt x="0" y="21271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2"/>
          <p:cNvSpPr/>
          <p:nvPr/>
        </p:nvSpPr>
        <p:spPr>
          <a:xfrm>
            <a:off x="497721" y="6636517"/>
            <a:ext cx="8154355" cy="220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information in this document is proprietary to QTC Management. It may not be used, reproduced, disclosed, or exported without the written approval of QTC Management.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2"/>
          <p:cNvSpPr txBox="1"/>
          <p:nvPr>
            <p:ph idx="1" type="body"/>
          </p:nvPr>
        </p:nvSpPr>
        <p:spPr>
          <a:xfrm>
            <a:off x="2451464" y="4087515"/>
            <a:ext cx="6200612" cy="914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marR="0" rtl="0" algn="l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2"/>
          <p:cNvSpPr txBox="1"/>
          <p:nvPr>
            <p:ph idx="2" type="body"/>
          </p:nvPr>
        </p:nvSpPr>
        <p:spPr>
          <a:xfrm>
            <a:off x="2451464" y="5020721"/>
            <a:ext cx="6200612" cy="478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" name="Google Shape;2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721" y="5932432"/>
            <a:ext cx="1474708" cy="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457200" y="1676402"/>
            <a:ext cx="3931920" cy="4292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300037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5"/>
              <a:buFont typeface="Noto Sans Symbols"/>
              <a:buChar char="▶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−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›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2" type="body"/>
          </p:nvPr>
        </p:nvSpPr>
        <p:spPr>
          <a:xfrm>
            <a:off x="4754880" y="1676402"/>
            <a:ext cx="3931920" cy="4292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300037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5"/>
              <a:buFont typeface="Noto Sans Symbols"/>
              <a:buChar char="▶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−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›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5"/>
          <p:cNvSpPr txBox="1"/>
          <p:nvPr>
            <p:ph type="title"/>
          </p:nvPr>
        </p:nvSpPr>
        <p:spPr>
          <a:xfrm>
            <a:off x="457200" y="736829"/>
            <a:ext cx="8229600" cy="946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466725" y="64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15"/>
          <p:cNvSpPr txBox="1"/>
          <p:nvPr>
            <p:ph idx="11" type="ftr"/>
          </p:nvPr>
        </p:nvSpPr>
        <p:spPr>
          <a:xfrm>
            <a:off x="2743200" y="6456362"/>
            <a:ext cx="3657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457200" y="1676402"/>
            <a:ext cx="8229600" cy="42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300037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5"/>
              <a:buFont typeface="Noto Sans Symbols"/>
              <a:buChar char="▶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−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›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7"/>
          <p:cNvSpPr txBox="1"/>
          <p:nvPr>
            <p:ph type="title"/>
          </p:nvPr>
        </p:nvSpPr>
        <p:spPr>
          <a:xfrm>
            <a:off x="457200" y="736829"/>
            <a:ext cx="8229600" cy="946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466725" y="64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17"/>
          <p:cNvSpPr txBox="1"/>
          <p:nvPr>
            <p:ph idx="11" type="ftr"/>
          </p:nvPr>
        </p:nvSpPr>
        <p:spPr>
          <a:xfrm>
            <a:off x="2743200" y="6456362"/>
            <a:ext cx="3657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7300912" y="-6350"/>
            <a:ext cx="1851025" cy="703262"/>
          </a:xfrm>
          <a:custGeom>
            <a:rect b="b" l="l" r="r" t="t"/>
            <a:pathLst>
              <a:path extrusionOk="0" h="703943" w="1850571">
                <a:moveTo>
                  <a:pt x="65314" y="0"/>
                </a:moveTo>
                <a:lnTo>
                  <a:pt x="1850571" y="0"/>
                </a:lnTo>
                <a:lnTo>
                  <a:pt x="1850571" y="703943"/>
                </a:lnTo>
                <a:lnTo>
                  <a:pt x="0" y="217714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0">
                <a:srgbClr val="641D76"/>
              </a:gs>
              <a:gs pos="39999">
                <a:srgbClr val="641D76"/>
              </a:gs>
              <a:gs pos="100000">
                <a:srgbClr val="201747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4"/>
          <p:cNvSpPr/>
          <p:nvPr/>
        </p:nvSpPr>
        <p:spPr>
          <a:xfrm>
            <a:off x="-19050" y="-6350"/>
            <a:ext cx="7434262" cy="739775"/>
          </a:xfrm>
          <a:custGeom>
            <a:rect b="b" l="l" r="r" t="t"/>
            <a:pathLst>
              <a:path extrusionOk="0" h="1062408" w="7433374">
                <a:moveTo>
                  <a:pt x="4184" y="1062408"/>
                </a:moveTo>
                <a:cubicBezTo>
                  <a:pt x="2789" y="708272"/>
                  <a:pt x="1395" y="354136"/>
                  <a:pt x="0" y="0"/>
                </a:cubicBezTo>
                <a:lnTo>
                  <a:pt x="7433374" y="0"/>
                </a:lnTo>
                <a:lnTo>
                  <a:pt x="7368367" y="317636"/>
                </a:lnTo>
                <a:lnTo>
                  <a:pt x="4184" y="1062408"/>
                </a:lnTo>
                <a:close/>
              </a:path>
            </a:pathLst>
          </a:custGeom>
          <a:gradFill>
            <a:gsLst>
              <a:gs pos="0">
                <a:srgbClr val="4E196D"/>
              </a:gs>
              <a:gs pos="100000">
                <a:srgbClr val="900F93"/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4"/>
          <p:cNvSpPr txBox="1"/>
          <p:nvPr/>
        </p:nvSpPr>
        <p:spPr>
          <a:xfrm flipH="1">
            <a:off x="0" y="6797675"/>
            <a:ext cx="9151937" cy="73025"/>
          </a:xfrm>
          <a:prstGeom prst="rect">
            <a:avLst/>
          </a:prstGeom>
          <a:gradFill>
            <a:gsLst>
              <a:gs pos="0">
                <a:srgbClr val="201747"/>
              </a:gs>
              <a:gs pos="99000">
                <a:srgbClr val="850F89"/>
              </a:gs>
              <a:gs pos="100000">
                <a:srgbClr val="850F89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4"/>
          <p:cNvPicPr preferRelativeResize="0"/>
          <p:nvPr/>
        </p:nvPicPr>
        <p:blipFill rotWithShape="1">
          <a:blip r:embed="rId1">
            <a:alphaModFix/>
          </a:blip>
          <a:srcRect b="0" l="0" r="54750" t="0"/>
          <a:stretch/>
        </p:blipFill>
        <p:spPr>
          <a:xfrm>
            <a:off x="8170862" y="6156325"/>
            <a:ext cx="776287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466725" y="64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2743200" y="6456362"/>
            <a:ext cx="3657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/>
          <p:nvPr/>
        </p:nvSpPr>
        <p:spPr>
          <a:xfrm>
            <a:off x="7300912" y="-6350"/>
            <a:ext cx="1851025" cy="703262"/>
          </a:xfrm>
          <a:custGeom>
            <a:rect b="b" l="l" r="r" t="t"/>
            <a:pathLst>
              <a:path extrusionOk="0" h="703943" w="1850571">
                <a:moveTo>
                  <a:pt x="65314" y="0"/>
                </a:moveTo>
                <a:lnTo>
                  <a:pt x="1850571" y="0"/>
                </a:lnTo>
                <a:lnTo>
                  <a:pt x="1850571" y="703943"/>
                </a:lnTo>
                <a:lnTo>
                  <a:pt x="0" y="217714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0">
                <a:srgbClr val="641D76"/>
              </a:gs>
              <a:gs pos="39999">
                <a:srgbClr val="641D76"/>
              </a:gs>
              <a:gs pos="100000">
                <a:srgbClr val="201747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6"/>
          <p:cNvSpPr/>
          <p:nvPr/>
        </p:nvSpPr>
        <p:spPr>
          <a:xfrm>
            <a:off x="-19050" y="-6350"/>
            <a:ext cx="7434262" cy="739775"/>
          </a:xfrm>
          <a:custGeom>
            <a:rect b="b" l="l" r="r" t="t"/>
            <a:pathLst>
              <a:path extrusionOk="0" h="1062408" w="7433374">
                <a:moveTo>
                  <a:pt x="4184" y="1062408"/>
                </a:moveTo>
                <a:cubicBezTo>
                  <a:pt x="2789" y="708272"/>
                  <a:pt x="1395" y="354136"/>
                  <a:pt x="0" y="0"/>
                </a:cubicBezTo>
                <a:lnTo>
                  <a:pt x="7433374" y="0"/>
                </a:lnTo>
                <a:lnTo>
                  <a:pt x="7368367" y="317636"/>
                </a:lnTo>
                <a:lnTo>
                  <a:pt x="4184" y="1062408"/>
                </a:lnTo>
                <a:close/>
              </a:path>
            </a:pathLst>
          </a:custGeom>
          <a:gradFill>
            <a:gsLst>
              <a:gs pos="0">
                <a:srgbClr val="4E196D"/>
              </a:gs>
              <a:gs pos="100000">
                <a:srgbClr val="900F93"/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6"/>
          <p:cNvSpPr txBox="1"/>
          <p:nvPr/>
        </p:nvSpPr>
        <p:spPr>
          <a:xfrm flipH="1">
            <a:off x="0" y="6797675"/>
            <a:ext cx="9151937" cy="73025"/>
          </a:xfrm>
          <a:prstGeom prst="rect">
            <a:avLst/>
          </a:prstGeom>
          <a:gradFill>
            <a:gsLst>
              <a:gs pos="0">
                <a:srgbClr val="201747"/>
              </a:gs>
              <a:gs pos="99000">
                <a:srgbClr val="850F89"/>
              </a:gs>
              <a:gs pos="100000">
                <a:srgbClr val="850F89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16"/>
          <p:cNvPicPr preferRelativeResize="0"/>
          <p:nvPr/>
        </p:nvPicPr>
        <p:blipFill rotWithShape="1">
          <a:blip r:embed="rId1">
            <a:alphaModFix/>
          </a:blip>
          <a:srcRect b="0" l="0" r="54750" t="0"/>
          <a:stretch/>
        </p:blipFill>
        <p:spPr>
          <a:xfrm>
            <a:off x="8170862" y="6156325"/>
            <a:ext cx="776287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466725" y="64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36" name="Google Shape;36;p16"/>
          <p:cNvSpPr txBox="1"/>
          <p:nvPr>
            <p:ph idx="11" type="ftr"/>
          </p:nvPr>
        </p:nvSpPr>
        <p:spPr>
          <a:xfrm>
            <a:off x="2743200" y="6456362"/>
            <a:ext cx="3657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/>
          <p:nvPr/>
        </p:nvSpPr>
        <p:spPr>
          <a:xfrm>
            <a:off x="7300912" y="-6350"/>
            <a:ext cx="1851025" cy="703262"/>
          </a:xfrm>
          <a:custGeom>
            <a:rect b="b" l="l" r="r" t="t"/>
            <a:pathLst>
              <a:path extrusionOk="0" h="703943" w="1850571">
                <a:moveTo>
                  <a:pt x="65314" y="0"/>
                </a:moveTo>
                <a:lnTo>
                  <a:pt x="1850571" y="0"/>
                </a:lnTo>
                <a:lnTo>
                  <a:pt x="1850571" y="703943"/>
                </a:lnTo>
                <a:lnTo>
                  <a:pt x="0" y="217714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0">
                <a:srgbClr val="641D76"/>
              </a:gs>
              <a:gs pos="39999">
                <a:srgbClr val="641D76"/>
              </a:gs>
              <a:gs pos="100000">
                <a:srgbClr val="201747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8"/>
          <p:cNvSpPr/>
          <p:nvPr/>
        </p:nvSpPr>
        <p:spPr>
          <a:xfrm>
            <a:off x="-19050" y="-6350"/>
            <a:ext cx="7434262" cy="739775"/>
          </a:xfrm>
          <a:custGeom>
            <a:rect b="b" l="l" r="r" t="t"/>
            <a:pathLst>
              <a:path extrusionOk="0" h="1062408" w="7433374">
                <a:moveTo>
                  <a:pt x="4184" y="1062408"/>
                </a:moveTo>
                <a:cubicBezTo>
                  <a:pt x="2789" y="708272"/>
                  <a:pt x="1395" y="354136"/>
                  <a:pt x="0" y="0"/>
                </a:cubicBezTo>
                <a:lnTo>
                  <a:pt x="7433374" y="0"/>
                </a:lnTo>
                <a:lnTo>
                  <a:pt x="7368367" y="317636"/>
                </a:lnTo>
                <a:lnTo>
                  <a:pt x="4184" y="1062408"/>
                </a:lnTo>
                <a:close/>
              </a:path>
            </a:pathLst>
          </a:custGeom>
          <a:gradFill>
            <a:gsLst>
              <a:gs pos="0">
                <a:srgbClr val="4E196D"/>
              </a:gs>
              <a:gs pos="100000">
                <a:srgbClr val="900F93"/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8"/>
          <p:cNvSpPr txBox="1"/>
          <p:nvPr/>
        </p:nvSpPr>
        <p:spPr>
          <a:xfrm flipH="1">
            <a:off x="0" y="6797675"/>
            <a:ext cx="9151937" cy="73025"/>
          </a:xfrm>
          <a:prstGeom prst="rect">
            <a:avLst/>
          </a:prstGeom>
          <a:gradFill>
            <a:gsLst>
              <a:gs pos="0">
                <a:srgbClr val="201747"/>
              </a:gs>
              <a:gs pos="99000">
                <a:srgbClr val="850F89"/>
              </a:gs>
              <a:gs pos="100000">
                <a:srgbClr val="850F89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18"/>
          <p:cNvPicPr preferRelativeResize="0"/>
          <p:nvPr/>
        </p:nvPicPr>
        <p:blipFill rotWithShape="1">
          <a:blip r:embed="rId1">
            <a:alphaModFix/>
          </a:blip>
          <a:srcRect b="0" l="0" r="54750" t="0"/>
          <a:stretch/>
        </p:blipFill>
        <p:spPr>
          <a:xfrm>
            <a:off x="8170862" y="6156325"/>
            <a:ext cx="776287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8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0" Type="http://schemas.openxmlformats.org/officeDocument/2006/relationships/image" Target="../media/image21.png"/><Relationship Id="rId9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16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>
            <p:ph idx="2" type="body"/>
          </p:nvPr>
        </p:nvSpPr>
        <p:spPr>
          <a:xfrm>
            <a:off x="2451464" y="5020721"/>
            <a:ext cx="6200612" cy="478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SENIOR PROJECT 2020-2021</a:t>
            </a:r>
            <a:endParaRPr/>
          </a:p>
        </p:txBody>
      </p:sp>
      <p:sp>
        <p:nvSpPr>
          <p:cNvPr id="57" name="Google Shape;57;p1"/>
          <p:cNvSpPr txBox="1"/>
          <p:nvPr>
            <p:ph idx="1" type="body"/>
          </p:nvPr>
        </p:nvSpPr>
        <p:spPr>
          <a:xfrm>
            <a:off x="2451464" y="4087515"/>
            <a:ext cx="6200612" cy="914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QTC-CSULA: Web PDF Viewer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2310c3071_2_64"/>
          <p:cNvSpPr/>
          <p:nvPr/>
        </p:nvSpPr>
        <p:spPr>
          <a:xfrm>
            <a:off x="6511346" y="1899074"/>
            <a:ext cx="2029500" cy="231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850F89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algn="bl" dir="2940000" dist="142875">
              <a:srgbClr val="000000">
                <a:alpha val="4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d2310c3071_2_64"/>
          <p:cNvSpPr txBox="1"/>
          <p:nvPr/>
        </p:nvSpPr>
        <p:spPr>
          <a:xfrm>
            <a:off x="320800" y="885150"/>
            <a:ext cx="79431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01747"/>
                </a:solidFill>
                <a:latin typeface="Arial"/>
                <a:ea typeface="Arial"/>
                <a:cs typeface="Arial"/>
                <a:sym typeface="Arial"/>
              </a:rPr>
              <a:t>The Project</a:t>
            </a:r>
            <a:endParaRPr b="1" i="0" sz="2800" u="none" cap="none" strike="noStrike">
              <a:solidFill>
                <a:srgbClr val="201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d2310c3071_2_64"/>
          <p:cNvSpPr/>
          <p:nvPr/>
        </p:nvSpPr>
        <p:spPr>
          <a:xfrm>
            <a:off x="649907" y="1899074"/>
            <a:ext cx="2029500" cy="231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850F89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algn="bl" dir="2940000" dist="142875">
              <a:srgbClr val="000000">
                <a:alpha val="4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d2310c3071_2_64"/>
          <p:cNvSpPr txBox="1"/>
          <p:nvPr/>
        </p:nvSpPr>
        <p:spPr>
          <a:xfrm>
            <a:off x="684499" y="1928550"/>
            <a:ext cx="20295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Controls the viewer directly according to user interaction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Detects when there</a:t>
            </a:r>
            <a:r>
              <a:rPr lang="en-US" sz="1000"/>
              <a:t>’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a page change and changes PDF files if required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Changes PDF files according to button press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Handles Search functionality and updates the viewer accordingly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d2310c3071_2_64"/>
          <p:cNvSpPr txBox="1"/>
          <p:nvPr/>
        </p:nvSpPr>
        <p:spPr>
          <a:xfrm>
            <a:off x="6686403" y="1994323"/>
            <a:ext cx="17595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Detects a request for filter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Retrieves file paths from the database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Serves up the file paths to the index using MVC model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d2310c3071_2_64"/>
          <p:cNvSpPr/>
          <p:nvPr/>
        </p:nvSpPr>
        <p:spPr>
          <a:xfrm>
            <a:off x="3867783" y="2987690"/>
            <a:ext cx="1489800" cy="1678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850F89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algn="bl" dir="2940000" dist="142875">
              <a:srgbClr val="000000">
                <a:alpha val="4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d2310c3071_2_64"/>
          <p:cNvSpPr txBox="1"/>
          <p:nvPr/>
        </p:nvSpPr>
        <p:spPr>
          <a:xfrm>
            <a:off x="3938003" y="3095327"/>
            <a:ext cx="14898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 UI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Displays the PDF viewer and buttons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Directs button functionality accordingly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d2310c3071_2_64"/>
          <p:cNvSpPr txBox="1"/>
          <p:nvPr/>
        </p:nvSpPr>
        <p:spPr>
          <a:xfrm>
            <a:off x="603162" y="1528350"/>
            <a:ext cx="202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 Side / Javascript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d2310c3071_2_64"/>
          <p:cNvSpPr txBox="1"/>
          <p:nvPr/>
        </p:nvSpPr>
        <p:spPr>
          <a:xfrm>
            <a:off x="6712790" y="1528350"/>
            <a:ext cx="162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 Side / C#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d2310c3071_2_64"/>
          <p:cNvSpPr txBox="1"/>
          <p:nvPr/>
        </p:nvSpPr>
        <p:spPr>
          <a:xfrm>
            <a:off x="4091689" y="2582650"/>
            <a:ext cx="96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UI / UX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d2310c3071_2_64"/>
          <p:cNvSpPr/>
          <p:nvPr/>
        </p:nvSpPr>
        <p:spPr>
          <a:xfrm>
            <a:off x="4114982" y="5511698"/>
            <a:ext cx="960600" cy="505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850F89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algn="bl" dir="2940000" dist="142875">
              <a:srgbClr val="000000">
                <a:alpha val="4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d2310c3071_2_64"/>
          <p:cNvSpPr txBox="1"/>
          <p:nvPr/>
        </p:nvSpPr>
        <p:spPr>
          <a:xfrm>
            <a:off x="4281712" y="5550806"/>
            <a:ext cx="627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d2310c3071_2_64"/>
          <p:cNvSpPr/>
          <p:nvPr/>
        </p:nvSpPr>
        <p:spPr>
          <a:xfrm rot="2105892">
            <a:off x="3052288" y="3427346"/>
            <a:ext cx="636544" cy="14984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50F8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d2310c3071_2_64"/>
          <p:cNvSpPr/>
          <p:nvPr/>
        </p:nvSpPr>
        <p:spPr>
          <a:xfrm rot="-8760150">
            <a:off x="2955702" y="3598065"/>
            <a:ext cx="635779" cy="15012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50F8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d2310c3071_2_64"/>
          <p:cNvSpPr/>
          <p:nvPr/>
        </p:nvSpPr>
        <p:spPr>
          <a:xfrm rot="-2422850">
            <a:off x="5663400" y="3598746"/>
            <a:ext cx="642726" cy="14871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50F8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d2310c3071_2_64"/>
          <p:cNvSpPr/>
          <p:nvPr/>
        </p:nvSpPr>
        <p:spPr>
          <a:xfrm rot="8463818">
            <a:off x="5547952" y="3459793"/>
            <a:ext cx="640617" cy="14893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50F8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d2310c3071_2_64"/>
          <p:cNvSpPr/>
          <p:nvPr/>
        </p:nvSpPr>
        <p:spPr>
          <a:xfrm rot="5406036">
            <a:off x="4324009" y="5019168"/>
            <a:ext cx="683401" cy="139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50F8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d2310c3071_2_64"/>
          <p:cNvSpPr/>
          <p:nvPr/>
        </p:nvSpPr>
        <p:spPr>
          <a:xfrm rot="-5401509">
            <a:off x="4137994" y="5019062"/>
            <a:ext cx="683400" cy="139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50F8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2310c3071_1_108"/>
          <p:cNvSpPr txBox="1"/>
          <p:nvPr/>
        </p:nvSpPr>
        <p:spPr>
          <a:xfrm>
            <a:off x="274200" y="946325"/>
            <a:ext cx="87087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01747"/>
                </a:solidFill>
                <a:latin typeface="Arial"/>
                <a:ea typeface="Arial"/>
                <a:cs typeface="Arial"/>
                <a:sym typeface="Arial"/>
              </a:rPr>
              <a:t>Front End</a:t>
            </a:r>
            <a:endParaRPr b="1" i="0" sz="2800" u="none" cap="none" strike="noStrike">
              <a:solidFill>
                <a:srgbClr val="201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d2310c3071_1_108"/>
          <p:cNvSpPr txBox="1"/>
          <p:nvPr/>
        </p:nvSpPr>
        <p:spPr>
          <a:xfrm>
            <a:off x="274200" y="1531157"/>
            <a:ext cx="8708700" cy="44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QTC wanted the UI to be compact and to comply with their design standards.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UI integrates a custom package provided to us by QTC’s UX/UI developer.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guide and standards.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Overrides default Bootstrap with to a custom QTC version.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gd2310c3071_1_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173" y="5154882"/>
            <a:ext cx="2142229" cy="5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d2310c3071_1_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4107" y="5122179"/>
            <a:ext cx="1877629" cy="57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d2310c3071_1_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140" y="4004775"/>
            <a:ext cx="5313104" cy="734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d2310c3071_1_10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49020" y="4004775"/>
            <a:ext cx="3140905" cy="859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2310c3071_1_114"/>
          <p:cNvSpPr txBox="1"/>
          <p:nvPr/>
        </p:nvSpPr>
        <p:spPr>
          <a:xfrm>
            <a:off x="305613" y="1027411"/>
            <a:ext cx="82521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01747"/>
                </a:solidFill>
                <a:latin typeface="Arial"/>
                <a:ea typeface="Arial"/>
                <a:cs typeface="Arial"/>
                <a:sym typeface="Arial"/>
              </a:rPr>
              <a:t>Front End</a:t>
            </a:r>
            <a:endParaRPr b="1" i="0" sz="2800" u="none" cap="none" strike="noStrike">
              <a:solidFill>
                <a:srgbClr val="201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d2310c3071_1_114"/>
          <p:cNvSpPr txBox="1"/>
          <p:nvPr/>
        </p:nvSpPr>
        <p:spPr>
          <a:xfrm>
            <a:off x="305613" y="1748528"/>
            <a:ext cx="2358900" cy="4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optional feature we included is the thumbnailer.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Works with the viewer for an additional ease of navigation.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does it all work?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gd2310c3071_1_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4584" y="821000"/>
            <a:ext cx="6366204" cy="521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2310c3071_2_79"/>
          <p:cNvSpPr txBox="1"/>
          <p:nvPr/>
        </p:nvSpPr>
        <p:spPr>
          <a:xfrm>
            <a:off x="161000" y="1003075"/>
            <a:ext cx="88854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01747"/>
                </a:solidFill>
                <a:latin typeface="Arial"/>
                <a:ea typeface="Arial"/>
                <a:cs typeface="Arial"/>
                <a:sym typeface="Arial"/>
              </a:rPr>
              <a:t>Back End</a:t>
            </a:r>
            <a:endParaRPr b="1" i="0" sz="2800" u="none" cap="none" strike="noStrike">
              <a:solidFill>
                <a:srgbClr val="201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d2310c3071_2_79"/>
          <p:cNvSpPr txBox="1"/>
          <p:nvPr/>
        </p:nvSpPr>
        <p:spPr>
          <a:xfrm>
            <a:off x="161000" y="1767166"/>
            <a:ext cx="8885400" cy="4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back end of the project consists of our data model, view model, and controller.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data model reflects the tables and stored procedures contained within our database.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Stored procedures provide most of the functions needed for the project, such as sorting and retrieving the list of documents.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gd2310c3071_2_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0725" y="3699050"/>
            <a:ext cx="1786200" cy="19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2310c3071_2_97"/>
          <p:cNvSpPr txBox="1"/>
          <p:nvPr>
            <p:ph idx="1" type="body"/>
          </p:nvPr>
        </p:nvSpPr>
        <p:spPr>
          <a:xfrm>
            <a:off x="457200" y="1676400"/>
            <a:ext cx="41148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/>
              <a:t>The view model sets the properties and functions used in the view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/>
              <a:t>Consists of three methods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/>
              <a:t>Retrieving list of categories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/>
              <a:t>Retrieving list of document file paths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/>
              <a:t>Sorting by category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25"/>
              <a:buNone/>
            </a:pPr>
            <a:r>
              <a:t/>
            </a:r>
            <a:endParaRPr sz="1600"/>
          </a:p>
        </p:txBody>
      </p:sp>
      <p:sp>
        <p:nvSpPr>
          <p:cNvPr id="191" name="Google Shape;191;gd2310c3071_2_97"/>
          <p:cNvSpPr txBox="1"/>
          <p:nvPr>
            <p:ph type="title"/>
          </p:nvPr>
        </p:nvSpPr>
        <p:spPr>
          <a:xfrm>
            <a:off x="457200" y="1009979"/>
            <a:ext cx="8229600" cy="9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Back End</a:t>
            </a:r>
            <a:endParaRPr sz="2800"/>
          </a:p>
          <a:p>
            <a:pPr indent="0" lvl="0" marL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92" name="Google Shape;192;gd2310c3071_2_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900180"/>
            <a:ext cx="4464800" cy="288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d2310c3071_2_97"/>
          <p:cNvSpPr txBox="1"/>
          <p:nvPr/>
        </p:nvSpPr>
        <p:spPr>
          <a:xfrm>
            <a:off x="4572000" y="4867093"/>
            <a:ext cx="43602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Note that we used ‘book types’ in our solution as a substitute for the QTC Medical Specialty Categories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2310c3071_2_103"/>
          <p:cNvSpPr txBox="1"/>
          <p:nvPr>
            <p:ph idx="1" type="body"/>
          </p:nvPr>
        </p:nvSpPr>
        <p:spPr>
          <a:xfrm>
            <a:off x="457200" y="1676400"/>
            <a:ext cx="41148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/>
              <a:t>The Atalasoft API provides our application with the PDF viewer module.</a:t>
            </a:r>
            <a:endParaRPr sz="16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/>
              <a:t>Atalasoft’s DotImage SDK allows the viewer to display PDFs</a:t>
            </a:r>
            <a:endParaRPr sz="16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/>
              <a:t>The SDK also provides the application with several event triggers, allowing our application to detect changes within the viewer.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25"/>
              <a:buNone/>
            </a:pPr>
            <a:r>
              <a:t/>
            </a:r>
            <a:endParaRPr sz="1600"/>
          </a:p>
        </p:txBody>
      </p:sp>
      <p:sp>
        <p:nvSpPr>
          <p:cNvPr id="200" name="Google Shape;200;gd2310c3071_2_103"/>
          <p:cNvSpPr txBox="1"/>
          <p:nvPr>
            <p:ph type="title"/>
          </p:nvPr>
        </p:nvSpPr>
        <p:spPr>
          <a:xfrm>
            <a:off x="457200" y="1000954"/>
            <a:ext cx="8229600" cy="9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Atalasoft API</a:t>
            </a:r>
            <a:endParaRPr sz="2800"/>
          </a:p>
          <a:p>
            <a:pPr indent="0" lvl="0" marL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201" name="Google Shape;201;gd2310c3071_2_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285875"/>
            <a:ext cx="1050450" cy="389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d2310c3071_2_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2450" y="1285875"/>
            <a:ext cx="3521550" cy="38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2310c3071_2_109"/>
          <p:cNvSpPr txBox="1"/>
          <p:nvPr>
            <p:ph idx="1" type="body"/>
          </p:nvPr>
        </p:nvSpPr>
        <p:spPr>
          <a:xfrm>
            <a:off x="457200" y="1676402"/>
            <a:ext cx="8229600" cy="42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/>
              <a:t>Atalasoft API enables us to create the desired viewer we had in mind</a:t>
            </a:r>
            <a:endParaRPr sz="1600"/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/>
              <a:t>OpenUrl</a:t>
            </a:r>
            <a:endParaRPr sz="1600"/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/>
              <a:t>PageChange</a:t>
            </a:r>
            <a:endParaRPr sz="1600"/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/>
              <a:t>DocumentChange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/>
              <a:t>Lazy loading</a:t>
            </a:r>
            <a:endParaRPr sz="1600"/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/>
              <a:t>Open files fast</a:t>
            </a:r>
            <a:endParaRPr sz="1600"/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/>
              <a:t>Loaded few pages at a time</a:t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25"/>
              <a:buNone/>
            </a:pPr>
            <a:r>
              <a:t/>
            </a:r>
            <a:endParaRPr sz="1600"/>
          </a:p>
        </p:txBody>
      </p:sp>
      <p:sp>
        <p:nvSpPr>
          <p:cNvPr id="209" name="Google Shape;209;gd2310c3071_2_109"/>
          <p:cNvSpPr txBox="1"/>
          <p:nvPr>
            <p:ph type="title"/>
          </p:nvPr>
        </p:nvSpPr>
        <p:spPr>
          <a:xfrm>
            <a:off x="457200" y="916029"/>
            <a:ext cx="8229600" cy="9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Atalasoft API</a:t>
            </a:r>
            <a:endParaRPr sz="2800"/>
          </a:p>
          <a:p>
            <a:pPr indent="0" lvl="0" marL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d2310c3071_2_85"/>
          <p:cNvSpPr txBox="1"/>
          <p:nvPr>
            <p:ph idx="1" type="body"/>
          </p:nvPr>
        </p:nvSpPr>
        <p:spPr>
          <a:xfrm>
            <a:off x="457200" y="1676402"/>
            <a:ext cx="8229600" cy="42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/>
              <a:t>OpenUrl is used to open documents</a:t>
            </a:r>
            <a:endParaRPr sz="16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/>
              <a:t>Can only load one document at a time</a:t>
            </a:r>
            <a:endParaRPr sz="16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/>
              <a:t>Documents are stored in a list</a:t>
            </a:r>
            <a:endParaRPr sz="16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/>
              <a:t>A counter is used to keep track of the documents.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["/</a:t>
            </a:r>
            <a:r>
              <a:rPr lang="en-US" sz="1600">
                <a:solidFill>
                  <a:srgbClr val="9900FF"/>
                </a:solidFill>
              </a:rPr>
              <a:t>Document1.pdf</a:t>
            </a:r>
            <a:r>
              <a:rPr lang="en-US" sz="1600"/>
              <a:t>","/</a:t>
            </a:r>
            <a:r>
              <a:rPr lang="en-US" sz="1600">
                <a:solidFill>
                  <a:srgbClr val="E06666"/>
                </a:solidFill>
              </a:rPr>
              <a:t>Document2.pdf</a:t>
            </a:r>
            <a:r>
              <a:rPr lang="en-US" sz="1600"/>
              <a:t>","/</a:t>
            </a:r>
            <a:r>
              <a:rPr lang="en-US" sz="1600">
                <a:solidFill>
                  <a:srgbClr val="45818E"/>
                </a:solidFill>
              </a:rPr>
              <a:t>Document3.pdf</a:t>
            </a:r>
            <a:r>
              <a:rPr lang="en-US" sz="1600"/>
              <a:t>"]</a:t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OpenURL(path)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25"/>
              <a:buNone/>
            </a:pPr>
            <a:r>
              <a:t/>
            </a:r>
            <a:endParaRPr sz="1600"/>
          </a:p>
        </p:txBody>
      </p:sp>
      <p:sp>
        <p:nvSpPr>
          <p:cNvPr id="216" name="Google Shape;216;gd2310c3071_2_85"/>
          <p:cNvSpPr txBox="1"/>
          <p:nvPr>
            <p:ph type="title"/>
          </p:nvPr>
        </p:nvSpPr>
        <p:spPr>
          <a:xfrm>
            <a:off x="457200" y="689654"/>
            <a:ext cx="8229600" cy="9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Changing Documents</a:t>
            </a:r>
            <a:endParaRPr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d2310c3071_2_91"/>
          <p:cNvSpPr txBox="1"/>
          <p:nvPr>
            <p:ph idx="1" type="body"/>
          </p:nvPr>
        </p:nvSpPr>
        <p:spPr>
          <a:xfrm>
            <a:off x="457200" y="1676402"/>
            <a:ext cx="8229600" cy="42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/>
              <a:t>Page Change Function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/>
              <a:t>Idea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/>
              <a:t>Check when the user is at the beginning or end of the document then switch documents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/>
              <a:t>Issue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/>
              <a:t>Can’t compare the beginning or end of the document to initiate a document change.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/>
              <a:t>Results in an endless loop.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/>
              <a:t>Logic issues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/>
              <a:t>Solution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/>
              <a:t>Added extra padding pages to the start and end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25"/>
              <a:buNone/>
            </a:pPr>
            <a:r>
              <a:t/>
            </a:r>
            <a:endParaRPr sz="1800"/>
          </a:p>
        </p:txBody>
      </p:sp>
      <p:sp>
        <p:nvSpPr>
          <p:cNvPr id="223" name="Google Shape;223;gd2310c3071_2_91"/>
          <p:cNvSpPr txBox="1"/>
          <p:nvPr>
            <p:ph type="title"/>
          </p:nvPr>
        </p:nvSpPr>
        <p:spPr>
          <a:xfrm>
            <a:off x="457200" y="680229"/>
            <a:ext cx="8229600" cy="9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Switching documents</a:t>
            </a: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2310c3071_1_120"/>
          <p:cNvSpPr txBox="1"/>
          <p:nvPr>
            <p:ph idx="1" type="body"/>
          </p:nvPr>
        </p:nvSpPr>
        <p:spPr>
          <a:xfrm>
            <a:off x="457200" y="1676402"/>
            <a:ext cx="8229600" cy="42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/>
              <a:t>Easy-to-use Search API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/>
              <a:t>Provides basic functionality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25"/>
              <a:buNone/>
            </a:pPr>
            <a:r>
              <a:t/>
            </a:r>
            <a:endParaRPr sz="1600"/>
          </a:p>
        </p:txBody>
      </p:sp>
      <p:sp>
        <p:nvSpPr>
          <p:cNvPr id="230" name="Google Shape;230;gd2310c3071_1_120"/>
          <p:cNvSpPr txBox="1"/>
          <p:nvPr>
            <p:ph type="title"/>
          </p:nvPr>
        </p:nvSpPr>
        <p:spPr>
          <a:xfrm>
            <a:off x="457200" y="736829"/>
            <a:ext cx="8229600" cy="9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Atalasoft Search API</a:t>
            </a:r>
            <a:endParaRPr sz="2900"/>
          </a:p>
        </p:txBody>
      </p:sp>
      <p:pic>
        <p:nvPicPr>
          <p:cNvPr id="231" name="Google Shape;231;gd2310c3071_1_120"/>
          <p:cNvPicPr preferRelativeResize="0"/>
          <p:nvPr/>
        </p:nvPicPr>
        <p:blipFill rotWithShape="1">
          <a:blip r:embed="rId3">
            <a:alphaModFix/>
          </a:blip>
          <a:srcRect b="7641" l="17714" r="25619" t="11568"/>
          <a:stretch/>
        </p:blipFill>
        <p:spPr>
          <a:xfrm>
            <a:off x="3696250" y="1518475"/>
            <a:ext cx="5362848" cy="429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2310c3071_1_6"/>
          <p:cNvSpPr txBox="1"/>
          <p:nvPr/>
        </p:nvSpPr>
        <p:spPr>
          <a:xfrm>
            <a:off x="457200" y="1066800"/>
            <a:ext cx="82296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gd2310c3071_1_6"/>
          <p:cNvSpPr txBox="1"/>
          <p:nvPr/>
        </p:nvSpPr>
        <p:spPr>
          <a:xfrm>
            <a:off x="457196" y="925300"/>
            <a:ext cx="7067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01747"/>
                </a:solidFill>
                <a:latin typeface="Arial"/>
                <a:ea typeface="Arial"/>
                <a:cs typeface="Arial"/>
                <a:sym typeface="Arial"/>
              </a:rPr>
              <a:t>Team Introduction</a:t>
            </a:r>
            <a:endParaRPr b="1" i="0" sz="2800" u="none" cap="none" strike="noStrike">
              <a:solidFill>
                <a:srgbClr val="201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d2310c3071_1_6"/>
          <p:cNvSpPr txBox="1"/>
          <p:nvPr/>
        </p:nvSpPr>
        <p:spPr>
          <a:xfrm>
            <a:off x="457200" y="1771050"/>
            <a:ext cx="8729700" cy="45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850F89"/>
                </a:solidFill>
                <a:latin typeface="Arial"/>
                <a:ea typeface="Arial"/>
                <a:cs typeface="Arial"/>
                <a:sym typeface="Arial"/>
              </a:rPr>
              <a:t>CSULA Students 		 Roles</a:t>
            </a:r>
            <a:endParaRPr b="1" i="0" sz="2100" u="none" cap="none" strike="noStrike">
              <a:solidFill>
                <a:srgbClr val="850F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2100">
                <a:solidFill>
                  <a:srgbClr val="850F89"/>
                </a:solidFill>
              </a:rPr>
              <a:t>	</a:t>
            </a:r>
            <a:r>
              <a:rPr b="1" lang="en-US" sz="1700">
                <a:solidFill>
                  <a:srgbClr val="595959"/>
                </a:solidFill>
              </a:rPr>
              <a:t>Cristian Corrales		 Team Leader / Public Relations Specialist</a:t>
            </a:r>
            <a:endParaRPr b="1" sz="1700">
              <a:solidFill>
                <a:srgbClr val="595959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1700">
                <a:solidFill>
                  <a:srgbClr val="595959"/>
                </a:solidFill>
              </a:rPr>
              <a:t>	Roman Arias			 Public Relations Specialist</a:t>
            </a:r>
            <a:endParaRPr b="1" sz="1700">
              <a:solidFill>
                <a:srgbClr val="595959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Ares Ton-That		 </a:t>
            </a:r>
            <a:r>
              <a:rPr b="1" lang="en-US" sz="1700">
                <a:solidFill>
                  <a:srgbClr val="595959"/>
                </a:solidFill>
              </a:rPr>
              <a:t>Documentation Author</a:t>
            </a:r>
            <a:endParaRPr b="1" sz="17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595959"/>
                </a:solidFill>
              </a:rPr>
              <a:t>David Sanchez		 Documentation Author / Project Planning Committee</a:t>
            </a:r>
            <a:endParaRPr b="1" sz="17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595959"/>
                </a:solidFill>
              </a:rPr>
              <a:t>Chandel Buelna		 Project Planning Committee/Lead Software Engineer</a:t>
            </a:r>
            <a:endParaRPr b="1" sz="1700">
              <a:solidFill>
                <a:srgbClr val="595959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Phoebe Castanedo 	 Project D</a:t>
            </a:r>
            <a:r>
              <a:rPr b="1" lang="en-US" sz="1700">
                <a:solidFill>
                  <a:srgbClr val="595959"/>
                </a:solidFill>
              </a:rPr>
              <a:t>esign Committee</a:t>
            </a:r>
            <a:endParaRPr b="1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Sean Ybarra		 	 Proje</a:t>
            </a:r>
            <a:r>
              <a:rPr b="1" lang="en-US" sz="1700">
                <a:solidFill>
                  <a:srgbClr val="595959"/>
                </a:solidFill>
              </a:rPr>
              <a:t>ct Design Committee</a:t>
            </a:r>
            <a:endParaRPr b="1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Brandon Gonzalez	</a:t>
            </a:r>
            <a:r>
              <a:rPr b="1" lang="en-US" sz="1700">
                <a:solidFill>
                  <a:srgbClr val="595959"/>
                </a:solidFill>
              </a:rPr>
              <a:t> Quality Assurance</a:t>
            </a:r>
            <a:endParaRPr b="1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Joaquin Robles		 Quality Assurance</a:t>
            </a:r>
            <a:endParaRPr b="1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2310c3071_2_70"/>
          <p:cNvSpPr txBox="1"/>
          <p:nvPr/>
        </p:nvSpPr>
        <p:spPr>
          <a:xfrm>
            <a:off x="457200" y="736825"/>
            <a:ext cx="82296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01747"/>
                </a:solidFill>
                <a:latin typeface="Arial"/>
                <a:ea typeface="Arial"/>
                <a:cs typeface="Arial"/>
                <a:sym typeface="Arial"/>
              </a:rPr>
              <a:t>Atalasoft Search API</a:t>
            </a:r>
            <a:endParaRPr b="1" i="0" sz="2800" u="none" cap="none" strike="noStrike">
              <a:solidFill>
                <a:srgbClr val="201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d2310c3071_2_70"/>
          <p:cNvSpPr txBox="1"/>
          <p:nvPr/>
        </p:nvSpPr>
        <p:spPr>
          <a:xfrm>
            <a:off x="457200" y="1491100"/>
            <a:ext cx="8229600" cy="44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Initial search traverses through all files within the list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Creates a sub-list of files to be used for the Find Next/Find Previous functionality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d2310c3071_2_45"/>
          <p:cNvSpPr txBox="1"/>
          <p:nvPr/>
        </p:nvSpPr>
        <p:spPr>
          <a:xfrm>
            <a:off x="537144" y="1216900"/>
            <a:ext cx="80352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01747"/>
                </a:solidFill>
                <a:latin typeface="Arial"/>
                <a:ea typeface="Arial"/>
                <a:cs typeface="Arial"/>
                <a:sym typeface="Arial"/>
              </a:rPr>
              <a:t>Atalasoft Search API</a:t>
            </a:r>
            <a:endParaRPr b="1" i="0" sz="2800" u="none" cap="none" strike="noStrike">
              <a:solidFill>
                <a:srgbClr val="201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d2310c3071_2_45"/>
          <p:cNvSpPr txBox="1"/>
          <p:nvPr/>
        </p:nvSpPr>
        <p:spPr>
          <a:xfrm>
            <a:off x="490525" y="1875560"/>
            <a:ext cx="80820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 API also provides the Find Next/Find Previous functionality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d2310c3071_2_45"/>
          <p:cNvSpPr/>
          <p:nvPr/>
        </p:nvSpPr>
        <p:spPr>
          <a:xfrm>
            <a:off x="5503457" y="3024352"/>
            <a:ext cx="1558800" cy="28566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5400000" dist="571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d2310c3071_2_45"/>
          <p:cNvSpPr/>
          <p:nvPr/>
        </p:nvSpPr>
        <p:spPr>
          <a:xfrm>
            <a:off x="3553927" y="3413454"/>
            <a:ext cx="1558800" cy="18123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5400000" dist="571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d2310c3071_2_45"/>
          <p:cNvSpPr/>
          <p:nvPr/>
        </p:nvSpPr>
        <p:spPr>
          <a:xfrm>
            <a:off x="2015226" y="3584238"/>
            <a:ext cx="1147800" cy="14709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5400000" dist="571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d2310c3071_2_45"/>
          <p:cNvSpPr txBox="1"/>
          <p:nvPr/>
        </p:nvSpPr>
        <p:spPr>
          <a:xfrm>
            <a:off x="2085266" y="3472978"/>
            <a:ext cx="10083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Instance 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Instance 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Instance 45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d2310c3071_2_45"/>
          <p:cNvSpPr txBox="1"/>
          <p:nvPr/>
        </p:nvSpPr>
        <p:spPr>
          <a:xfrm>
            <a:off x="4027527" y="3472978"/>
            <a:ext cx="10083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 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 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 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 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d2310c3071_2_45"/>
          <p:cNvSpPr txBox="1"/>
          <p:nvPr/>
        </p:nvSpPr>
        <p:spPr>
          <a:xfrm>
            <a:off x="5969789" y="3091974"/>
            <a:ext cx="1008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 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 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 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 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 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d2310c3071_2_45"/>
          <p:cNvSpPr txBox="1"/>
          <p:nvPr/>
        </p:nvSpPr>
        <p:spPr>
          <a:xfrm>
            <a:off x="5539098" y="2521364"/>
            <a:ext cx="152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d2310c3071_2_45"/>
          <p:cNvSpPr txBox="1"/>
          <p:nvPr/>
        </p:nvSpPr>
        <p:spPr>
          <a:xfrm>
            <a:off x="3571816" y="2868418"/>
            <a:ext cx="152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d2310c3071_2_45"/>
          <p:cNvSpPr txBox="1"/>
          <p:nvPr/>
        </p:nvSpPr>
        <p:spPr>
          <a:xfrm>
            <a:off x="1827728" y="3016085"/>
            <a:ext cx="152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Instance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d2310c3071_2_45"/>
          <p:cNvSpPr/>
          <p:nvPr/>
        </p:nvSpPr>
        <p:spPr>
          <a:xfrm>
            <a:off x="1634051" y="4893925"/>
            <a:ext cx="516900" cy="11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d2310c3071_2_45"/>
          <p:cNvSpPr/>
          <p:nvPr/>
        </p:nvSpPr>
        <p:spPr>
          <a:xfrm>
            <a:off x="3454716" y="3640548"/>
            <a:ext cx="516900" cy="11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2310c3071_1_156"/>
          <p:cNvSpPr txBox="1"/>
          <p:nvPr/>
        </p:nvSpPr>
        <p:spPr>
          <a:xfrm>
            <a:off x="537144" y="1216900"/>
            <a:ext cx="80352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01747"/>
                </a:solidFill>
                <a:latin typeface="Arial"/>
                <a:ea typeface="Arial"/>
                <a:cs typeface="Arial"/>
                <a:sym typeface="Arial"/>
              </a:rPr>
              <a:t>Atalasoft Search API</a:t>
            </a:r>
            <a:endParaRPr b="1" i="0" sz="2800" u="none" cap="none" strike="noStrike">
              <a:solidFill>
                <a:srgbClr val="201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d2310c3071_1_156"/>
          <p:cNvSpPr txBox="1"/>
          <p:nvPr/>
        </p:nvSpPr>
        <p:spPr>
          <a:xfrm>
            <a:off x="490525" y="1875560"/>
            <a:ext cx="80820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 API also provides the Find Next/Find Previous functionality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d2310c3071_1_156"/>
          <p:cNvSpPr/>
          <p:nvPr/>
        </p:nvSpPr>
        <p:spPr>
          <a:xfrm>
            <a:off x="5503457" y="3024352"/>
            <a:ext cx="1558800" cy="28566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5400000" dist="571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d2310c3071_1_156"/>
          <p:cNvSpPr/>
          <p:nvPr/>
        </p:nvSpPr>
        <p:spPr>
          <a:xfrm>
            <a:off x="3553927" y="3413454"/>
            <a:ext cx="1558800" cy="18123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5400000" dist="571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d2310c3071_1_156"/>
          <p:cNvSpPr/>
          <p:nvPr/>
        </p:nvSpPr>
        <p:spPr>
          <a:xfrm>
            <a:off x="2015226" y="3584238"/>
            <a:ext cx="1147800" cy="14709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5400000" dist="571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d2310c3071_1_156"/>
          <p:cNvSpPr txBox="1"/>
          <p:nvPr/>
        </p:nvSpPr>
        <p:spPr>
          <a:xfrm>
            <a:off x="2085266" y="3472978"/>
            <a:ext cx="10083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Instance 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Instance 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Instance 45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d2310c3071_1_156"/>
          <p:cNvSpPr txBox="1"/>
          <p:nvPr/>
        </p:nvSpPr>
        <p:spPr>
          <a:xfrm>
            <a:off x="4027527" y="3472978"/>
            <a:ext cx="10083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 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 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 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 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d2310c3071_1_156"/>
          <p:cNvSpPr txBox="1"/>
          <p:nvPr/>
        </p:nvSpPr>
        <p:spPr>
          <a:xfrm>
            <a:off x="5969789" y="3091974"/>
            <a:ext cx="1008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 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 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 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 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 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d2310c3071_1_156"/>
          <p:cNvSpPr txBox="1"/>
          <p:nvPr/>
        </p:nvSpPr>
        <p:spPr>
          <a:xfrm>
            <a:off x="5539098" y="2521364"/>
            <a:ext cx="152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d2310c3071_1_156"/>
          <p:cNvSpPr txBox="1"/>
          <p:nvPr/>
        </p:nvSpPr>
        <p:spPr>
          <a:xfrm>
            <a:off x="3571816" y="2868418"/>
            <a:ext cx="152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d2310c3071_1_156"/>
          <p:cNvSpPr txBox="1"/>
          <p:nvPr/>
        </p:nvSpPr>
        <p:spPr>
          <a:xfrm>
            <a:off x="1827728" y="3016085"/>
            <a:ext cx="152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Instance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d2310c3071_1_156"/>
          <p:cNvSpPr/>
          <p:nvPr/>
        </p:nvSpPr>
        <p:spPr>
          <a:xfrm>
            <a:off x="1615201" y="3584250"/>
            <a:ext cx="516900" cy="11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d2310c3071_1_156"/>
          <p:cNvSpPr/>
          <p:nvPr/>
        </p:nvSpPr>
        <p:spPr>
          <a:xfrm>
            <a:off x="3510616" y="3961273"/>
            <a:ext cx="516900" cy="11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2310c3071_2_3"/>
          <p:cNvSpPr txBox="1"/>
          <p:nvPr/>
        </p:nvSpPr>
        <p:spPr>
          <a:xfrm>
            <a:off x="457200" y="736825"/>
            <a:ext cx="82296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01747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  <a:endParaRPr b="1" i="0" sz="2800" u="none" cap="none" strike="noStrike">
              <a:solidFill>
                <a:srgbClr val="201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d2310c3071_2_3"/>
          <p:cNvSpPr txBox="1"/>
          <p:nvPr/>
        </p:nvSpPr>
        <p:spPr>
          <a:xfrm>
            <a:off x="457200" y="1453250"/>
            <a:ext cx="4121100" cy="42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Challenges</a:t>
            </a:r>
            <a:endParaRPr b="1" i="0" sz="16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Coordinating time schedules in the team.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Understanding of software requirements.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Levels of communication.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Meeting critical deadlines.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Collaborating with many groups.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d2310c3071_2_3"/>
          <p:cNvSpPr txBox="1"/>
          <p:nvPr/>
        </p:nvSpPr>
        <p:spPr>
          <a:xfrm>
            <a:off x="4578304" y="1453218"/>
            <a:ext cx="4064700" cy="23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Technical Challenges</a:t>
            </a:r>
            <a:endParaRPr b="1" i="0" sz="16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new technologies.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Figuring out where to get answers to questions.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Debugging and Logic.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Being realistic with solutions.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 requirement priorities.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gd2310c3071_2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0411" y="3931130"/>
            <a:ext cx="2196040" cy="2623900"/>
          </a:xfrm>
          <a:prstGeom prst="rect">
            <a:avLst/>
          </a:prstGeom>
          <a:noFill/>
          <a:ln>
            <a:noFill/>
          </a:ln>
          <a:effectLst>
            <a:outerShdw blurRad="157163" rotWithShape="0" algn="bl" dir="3360000" dist="95250">
              <a:srgbClr val="000000">
                <a:alpha val="54901"/>
              </a:srgbClr>
            </a:outerShdw>
          </a:effectLst>
        </p:spPr>
      </p:pic>
      <p:pic>
        <p:nvPicPr>
          <p:cNvPr id="284" name="Google Shape;284;gd2310c3071_2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4327" y="3772148"/>
            <a:ext cx="2205231" cy="2623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d5978b40db_0_0"/>
          <p:cNvSpPr txBox="1"/>
          <p:nvPr>
            <p:ph idx="1" type="body"/>
          </p:nvPr>
        </p:nvSpPr>
        <p:spPr>
          <a:xfrm>
            <a:off x="457200" y="1676402"/>
            <a:ext cx="8229600" cy="42927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80000"/>
              </a:lnSpc>
              <a:spcBef>
                <a:spcPts val="4800"/>
              </a:spcBef>
              <a:spcAft>
                <a:spcPts val="0"/>
              </a:spcAft>
              <a:buClr>
                <a:srgbClr val="071D4B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071D4B"/>
                </a:solidFill>
                <a:highlight>
                  <a:srgbClr val="FFFFFF"/>
                </a:highlight>
              </a:rPr>
              <a:t>What went well? </a:t>
            </a:r>
            <a:endParaRPr sz="1600">
              <a:solidFill>
                <a:srgbClr val="071D4B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71D4B"/>
              </a:buClr>
              <a:buSzPts val="1600"/>
              <a:buChar char="○"/>
            </a:pPr>
            <a:r>
              <a:rPr lang="en-US" sz="1600">
                <a:solidFill>
                  <a:srgbClr val="071D4B"/>
                </a:solidFill>
                <a:highlight>
                  <a:srgbClr val="FFFFFF"/>
                </a:highlight>
              </a:rPr>
              <a:t>100% Project completion.</a:t>
            </a:r>
            <a:endParaRPr sz="1600">
              <a:solidFill>
                <a:srgbClr val="071D4B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71D4B"/>
              </a:buClr>
              <a:buSzPts val="1600"/>
              <a:buChar char="○"/>
            </a:pPr>
            <a:r>
              <a:rPr lang="en-US" sz="1600">
                <a:solidFill>
                  <a:srgbClr val="071D4B"/>
                </a:solidFill>
                <a:highlight>
                  <a:srgbClr val="FFFFFF"/>
                </a:highlight>
              </a:rPr>
              <a:t>Team collaboration was very effective and productive.</a:t>
            </a:r>
            <a:endParaRPr sz="1600">
              <a:solidFill>
                <a:srgbClr val="071D4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71D4B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071D4B"/>
                </a:solidFill>
                <a:highlight>
                  <a:srgbClr val="FFFFFF"/>
                </a:highlight>
              </a:rPr>
              <a:t>What didn’t go well? </a:t>
            </a:r>
            <a:endParaRPr sz="1600">
              <a:solidFill>
                <a:srgbClr val="071D4B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71D4B"/>
              </a:buClr>
              <a:buSzPts val="1600"/>
              <a:buChar char="○"/>
            </a:pPr>
            <a:r>
              <a:rPr lang="en-US" sz="1600">
                <a:solidFill>
                  <a:srgbClr val="071D4B"/>
                </a:solidFill>
                <a:highlight>
                  <a:srgbClr val="FFFFFF"/>
                </a:highlight>
              </a:rPr>
              <a:t>The original proposed project was not </a:t>
            </a:r>
            <a:r>
              <a:rPr lang="en-US" sz="1600">
                <a:solidFill>
                  <a:srgbClr val="071D4B"/>
                </a:solidFill>
                <a:highlight>
                  <a:srgbClr val="FFFFFF"/>
                </a:highlight>
              </a:rPr>
              <a:t>feasible; QTC had to introduced a new project.</a:t>
            </a:r>
            <a:endParaRPr sz="1600">
              <a:solidFill>
                <a:srgbClr val="071D4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71D4B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071D4B"/>
                </a:solidFill>
                <a:highlight>
                  <a:srgbClr val="FFFFFF"/>
                </a:highlight>
              </a:rPr>
              <a:t>What can we improve next time?</a:t>
            </a:r>
            <a:endParaRPr sz="1600">
              <a:solidFill>
                <a:srgbClr val="071D4B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71D4B"/>
              </a:buClr>
              <a:buSzPts val="1600"/>
              <a:buChar char="○"/>
            </a:pPr>
            <a:r>
              <a:rPr lang="en-US" sz="1600">
                <a:solidFill>
                  <a:srgbClr val="071D4B"/>
                </a:solidFill>
                <a:highlight>
                  <a:srgbClr val="FFFFFF"/>
                </a:highlight>
              </a:rPr>
              <a:t>Effectiveness in all areas.</a:t>
            </a:r>
            <a:endParaRPr sz="1600">
              <a:solidFill>
                <a:srgbClr val="071D4B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71D4B"/>
              </a:buClr>
              <a:buSzPts val="1600"/>
              <a:buChar char="○"/>
            </a:pPr>
            <a:r>
              <a:rPr lang="en-US" sz="1600">
                <a:solidFill>
                  <a:srgbClr val="071D4B"/>
                </a:solidFill>
                <a:highlight>
                  <a:srgbClr val="FFFFFF"/>
                </a:highlight>
              </a:rPr>
              <a:t>Apply experience gained </a:t>
            </a:r>
            <a:endParaRPr sz="1600">
              <a:solidFill>
                <a:srgbClr val="071D4B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4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91" name="Google Shape;291;gd5978b40db_0_0"/>
          <p:cNvSpPr txBox="1"/>
          <p:nvPr>
            <p:ph type="title"/>
          </p:nvPr>
        </p:nvSpPr>
        <p:spPr>
          <a:xfrm>
            <a:off x="457200" y="736829"/>
            <a:ext cx="8229600" cy="946800"/>
          </a:xfrm>
          <a:prstGeom prst="rect">
            <a:avLst/>
          </a:prstGeom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Retrospective on this Project</a:t>
            </a:r>
            <a:endParaRPr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"/>
          <p:cNvSpPr txBox="1"/>
          <p:nvPr/>
        </p:nvSpPr>
        <p:spPr>
          <a:xfrm>
            <a:off x="457200" y="1066800"/>
            <a:ext cx="82296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7"/>
          <p:cNvSpPr txBox="1"/>
          <p:nvPr/>
        </p:nvSpPr>
        <p:spPr>
          <a:xfrm>
            <a:off x="457200" y="1066801"/>
            <a:ext cx="82296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01747"/>
                </a:solidFill>
                <a:latin typeface="Arial"/>
                <a:ea typeface="Arial"/>
                <a:cs typeface="Arial"/>
                <a:sym typeface="Arial"/>
              </a:rPr>
              <a:t>Achievements</a:t>
            </a:r>
            <a:endParaRPr b="1" i="0" sz="2800" u="none" cap="none" strike="noStrike">
              <a:solidFill>
                <a:srgbClr val="201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7"/>
          <p:cNvSpPr txBox="1"/>
          <p:nvPr/>
        </p:nvSpPr>
        <p:spPr>
          <a:xfrm>
            <a:off x="457200" y="1731937"/>
            <a:ext cx="8229600" cy="3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Completed a fully functional web application viewer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web viewer  allows users to view PDFs in a continuous manner.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Users will be able to filter through multiple types of PDFs by selecting one or more categories.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Users can also search for keywords contained within any of the PDFs in the viewer.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of the initial requirements have been implemented and delivered to QTC’s satisfaction.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"/>
          <p:cNvSpPr txBox="1"/>
          <p:nvPr/>
        </p:nvSpPr>
        <p:spPr>
          <a:xfrm>
            <a:off x="457200" y="1066800"/>
            <a:ext cx="82296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8"/>
          <p:cNvSpPr txBox="1"/>
          <p:nvPr/>
        </p:nvSpPr>
        <p:spPr>
          <a:xfrm>
            <a:off x="930900" y="996225"/>
            <a:ext cx="73986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01747"/>
                </a:solidFill>
                <a:latin typeface="Arial"/>
                <a:ea typeface="Arial"/>
                <a:cs typeface="Arial"/>
                <a:sym typeface="Arial"/>
              </a:rPr>
              <a:t>Demonstration</a:t>
            </a:r>
            <a:endParaRPr b="1" i="0" sz="2800" u="none" cap="none" strike="noStrike">
              <a:solidFill>
                <a:srgbClr val="20174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9"/>
          <p:cNvSpPr txBox="1"/>
          <p:nvPr/>
        </p:nvSpPr>
        <p:spPr>
          <a:xfrm>
            <a:off x="3124200" y="3048000"/>
            <a:ext cx="289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2800" u="none" cap="none" strike="noStrike">
                <a:solidFill>
                  <a:srgbClr val="201747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0" i="0" sz="2800" u="none" cap="none" strike="noStrike">
              <a:solidFill>
                <a:srgbClr val="20174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541389f5b_0_0"/>
          <p:cNvSpPr txBox="1"/>
          <p:nvPr/>
        </p:nvSpPr>
        <p:spPr>
          <a:xfrm>
            <a:off x="457200" y="1066800"/>
            <a:ext cx="82296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gd541389f5b_0_0"/>
          <p:cNvSpPr txBox="1"/>
          <p:nvPr/>
        </p:nvSpPr>
        <p:spPr>
          <a:xfrm>
            <a:off x="457196" y="925300"/>
            <a:ext cx="7067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201747"/>
                </a:solidFill>
              </a:rPr>
              <a:t>Liason</a:t>
            </a:r>
            <a:r>
              <a:rPr b="1" i="0" lang="en-US" sz="2800" u="none" cap="none" strike="noStrike">
                <a:solidFill>
                  <a:srgbClr val="201747"/>
                </a:solidFill>
                <a:latin typeface="Arial"/>
                <a:ea typeface="Arial"/>
                <a:cs typeface="Arial"/>
                <a:sym typeface="Arial"/>
              </a:rPr>
              <a:t> Introduction</a:t>
            </a:r>
            <a:endParaRPr b="1" i="0" sz="2800" u="none" cap="none" strike="noStrike">
              <a:solidFill>
                <a:srgbClr val="201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d541389f5b_0_0"/>
          <p:cNvSpPr txBox="1"/>
          <p:nvPr/>
        </p:nvSpPr>
        <p:spPr>
          <a:xfrm>
            <a:off x="457199" y="1771050"/>
            <a:ext cx="3525000" cy="45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850F89"/>
                </a:solidFill>
                <a:latin typeface="Arial"/>
                <a:ea typeface="Arial"/>
                <a:cs typeface="Arial"/>
                <a:sym typeface="Arial"/>
              </a:rPr>
              <a:t>CSULA Advisor</a:t>
            </a:r>
            <a:endParaRPr b="1" i="0" sz="2100" u="none" cap="none" strike="noStrike">
              <a:solidFill>
                <a:srgbClr val="850F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Keenan Knaur</a:t>
            </a:r>
            <a:endParaRPr b="1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d541389f5b_0_0"/>
          <p:cNvSpPr txBox="1"/>
          <p:nvPr/>
        </p:nvSpPr>
        <p:spPr>
          <a:xfrm>
            <a:off x="5208300" y="1771050"/>
            <a:ext cx="3478500" cy="21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100"/>
              <a:buFont typeface="Arial"/>
              <a:buNone/>
            </a:pPr>
            <a:r>
              <a:rPr b="1" i="0" lang="en-US" sz="2100" u="none" cap="none" strike="noStrike">
                <a:solidFill>
                  <a:srgbClr val="850F89"/>
                </a:solidFill>
                <a:latin typeface="Arial"/>
                <a:ea typeface="Arial"/>
                <a:cs typeface="Arial"/>
                <a:sym typeface="Arial"/>
              </a:rPr>
              <a:t>QTC Liaisons</a:t>
            </a:r>
            <a:endParaRPr b="1" i="0" sz="2100" u="none" cap="none" strike="noStrike">
              <a:solidFill>
                <a:srgbClr val="850F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Francisco Guzman</a:t>
            </a:r>
            <a:endParaRPr b="1" i="0" sz="19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Ashwariya Chopra</a:t>
            </a:r>
            <a:endParaRPr b="1" i="0" sz="19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Matthew Truxaw</a:t>
            </a:r>
            <a:endParaRPr b="1" i="0" sz="19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Julian Gutierrez</a:t>
            </a:r>
            <a:endParaRPr b="1" i="0" sz="19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1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>
            <p:ph idx="1" type="body"/>
          </p:nvPr>
        </p:nvSpPr>
        <p:spPr>
          <a:xfrm>
            <a:off x="457200" y="1676400"/>
            <a:ext cx="73914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01747"/>
              </a:buClr>
              <a:buSzPts val="2100"/>
              <a:buChar char="▶"/>
            </a:pPr>
            <a:r>
              <a:rPr b="1" lang="en-US" sz="2100">
                <a:solidFill>
                  <a:srgbClr val="850F89"/>
                </a:solidFill>
              </a:rPr>
              <a:t>Background</a:t>
            </a:r>
            <a:endParaRPr b="1" sz="1200">
              <a:solidFill>
                <a:srgbClr val="850F89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Char char="−"/>
            </a:pPr>
            <a:r>
              <a:rPr lang="en-US" sz="2000">
                <a:solidFill>
                  <a:srgbClr val="595959"/>
                </a:solidFill>
              </a:rPr>
              <a:t>QTC’s Needs</a:t>
            </a:r>
            <a:endParaRPr sz="2000">
              <a:solidFill>
                <a:srgbClr val="595959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Char char="−"/>
            </a:pPr>
            <a:r>
              <a:rPr lang="en-US" sz="2000">
                <a:solidFill>
                  <a:srgbClr val="595959"/>
                </a:solidFill>
              </a:rPr>
              <a:t>QTC’s Current Solution</a:t>
            </a:r>
            <a:endParaRPr sz="20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1747"/>
              </a:buClr>
              <a:buSzPts val="2100"/>
              <a:buChar char="▶"/>
            </a:pPr>
            <a:r>
              <a:rPr b="1" lang="en-US" sz="2100">
                <a:solidFill>
                  <a:srgbClr val="850F89"/>
                </a:solidFill>
              </a:rPr>
              <a:t>Project Requirements</a:t>
            </a:r>
            <a:endParaRPr b="1" sz="1200">
              <a:solidFill>
                <a:srgbClr val="850F89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1747"/>
              </a:buClr>
              <a:buSzPts val="2100"/>
              <a:buChar char="▶"/>
            </a:pPr>
            <a:r>
              <a:rPr b="1" lang="en-US" sz="2100">
                <a:solidFill>
                  <a:srgbClr val="850F89"/>
                </a:solidFill>
              </a:rPr>
              <a:t>Technologies Used</a:t>
            </a:r>
            <a:endParaRPr b="1" sz="1200">
              <a:solidFill>
                <a:srgbClr val="850F89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1747"/>
              </a:buClr>
              <a:buSzPts val="2100"/>
              <a:buChar char="▶"/>
            </a:pPr>
            <a:r>
              <a:rPr b="1" lang="en-US" sz="2100">
                <a:solidFill>
                  <a:srgbClr val="850F89"/>
                </a:solidFill>
              </a:rPr>
              <a:t>Project Overview</a:t>
            </a:r>
            <a:endParaRPr b="1" sz="2100">
              <a:solidFill>
                <a:srgbClr val="850F89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Char char="−"/>
            </a:pPr>
            <a:r>
              <a:rPr lang="en-US" sz="2000">
                <a:solidFill>
                  <a:srgbClr val="595959"/>
                </a:solidFill>
              </a:rPr>
              <a:t>Frontend</a:t>
            </a:r>
            <a:endParaRPr sz="2000">
              <a:solidFill>
                <a:srgbClr val="595959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Char char="−"/>
            </a:pPr>
            <a:r>
              <a:rPr lang="en-US" sz="2000">
                <a:solidFill>
                  <a:srgbClr val="595959"/>
                </a:solidFill>
              </a:rPr>
              <a:t>Backend + APIs</a:t>
            </a:r>
            <a:endParaRPr sz="20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1747"/>
              </a:buClr>
              <a:buSzPts val="2100"/>
              <a:buChar char="▶"/>
            </a:pPr>
            <a:r>
              <a:rPr b="1" lang="en-US" sz="2100">
                <a:solidFill>
                  <a:srgbClr val="850F89"/>
                </a:solidFill>
              </a:rPr>
              <a:t>Challenges</a:t>
            </a:r>
            <a:endParaRPr b="1" sz="2100">
              <a:solidFill>
                <a:srgbClr val="850F89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1747"/>
              </a:buClr>
              <a:buSzPts val="2100"/>
              <a:buChar char="▶"/>
            </a:pPr>
            <a:r>
              <a:rPr b="1" lang="en-US" sz="2100">
                <a:solidFill>
                  <a:srgbClr val="850F89"/>
                </a:solidFill>
              </a:rPr>
              <a:t>Achievements</a:t>
            </a:r>
            <a:endParaRPr b="1" sz="2100">
              <a:solidFill>
                <a:srgbClr val="850F89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1747"/>
              </a:buClr>
              <a:buSzPts val="2100"/>
              <a:buChar char="▶"/>
            </a:pPr>
            <a:r>
              <a:rPr b="1" lang="en-US" sz="2100">
                <a:solidFill>
                  <a:srgbClr val="850F89"/>
                </a:solidFill>
              </a:rPr>
              <a:t>Demo</a:t>
            </a:r>
            <a:endParaRPr b="1" sz="2100">
              <a:solidFill>
                <a:srgbClr val="850F89"/>
              </a:solidFill>
            </a:endParaRPr>
          </a:p>
          <a:p>
            <a:pPr indent="-228599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125"/>
              <a:buFont typeface="Noto Sans Symbols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 txBox="1"/>
          <p:nvPr>
            <p:ph type="title"/>
          </p:nvPr>
        </p:nvSpPr>
        <p:spPr>
          <a:xfrm>
            <a:off x="457200" y="736600"/>
            <a:ext cx="8229600" cy="947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i="0" lang="en-US" sz="2800" u="none">
                <a:solidFill>
                  <a:srgbClr val="201747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sp>
        <p:nvSpPr>
          <p:cNvPr id="79" name="Google Shape;79;p3"/>
          <p:cNvSpPr txBox="1"/>
          <p:nvPr/>
        </p:nvSpPr>
        <p:spPr>
          <a:xfrm>
            <a:off x="466725" y="64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idx="4294967295" type="sldNum"/>
          </p:nvPr>
        </p:nvSpPr>
        <p:spPr>
          <a:xfrm>
            <a:off x="466725" y="64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6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 txBox="1"/>
          <p:nvPr>
            <p:ph idx="1" type="body"/>
          </p:nvPr>
        </p:nvSpPr>
        <p:spPr>
          <a:xfrm>
            <a:off x="668338" y="4346941"/>
            <a:ext cx="8229600" cy="2315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chemeClr val="accent2"/>
                </a:solidFill>
              </a:rPr>
              <a:t>A subsidiary of Leidos ($10B+ technology solution provider)</a:t>
            </a:r>
            <a:endParaRPr sz="2000">
              <a:solidFill>
                <a:schemeClr val="accent2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chemeClr val="accent2"/>
                </a:solidFill>
              </a:rPr>
              <a:t>Processes over 4 million pages of medical records daily</a:t>
            </a:r>
            <a:endParaRPr sz="2000">
              <a:solidFill>
                <a:schemeClr val="accent2"/>
              </a:solidFill>
            </a:endParaRPr>
          </a:p>
          <a:p>
            <a:pPr indent="-355600" lvl="0" marL="457200" rtl="0" algn="l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en-US" sz="2000">
                <a:solidFill>
                  <a:schemeClr val="accent2"/>
                </a:solidFill>
              </a:rPr>
              <a:t>Conducts over 750 examinations annually</a:t>
            </a:r>
            <a:endParaRPr sz="2000">
              <a:solidFill>
                <a:schemeClr val="accent2"/>
              </a:solidFill>
            </a:endParaRPr>
          </a:p>
          <a:p>
            <a:pPr indent="-355600" lvl="0" marL="457200" rtl="0" algn="l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chemeClr val="accent2"/>
                </a:solidFill>
              </a:rPr>
              <a:t>The largest provider of government-outsourced occupational health and disability examination services in the nation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87" name="Google Shape;87;p2"/>
          <p:cNvSpPr txBox="1"/>
          <p:nvPr>
            <p:ph type="title"/>
          </p:nvPr>
        </p:nvSpPr>
        <p:spPr>
          <a:xfrm>
            <a:off x="668338" y="685800"/>
            <a:ext cx="8229600" cy="709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01747"/>
              </a:buClr>
              <a:buSzPts val="2400"/>
              <a:buFont typeface="Arial"/>
              <a:buNone/>
            </a:pPr>
            <a:r>
              <a:rPr lang="en-US" sz="2800">
                <a:solidFill>
                  <a:srgbClr val="201747"/>
                </a:solidFill>
                <a:latin typeface="Arial"/>
                <a:ea typeface="Arial"/>
                <a:cs typeface="Arial"/>
                <a:sym typeface="Arial"/>
              </a:rPr>
              <a:t>QTC Overview </a:t>
            </a:r>
            <a:endParaRPr/>
          </a:p>
        </p:txBody>
      </p:sp>
      <p:pic>
        <p:nvPicPr>
          <p:cNvPr id="88" name="Google Shape;88;p2"/>
          <p:cNvPicPr preferRelativeResize="0"/>
          <p:nvPr/>
        </p:nvPicPr>
        <p:blipFill rotWithShape="1">
          <a:blip r:embed="rId3">
            <a:alphaModFix/>
          </a:blip>
          <a:srcRect b="59713" l="26346" r="107" t="-2294"/>
          <a:stretch/>
        </p:blipFill>
        <p:spPr>
          <a:xfrm>
            <a:off x="1420305" y="1203017"/>
            <a:ext cx="6725661" cy="292047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 txBox="1"/>
          <p:nvPr/>
        </p:nvSpPr>
        <p:spPr>
          <a:xfrm>
            <a:off x="1643493" y="3636450"/>
            <a:ext cx="627928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Quality. Timeliness. Customer Service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/>
        </p:nvSpPr>
        <p:spPr>
          <a:xfrm>
            <a:off x="457200" y="1066800"/>
            <a:ext cx="82296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5"/>
          <p:cNvSpPr txBox="1"/>
          <p:nvPr/>
        </p:nvSpPr>
        <p:spPr>
          <a:xfrm>
            <a:off x="457200" y="851975"/>
            <a:ext cx="80589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01747"/>
                </a:solidFill>
                <a:latin typeface="Arial"/>
                <a:ea typeface="Arial"/>
                <a:cs typeface="Arial"/>
                <a:sym typeface="Arial"/>
              </a:rPr>
              <a:t>QTC’s Business Needs</a:t>
            </a:r>
            <a:endParaRPr b="1" i="0" sz="2800" u="none" cap="none" strike="noStrike">
              <a:solidFill>
                <a:srgbClr val="201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"/>
          <p:cNvSpPr txBox="1"/>
          <p:nvPr/>
        </p:nvSpPr>
        <p:spPr>
          <a:xfrm>
            <a:off x="457200" y="1598590"/>
            <a:ext cx="4586400" cy="4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QTC’s business operations require personnel to view and search through thousands of medical documents.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These medical documents contain very large files with huge amounts of information, much of which is necessary for providing quality care to their clients.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service provider of this caliber must also require the adequate infrastructure to allow for the timeliness of their service, as well as quality software to make this system function properly.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6725" y="1812150"/>
            <a:ext cx="3390075" cy="3102600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4320000" dist="400050">
              <a:srgbClr val="000000">
                <a:alpha val="45882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/>
          <p:nvPr/>
        </p:nvSpPr>
        <p:spPr>
          <a:xfrm>
            <a:off x="457200" y="1066800"/>
            <a:ext cx="82296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457200" y="851950"/>
            <a:ext cx="82296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01747"/>
                </a:solidFill>
                <a:latin typeface="Arial"/>
                <a:ea typeface="Arial"/>
                <a:cs typeface="Arial"/>
                <a:sym typeface="Arial"/>
              </a:rPr>
              <a:t>QTC’s Current Solution</a:t>
            </a:r>
            <a:endParaRPr b="1" i="0" sz="2800" u="none" cap="none" strike="noStrike">
              <a:solidFill>
                <a:srgbClr val="201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6"/>
          <p:cNvSpPr txBox="1"/>
          <p:nvPr/>
        </p:nvSpPr>
        <p:spPr>
          <a:xfrm>
            <a:off x="457200" y="1698493"/>
            <a:ext cx="8229600" cy="40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QTC’s current solution </a:t>
            </a:r>
            <a:r>
              <a:rPr lang="en-US" sz="1600"/>
              <a:t>requests for and retrieves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list of PDFs from a database and combines all of those PDFs into one enormous PDF.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size constraint issue arises since the enormous PDF can be several gigabytes large.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size issue also leads to the issue of individual file distinction, where it can take a lot of time to find specific information or a particular document within the large file.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4728" y="4863601"/>
            <a:ext cx="624010" cy="72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8740" y="4863601"/>
            <a:ext cx="624010" cy="72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4728" y="5637375"/>
            <a:ext cx="624010" cy="72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8740" y="5637375"/>
            <a:ext cx="624010" cy="72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2141" y="4863601"/>
            <a:ext cx="1303565" cy="1522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"/>
          <p:cNvSpPr/>
          <p:nvPr/>
        </p:nvSpPr>
        <p:spPr>
          <a:xfrm>
            <a:off x="3356760" y="5373301"/>
            <a:ext cx="2375400" cy="33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23825">
              <a:srgbClr val="666666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2310c3071_2_33"/>
          <p:cNvSpPr txBox="1"/>
          <p:nvPr/>
        </p:nvSpPr>
        <p:spPr>
          <a:xfrm>
            <a:off x="417300" y="873075"/>
            <a:ext cx="83094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01747"/>
                </a:solidFill>
                <a:latin typeface="Arial"/>
                <a:ea typeface="Arial"/>
                <a:cs typeface="Arial"/>
                <a:sym typeface="Arial"/>
              </a:rPr>
              <a:t>Project Requirements</a:t>
            </a:r>
            <a:endParaRPr b="1" i="0" sz="2800" u="none" cap="none" strike="noStrike">
              <a:solidFill>
                <a:srgbClr val="201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d2310c3071_2_33"/>
          <p:cNvSpPr txBox="1"/>
          <p:nvPr/>
        </p:nvSpPr>
        <p:spPr>
          <a:xfrm>
            <a:off x="417300" y="1333724"/>
            <a:ext cx="5716800" cy="4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/>
              <a:t>Keeping Timeliness in mind</a:t>
            </a:r>
            <a:r>
              <a:rPr lang="en-US" sz="1600"/>
              <a:t>,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new, more resource-efficient document viewer was proposed as our project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Requirements for this new software are as follows: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Displaying PDFs without exceeding a 500 MB storage limit.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Viewing PDF documents continuously.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Retrieving a list of PDFs from a declared category. </a:t>
            </a:r>
            <a:r>
              <a:rPr lang="en-US" sz="1600">
                <a:solidFill>
                  <a:schemeClr val="dk1"/>
                </a:solidFill>
              </a:rPr>
              <a:t>(e.g. for a specific medical specialty)</a:t>
            </a:r>
            <a:endParaRPr sz="1600"/>
          </a:p>
          <a:p>
            <a:pPr indent="-3302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Providing a search and filter function for PDFs.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Highlighting all instances of a keyword or phrase being searched within the current document.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Implementing QTC’s design standards.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d2310c3071_2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5450" y="2046874"/>
            <a:ext cx="2135799" cy="2518825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3120000" dist="104775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2310c3071_2_39"/>
          <p:cNvSpPr txBox="1"/>
          <p:nvPr/>
        </p:nvSpPr>
        <p:spPr>
          <a:xfrm>
            <a:off x="483683" y="846725"/>
            <a:ext cx="83781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01747"/>
                </a:solidFill>
                <a:latin typeface="Arial"/>
                <a:ea typeface="Arial"/>
                <a:cs typeface="Arial"/>
                <a:sym typeface="Arial"/>
              </a:rPr>
              <a:t>Technologies Used</a:t>
            </a:r>
            <a:endParaRPr b="1" i="0" sz="2800" u="none" cap="none" strike="noStrike">
              <a:solidFill>
                <a:srgbClr val="201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d2310c3071_2_39"/>
          <p:cNvSpPr txBox="1"/>
          <p:nvPr/>
        </p:nvSpPr>
        <p:spPr>
          <a:xfrm>
            <a:off x="283025" y="1523765"/>
            <a:ext cx="34911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C#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ASP.NET Core MVC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Atalasoft SDK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Microsoft Visual Studio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Bootstrap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Microsoft SQL Server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JavaScript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HTML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d2310c3071_2_39"/>
          <p:cNvSpPr/>
          <p:nvPr/>
        </p:nvSpPr>
        <p:spPr>
          <a:xfrm>
            <a:off x="4226100" y="1523775"/>
            <a:ext cx="4424400" cy="3985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850F89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algn="bl" dir="2940000" dist="142875">
              <a:srgbClr val="000000">
                <a:alpha val="4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d2310c3071_2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4684" y="1803539"/>
            <a:ext cx="870815" cy="94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d2310c3071_2_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5084" y="1671290"/>
            <a:ext cx="1466088" cy="107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d2310c3071_2_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07995" y="1609958"/>
            <a:ext cx="1049594" cy="113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d2310c3071_2_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56323" y="2933848"/>
            <a:ext cx="934817" cy="1012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d2310c3071_2_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83413" y="2809595"/>
            <a:ext cx="1298760" cy="113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d2310c3071_2_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25803" y="4242136"/>
            <a:ext cx="1018017" cy="1193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d2310c3071_2_3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43817" y="4242147"/>
            <a:ext cx="1701962" cy="119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d2310c3071_2_3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913327" y="2871710"/>
            <a:ext cx="934817" cy="1012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8_Custom Design">
  <a:themeElements>
    <a:clrScheme name="Inv Colors">
      <a:dk1>
        <a:srgbClr val="000000"/>
      </a:dk1>
      <a:lt1>
        <a:srgbClr val="FFFFFF"/>
      </a:lt1>
      <a:dk2>
        <a:srgbClr val="201747"/>
      </a:dk2>
      <a:lt2>
        <a:srgbClr val="850F89"/>
      </a:lt2>
      <a:accent1>
        <a:srgbClr val="850F89"/>
      </a:accent1>
      <a:accent2>
        <a:srgbClr val="003B49"/>
      </a:accent2>
      <a:accent3>
        <a:srgbClr val="00778B"/>
      </a:accent3>
      <a:accent4>
        <a:srgbClr val="284734"/>
      </a:accent4>
      <a:accent5>
        <a:srgbClr val="046A38"/>
      </a:accent5>
      <a:accent6>
        <a:srgbClr val="8C7732"/>
      </a:accent6>
      <a:hlink>
        <a:srgbClr val="696158"/>
      </a:hlink>
      <a:folHlink>
        <a:srgbClr val="850F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5_Custom Design">
  <a:themeElements>
    <a:clrScheme name="Inv Colors">
      <a:dk1>
        <a:srgbClr val="000000"/>
      </a:dk1>
      <a:lt1>
        <a:srgbClr val="FFFFFF"/>
      </a:lt1>
      <a:dk2>
        <a:srgbClr val="201747"/>
      </a:dk2>
      <a:lt2>
        <a:srgbClr val="850F89"/>
      </a:lt2>
      <a:accent1>
        <a:srgbClr val="850F89"/>
      </a:accent1>
      <a:accent2>
        <a:srgbClr val="003B49"/>
      </a:accent2>
      <a:accent3>
        <a:srgbClr val="00778B"/>
      </a:accent3>
      <a:accent4>
        <a:srgbClr val="284734"/>
      </a:accent4>
      <a:accent5>
        <a:srgbClr val="046A38"/>
      </a:accent5>
      <a:accent6>
        <a:srgbClr val="8C7732"/>
      </a:accent6>
      <a:hlink>
        <a:srgbClr val="696158"/>
      </a:hlink>
      <a:folHlink>
        <a:srgbClr val="850F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4_Custom Design">
  <a:themeElements>
    <a:clrScheme name="Inv Colors">
      <a:dk1>
        <a:srgbClr val="000000"/>
      </a:dk1>
      <a:lt1>
        <a:srgbClr val="FFFFFF"/>
      </a:lt1>
      <a:dk2>
        <a:srgbClr val="201747"/>
      </a:dk2>
      <a:lt2>
        <a:srgbClr val="850F89"/>
      </a:lt2>
      <a:accent1>
        <a:srgbClr val="850F89"/>
      </a:accent1>
      <a:accent2>
        <a:srgbClr val="003B49"/>
      </a:accent2>
      <a:accent3>
        <a:srgbClr val="00778B"/>
      </a:accent3>
      <a:accent4>
        <a:srgbClr val="284734"/>
      </a:accent4>
      <a:accent5>
        <a:srgbClr val="046A38"/>
      </a:accent5>
      <a:accent6>
        <a:srgbClr val="8C7732"/>
      </a:accent6>
      <a:hlink>
        <a:srgbClr val="696158"/>
      </a:hlink>
      <a:folHlink>
        <a:srgbClr val="850F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2020-04-28T19:03:48Z</dcterms:created>
  <dc:creator>Chopra, Ashwariya</dc:creator>
</cp:coreProperties>
</file>