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Montserrat"/>
      <p:regular r:id="rId43"/>
      <p:bold r:id="rId44"/>
      <p:italic r:id="rId45"/>
      <p:boldItalic r:id="rId46"/>
    </p:embeddedFont>
    <p:embeddedFont>
      <p:font typeface="Lato"/>
      <p:regular r:id="rId47"/>
      <p:bold r:id="rId48"/>
      <p:italic r:id="rId49"/>
      <p:boldItalic r:id="rId50"/>
    </p:embeddedFont>
    <p:embeddedFont>
      <p:font typeface="Open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 name="Lynne Tie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Montserrat-bold.fntdata"/><Relationship Id="rId43" Type="http://schemas.openxmlformats.org/officeDocument/2006/relationships/font" Target="fonts/Montserrat-regular.fntdata"/><Relationship Id="rId46" Type="http://schemas.openxmlformats.org/officeDocument/2006/relationships/font" Target="fonts/Montserrat-boldItalic.fntdata"/><Relationship Id="rId45"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Lato-bold.fntdata"/><Relationship Id="rId47" Type="http://schemas.openxmlformats.org/officeDocument/2006/relationships/font" Target="fonts/Lato-regular.fntdata"/><Relationship Id="rId49"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regular.fntdata"/><Relationship Id="rId50" Type="http://schemas.openxmlformats.org/officeDocument/2006/relationships/font" Target="fonts/Lato-boldItalic.fntdata"/><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Open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4-21T23:02:57.616">
    <p:pos x="396" y="911"/>
    <p:text>@gunjan.gkc@gmail.com
_Assigned to Gunjan KC_</p:text>
  </p:cm>
  <p:cm authorId="0" idx="2" dt="2021-04-21T23:04:21.107">
    <p:pos x="396" y="1011"/>
    <p:text>@LamLynne10@gmail.com
_Assigned to Lynne Tien_</p:text>
  </p:cm>
  <p:cm authorId="0" idx="3" dt="2021-04-21T23:03:31.240">
    <p:pos x="396" y="1111"/>
    <p:text>@lsgonzalez207@gmail.com
_Assigned to Luis Gonzalez_</p:text>
  </p:cm>
  <p:cm authorId="0" idx="4" dt="2021-04-21T23:03:12.848">
    <p:pos x="396" y="1211"/>
    <p:text>@ehernandez323232@gmail.com
_Assigned to E H_</p:text>
  </p:cm>
  <p:cm authorId="0" idx="5" dt="2021-04-21T23:02:46.028">
    <p:pos x="396" y="1311"/>
    <p:text>@fjason2012@gmail.com
_Assigned to Jason Fan_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adf06c3a19_4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adf06c3a19_4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Insert a picture to every slide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ae99feacb4_4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ae99feacb4_4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ae99feacb4_4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ae99feacb4_4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a5bf1a47c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a5bf1a47c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a576ec90f2_3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a576ec90f2_3_1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a576ec90f2_3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a576ec90f2_3_1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a576ec90f2_3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a576ec90f2_3_1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a576ec90f2_3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a576ec90f2_3_1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a576ec90f2_3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a576ec90f2_3_1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a576ec90f2_3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a576ec90f2_3_1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a576ec90f2_3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a576ec90f2_3_1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d38bce5bd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d38bce5bd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a:p>
          <a:p>
            <a:pPr indent="0" lvl="0" marL="0" rtl="0" algn="l">
              <a:lnSpc>
                <a:spcPct val="115000"/>
              </a:lnSpc>
              <a:spcBef>
                <a:spcPts val="1200"/>
              </a:spcBef>
              <a:spcAft>
                <a:spcPts val="0"/>
              </a:spcAft>
              <a:buClr>
                <a:schemeClr val="dk1"/>
              </a:buClr>
              <a:buSzPts val="1100"/>
              <a:buFont typeface="Arial"/>
              <a:buNone/>
            </a:pPr>
            <a:r>
              <a:rPr lang="en"/>
              <a:t>Hi everyone, thanks for joining in on this recording. If you’re here it is because</a:t>
            </a:r>
            <a:endParaRPr/>
          </a:p>
          <a:p>
            <a:pPr indent="0" lvl="0" marL="0" rtl="0" algn="l">
              <a:lnSpc>
                <a:spcPct val="115000"/>
              </a:lnSpc>
              <a:spcBef>
                <a:spcPts val="1200"/>
              </a:spcBef>
              <a:spcAft>
                <a:spcPts val="0"/>
              </a:spcAft>
              <a:buNone/>
            </a:pPr>
            <a:r>
              <a:rPr lang="en"/>
              <a:t>1. You’ve gotten approval from our advisors to watch this video</a:t>
            </a:r>
            <a:endParaRPr/>
          </a:p>
          <a:p>
            <a:pPr indent="0" lvl="0" marL="0" rtl="0" algn="l">
              <a:lnSpc>
                <a:spcPct val="115000"/>
              </a:lnSpc>
              <a:spcBef>
                <a:spcPts val="1200"/>
              </a:spcBef>
              <a:spcAft>
                <a:spcPts val="0"/>
              </a:spcAft>
              <a:buClr>
                <a:schemeClr val="dk1"/>
              </a:buClr>
              <a:buSzPts val="1100"/>
              <a:buFont typeface="Arial"/>
              <a:buNone/>
            </a:pPr>
            <a:r>
              <a:rPr lang="en"/>
              <a:t>2. You’re the next developer for this project</a:t>
            </a:r>
            <a:endParaRPr/>
          </a:p>
          <a:p>
            <a:pPr indent="0" lvl="0" marL="0" rtl="0" algn="l">
              <a:lnSpc>
                <a:spcPct val="115000"/>
              </a:lnSpc>
              <a:spcBef>
                <a:spcPts val="1200"/>
              </a:spcBef>
              <a:spcAft>
                <a:spcPts val="0"/>
              </a:spcAft>
              <a:buClr>
                <a:schemeClr val="dk1"/>
              </a:buClr>
              <a:buSzPts val="1100"/>
              <a:buFont typeface="Arial"/>
              <a:buNone/>
            </a:pPr>
            <a:r>
              <a:rPr lang="en"/>
              <a:t>3. You want to know the outcome, the culmination of the project as it is currently.</a:t>
            </a:r>
            <a:endParaRPr/>
          </a:p>
          <a:p>
            <a:pPr indent="0" lvl="0" marL="0" rtl="0" algn="l">
              <a:lnSpc>
                <a:spcPct val="115000"/>
              </a:lnSpc>
              <a:spcBef>
                <a:spcPts val="1200"/>
              </a:spcBef>
              <a:spcAft>
                <a:spcPts val="0"/>
              </a:spcAft>
              <a:buClr>
                <a:schemeClr val="dk1"/>
              </a:buClr>
              <a:buSzPts val="1100"/>
              <a:buFont typeface="Arial"/>
              <a:buNone/>
            </a:pPr>
            <a:r>
              <a:rPr lang="en"/>
              <a:t>Here is the agenda,</a:t>
            </a:r>
            <a:endParaRPr/>
          </a:p>
          <a:p>
            <a:pPr indent="0" lvl="0" marL="0" rtl="0" algn="l">
              <a:lnSpc>
                <a:spcPct val="115000"/>
              </a:lnSpc>
              <a:spcBef>
                <a:spcPts val="1200"/>
              </a:spcBef>
              <a:spcAft>
                <a:spcPts val="1200"/>
              </a:spcAft>
              <a:buNone/>
            </a:pPr>
            <a:r>
              <a:rPr lang="en"/>
              <a:t>What is vision zero and how does it relate to our project</a:t>
            </a:r>
            <a:br>
              <a:rPr lang="en"/>
            </a:br>
            <a:r>
              <a:rPr lang="en"/>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a576ec90f2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edgar</a:t>
            </a:r>
            <a:endParaRPr/>
          </a:p>
        </p:txBody>
      </p:sp>
      <p:sp>
        <p:nvSpPr>
          <p:cNvPr id="291" name="Google Shape;291;ga576ec90f2_0_2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a576ec90f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edgar</a:t>
            </a:r>
            <a:endParaRPr/>
          </a:p>
          <a:p>
            <a:pPr indent="0" lvl="0" marL="0" rtl="0" algn="l">
              <a:spcBef>
                <a:spcPts val="0"/>
              </a:spcBef>
              <a:spcAft>
                <a:spcPts val="0"/>
              </a:spcAft>
              <a:buNone/>
            </a:pPr>
            <a:r>
              <a:t/>
            </a:r>
            <a:endParaRPr/>
          </a:p>
        </p:txBody>
      </p:sp>
      <p:sp>
        <p:nvSpPr>
          <p:cNvPr id="326" name="Google Shape;326;ga576ec90f2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a576ec90f2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edgar</a:t>
            </a:r>
            <a:endParaRPr/>
          </a:p>
        </p:txBody>
      </p:sp>
      <p:sp>
        <p:nvSpPr>
          <p:cNvPr id="354" name="Google Shape;354;ga576ec90f2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d5196d484a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d5196d484a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d5196d484a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d5196d484a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adf06c3a19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adf06c3a19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a576ec90f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LUIS</a:t>
            </a:r>
            <a:endParaRPr/>
          </a:p>
        </p:txBody>
      </p:sp>
      <p:sp>
        <p:nvSpPr>
          <p:cNvPr id="400" name="Google Shape;400;ga576ec90f2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ae99feacb4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ae99feacb4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LUIS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adf06c3a19_4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adf06c3a19_4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LUIS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a576ec90f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-Design of app to be as simple as possible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-Wanted to incorporate the feel of other navigation apps to make the transition to Safeways as smooth as possible</a:t>
            </a:r>
            <a:br>
              <a:rPr lang="en"/>
            </a:br>
            <a:br>
              <a:rPr lang="en"/>
            </a:br>
            <a:r>
              <a:rPr lang="en"/>
              <a:t>-[EXPLAIN EVERY PAGE IN LIGHT DETAIL]</a:t>
            </a:r>
            <a:br>
              <a:rPr lang="en"/>
            </a:br>
            <a:r>
              <a:rPr lang="en"/>
              <a:t>-To reduce </a:t>
            </a:r>
            <a:r>
              <a:rPr lang="en"/>
              <a:t>complexity</a:t>
            </a:r>
            <a:r>
              <a:rPr lang="en"/>
              <a:t> we have </a:t>
            </a:r>
            <a:r>
              <a:rPr lang="en"/>
              <a:t>separate</a:t>
            </a:r>
            <a:r>
              <a:rPr lang="en"/>
              <a:t> every element of the application to its own page to give more screen real estate to every element and reduce clutter</a:t>
            </a:r>
            <a:endParaRPr/>
          </a:p>
        </p:txBody>
      </p:sp>
      <p:sp>
        <p:nvSpPr>
          <p:cNvPr id="420" name="Google Shape;420;ga576ec90f2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576ec90f2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576ec90f2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Jason</a:t>
            </a:r>
            <a:endParaRPr/>
          </a:p>
          <a:p>
            <a:pPr indent="0" lvl="0" marL="0" rtl="0" algn="l">
              <a:spcBef>
                <a:spcPts val="0"/>
              </a:spcBef>
              <a:spcAft>
                <a:spcPts val="0"/>
              </a:spcAft>
              <a:buNone/>
            </a:pPr>
            <a:r>
              <a:rPr lang="en"/>
              <a:t>sponsor: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cd785be4d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cd785be4d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Show demo???</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d5196d484a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d5196d484a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LUIS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adf06c3a19_4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adf06c3a19_4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rPr>
              <a:t>Lynne </a:t>
            </a:r>
            <a:endParaRPr sz="1200">
              <a:solidFill>
                <a:schemeClr val="dk1"/>
              </a:solidFill>
              <a:highlight>
                <a:schemeClr val="lt1"/>
              </a:highlight>
            </a:endParaRPr>
          </a:p>
          <a:p>
            <a:pPr indent="0" lvl="0" marL="0" rtl="0" algn="l">
              <a:spcBef>
                <a:spcPts val="0"/>
              </a:spcBef>
              <a:spcAft>
                <a:spcPts val="0"/>
              </a:spcAft>
              <a:buClr>
                <a:schemeClr val="dk1"/>
              </a:buClr>
              <a:buSzPts val="1100"/>
              <a:buFont typeface="Arial"/>
              <a:buNone/>
            </a:pPr>
            <a:br>
              <a:rPr lang="en" sz="1200">
                <a:solidFill>
                  <a:schemeClr val="dk1"/>
                </a:solidFill>
                <a:highlight>
                  <a:schemeClr val="lt1"/>
                </a:highlight>
              </a:rPr>
            </a:br>
            <a:r>
              <a:rPr lang="en" sz="1200">
                <a:solidFill>
                  <a:schemeClr val="dk1"/>
                </a:solidFill>
                <a:highlight>
                  <a:schemeClr val="lt1"/>
                </a:highlight>
              </a:rPr>
              <a:t>Android App - Have a different map for pedestrians and bicyclist - Multiple safest path - Metro bike share compatibility - Review/feedback - Dangerous index color code - - nearest bike shop for issues. -</a:t>
            </a:r>
            <a:endParaRPr sz="12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rPr>
              <a:t>-</a:t>
            </a:r>
            <a:endParaRPr sz="12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rPr>
              <a:t>- Notification features of busy intersection Android App - Have a different map for pedestrians and bicyclist - Multiple safest path - Metro bike share compatibility - Review/feedback - Dangerous index color code - - nearest bike shop for issues. -</a:t>
            </a:r>
            <a:endParaRPr>
              <a:solidFill>
                <a:schemeClr val="dk1"/>
              </a:solidFill>
              <a:highlight>
                <a:schemeClr val="lt1"/>
              </a:highligh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a5bf1a4b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a5bf1a4b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Lynne</a:t>
            </a:r>
            <a:br>
              <a:rPr lang="en"/>
            </a:br>
            <a:r>
              <a:rPr lang="en"/>
              <a:t>Marking feature to revisit - Notification features of busy intersection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a5bf1a47cc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a5bf1a47cc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Lynne</a:t>
            </a:r>
            <a:br>
              <a:rPr lang="en"/>
            </a:br>
            <a:r>
              <a:rPr lang="en"/>
              <a:t>Day by day, people are conducting more of their searches through voice at a rapidly growing rate. </a:t>
            </a:r>
            <a:endParaRPr/>
          </a:p>
          <a:p>
            <a:pPr indent="0" lvl="0" marL="0" rtl="0" algn="l">
              <a:spcBef>
                <a:spcPts val="0"/>
              </a:spcBef>
              <a:spcAft>
                <a:spcPts val="0"/>
              </a:spcAft>
              <a:buNone/>
            </a:pPr>
            <a:r>
              <a:rPr lang="en"/>
              <a:t>In a voice interface, confirming tasks and marking errors with the possibility to correct them might even come across as more essential than in a visual interface. When designing a VUI, always plan ahead and write the lines of the possible conversation for these events!</a:t>
            </a:r>
            <a:br>
              <a:rPr lang="en"/>
            </a:br>
            <a:br>
              <a:rPr lang="en"/>
            </a:br>
            <a:br>
              <a:rPr lang="en"/>
            </a:br>
            <a:r>
              <a:rPr lang="en"/>
              <a:t>https://uxstudioteam.com/ux-blog/voice-navigation/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d1088c6aed_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d1088c6aed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a576ec90f2_3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http://help.leaderboarded.com/knowledgebase/articles/613299-relative-scoring-vs-absolute-scoring-explained</a:t>
            </a:r>
            <a:endParaRPr/>
          </a:p>
        </p:txBody>
      </p:sp>
      <p:sp>
        <p:nvSpPr>
          <p:cNvPr id="471" name="Google Shape;471;ga576ec90f2_3_1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576ec90f2_1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a576ec90f2_1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Jason- what is vision zero, </a:t>
            </a:r>
            <a:br>
              <a:rPr lang="en"/>
            </a:br>
            <a:r>
              <a:rPr lang="en">
                <a:solidFill>
                  <a:schemeClr val="dk1"/>
                </a:solidFill>
              </a:rPr>
              <a:t>Multidisciplinary approach to making the streets safer. </a:t>
            </a:r>
            <a:br>
              <a:rPr lang="en"/>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e99feac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ae99feac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Jason - </a:t>
            </a:r>
            <a:r>
              <a:rPr lang="en">
                <a:solidFill>
                  <a:schemeClr val="dk1"/>
                </a:solidFill>
              </a:rPr>
              <a:t>how is related to the project, produce app to reduce accident for people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e99feacb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ae99feacb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d076639c4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d076639c4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ae99feacb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ae99feacb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d38bce5bda_1_19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d38bce5bda_1_19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0" name="Shape 130"/>
        <p:cNvGrpSpPr/>
        <p:nvPr/>
      </p:nvGrpSpPr>
      <p:grpSpPr>
        <a:xfrm>
          <a:off x="0" y="0"/>
          <a:ext cx="0" cy="0"/>
          <a:chOff x="0" y="0"/>
          <a:chExt cx="0" cy="0"/>
        </a:xfrm>
      </p:grpSpPr>
      <p:sp>
        <p:nvSpPr>
          <p:cNvPr id="131" name="Google Shape;13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2" name="Google Shape;132;p13"/>
          <p:cNvSpPr txBox="1"/>
          <p:nvPr>
            <p:ph idx="1" type="body"/>
          </p:nvPr>
        </p:nvSpPr>
        <p:spPr>
          <a:xfrm>
            <a:off x="628650" y="1447038"/>
            <a:ext cx="3886200" cy="3189000"/>
          </a:xfrm>
          <a:prstGeom prst="rect">
            <a:avLst/>
          </a:prstGeom>
          <a:noFill/>
          <a:ln>
            <a:noFill/>
          </a:ln>
        </p:spPr>
        <p:txBody>
          <a:bodyPr anchorCtr="0" anchor="t" bIns="34275" lIns="68575" spcFirstLastPara="1" rIns="68575" wrap="square" tIns="34275">
            <a:normAutofit/>
          </a:bodyPr>
          <a:lstStyle>
            <a:lvl1pPr indent="-317500" lvl="0" marL="457200" rtl="0" algn="l">
              <a:lnSpc>
                <a:spcPct val="110000"/>
              </a:lnSpc>
              <a:spcBef>
                <a:spcPts val="800"/>
              </a:spcBef>
              <a:spcAft>
                <a:spcPts val="0"/>
              </a:spcAft>
              <a:buClr>
                <a:schemeClr val="dk1"/>
              </a:buClr>
              <a:buSzPts val="1400"/>
              <a:buChar char="●"/>
              <a:defRPr/>
            </a:lvl1pPr>
            <a:lvl2pPr indent="-317500" lvl="1" marL="914400" rtl="0" algn="l">
              <a:lnSpc>
                <a:spcPct val="110000"/>
              </a:lnSpc>
              <a:spcBef>
                <a:spcPts val="1200"/>
              </a:spcBef>
              <a:spcAft>
                <a:spcPts val="0"/>
              </a:spcAft>
              <a:buClr>
                <a:schemeClr val="dk1"/>
              </a:buClr>
              <a:buSzPts val="1400"/>
              <a:buChar char="○"/>
              <a:defRPr/>
            </a:lvl2pPr>
            <a:lvl3pPr indent="-317500" lvl="2" marL="1371600" rtl="0" algn="l">
              <a:lnSpc>
                <a:spcPct val="110000"/>
              </a:lnSpc>
              <a:spcBef>
                <a:spcPts val="1200"/>
              </a:spcBef>
              <a:spcAft>
                <a:spcPts val="0"/>
              </a:spcAft>
              <a:buClr>
                <a:schemeClr val="dk1"/>
              </a:buClr>
              <a:buSzPts val="1400"/>
              <a:buChar char="■"/>
              <a:defRPr/>
            </a:lvl3pPr>
            <a:lvl4pPr indent="-317500" lvl="3" marL="1828800" rtl="0" algn="l">
              <a:lnSpc>
                <a:spcPct val="110000"/>
              </a:lnSpc>
              <a:spcBef>
                <a:spcPts val="1200"/>
              </a:spcBef>
              <a:spcAft>
                <a:spcPts val="0"/>
              </a:spcAft>
              <a:buClr>
                <a:schemeClr val="dk1"/>
              </a:buClr>
              <a:buSzPts val="1400"/>
              <a:buChar char="●"/>
              <a:defRPr/>
            </a:lvl4pPr>
            <a:lvl5pPr indent="-317500" lvl="4" marL="2286000" rtl="0" algn="l">
              <a:lnSpc>
                <a:spcPct val="11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33" name="Google Shape;133;p13"/>
          <p:cNvSpPr txBox="1"/>
          <p:nvPr>
            <p:ph idx="2" type="body"/>
          </p:nvPr>
        </p:nvSpPr>
        <p:spPr>
          <a:xfrm>
            <a:off x="4629150" y="1447038"/>
            <a:ext cx="3886200" cy="3189000"/>
          </a:xfrm>
          <a:prstGeom prst="rect">
            <a:avLst/>
          </a:prstGeom>
          <a:noFill/>
          <a:ln>
            <a:noFill/>
          </a:ln>
        </p:spPr>
        <p:txBody>
          <a:bodyPr anchorCtr="0" anchor="t" bIns="34275" lIns="68575" spcFirstLastPara="1" rIns="68575" wrap="square" tIns="34275">
            <a:normAutofit/>
          </a:bodyPr>
          <a:lstStyle>
            <a:lvl1pPr indent="-317500" lvl="0" marL="457200" rtl="0" algn="l">
              <a:lnSpc>
                <a:spcPct val="110000"/>
              </a:lnSpc>
              <a:spcBef>
                <a:spcPts val="800"/>
              </a:spcBef>
              <a:spcAft>
                <a:spcPts val="0"/>
              </a:spcAft>
              <a:buClr>
                <a:schemeClr val="dk1"/>
              </a:buClr>
              <a:buSzPts val="1400"/>
              <a:buChar char="●"/>
              <a:defRPr/>
            </a:lvl1pPr>
            <a:lvl2pPr indent="-317500" lvl="1" marL="914400" rtl="0" algn="l">
              <a:lnSpc>
                <a:spcPct val="110000"/>
              </a:lnSpc>
              <a:spcBef>
                <a:spcPts val="1200"/>
              </a:spcBef>
              <a:spcAft>
                <a:spcPts val="0"/>
              </a:spcAft>
              <a:buClr>
                <a:schemeClr val="dk1"/>
              </a:buClr>
              <a:buSzPts val="1400"/>
              <a:buChar char="○"/>
              <a:defRPr/>
            </a:lvl2pPr>
            <a:lvl3pPr indent="-317500" lvl="2" marL="1371600" rtl="0" algn="l">
              <a:lnSpc>
                <a:spcPct val="110000"/>
              </a:lnSpc>
              <a:spcBef>
                <a:spcPts val="1200"/>
              </a:spcBef>
              <a:spcAft>
                <a:spcPts val="0"/>
              </a:spcAft>
              <a:buClr>
                <a:schemeClr val="dk1"/>
              </a:buClr>
              <a:buSzPts val="1400"/>
              <a:buChar char="■"/>
              <a:defRPr/>
            </a:lvl3pPr>
            <a:lvl4pPr indent="-317500" lvl="3" marL="1828800" rtl="0" algn="l">
              <a:lnSpc>
                <a:spcPct val="110000"/>
              </a:lnSpc>
              <a:spcBef>
                <a:spcPts val="1200"/>
              </a:spcBef>
              <a:spcAft>
                <a:spcPts val="0"/>
              </a:spcAft>
              <a:buClr>
                <a:schemeClr val="dk1"/>
              </a:buClr>
              <a:buSzPts val="1400"/>
              <a:buChar char="●"/>
              <a:defRPr/>
            </a:lvl4pPr>
            <a:lvl5pPr indent="-317500" lvl="4" marL="2286000" rtl="0" algn="l">
              <a:lnSpc>
                <a:spcPct val="11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34" name="Google Shape;134;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descr="Tag=AccentColor&#10;Flavor=Light&#10;Target=FillAndLine" id="137" name="Google Shape;137;p13"/>
          <p:cNvSpPr/>
          <p:nvPr/>
        </p:nvSpPr>
        <p:spPr>
          <a:xfrm>
            <a:off x="628649" y="1282446"/>
            <a:ext cx="7886700" cy="20574"/>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sp>
        <p:nvSpPr>
          <p:cNvPr id="139" name="Google Shape;139;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0" name="Google Shape;140;p14"/>
          <p:cNvSpPr txBox="1"/>
          <p:nvPr>
            <p:ph idx="1" type="body"/>
          </p:nvPr>
        </p:nvSpPr>
        <p:spPr>
          <a:xfrm>
            <a:off x="628650" y="1447038"/>
            <a:ext cx="7886700" cy="3189000"/>
          </a:xfrm>
          <a:prstGeom prst="rect">
            <a:avLst/>
          </a:prstGeom>
          <a:noFill/>
          <a:ln>
            <a:noFill/>
          </a:ln>
        </p:spPr>
        <p:txBody>
          <a:bodyPr anchorCtr="0" anchor="t" bIns="34275" lIns="68575" spcFirstLastPara="1" rIns="68575" wrap="square" tIns="34275">
            <a:normAutofit/>
          </a:bodyPr>
          <a:lstStyle>
            <a:lvl1pPr indent="-361950" lvl="0" marL="457200" rtl="0" algn="l">
              <a:lnSpc>
                <a:spcPct val="110000"/>
              </a:lnSpc>
              <a:spcBef>
                <a:spcPts val="800"/>
              </a:spcBef>
              <a:spcAft>
                <a:spcPts val="0"/>
              </a:spcAft>
              <a:buClr>
                <a:schemeClr val="dk1"/>
              </a:buClr>
              <a:buSzPts val="2100"/>
              <a:buChar char="●"/>
              <a:defRPr sz="2100"/>
            </a:lvl1pPr>
            <a:lvl2pPr indent="-342900" lvl="1" marL="914400" rtl="0" algn="l">
              <a:lnSpc>
                <a:spcPct val="110000"/>
              </a:lnSpc>
              <a:spcBef>
                <a:spcPts val="1200"/>
              </a:spcBef>
              <a:spcAft>
                <a:spcPts val="0"/>
              </a:spcAft>
              <a:buClr>
                <a:schemeClr val="dk1"/>
              </a:buClr>
              <a:buSzPts val="1800"/>
              <a:buChar char="○"/>
              <a:defRPr sz="1800"/>
            </a:lvl2pPr>
            <a:lvl3pPr indent="-323850" lvl="2" marL="1371600" rtl="0" algn="l">
              <a:lnSpc>
                <a:spcPct val="110000"/>
              </a:lnSpc>
              <a:spcBef>
                <a:spcPts val="1200"/>
              </a:spcBef>
              <a:spcAft>
                <a:spcPts val="0"/>
              </a:spcAft>
              <a:buClr>
                <a:schemeClr val="dk1"/>
              </a:buClr>
              <a:buSzPts val="1500"/>
              <a:buChar char="■"/>
              <a:defRPr sz="1500"/>
            </a:lvl3pPr>
            <a:lvl4pPr indent="-317500" lvl="3" marL="1828800" rtl="0" algn="l">
              <a:lnSpc>
                <a:spcPct val="110000"/>
              </a:lnSpc>
              <a:spcBef>
                <a:spcPts val="1200"/>
              </a:spcBef>
              <a:spcAft>
                <a:spcPts val="0"/>
              </a:spcAft>
              <a:buClr>
                <a:schemeClr val="dk1"/>
              </a:buClr>
              <a:buSzPts val="1400"/>
              <a:buChar char="●"/>
              <a:defRPr sz="1400"/>
            </a:lvl4pPr>
            <a:lvl5pPr indent="-317500" lvl="4" marL="2286000" rtl="0" algn="l">
              <a:lnSpc>
                <a:spcPct val="110000"/>
              </a:lnSpc>
              <a:spcBef>
                <a:spcPts val="1200"/>
              </a:spcBef>
              <a:spcAft>
                <a:spcPts val="0"/>
              </a:spcAft>
              <a:buClr>
                <a:schemeClr val="dk1"/>
              </a:buClr>
              <a:buSzPts val="1400"/>
              <a:buChar char="○"/>
              <a:defRPr sz="14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41" name="Google Shape;141;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descr="Tag=AccentColor&#10;Flavor=Light&#10;Target=FillAndLine" id="144" name="Google Shape;144;p14"/>
          <p:cNvSpPr/>
          <p:nvPr/>
        </p:nvSpPr>
        <p:spPr>
          <a:xfrm>
            <a:off x="628649" y="1282446"/>
            <a:ext cx="7886700" cy="20574"/>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5" name="Shape 145"/>
        <p:cNvGrpSpPr/>
        <p:nvPr/>
      </p:nvGrpSpPr>
      <p:grpSpPr>
        <a:xfrm>
          <a:off x="0" y="0"/>
          <a:ext cx="0" cy="0"/>
          <a:chOff x="0" y="0"/>
          <a:chExt cx="0" cy="0"/>
        </a:xfrm>
      </p:grpSpPr>
      <p:sp>
        <p:nvSpPr>
          <p:cNvPr id="146" name="Google Shape;146;p15"/>
          <p:cNvSpPr txBox="1"/>
          <p:nvPr>
            <p:ph type="title"/>
          </p:nvPr>
        </p:nvSpPr>
        <p:spPr>
          <a:xfrm>
            <a:off x="629841" y="342900"/>
            <a:ext cx="2949300" cy="2571900"/>
          </a:xfrm>
          <a:prstGeom prst="rect">
            <a:avLst/>
          </a:prstGeom>
          <a:noFill/>
          <a:ln>
            <a:noFill/>
          </a:ln>
        </p:spPr>
        <p:txBody>
          <a:bodyPr anchorCtr="0" anchor="b" bIns="34275" lIns="68575" spcFirstLastPara="1" rIns="68575" wrap="square" tIns="34275">
            <a:normAutofit/>
          </a:bodyPr>
          <a:lstStyle>
            <a:lvl1pPr lvl="0" rtl="0" algn="l">
              <a:lnSpc>
                <a:spcPct val="100000"/>
              </a:lnSpc>
              <a:spcBef>
                <a:spcPts val="0"/>
              </a:spcBef>
              <a:spcAft>
                <a:spcPts val="0"/>
              </a:spcAft>
              <a:buClr>
                <a:schemeClr val="dk1"/>
              </a:buClr>
              <a:buSzPts val="4500"/>
              <a:buFont typeface="Arial"/>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7" name="Google Shape;147;p15"/>
          <p:cNvSpPr txBox="1"/>
          <p:nvPr>
            <p:ph idx="1" type="body"/>
          </p:nvPr>
        </p:nvSpPr>
        <p:spPr>
          <a:xfrm>
            <a:off x="3977640" y="411480"/>
            <a:ext cx="4539900" cy="4073700"/>
          </a:xfrm>
          <a:prstGeom prst="rect">
            <a:avLst/>
          </a:prstGeom>
          <a:noFill/>
          <a:ln>
            <a:noFill/>
          </a:ln>
        </p:spPr>
        <p:txBody>
          <a:bodyPr anchorCtr="0" anchor="ctr" bIns="34275" lIns="68575" spcFirstLastPara="1" rIns="68575" wrap="square" tIns="34275">
            <a:normAutofit/>
          </a:bodyPr>
          <a:lstStyle>
            <a:lvl1pPr indent="-381000" lvl="0" marL="457200" rtl="0" algn="l">
              <a:lnSpc>
                <a:spcPct val="110000"/>
              </a:lnSpc>
              <a:spcBef>
                <a:spcPts val="800"/>
              </a:spcBef>
              <a:spcAft>
                <a:spcPts val="0"/>
              </a:spcAft>
              <a:buClr>
                <a:schemeClr val="dk1"/>
              </a:buClr>
              <a:buSzPts val="2400"/>
              <a:buChar char="●"/>
              <a:defRPr sz="2400"/>
            </a:lvl1pPr>
            <a:lvl2pPr indent="-361950" lvl="1" marL="914400" rtl="0" algn="l">
              <a:lnSpc>
                <a:spcPct val="110000"/>
              </a:lnSpc>
              <a:spcBef>
                <a:spcPts val="1200"/>
              </a:spcBef>
              <a:spcAft>
                <a:spcPts val="0"/>
              </a:spcAft>
              <a:buClr>
                <a:schemeClr val="dk1"/>
              </a:buClr>
              <a:buSzPts val="2100"/>
              <a:buChar char="○"/>
              <a:defRPr sz="2100"/>
            </a:lvl2pPr>
            <a:lvl3pPr indent="-342900" lvl="2" marL="1371600" rtl="0" algn="l">
              <a:lnSpc>
                <a:spcPct val="110000"/>
              </a:lnSpc>
              <a:spcBef>
                <a:spcPts val="1200"/>
              </a:spcBef>
              <a:spcAft>
                <a:spcPts val="0"/>
              </a:spcAft>
              <a:buClr>
                <a:schemeClr val="dk1"/>
              </a:buClr>
              <a:buSzPts val="1800"/>
              <a:buChar char="■"/>
              <a:defRPr sz="1800"/>
            </a:lvl3pPr>
            <a:lvl4pPr indent="-323850" lvl="3" marL="1828800" rtl="0" algn="l">
              <a:lnSpc>
                <a:spcPct val="110000"/>
              </a:lnSpc>
              <a:spcBef>
                <a:spcPts val="1200"/>
              </a:spcBef>
              <a:spcAft>
                <a:spcPts val="0"/>
              </a:spcAft>
              <a:buClr>
                <a:schemeClr val="dk1"/>
              </a:buClr>
              <a:buSzPts val="1500"/>
              <a:buChar char="●"/>
              <a:defRPr sz="1500"/>
            </a:lvl4pPr>
            <a:lvl5pPr indent="-323850" lvl="4" marL="2286000" rtl="0" algn="l">
              <a:lnSpc>
                <a:spcPct val="110000"/>
              </a:lnSpc>
              <a:spcBef>
                <a:spcPts val="1200"/>
              </a:spcBef>
              <a:spcAft>
                <a:spcPts val="0"/>
              </a:spcAft>
              <a:buClr>
                <a:schemeClr val="dk1"/>
              </a:buClr>
              <a:buSzPts val="1500"/>
              <a:buChar char="○"/>
              <a:defRPr sz="1500"/>
            </a:lvl5pPr>
            <a:lvl6pPr indent="-323850" lvl="5" marL="2743200" rtl="0" algn="l">
              <a:lnSpc>
                <a:spcPct val="90000"/>
              </a:lnSpc>
              <a:spcBef>
                <a:spcPts val="1200"/>
              </a:spcBef>
              <a:spcAft>
                <a:spcPts val="0"/>
              </a:spcAft>
              <a:buClr>
                <a:schemeClr val="dk1"/>
              </a:buClr>
              <a:buSzPts val="1500"/>
              <a:buChar char="■"/>
              <a:defRPr sz="1500"/>
            </a:lvl6pPr>
            <a:lvl7pPr indent="-323850" lvl="6" marL="3200400" rtl="0" algn="l">
              <a:lnSpc>
                <a:spcPct val="90000"/>
              </a:lnSpc>
              <a:spcBef>
                <a:spcPts val="1200"/>
              </a:spcBef>
              <a:spcAft>
                <a:spcPts val="0"/>
              </a:spcAft>
              <a:buClr>
                <a:schemeClr val="dk1"/>
              </a:buClr>
              <a:buSzPts val="1500"/>
              <a:buChar char="●"/>
              <a:defRPr sz="1500"/>
            </a:lvl7pPr>
            <a:lvl8pPr indent="-323850" lvl="7" marL="3657600" rtl="0" algn="l">
              <a:lnSpc>
                <a:spcPct val="90000"/>
              </a:lnSpc>
              <a:spcBef>
                <a:spcPts val="1200"/>
              </a:spcBef>
              <a:spcAft>
                <a:spcPts val="0"/>
              </a:spcAft>
              <a:buClr>
                <a:schemeClr val="dk1"/>
              </a:buClr>
              <a:buSzPts val="1500"/>
              <a:buChar char="○"/>
              <a:defRPr sz="1500"/>
            </a:lvl8pPr>
            <a:lvl9pPr indent="-323850" lvl="8" marL="4114800" rtl="0" algn="l">
              <a:lnSpc>
                <a:spcPct val="90000"/>
              </a:lnSpc>
              <a:spcBef>
                <a:spcPts val="1200"/>
              </a:spcBef>
              <a:spcAft>
                <a:spcPts val="1200"/>
              </a:spcAft>
              <a:buClr>
                <a:schemeClr val="dk1"/>
              </a:buClr>
              <a:buSzPts val="1500"/>
              <a:buChar char="■"/>
              <a:defRPr sz="1500"/>
            </a:lvl9pPr>
          </a:lstStyle>
          <a:p/>
        </p:txBody>
      </p:sp>
      <p:sp>
        <p:nvSpPr>
          <p:cNvPr id="148" name="Google Shape;148;p15"/>
          <p:cNvSpPr txBox="1"/>
          <p:nvPr>
            <p:ph idx="2" type="body"/>
          </p:nvPr>
        </p:nvSpPr>
        <p:spPr>
          <a:xfrm>
            <a:off x="629841" y="2983230"/>
            <a:ext cx="2949300" cy="1501800"/>
          </a:xfrm>
          <a:prstGeom prst="rect">
            <a:avLst/>
          </a:prstGeom>
          <a:noFill/>
          <a:ln>
            <a:noFill/>
          </a:ln>
        </p:spPr>
        <p:txBody>
          <a:bodyPr anchorCtr="0" anchor="t" bIns="34275" lIns="68575" spcFirstLastPara="1" rIns="68575" wrap="square" tIns="34275">
            <a:normAutofit/>
          </a:bodyPr>
          <a:lstStyle>
            <a:lvl1pPr indent="-228600" lvl="0" marL="457200" rtl="0" algn="l">
              <a:lnSpc>
                <a:spcPct val="110000"/>
              </a:lnSpc>
              <a:spcBef>
                <a:spcPts val="800"/>
              </a:spcBef>
              <a:spcAft>
                <a:spcPts val="0"/>
              </a:spcAft>
              <a:buClr>
                <a:schemeClr val="dk1"/>
              </a:buClr>
              <a:buSzPts val="2400"/>
              <a:buNone/>
              <a:defRPr sz="2400"/>
            </a:lvl1pPr>
            <a:lvl2pPr indent="-228600" lvl="1" marL="914400" rtl="0" algn="l">
              <a:lnSpc>
                <a:spcPct val="110000"/>
              </a:lnSpc>
              <a:spcBef>
                <a:spcPts val="1200"/>
              </a:spcBef>
              <a:spcAft>
                <a:spcPts val="0"/>
              </a:spcAft>
              <a:buClr>
                <a:schemeClr val="dk1"/>
              </a:buClr>
              <a:buSzPts val="1100"/>
              <a:buNone/>
              <a:defRPr sz="1100"/>
            </a:lvl2pPr>
            <a:lvl3pPr indent="-228600" lvl="2" marL="1371600" rtl="0" algn="l">
              <a:lnSpc>
                <a:spcPct val="110000"/>
              </a:lnSpc>
              <a:spcBef>
                <a:spcPts val="1200"/>
              </a:spcBef>
              <a:spcAft>
                <a:spcPts val="0"/>
              </a:spcAft>
              <a:buClr>
                <a:schemeClr val="dk1"/>
              </a:buClr>
              <a:buSzPts val="900"/>
              <a:buNone/>
              <a:defRPr sz="900"/>
            </a:lvl3pPr>
            <a:lvl4pPr indent="-228600" lvl="3" marL="1828800" rtl="0" algn="l">
              <a:lnSpc>
                <a:spcPct val="110000"/>
              </a:lnSpc>
              <a:spcBef>
                <a:spcPts val="1200"/>
              </a:spcBef>
              <a:spcAft>
                <a:spcPts val="0"/>
              </a:spcAft>
              <a:buClr>
                <a:schemeClr val="dk1"/>
              </a:buClr>
              <a:buSzPts val="800"/>
              <a:buNone/>
              <a:defRPr sz="800"/>
            </a:lvl4pPr>
            <a:lvl5pPr indent="-228600" lvl="4" marL="2286000" rtl="0" algn="l">
              <a:lnSpc>
                <a:spcPct val="110000"/>
              </a:lnSpc>
              <a:spcBef>
                <a:spcPts val="1200"/>
              </a:spcBef>
              <a:spcAft>
                <a:spcPts val="0"/>
              </a:spcAft>
              <a:buClr>
                <a:schemeClr val="dk1"/>
              </a:buClr>
              <a:buSzPts val="800"/>
              <a:buNone/>
              <a:defRPr sz="800"/>
            </a:lvl5pPr>
            <a:lvl6pPr indent="-228600" lvl="5" marL="2743200" rtl="0" algn="l">
              <a:lnSpc>
                <a:spcPct val="90000"/>
              </a:lnSpc>
              <a:spcBef>
                <a:spcPts val="1200"/>
              </a:spcBef>
              <a:spcAft>
                <a:spcPts val="0"/>
              </a:spcAft>
              <a:buClr>
                <a:schemeClr val="dk1"/>
              </a:buClr>
              <a:buSzPts val="800"/>
              <a:buNone/>
              <a:defRPr sz="800"/>
            </a:lvl6pPr>
            <a:lvl7pPr indent="-228600" lvl="6" marL="3200400" rtl="0" algn="l">
              <a:lnSpc>
                <a:spcPct val="90000"/>
              </a:lnSpc>
              <a:spcBef>
                <a:spcPts val="1200"/>
              </a:spcBef>
              <a:spcAft>
                <a:spcPts val="0"/>
              </a:spcAft>
              <a:buClr>
                <a:schemeClr val="dk1"/>
              </a:buClr>
              <a:buSzPts val="800"/>
              <a:buNone/>
              <a:defRPr sz="800"/>
            </a:lvl7pPr>
            <a:lvl8pPr indent="-228600" lvl="7" marL="3657600" rtl="0" algn="l">
              <a:lnSpc>
                <a:spcPct val="90000"/>
              </a:lnSpc>
              <a:spcBef>
                <a:spcPts val="1200"/>
              </a:spcBef>
              <a:spcAft>
                <a:spcPts val="0"/>
              </a:spcAft>
              <a:buClr>
                <a:schemeClr val="dk1"/>
              </a:buClr>
              <a:buSzPts val="800"/>
              <a:buNone/>
              <a:defRPr sz="800"/>
            </a:lvl8pPr>
            <a:lvl9pPr indent="-228600" lvl="8" marL="4114800" rtl="0" algn="l">
              <a:lnSpc>
                <a:spcPct val="90000"/>
              </a:lnSpc>
              <a:spcBef>
                <a:spcPts val="1200"/>
              </a:spcBef>
              <a:spcAft>
                <a:spcPts val="1200"/>
              </a:spcAft>
              <a:buClr>
                <a:schemeClr val="dk1"/>
              </a:buClr>
              <a:buSzPts val="800"/>
              <a:buNone/>
              <a:defRPr sz="800"/>
            </a:lvl9pPr>
          </a:lstStyle>
          <a:p/>
        </p:txBody>
      </p:sp>
      <p:sp>
        <p:nvSpPr>
          <p:cNvPr id="149" name="Google Shape;149;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0" name="Google Shape;150;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1" name="Google Shape;151;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descr="Tag=AccentColor&#10;Flavor=Light&#10;Target=FillAndLine" id="152" name="Google Shape;152;p15"/>
          <p:cNvSpPr/>
          <p:nvPr/>
        </p:nvSpPr>
        <p:spPr>
          <a:xfrm rot="5400000">
            <a:off x="2098119" y="2440607"/>
            <a:ext cx="3360420" cy="20574"/>
          </a:xfrm>
          <a:custGeom>
            <a:rect b="b" l="l" r="r" t="t"/>
            <a:pathLst>
              <a:path extrusionOk="0" fill="none" h="27432"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extrusionOk="0" h="27432"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cap="rnd" cmpd="sng" w="444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1"/>
                </a:solidFill>
                <a:latin typeface="Lato"/>
                <a:ea typeface="Lato"/>
                <a:cs typeface="Lato"/>
                <a:sym typeface="Lato"/>
              </a:defRPr>
            </a:lvl1pPr>
            <a:lvl2pPr lvl="1" rtl="0" algn="r">
              <a:buNone/>
              <a:defRPr sz="1000">
                <a:solidFill>
                  <a:schemeClr val="lt1"/>
                </a:solidFill>
                <a:latin typeface="Lato"/>
                <a:ea typeface="Lato"/>
                <a:cs typeface="Lato"/>
                <a:sym typeface="Lato"/>
              </a:defRPr>
            </a:lvl2pPr>
            <a:lvl3pPr lvl="2" rtl="0" algn="r">
              <a:buNone/>
              <a:defRPr sz="1000">
                <a:solidFill>
                  <a:schemeClr val="lt1"/>
                </a:solidFill>
                <a:latin typeface="Lato"/>
                <a:ea typeface="Lato"/>
                <a:cs typeface="Lato"/>
                <a:sym typeface="Lato"/>
              </a:defRPr>
            </a:lvl3pPr>
            <a:lvl4pPr lvl="3" rtl="0" algn="r">
              <a:buNone/>
              <a:defRPr sz="1000">
                <a:solidFill>
                  <a:schemeClr val="lt1"/>
                </a:solidFill>
                <a:latin typeface="Lato"/>
                <a:ea typeface="Lato"/>
                <a:cs typeface="Lato"/>
                <a:sym typeface="Lato"/>
              </a:defRPr>
            </a:lvl4pPr>
            <a:lvl5pPr lvl="4" rtl="0" algn="r">
              <a:buNone/>
              <a:defRPr sz="1000">
                <a:solidFill>
                  <a:schemeClr val="lt1"/>
                </a:solidFill>
                <a:latin typeface="Lato"/>
                <a:ea typeface="Lato"/>
                <a:cs typeface="Lato"/>
                <a:sym typeface="Lato"/>
              </a:defRPr>
            </a:lvl5pPr>
            <a:lvl6pPr lvl="5" rtl="0" algn="r">
              <a:buNone/>
              <a:defRPr sz="1000">
                <a:solidFill>
                  <a:schemeClr val="lt1"/>
                </a:solidFill>
                <a:latin typeface="Lato"/>
                <a:ea typeface="Lato"/>
                <a:cs typeface="Lato"/>
                <a:sym typeface="Lato"/>
              </a:defRPr>
            </a:lvl6pPr>
            <a:lvl7pPr lvl="6" rtl="0" algn="r">
              <a:buNone/>
              <a:defRPr sz="1000">
                <a:solidFill>
                  <a:schemeClr val="lt1"/>
                </a:solidFill>
                <a:latin typeface="Lato"/>
                <a:ea typeface="Lato"/>
                <a:cs typeface="Lato"/>
                <a:sym typeface="Lato"/>
              </a:defRPr>
            </a:lvl7pPr>
            <a:lvl8pPr lvl="7" rtl="0" algn="r">
              <a:buNone/>
              <a:defRPr sz="1000">
                <a:solidFill>
                  <a:schemeClr val="lt1"/>
                </a:solidFill>
                <a:latin typeface="Lato"/>
                <a:ea typeface="Lato"/>
                <a:cs typeface="Lato"/>
                <a:sym typeface="Lato"/>
              </a:defRPr>
            </a:lvl8pPr>
            <a:lvl9pPr lvl="8" rtl="0"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8.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6.jpg"/><Relationship Id="rId4" Type="http://schemas.openxmlformats.org/officeDocument/2006/relationships/image" Target="../media/image23.jpg"/><Relationship Id="rId5" Type="http://schemas.openxmlformats.org/officeDocument/2006/relationships/image" Target="../media/image31.jpg"/><Relationship Id="rId6" Type="http://schemas.openxmlformats.org/officeDocument/2006/relationships/image" Target="../media/image24.jpg"/><Relationship Id="rId7" Type="http://schemas.openxmlformats.org/officeDocument/2006/relationships/image" Target="../media/image30.jpg"/><Relationship Id="rId8" Type="http://schemas.openxmlformats.org/officeDocument/2006/relationships/image" Target="../media/image3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hyperlink" Target="https://youtu.be/n9NVr9mT08E" TargetMode="External"/><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hyperlink" Target="http://www.youtube.com/watch?v=n9NVr9mT08E" TargetMode="External"/><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hyperlink" Target="mailto:mpourho@calstatela.edu" TargetMode="External"/><Relationship Id="rId4" Type="http://schemas.openxmlformats.org/officeDocument/2006/relationships/hyperlink" Target="mailto:ltien@calstatela.edu" TargetMode="External"/><Relationship Id="rId5" Type="http://schemas.openxmlformats.org/officeDocument/2006/relationships/hyperlink" Target="mailto:ehern251@calstatela.edu" TargetMode="External"/><Relationship Id="rId6" Type="http://schemas.openxmlformats.org/officeDocument/2006/relationships/hyperlink" Target="mailto:gkc@calstatela.edu" TargetMode="External"/><Relationship Id="rId7" Type="http://schemas.openxmlformats.org/officeDocument/2006/relationships/hyperlink" Target="mailto:jfan14@calstatela.edu" TargetMode="External"/><Relationship Id="rId8" Type="http://schemas.openxmlformats.org/officeDocument/2006/relationships/hyperlink" Target="mailto:lgonz192@calstatela.edu"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hyperlink" Target="https://crashstats.nhtsa.dot.gov/Api/Public/ViewPublication/812681" TargetMode="External"/><Relationship Id="rId4" Type="http://schemas.openxmlformats.org/officeDocument/2006/relationships/hyperlink" Target="http://www.cdc.gov/injury/wisqar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6" name="Shape 156"/>
        <p:cNvGrpSpPr/>
        <p:nvPr/>
      </p:nvGrpSpPr>
      <p:grpSpPr>
        <a:xfrm>
          <a:off x="0" y="0"/>
          <a:ext cx="0" cy="0"/>
          <a:chOff x="0" y="0"/>
          <a:chExt cx="0" cy="0"/>
        </a:xfrm>
      </p:grpSpPr>
      <p:sp>
        <p:nvSpPr>
          <p:cNvPr id="157" name="Google Shape;157;p16"/>
          <p:cNvSpPr txBox="1"/>
          <p:nvPr>
            <p:ph type="ctrTitle"/>
          </p:nvPr>
        </p:nvSpPr>
        <p:spPr>
          <a:xfrm>
            <a:off x="630925" y="336050"/>
            <a:ext cx="7886700" cy="2310000"/>
          </a:xfrm>
          <a:prstGeom prst="rect">
            <a:avLst/>
          </a:prstGeom>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5800"/>
              <a:t>Artificial Intelligence for Smart Cities</a:t>
            </a:r>
            <a:endParaRPr sz="5800"/>
          </a:p>
        </p:txBody>
      </p:sp>
      <p:sp>
        <p:nvSpPr>
          <p:cNvPr id="158" name="Google Shape;158;p16"/>
          <p:cNvSpPr txBox="1"/>
          <p:nvPr>
            <p:ph idx="1" type="subTitle"/>
          </p:nvPr>
        </p:nvSpPr>
        <p:spPr>
          <a:xfrm>
            <a:off x="630925" y="3737596"/>
            <a:ext cx="7886700" cy="1164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500"/>
              <a:t>Sponsors: TOYOTA and LA City</a:t>
            </a:r>
            <a:endParaRPr sz="1500"/>
          </a:p>
          <a:p>
            <a:pPr indent="0" lvl="0" marL="0" rtl="0" algn="l">
              <a:spcBef>
                <a:spcPts val="0"/>
              </a:spcBef>
              <a:spcAft>
                <a:spcPts val="0"/>
              </a:spcAft>
              <a:buNone/>
            </a:pPr>
            <a:r>
              <a:rPr lang="en" sz="1500"/>
              <a:t>Advisor: Mohammad Pourhomayoun</a:t>
            </a:r>
            <a:endParaRPr sz="1500"/>
          </a:p>
          <a:p>
            <a:pPr indent="0" lvl="0" marL="0" rtl="0" algn="l">
              <a:spcBef>
                <a:spcPts val="0"/>
              </a:spcBef>
              <a:spcAft>
                <a:spcPts val="0"/>
              </a:spcAft>
              <a:buNone/>
            </a:pPr>
            <a:r>
              <a:rPr lang="en" sz="1500"/>
              <a:t>Team:  Jason Fan, Luis Gonzalez Gutierrez, Edgar Hernandez, Gunjan Kc, Lynne Tien</a:t>
            </a:r>
            <a:endParaRPr sz="1500"/>
          </a:p>
          <a:p>
            <a:pPr indent="0" lvl="0" marL="0" rtl="0" algn="l">
              <a:spcBef>
                <a:spcPts val="0"/>
              </a:spcBef>
              <a:spcAft>
                <a:spcPts val="0"/>
              </a:spcAft>
              <a:buNone/>
            </a:pPr>
            <a:r>
              <a:t/>
            </a:r>
            <a:endParaRPr/>
          </a:p>
          <a:p>
            <a:pPr indent="0" lvl="0" marL="0" rtl="0" algn="l">
              <a:spcBef>
                <a:spcPts val="0"/>
              </a:spcBef>
              <a:spcAft>
                <a:spcPts val="0"/>
              </a:spcAft>
              <a:buNone/>
            </a:pPr>
            <a:r>
              <a:rPr lang="en"/>
              <a:t>California State University, Los Angeles - Capstone Senior Design Virtual Expo -  May 3-7,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SafeWays</a:t>
            </a:r>
            <a:endParaRPr/>
          </a:p>
        </p:txBody>
      </p:sp>
      <p:sp>
        <p:nvSpPr>
          <p:cNvPr id="222" name="Google Shape;222;p25"/>
          <p:cNvSpPr txBox="1"/>
          <p:nvPr>
            <p:ph idx="1" type="body"/>
          </p:nvPr>
        </p:nvSpPr>
        <p:spPr>
          <a:xfrm>
            <a:off x="628650" y="1447050"/>
            <a:ext cx="4278900" cy="3189000"/>
          </a:xfrm>
          <a:prstGeom prst="rect">
            <a:avLst/>
          </a:prstGeom>
        </p:spPr>
        <p:txBody>
          <a:bodyPr anchorCtr="0" anchor="t" bIns="34275" lIns="68575" spcFirstLastPara="1" rIns="68575" wrap="square" tIns="34275">
            <a:normAutofit/>
          </a:bodyPr>
          <a:lstStyle/>
          <a:p>
            <a:pPr indent="-368300" lvl="0" marL="457200" rtl="0" algn="l">
              <a:lnSpc>
                <a:spcPct val="120000"/>
              </a:lnSpc>
              <a:spcBef>
                <a:spcPts val="1000"/>
              </a:spcBef>
              <a:spcAft>
                <a:spcPts val="0"/>
              </a:spcAft>
              <a:buClr>
                <a:schemeClr val="lt1"/>
              </a:buClr>
              <a:buSzPts val="2200"/>
              <a:buChar char="●"/>
            </a:pPr>
            <a:r>
              <a:rPr lang="en" sz="2200"/>
              <a:t>A navigation phone app that provides the </a:t>
            </a:r>
            <a:r>
              <a:rPr b="1" i="1" lang="en" sz="2200"/>
              <a:t>safest</a:t>
            </a:r>
            <a:r>
              <a:rPr lang="en" sz="2200"/>
              <a:t> path to the destination.</a:t>
            </a:r>
            <a:endParaRPr sz="2200"/>
          </a:p>
          <a:p>
            <a:pPr indent="-368300" lvl="0" marL="457200" rtl="0" algn="l">
              <a:lnSpc>
                <a:spcPct val="120000"/>
              </a:lnSpc>
              <a:spcBef>
                <a:spcPts val="0"/>
              </a:spcBef>
              <a:spcAft>
                <a:spcPts val="0"/>
              </a:spcAft>
              <a:buClr>
                <a:schemeClr val="lt1"/>
              </a:buClr>
              <a:buSzPts val="2200"/>
              <a:buChar char="●"/>
            </a:pPr>
            <a:r>
              <a:rPr lang="en" sz="2200"/>
              <a:t>Target audience for the app are pedestrians and cyclist.</a:t>
            </a:r>
            <a:endParaRPr sz="2200"/>
          </a:p>
          <a:p>
            <a:pPr indent="-368300" lvl="0" marL="457200" rtl="0" algn="l">
              <a:lnSpc>
                <a:spcPct val="120000"/>
              </a:lnSpc>
              <a:spcBef>
                <a:spcPts val="0"/>
              </a:spcBef>
              <a:spcAft>
                <a:spcPts val="0"/>
              </a:spcAft>
              <a:buClr>
                <a:schemeClr val="lt1"/>
              </a:buClr>
              <a:buSzPts val="2200"/>
              <a:buChar char="●"/>
            </a:pPr>
            <a:r>
              <a:rPr lang="en" sz="2200"/>
              <a:t>Prioritizes safety over the fastest directions. </a:t>
            </a:r>
            <a:endParaRPr sz="1600"/>
          </a:p>
        </p:txBody>
      </p:sp>
      <p:pic>
        <p:nvPicPr>
          <p:cNvPr id="223" name="Google Shape;223;p25"/>
          <p:cNvPicPr preferRelativeResize="0"/>
          <p:nvPr/>
        </p:nvPicPr>
        <p:blipFill>
          <a:blip r:embed="rId3">
            <a:alphaModFix/>
          </a:blip>
          <a:stretch>
            <a:fillRect/>
          </a:stretch>
        </p:blipFill>
        <p:spPr>
          <a:xfrm>
            <a:off x="4845625" y="1907925"/>
            <a:ext cx="4109724" cy="241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6"/>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4800"/>
              <a:t>Target audience </a:t>
            </a:r>
            <a:endParaRPr/>
          </a:p>
        </p:txBody>
      </p:sp>
      <p:sp>
        <p:nvSpPr>
          <p:cNvPr id="229" name="Google Shape;229;p26"/>
          <p:cNvSpPr txBox="1"/>
          <p:nvPr>
            <p:ph idx="1" type="body"/>
          </p:nvPr>
        </p:nvSpPr>
        <p:spPr>
          <a:xfrm>
            <a:off x="628650" y="1305550"/>
            <a:ext cx="5084100" cy="3189000"/>
          </a:xfrm>
          <a:prstGeom prst="rect">
            <a:avLst/>
          </a:prstGeom>
        </p:spPr>
        <p:txBody>
          <a:bodyPr anchorCtr="0" anchor="t" bIns="34275" lIns="68575" spcFirstLastPara="1" rIns="68575" wrap="square" tIns="34275">
            <a:normAutofit/>
          </a:bodyPr>
          <a:lstStyle/>
          <a:p>
            <a:pPr indent="0" lvl="0" marL="0" rtl="0" algn="l">
              <a:lnSpc>
                <a:spcPct val="120000"/>
              </a:lnSpc>
              <a:spcBef>
                <a:spcPts val="1000"/>
              </a:spcBef>
              <a:spcAft>
                <a:spcPts val="0"/>
              </a:spcAft>
              <a:buClr>
                <a:schemeClr val="dk1"/>
              </a:buClr>
              <a:buSzPts val="1100"/>
              <a:buFont typeface="Arial"/>
              <a:buNone/>
            </a:pPr>
            <a:r>
              <a:t/>
            </a:r>
            <a:endParaRPr sz="1800"/>
          </a:p>
          <a:p>
            <a:pPr indent="0" lvl="0" marL="0" rtl="0" algn="l">
              <a:lnSpc>
                <a:spcPct val="120000"/>
              </a:lnSpc>
              <a:spcBef>
                <a:spcPts val="1200"/>
              </a:spcBef>
              <a:spcAft>
                <a:spcPts val="0"/>
              </a:spcAft>
              <a:buClr>
                <a:schemeClr val="dk1"/>
              </a:buClr>
              <a:buSzPts val="1100"/>
              <a:buFont typeface="Arial"/>
              <a:buNone/>
            </a:pPr>
            <a:r>
              <a:rPr lang="en" sz="1800"/>
              <a:t>• </a:t>
            </a:r>
            <a:r>
              <a:rPr lang="en" sz="1800"/>
              <a:t>This app can be used by drivers, pedestrians and bicyclists. </a:t>
            </a:r>
            <a:endParaRPr sz="1800"/>
          </a:p>
          <a:p>
            <a:pPr indent="0" lvl="0" marL="0" rtl="0" algn="l">
              <a:lnSpc>
                <a:spcPct val="120000"/>
              </a:lnSpc>
              <a:spcBef>
                <a:spcPts val="1200"/>
              </a:spcBef>
              <a:spcAft>
                <a:spcPts val="0"/>
              </a:spcAft>
              <a:buClr>
                <a:schemeClr val="dk1"/>
              </a:buClr>
              <a:buSzPts val="1100"/>
              <a:buFont typeface="Arial"/>
              <a:buNone/>
            </a:pPr>
            <a:r>
              <a:rPr lang="en" sz="1800"/>
              <a:t>• However, extreme safety caution should be taken by users, during turn by turn by navigation, and the users are recommended to keep their eyes on the road at all times.  </a:t>
            </a:r>
            <a:endParaRPr sz="1800"/>
          </a:p>
          <a:p>
            <a:pPr indent="0" lvl="0" marL="0" rtl="0" algn="l">
              <a:spcBef>
                <a:spcPts val="1200"/>
              </a:spcBef>
              <a:spcAft>
                <a:spcPts val="1200"/>
              </a:spcAft>
              <a:buNone/>
            </a:pPr>
            <a:r>
              <a:t/>
            </a:r>
            <a:endParaRPr sz="700"/>
          </a:p>
        </p:txBody>
      </p:sp>
      <p:pic>
        <p:nvPicPr>
          <p:cNvPr id="230" name="Google Shape;230;p26"/>
          <p:cNvPicPr preferRelativeResize="0"/>
          <p:nvPr/>
        </p:nvPicPr>
        <p:blipFill>
          <a:blip r:embed="rId3">
            <a:alphaModFix/>
          </a:blip>
          <a:stretch>
            <a:fillRect/>
          </a:stretch>
        </p:blipFill>
        <p:spPr>
          <a:xfrm>
            <a:off x="5796800" y="1668700"/>
            <a:ext cx="3136925" cy="2350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7"/>
          <p:cNvSpPr txBox="1"/>
          <p:nvPr>
            <p:ph type="title"/>
          </p:nvPr>
        </p:nvSpPr>
        <p:spPr>
          <a:xfrm>
            <a:off x="353700" y="289383"/>
            <a:ext cx="8436600" cy="1070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Data driven</a:t>
            </a:r>
            <a:endParaRPr/>
          </a:p>
        </p:txBody>
      </p:sp>
      <p:sp>
        <p:nvSpPr>
          <p:cNvPr id="236" name="Google Shape;236;p27"/>
          <p:cNvSpPr txBox="1"/>
          <p:nvPr>
            <p:ph idx="1" type="body"/>
          </p:nvPr>
        </p:nvSpPr>
        <p:spPr>
          <a:xfrm>
            <a:off x="353700" y="1552575"/>
            <a:ext cx="5119200" cy="3434400"/>
          </a:xfrm>
          <a:prstGeom prst="rect">
            <a:avLst/>
          </a:prstGeom>
        </p:spPr>
        <p:txBody>
          <a:bodyPr anchorCtr="0" anchor="t" bIns="34275" lIns="68575" spcFirstLastPara="1" rIns="68575" wrap="square" tIns="34275">
            <a:normAutofit/>
          </a:bodyPr>
          <a:lstStyle/>
          <a:p>
            <a:pPr indent="-342900" lvl="0" marL="457200" rtl="0" algn="l">
              <a:spcBef>
                <a:spcPts val="800"/>
              </a:spcBef>
              <a:spcAft>
                <a:spcPts val="0"/>
              </a:spcAft>
              <a:buSzPts val="1800"/>
              <a:buChar char="●"/>
            </a:pPr>
            <a:r>
              <a:rPr lang="en" sz="1800"/>
              <a:t>Unlike other map </a:t>
            </a:r>
            <a:r>
              <a:rPr lang="en" sz="1800"/>
              <a:t>navigation apps which does not rely on previous data to show and predict  directions, our app utilizes previous data of recorded accidents and  fatalities </a:t>
            </a:r>
            <a:r>
              <a:rPr lang="en" sz="1800"/>
              <a:t> to predict/choose </a:t>
            </a:r>
            <a:r>
              <a:rPr lang="en" sz="1800"/>
              <a:t>direction for the safest path. </a:t>
            </a:r>
            <a:r>
              <a:rPr lang="en" sz="1800"/>
              <a:t> </a:t>
            </a:r>
            <a:endParaRPr sz="1800"/>
          </a:p>
          <a:p>
            <a:pPr indent="-342900" lvl="0" marL="457200" rtl="0" algn="l">
              <a:spcBef>
                <a:spcPts val="0"/>
              </a:spcBef>
              <a:spcAft>
                <a:spcPts val="0"/>
              </a:spcAft>
              <a:buSzPts val="1800"/>
              <a:buChar char="●"/>
            </a:pPr>
            <a:r>
              <a:rPr lang="en" sz="1800"/>
              <a:t>The safer a particular path, the higher </a:t>
            </a:r>
            <a:r>
              <a:rPr lang="en" sz="1800"/>
              <a:t>probability</a:t>
            </a:r>
            <a:r>
              <a:rPr lang="en" sz="1800"/>
              <a:t> that the path will be included in the future prediction of final </a:t>
            </a:r>
            <a:r>
              <a:rPr lang="en" sz="1800"/>
              <a:t>navigation</a:t>
            </a:r>
            <a:r>
              <a:rPr lang="en" sz="1800"/>
              <a:t>.</a:t>
            </a:r>
            <a:endParaRPr sz="1800"/>
          </a:p>
        </p:txBody>
      </p:sp>
      <p:pic>
        <p:nvPicPr>
          <p:cNvPr descr="What is Data-Driven? - DATAVERSITY" id="237" name="Google Shape;237;p27"/>
          <p:cNvPicPr preferRelativeResize="0"/>
          <p:nvPr/>
        </p:nvPicPr>
        <p:blipFill>
          <a:blip r:embed="rId3">
            <a:alphaModFix/>
          </a:blip>
          <a:stretch>
            <a:fillRect/>
          </a:stretch>
        </p:blipFill>
        <p:spPr>
          <a:xfrm>
            <a:off x="5730000" y="1812411"/>
            <a:ext cx="3060300" cy="22850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dk1"/>
              </a:buClr>
              <a:buSzPts val="3600"/>
              <a:buFont typeface="Arial"/>
              <a:buNone/>
            </a:pPr>
            <a:r>
              <a:rPr lang="en"/>
              <a:t>Pedestrian Fatalities </a:t>
            </a:r>
            <a:endParaRPr/>
          </a:p>
        </p:txBody>
      </p:sp>
      <p:sp>
        <p:nvSpPr>
          <p:cNvPr id="243" name="Google Shape;243;p28"/>
          <p:cNvSpPr txBox="1"/>
          <p:nvPr>
            <p:ph idx="1" type="body"/>
          </p:nvPr>
        </p:nvSpPr>
        <p:spPr>
          <a:xfrm>
            <a:off x="628650" y="1447050"/>
            <a:ext cx="4747800" cy="3189000"/>
          </a:xfrm>
          <a:prstGeom prst="rect">
            <a:avLst/>
          </a:prstGeom>
          <a:noFill/>
          <a:ln>
            <a:noFill/>
          </a:ln>
        </p:spPr>
        <p:txBody>
          <a:bodyPr anchorCtr="0" anchor="t" bIns="34275" lIns="68575" spcFirstLastPara="1" rIns="68575" wrap="square" tIns="34275">
            <a:normAutofit/>
          </a:bodyPr>
          <a:lstStyle/>
          <a:p>
            <a:pPr indent="-127000" lvl="0" marL="177800" rtl="0" algn="l">
              <a:lnSpc>
                <a:spcPct val="110000"/>
              </a:lnSpc>
              <a:spcBef>
                <a:spcPts val="0"/>
              </a:spcBef>
              <a:spcAft>
                <a:spcPts val="0"/>
              </a:spcAft>
              <a:buClr>
                <a:schemeClr val="dk1"/>
              </a:buClr>
              <a:buSzPts val="1400"/>
              <a:buFont typeface="Open Sans"/>
              <a:buChar char="●"/>
            </a:pPr>
            <a:r>
              <a:rPr lang="en" sz="1400">
                <a:latin typeface="Open Sans"/>
                <a:ea typeface="Open Sans"/>
                <a:cs typeface="Open Sans"/>
                <a:sym typeface="Open Sans"/>
              </a:rPr>
              <a:t>Pedestrian fatalities have risen sharply in the united states in recent years.</a:t>
            </a:r>
            <a:endParaRPr sz="1400">
              <a:latin typeface="Open Sans"/>
              <a:ea typeface="Open Sans"/>
              <a:cs typeface="Open Sans"/>
              <a:sym typeface="Open Sans"/>
            </a:endParaRPr>
          </a:p>
          <a:p>
            <a:pPr indent="-127000" lvl="0" marL="177800" rtl="0" algn="l">
              <a:lnSpc>
                <a:spcPct val="110000"/>
              </a:lnSpc>
              <a:spcBef>
                <a:spcPts val="800"/>
              </a:spcBef>
              <a:spcAft>
                <a:spcPts val="0"/>
              </a:spcAft>
              <a:buClr>
                <a:schemeClr val="dk1"/>
              </a:buClr>
              <a:buSzPts val="1400"/>
              <a:buFont typeface="Open Sans"/>
              <a:buChar char="●"/>
            </a:pPr>
            <a:r>
              <a:rPr lang="en" sz="1400">
                <a:latin typeface="Open Sans"/>
                <a:ea typeface="Open Sans"/>
                <a:cs typeface="Open Sans"/>
                <a:sym typeface="Open Sans"/>
              </a:rPr>
              <a:t>In fact, in the last 10 years, from 2009 to 2018, pedestrian fatalities increased by a total of 53 percent. </a:t>
            </a:r>
            <a:endParaRPr sz="1400">
              <a:latin typeface="Open Sans"/>
              <a:ea typeface="Open Sans"/>
              <a:cs typeface="Open Sans"/>
              <a:sym typeface="Open Sans"/>
            </a:endParaRPr>
          </a:p>
          <a:p>
            <a:pPr indent="-127000" lvl="0" marL="177800" rtl="0" algn="l">
              <a:lnSpc>
                <a:spcPct val="110000"/>
              </a:lnSpc>
              <a:spcBef>
                <a:spcPts val="800"/>
              </a:spcBef>
              <a:spcAft>
                <a:spcPts val="0"/>
              </a:spcAft>
              <a:buClr>
                <a:schemeClr val="dk1"/>
              </a:buClr>
              <a:buSzPts val="1400"/>
              <a:buFont typeface="Open Sans"/>
              <a:buChar char="●"/>
            </a:pPr>
            <a:r>
              <a:rPr lang="en" sz="1400">
                <a:latin typeface="Open Sans"/>
                <a:ea typeface="Open Sans"/>
                <a:cs typeface="Open Sans"/>
                <a:sym typeface="Open Sans"/>
              </a:rPr>
              <a:t>However, all other traffic fatalities fell by 2 percent. </a:t>
            </a:r>
            <a:endParaRPr sz="1400">
              <a:latin typeface="Open Sans"/>
              <a:ea typeface="Open Sans"/>
              <a:cs typeface="Open Sans"/>
              <a:sym typeface="Open Sans"/>
            </a:endParaRPr>
          </a:p>
          <a:p>
            <a:pPr indent="-127000" lvl="0" marL="177800" rtl="0" algn="l">
              <a:lnSpc>
                <a:spcPct val="110000"/>
              </a:lnSpc>
              <a:spcBef>
                <a:spcPts val="800"/>
              </a:spcBef>
              <a:spcAft>
                <a:spcPts val="0"/>
              </a:spcAft>
              <a:buClr>
                <a:schemeClr val="dk1"/>
              </a:buClr>
              <a:buSzPts val="1400"/>
              <a:buFont typeface="Open Sans"/>
              <a:buChar char="●"/>
            </a:pPr>
            <a:r>
              <a:rPr lang="en" sz="1400">
                <a:latin typeface="Open Sans"/>
                <a:ea typeface="Open Sans"/>
                <a:cs typeface="Open Sans"/>
                <a:sym typeface="Open Sans"/>
              </a:rPr>
              <a:t>For example, In 2019, total pedestrian </a:t>
            </a:r>
            <a:r>
              <a:rPr lang="en" sz="1400">
                <a:latin typeface="Open Sans"/>
                <a:ea typeface="Open Sans"/>
                <a:cs typeface="Open Sans"/>
                <a:sym typeface="Open Sans"/>
              </a:rPr>
              <a:t>fatalities </a:t>
            </a:r>
            <a:r>
              <a:rPr lang="en" sz="1400">
                <a:latin typeface="Open Sans"/>
                <a:ea typeface="Open Sans"/>
                <a:cs typeface="Open Sans"/>
                <a:sym typeface="Open Sans"/>
              </a:rPr>
              <a:t>was 6,590, highest recorded since 1988.</a:t>
            </a:r>
            <a:endParaRPr sz="1400">
              <a:latin typeface="Open Sans"/>
              <a:ea typeface="Open Sans"/>
              <a:cs typeface="Open Sans"/>
              <a:sym typeface="Open Sans"/>
            </a:endParaRPr>
          </a:p>
          <a:p>
            <a:pPr indent="-127000" lvl="0" marL="177800" rtl="0" algn="l">
              <a:lnSpc>
                <a:spcPct val="110000"/>
              </a:lnSpc>
              <a:spcBef>
                <a:spcPts val="800"/>
              </a:spcBef>
              <a:spcAft>
                <a:spcPts val="0"/>
              </a:spcAft>
              <a:buClr>
                <a:schemeClr val="dk1"/>
              </a:buClr>
              <a:buSzPts val="1400"/>
              <a:buFont typeface="Open Sans"/>
              <a:buChar char="●"/>
            </a:pPr>
            <a:r>
              <a:rPr lang="en" sz="1400">
                <a:latin typeface="Open Sans"/>
                <a:ea typeface="Open Sans"/>
                <a:cs typeface="Open Sans"/>
                <a:sym typeface="Open Sans"/>
              </a:rPr>
              <a:t>That is about about one </a:t>
            </a:r>
            <a:r>
              <a:rPr lang="en" sz="1400">
                <a:latin typeface="Open Sans"/>
                <a:ea typeface="Open Sans"/>
                <a:cs typeface="Open Sans"/>
                <a:sym typeface="Open Sans"/>
              </a:rPr>
              <a:t>fatality </a:t>
            </a:r>
            <a:r>
              <a:rPr lang="en" sz="1400">
                <a:latin typeface="Open Sans"/>
                <a:ea typeface="Open Sans"/>
                <a:cs typeface="Open Sans"/>
                <a:sym typeface="Open Sans"/>
              </a:rPr>
              <a:t>every 88 minutes.</a:t>
            </a:r>
            <a:endParaRPr sz="1400">
              <a:latin typeface="Open Sans"/>
              <a:ea typeface="Open Sans"/>
              <a:cs typeface="Open Sans"/>
              <a:sym typeface="Open Sans"/>
            </a:endParaRPr>
          </a:p>
          <a:p>
            <a:pPr indent="-38100" lvl="0" marL="177800" rtl="0" algn="l">
              <a:lnSpc>
                <a:spcPct val="110000"/>
              </a:lnSpc>
              <a:spcBef>
                <a:spcPts val="800"/>
              </a:spcBef>
              <a:spcAft>
                <a:spcPts val="0"/>
              </a:spcAft>
              <a:buClr>
                <a:schemeClr val="dk1"/>
              </a:buClr>
              <a:buSzPts val="2100"/>
              <a:buNone/>
            </a:pPr>
            <a:r>
              <a:t/>
            </a:r>
            <a:endParaRPr sz="1100"/>
          </a:p>
          <a:p>
            <a:pPr indent="-38100" lvl="0" marL="177800" rtl="0" algn="l">
              <a:lnSpc>
                <a:spcPct val="110000"/>
              </a:lnSpc>
              <a:spcBef>
                <a:spcPts val="800"/>
              </a:spcBef>
              <a:spcAft>
                <a:spcPts val="0"/>
              </a:spcAft>
              <a:buClr>
                <a:schemeClr val="dk1"/>
              </a:buClr>
              <a:buSzPts val="2100"/>
              <a:buNone/>
            </a:pPr>
            <a:r>
              <a:t/>
            </a:r>
            <a:endParaRPr sz="1100"/>
          </a:p>
          <a:p>
            <a:pPr indent="-38100" lvl="0" marL="177800" rtl="0" algn="l">
              <a:lnSpc>
                <a:spcPct val="110000"/>
              </a:lnSpc>
              <a:spcBef>
                <a:spcPts val="800"/>
              </a:spcBef>
              <a:spcAft>
                <a:spcPts val="0"/>
              </a:spcAft>
              <a:buClr>
                <a:schemeClr val="dk1"/>
              </a:buClr>
              <a:buSzPts val="2100"/>
              <a:buNone/>
            </a:pPr>
            <a:r>
              <a:t/>
            </a:r>
            <a:endParaRPr sz="1100"/>
          </a:p>
          <a:p>
            <a:pPr indent="-38100" lvl="0" marL="177800" rtl="0" algn="l">
              <a:lnSpc>
                <a:spcPct val="110000"/>
              </a:lnSpc>
              <a:spcBef>
                <a:spcPts val="800"/>
              </a:spcBef>
              <a:spcAft>
                <a:spcPts val="1200"/>
              </a:spcAft>
              <a:buClr>
                <a:schemeClr val="dk1"/>
              </a:buClr>
              <a:buSzPts val="2100"/>
              <a:buNone/>
            </a:pPr>
            <a:r>
              <a:t/>
            </a:r>
            <a:endParaRPr sz="1100"/>
          </a:p>
        </p:txBody>
      </p:sp>
      <p:pic>
        <p:nvPicPr>
          <p:cNvPr id="244" name="Google Shape;244;p28"/>
          <p:cNvPicPr preferRelativeResize="0"/>
          <p:nvPr/>
        </p:nvPicPr>
        <p:blipFill>
          <a:blip r:embed="rId3">
            <a:alphaModFix/>
          </a:blip>
          <a:stretch>
            <a:fillRect/>
          </a:stretch>
        </p:blipFill>
        <p:spPr>
          <a:xfrm>
            <a:off x="5376526" y="434250"/>
            <a:ext cx="3472350" cy="46312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dk1"/>
              </a:buClr>
              <a:buSzPts val="3200"/>
              <a:buFont typeface="Arial"/>
              <a:buNone/>
            </a:pPr>
            <a:r>
              <a:rPr lang="en" sz="3400"/>
              <a:t>US Pedestrian </a:t>
            </a:r>
            <a:r>
              <a:rPr lang="en" sz="3400"/>
              <a:t>fatalities </a:t>
            </a:r>
            <a:r>
              <a:rPr lang="en" sz="3400"/>
              <a:t>in last 30 years</a:t>
            </a:r>
            <a:endParaRPr sz="3400"/>
          </a:p>
        </p:txBody>
      </p:sp>
      <p:pic>
        <p:nvPicPr>
          <p:cNvPr descr="Chart, line chart&#10;&#10;Description automatically generated" id="250" name="Google Shape;250;p29"/>
          <p:cNvPicPr preferRelativeResize="0"/>
          <p:nvPr>
            <p:ph idx="1" type="body"/>
          </p:nvPr>
        </p:nvPicPr>
        <p:blipFill rotWithShape="1">
          <a:blip r:embed="rId3">
            <a:alphaModFix/>
          </a:blip>
          <a:srcRect b="0" l="0" r="0" t="0"/>
          <a:stretch/>
        </p:blipFill>
        <p:spPr>
          <a:xfrm>
            <a:off x="2977158" y="1446610"/>
            <a:ext cx="3189684" cy="31896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4" name="Shape 254"/>
        <p:cNvGrpSpPr/>
        <p:nvPr/>
      </p:nvGrpSpPr>
      <p:grpSpPr>
        <a:xfrm>
          <a:off x="0" y="0"/>
          <a:ext cx="0" cy="0"/>
          <a:chOff x="0" y="0"/>
          <a:chExt cx="0" cy="0"/>
        </a:xfrm>
      </p:grpSpPr>
      <p:sp>
        <p:nvSpPr>
          <p:cNvPr id="255" name="Google Shape;255;p30"/>
          <p:cNvSpPr txBox="1"/>
          <p:nvPr>
            <p:ph type="title"/>
          </p:nvPr>
        </p:nvSpPr>
        <p:spPr>
          <a:xfrm>
            <a:off x="473199" y="161350"/>
            <a:ext cx="5470800" cy="1110900"/>
          </a:xfrm>
          <a:prstGeom prst="rect">
            <a:avLst/>
          </a:prstGeom>
          <a:noFill/>
          <a:ln>
            <a:noFill/>
          </a:ln>
        </p:spPr>
        <p:txBody>
          <a:bodyPr anchorCtr="0" anchor="b" bIns="34275" lIns="68575" spcFirstLastPara="1" rIns="68575" wrap="square" tIns="34275">
            <a:normAutofit/>
          </a:bodyPr>
          <a:lstStyle/>
          <a:p>
            <a:pPr indent="0" lvl="0" marL="0" rtl="0" algn="l">
              <a:lnSpc>
                <a:spcPct val="100000"/>
              </a:lnSpc>
              <a:spcBef>
                <a:spcPts val="0"/>
              </a:spcBef>
              <a:spcAft>
                <a:spcPts val="0"/>
              </a:spcAft>
              <a:buClr>
                <a:schemeClr val="dk1"/>
              </a:buClr>
              <a:buSzPts val="2700"/>
              <a:buFont typeface="Arial"/>
              <a:buNone/>
            </a:pPr>
            <a:r>
              <a:rPr lang="en"/>
              <a:t>Pedestrian Fatalities Breakdown </a:t>
            </a:r>
            <a:endParaRPr/>
          </a:p>
        </p:txBody>
      </p:sp>
      <p:sp>
        <p:nvSpPr>
          <p:cNvPr id="256" name="Google Shape;256;p30"/>
          <p:cNvSpPr/>
          <p:nvPr/>
        </p:nvSpPr>
        <p:spPr>
          <a:xfrm>
            <a:off x="473202" y="1434213"/>
            <a:ext cx="3086100" cy="13716"/>
          </a:xfrm>
          <a:custGeom>
            <a:rect b="b" l="l" r="r" t="t"/>
            <a:pathLst>
              <a:path extrusionOk="0" fill="none" h="18288" w="411480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extrusionOk="0" h="18288" w="411480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4DAFC3"/>
          </a:solidFill>
          <a:ln cap="rnd" cmpd="sng" w="38100">
            <a:solidFill>
              <a:srgbClr val="4DAFC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7" name="Google Shape;257;p30"/>
          <p:cNvSpPr txBox="1"/>
          <p:nvPr>
            <p:ph idx="1" type="body"/>
          </p:nvPr>
        </p:nvSpPr>
        <p:spPr>
          <a:xfrm>
            <a:off x="473175" y="1609900"/>
            <a:ext cx="3688200" cy="1199100"/>
          </a:xfrm>
          <a:prstGeom prst="rect">
            <a:avLst/>
          </a:prstGeom>
          <a:noFill/>
          <a:ln>
            <a:noFill/>
          </a:ln>
        </p:spPr>
        <p:txBody>
          <a:bodyPr anchorCtr="0" anchor="t" bIns="34275" lIns="68575" spcFirstLastPara="1" rIns="68575" wrap="square" tIns="34275">
            <a:noAutofit/>
          </a:bodyPr>
          <a:lstStyle/>
          <a:p>
            <a:pPr indent="-152400" lvl="0" marL="177800" rtl="0" algn="l">
              <a:lnSpc>
                <a:spcPct val="100000"/>
              </a:lnSpc>
              <a:spcBef>
                <a:spcPts val="0"/>
              </a:spcBef>
              <a:spcAft>
                <a:spcPts val="0"/>
              </a:spcAft>
              <a:buClr>
                <a:schemeClr val="lt1"/>
              </a:buClr>
              <a:buSzPts val="1400"/>
              <a:buFont typeface="Open Sans"/>
              <a:buChar char="●"/>
            </a:pPr>
            <a:r>
              <a:rPr lang="en" sz="1400">
                <a:latin typeface="Open Sans"/>
                <a:ea typeface="Open Sans"/>
                <a:cs typeface="Open Sans"/>
                <a:sym typeface="Open Sans"/>
              </a:rPr>
              <a:t>Pedestrian accidents are quite dependent on  different environment characteristics like land use, pedestrian location, lighting conditions and seasons(months) and time of the day. </a:t>
            </a:r>
            <a:endParaRPr sz="1400">
              <a:latin typeface="Open Sans"/>
              <a:ea typeface="Open Sans"/>
              <a:cs typeface="Open Sans"/>
              <a:sym typeface="Open Sans"/>
            </a:endParaRPr>
          </a:p>
          <a:p>
            <a:pPr indent="0" lvl="0" marL="0" rtl="0" algn="l">
              <a:lnSpc>
                <a:spcPct val="100000"/>
              </a:lnSpc>
              <a:spcBef>
                <a:spcPts val="800"/>
              </a:spcBef>
              <a:spcAft>
                <a:spcPts val="1200"/>
              </a:spcAft>
              <a:buNone/>
            </a:pPr>
            <a:r>
              <a:t/>
            </a:r>
            <a:endParaRPr sz="1400"/>
          </a:p>
        </p:txBody>
      </p:sp>
      <p:pic>
        <p:nvPicPr>
          <p:cNvPr descr="Chart, pie chart&#10;&#10;Description automatically generated" id="258" name="Google Shape;258;p30"/>
          <p:cNvPicPr preferRelativeResize="0"/>
          <p:nvPr/>
        </p:nvPicPr>
        <p:blipFill rotWithShape="1">
          <a:blip r:embed="rId3">
            <a:alphaModFix/>
          </a:blip>
          <a:srcRect b="0" l="0" r="0" t="0"/>
          <a:stretch/>
        </p:blipFill>
        <p:spPr>
          <a:xfrm>
            <a:off x="4383818" y="1272257"/>
            <a:ext cx="4581144" cy="1260802"/>
          </a:xfrm>
          <a:prstGeom prst="rect">
            <a:avLst/>
          </a:prstGeom>
          <a:noFill/>
          <a:ln>
            <a:noFill/>
          </a:ln>
        </p:spPr>
      </p:pic>
      <p:sp>
        <p:nvSpPr>
          <p:cNvPr id="259" name="Google Shape;259;p30"/>
          <p:cNvSpPr txBox="1"/>
          <p:nvPr/>
        </p:nvSpPr>
        <p:spPr>
          <a:xfrm>
            <a:off x="473175" y="2809000"/>
            <a:ext cx="7737600" cy="1311900"/>
          </a:xfrm>
          <a:prstGeom prst="rect">
            <a:avLst/>
          </a:prstGeom>
          <a:noFill/>
          <a:ln>
            <a:noFill/>
          </a:ln>
        </p:spPr>
        <p:txBody>
          <a:bodyPr anchorCtr="0" anchor="t" bIns="91425" lIns="91425" spcFirstLastPara="1" rIns="91425" wrap="square" tIns="91425">
            <a:noAutofit/>
          </a:bodyPr>
          <a:lstStyle/>
          <a:p>
            <a:pPr indent="-152400" lvl="0" marL="177800" rtl="0" algn="l">
              <a:spcBef>
                <a:spcPts val="80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More pedestrian fatalities occurred in urban areas (80 percent), than rural areas (20%)</a:t>
            </a:r>
            <a:endParaRPr>
              <a:solidFill>
                <a:schemeClr val="lt1"/>
              </a:solidFill>
              <a:latin typeface="Open Sans"/>
              <a:ea typeface="Open Sans"/>
              <a:cs typeface="Open Sans"/>
              <a:sym typeface="Open Sans"/>
            </a:endParaRPr>
          </a:p>
          <a:p>
            <a:pPr indent="-152400" lvl="0" marL="177800" rtl="0" algn="l">
              <a:spcBef>
                <a:spcPts val="80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 Only 18 percent of the fatalities occurred at intersection</a:t>
            </a:r>
            <a:endParaRPr>
              <a:solidFill>
                <a:schemeClr val="lt1"/>
              </a:solidFill>
              <a:latin typeface="Open Sans"/>
              <a:ea typeface="Open Sans"/>
              <a:cs typeface="Open Sans"/>
              <a:sym typeface="Open Sans"/>
            </a:endParaRPr>
          </a:p>
          <a:p>
            <a:pPr indent="-152400" lvl="0" marL="177800" rtl="0" algn="l">
              <a:spcBef>
                <a:spcPts val="80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75 percent of pedestrian fatalities  occurred in the dark, 21 in daylight, 2 percent in dusk , and 2 percent in dawn</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3" name="Shape 263"/>
        <p:cNvGrpSpPr/>
        <p:nvPr/>
      </p:nvGrpSpPr>
      <p:grpSpPr>
        <a:xfrm>
          <a:off x="0" y="0"/>
          <a:ext cx="0" cy="0"/>
          <a:chOff x="0" y="0"/>
          <a:chExt cx="0" cy="0"/>
        </a:xfrm>
      </p:grpSpPr>
      <p:sp>
        <p:nvSpPr>
          <p:cNvPr id="264" name="Google Shape;264;p31"/>
          <p:cNvSpPr/>
          <p:nvPr/>
        </p:nvSpPr>
        <p:spPr>
          <a:xfrm>
            <a:off x="628650" y="3552662"/>
            <a:ext cx="3182692" cy="20574"/>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pic>
        <p:nvPicPr>
          <p:cNvPr descr="Graphical user interface, application, table, Excel&#10;&#10;Description automatically generated" id="265" name="Google Shape;265;p31"/>
          <p:cNvPicPr preferRelativeResize="0"/>
          <p:nvPr>
            <p:ph idx="1" type="body"/>
          </p:nvPr>
        </p:nvPicPr>
        <p:blipFill rotWithShape="1">
          <a:blip r:embed="rId3">
            <a:alphaModFix/>
          </a:blip>
          <a:srcRect b="0" l="0" r="0" t="0"/>
          <a:stretch/>
        </p:blipFill>
        <p:spPr>
          <a:xfrm>
            <a:off x="4919667" y="136617"/>
            <a:ext cx="3941700" cy="4728300"/>
          </a:xfrm>
          <a:prstGeom prst="rect">
            <a:avLst/>
          </a:prstGeom>
          <a:noFill/>
          <a:ln>
            <a:noFill/>
          </a:ln>
        </p:spPr>
      </p:pic>
      <p:sp>
        <p:nvSpPr>
          <p:cNvPr id="266" name="Google Shape;266;p31"/>
          <p:cNvSpPr txBox="1"/>
          <p:nvPr/>
        </p:nvSpPr>
        <p:spPr>
          <a:xfrm>
            <a:off x="544150" y="638775"/>
            <a:ext cx="3941700" cy="4297200"/>
          </a:xfrm>
          <a:prstGeom prst="rect">
            <a:avLst/>
          </a:prstGeom>
          <a:noFill/>
          <a:ln>
            <a:noFill/>
          </a:ln>
        </p:spPr>
        <p:txBody>
          <a:bodyPr anchorCtr="0" anchor="t" bIns="91425" lIns="91425" spcFirstLastPara="1" rIns="91425" wrap="square" tIns="91425">
            <a:noAutofit/>
          </a:bodyPr>
          <a:lstStyle/>
          <a:p>
            <a:pPr indent="-152400" lvl="0" marL="177800" rtl="0" algn="l">
              <a:lnSpc>
                <a:spcPct val="110000"/>
              </a:lnSpc>
              <a:spcBef>
                <a:spcPts val="80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Cities with the highest number of pedestrian fatalities were Los Angeles, followed by Phoenix and NY.  (but some have high population) </a:t>
            </a:r>
            <a:endParaRPr sz="1800">
              <a:solidFill>
                <a:schemeClr val="lt1"/>
              </a:solidFill>
              <a:latin typeface="Open Sans"/>
              <a:ea typeface="Open Sans"/>
              <a:cs typeface="Open Sans"/>
              <a:sym typeface="Open Sans"/>
            </a:endParaRPr>
          </a:p>
          <a:p>
            <a:pPr indent="-38100" lvl="0" marL="177800" rtl="0" algn="l">
              <a:lnSpc>
                <a:spcPct val="110000"/>
              </a:lnSpc>
              <a:spcBef>
                <a:spcPts val="800"/>
              </a:spcBef>
              <a:spcAft>
                <a:spcPts val="0"/>
              </a:spcAft>
              <a:buClr>
                <a:schemeClr val="dk1"/>
              </a:buClr>
              <a:buSzPts val="2100"/>
              <a:buFont typeface="Arial"/>
              <a:buNone/>
            </a:pPr>
            <a:r>
              <a:t/>
            </a:r>
            <a:endParaRPr sz="1800">
              <a:solidFill>
                <a:schemeClr val="lt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dk1"/>
              </a:buClr>
              <a:buSzPts val="3600"/>
              <a:buFont typeface="Arial"/>
              <a:buNone/>
            </a:pPr>
            <a:r>
              <a:rPr lang="en"/>
              <a:t>Pedestrian Fatalities by Age</a:t>
            </a:r>
            <a:endParaRPr/>
          </a:p>
        </p:txBody>
      </p:sp>
      <p:sp>
        <p:nvSpPr>
          <p:cNvPr id="272" name="Google Shape;272;p32"/>
          <p:cNvSpPr txBox="1"/>
          <p:nvPr>
            <p:ph idx="1" type="body"/>
          </p:nvPr>
        </p:nvSpPr>
        <p:spPr>
          <a:xfrm>
            <a:off x="628650" y="1447038"/>
            <a:ext cx="3737053" cy="3188970"/>
          </a:xfrm>
          <a:prstGeom prst="rect">
            <a:avLst/>
          </a:prstGeom>
          <a:noFill/>
          <a:ln>
            <a:noFill/>
          </a:ln>
        </p:spPr>
        <p:txBody>
          <a:bodyPr anchorCtr="0" anchor="t" bIns="34275" lIns="68575" spcFirstLastPara="1" rIns="68575" wrap="square" tIns="34275">
            <a:normAutofit/>
          </a:bodyPr>
          <a:lstStyle/>
          <a:p>
            <a:pPr indent="-127000" lvl="0" marL="177800" rtl="0" algn="l">
              <a:lnSpc>
                <a:spcPct val="110000"/>
              </a:lnSpc>
              <a:spcBef>
                <a:spcPts val="0"/>
              </a:spcBef>
              <a:spcAft>
                <a:spcPts val="0"/>
              </a:spcAft>
              <a:buClr>
                <a:schemeClr val="dk1"/>
              </a:buClr>
              <a:buSzPts val="1400"/>
              <a:buFont typeface="Open Sans"/>
              <a:buChar char="●"/>
            </a:pPr>
            <a:r>
              <a:rPr lang="en" sz="1400">
                <a:latin typeface="Open Sans"/>
                <a:ea typeface="Open Sans"/>
                <a:cs typeface="Open Sans"/>
                <a:sym typeface="Open Sans"/>
              </a:rPr>
              <a:t>The highest percent of age group involved in pedestrian traffic fatalities were people in their 50s (21 percent) </a:t>
            </a:r>
            <a:endParaRPr sz="1400">
              <a:latin typeface="Open Sans"/>
              <a:ea typeface="Open Sans"/>
              <a:cs typeface="Open Sans"/>
              <a:sym typeface="Open Sans"/>
            </a:endParaRPr>
          </a:p>
          <a:p>
            <a:pPr indent="-127000" lvl="0" marL="177800" rtl="0" algn="l">
              <a:lnSpc>
                <a:spcPct val="110000"/>
              </a:lnSpc>
              <a:spcBef>
                <a:spcPts val="800"/>
              </a:spcBef>
              <a:spcAft>
                <a:spcPts val="0"/>
              </a:spcAft>
              <a:buClr>
                <a:schemeClr val="dk1"/>
              </a:buClr>
              <a:buSzPts val="1400"/>
              <a:buFont typeface="Open Sans"/>
              <a:buChar char="●"/>
            </a:pPr>
            <a:r>
              <a:rPr lang="en" sz="1400">
                <a:latin typeface="Open Sans"/>
                <a:ea typeface="Open Sans"/>
                <a:cs typeface="Open Sans"/>
                <a:sym typeface="Open Sans"/>
              </a:rPr>
              <a:t>The lowest percent of age group involved in pedestrian traffic fatalities were young children  (5-9 years old)</a:t>
            </a:r>
            <a:endParaRPr sz="1400">
              <a:latin typeface="Open Sans"/>
              <a:ea typeface="Open Sans"/>
              <a:cs typeface="Open Sans"/>
              <a:sym typeface="Open Sans"/>
            </a:endParaRPr>
          </a:p>
          <a:p>
            <a:pPr indent="-127000" lvl="0" marL="177800" rtl="0" algn="l">
              <a:lnSpc>
                <a:spcPct val="110000"/>
              </a:lnSpc>
              <a:spcBef>
                <a:spcPts val="800"/>
              </a:spcBef>
              <a:spcAft>
                <a:spcPts val="0"/>
              </a:spcAft>
              <a:buClr>
                <a:schemeClr val="dk1"/>
              </a:buClr>
              <a:buSzPts val="1400"/>
              <a:buFont typeface="Open Sans"/>
              <a:buChar char="●"/>
            </a:pPr>
            <a:r>
              <a:rPr lang="en" sz="1400">
                <a:latin typeface="Open Sans"/>
                <a:ea typeface="Open Sans"/>
                <a:cs typeface="Open Sans"/>
                <a:sym typeface="Open Sans"/>
              </a:rPr>
              <a:t>The average age of pedestrian killed were of age 47. </a:t>
            </a:r>
            <a:endParaRPr sz="1400">
              <a:latin typeface="Open Sans"/>
              <a:ea typeface="Open Sans"/>
              <a:cs typeface="Open Sans"/>
              <a:sym typeface="Open Sans"/>
            </a:endParaRPr>
          </a:p>
          <a:p>
            <a:pPr indent="-127000" lvl="0" marL="177800" rtl="0" algn="l">
              <a:spcBef>
                <a:spcPts val="0"/>
              </a:spcBef>
              <a:spcAft>
                <a:spcPts val="0"/>
              </a:spcAft>
              <a:buSzPts val="1400"/>
              <a:buFont typeface="Open Sans"/>
              <a:buChar char="●"/>
            </a:pPr>
            <a:r>
              <a:rPr lang="en" sz="1400">
                <a:latin typeface="Open Sans"/>
                <a:ea typeface="Open Sans"/>
                <a:cs typeface="Open Sans"/>
                <a:sym typeface="Open Sans"/>
              </a:rPr>
              <a:t>70 percent of the pedestrian killed in traffic accidents were male.</a:t>
            </a:r>
            <a:endParaRPr sz="1400">
              <a:latin typeface="Open Sans"/>
              <a:ea typeface="Open Sans"/>
              <a:cs typeface="Open Sans"/>
              <a:sym typeface="Open Sans"/>
            </a:endParaRPr>
          </a:p>
          <a:p>
            <a:pPr indent="0" lvl="0" marL="0" rtl="0" algn="l">
              <a:lnSpc>
                <a:spcPct val="110000"/>
              </a:lnSpc>
              <a:spcBef>
                <a:spcPts val="1200"/>
              </a:spcBef>
              <a:spcAft>
                <a:spcPts val="1200"/>
              </a:spcAft>
              <a:buClr>
                <a:schemeClr val="dk1"/>
              </a:buClr>
              <a:buSzPts val="2100"/>
              <a:buNone/>
            </a:pPr>
            <a:r>
              <a:t/>
            </a:r>
            <a:endParaRPr sz="1400">
              <a:latin typeface="Open Sans"/>
              <a:ea typeface="Open Sans"/>
              <a:cs typeface="Open Sans"/>
              <a:sym typeface="Open Sans"/>
            </a:endParaRPr>
          </a:p>
        </p:txBody>
      </p:sp>
      <p:pic>
        <p:nvPicPr>
          <p:cNvPr descr="Table&#10;&#10;Description automatically generated" id="273" name="Google Shape;273;p32"/>
          <p:cNvPicPr preferRelativeResize="0"/>
          <p:nvPr/>
        </p:nvPicPr>
        <p:blipFill rotWithShape="1">
          <a:blip r:embed="rId3">
            <a:alphaModFix/>
          </a:blip>
          <a:srcRect b="0" l="0" r="0" t="0"/>
          <a:stretch/>
        </p:blipFill>
        <p:spPr>
          <a:xfrm>
            <a:off x="4365703" y="1381037"/>
            <a:ext cx="3454090" cy="36395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dk1"/>
              </a:buClr>
              <a:buSzPts val="3600"/>
              <a:buFont typeface="Arial"/>
              <a:buNone/>
            </a:pPr>
            <a:r>
              <a:rPr lang="en"/>
              <a:t>What are the main causes</a:t>
            </a:r>
            <a:endParaRPr/>
          </a:p>
        </p:txBody>
      </p:sp>
      <p:sp>
        <p:nvSpPr>
          <p:cNvPr id="279" name="Google Shape;279;p33"/>
          <p:cNvSpPr txBox="1"/>
          <p:nvPr>
            <p:ph idx="1" type="body"/>
          </p:nvPr>
        </p:nvSpPr>
        <p:spPr>
          <a:xfrm>
            <a:off x="628650" y="1447050"/>
            <a:ext cx="4170600" cy="3189000"/>
          </a:xfrm>
          <a:prstGeom prst="rect">
            <a:avLst/>
          </a:prstGeom>
          <a:noFill/>
          <a:ln>
            <a:noFill/>
          </a:ln>
        </p:spPr>
        <p:txBody>
          <a:bodyPr anchorCtr="0" anchor="t" bIns="34275" lIns="68575" spcFirstLastPara="1" rIns="68575" wrap="square" tIns="34275">
            <a:normAutofit/>
          </a:bodyPr>
          <a:lstStyle/>
          <a:p>
            <a:pPr indent="-127000" lvl="0" marL="177800" rtl="0" algn="l">
              <a:lnSpc>
                <a:spcPct val="110000"/>
              </a:lnSpc>
              <a:spcBef>
                <a:spcPts val="0"/>
              </a:spcBef>
              <a:spcAft>
                <a:spcPts val="0"/>
              </a:spcAft>
              <a:buClr>
                <a:schemeClr val="dk1"/>
              </a:buClr>
              <a:buSzPts val="1400"/>
              <a:buFont typeface="Open Sans"/>
              <a:buChar char="●"/>
            </a:pPr>
            <a:r>
              <a:rPr lang="en" sz="1400">
                <a:latin typeface="Open Sans"/>
                <a:ea typeface="Open Sans"/>
                <a:cs typeface="Open Sans"/>
                <a:sym typeface="Open Sans"/>
              </a:rPr>
              <a:t>Alcohol, a</a:t>
            </a:r>
            <a:r>
              <a:rPr lang="en" sz="1400">
                <a:latin typeface="Open Sans"/>
                <a:ea typeface="Open Sans"/>
                <a:cs typeface="Open Sans"/>
                <a:sym typeface="Open Sans"/>
              </a:rPr>
              <a:t>bout 47 percent of the traffic crashes that resulted in pedestrian fatalities involved alcohol. </a:t>
            </a:r>
            <a:endParaRPr sz="1400">
              <a:latin typeface="Open Sans"/>
              <a:ea typeface="Open Sans"/>
              <a:cs typeface="Open Sans"/>
              <a:sym typeface="Open Sans"/>
            </a:endParaRPr>
          </a:p>
          <a:p>
            <a:pPr indent="-127000" lvl="0" marL="177800" rtl="0" algn="l">
              <a:lnSpc>
                <a:spcPct val="110000"/>
              </a:lnSpc>
              <a:spcBef>
                <a:spcPts val="800"/>
              </a:spcBef>
              <a:spcAft>
                <a:spcPts val="0"/>
              </a:spcAft>
              <a:buClr>
                <a:schemeClr val="dk1"/>
              </a:buClr>
              <a:buSzPts val="1400"/>
              <a:buFont typeface="Open Sans"/>
              <a:buChar char="●"/>
            </a:pPr>
            <a:r>
              <a:rPr lang="en" sz="1400">
                <a:latin typeface="Open Sans"/>
                <a:ea typeface="Open Sans"/>
                <a:cs typeface="Open Sans"/>
                <a:sym typeface="Open Sans"/>
              </a:rPr>
              <a:t>Distracted driving , walking (phones, talking, etc)</a:t>
            </a:r>
            <a:endParaRPr sz="1400">
              <a:latin typeface="Open Sans"/>
              <a:ea typeface="Open Sans"/>
              <a:cs typeface="Open Sans"/>
              <a:sym typeface="Open Sans"/>
            </a:endParaRPr>
          </a:p>
          <a:p>
            <a:pPr indent="-127000" lvl="0" marL="177800" rtl="0" algn="l">
              <a:lnSpc>
                <a:spcPct val="110000"/>
              </a:lnSpc>
              <a:spcBef>
                <a:spcPts val="800"/>
              </a:spcBef>
              <a:spcAft>
                <a:spcPts val="0"/>
              </a:spcAft>
              <a:buClr>
                <a:schemeClr val="dk1"/>
              </a:buClr>
              <a:buSzPts val="1400"/>
              <a:buFont typeface="Open Sans"/>
              <a:buChar char="●"/>
            </a:pPr>
            <a:r>
              <a:rPr lang="en" sz="1400">
                <a:latin typeface="Open Sans"/>
                <a:ea typeface="Open Sans"/>
                <a:cs typeface="Open Sans"/>
                <a:sym typeface="Open Sans"/>
              </a:rPr>
              <a:t>Speeding </a:t>
            </a:r>
            <a:endParaRPr sz="1400">
              <a:latin typeface="Open Sans"/>
              <a:ea typeface="Open Sans"/>
              <a:cs typeface="Open Sans"/>
              <a:sym typeface="Open Sans"/>
            </a:endParaRPr>
          </a:p>
          <a:p>
            <a:pPr indent="-127000" lvl="0" marL="177800" rtl="0" algn="l">
              <a:lnSpc>
                <a:spcPct val="110000"/>
              </a:lnSpc>
              <a:spcBef>
                <a:spcPts val="800"/>
              </a:spcBef>
              <a:spcAft>
                <a:spcPts val="0"/>
              </a:spcAft>
              <a:buClr>
                <a:schemeClr val="dk1"/>
              </a:buClr>
              <a:buSzPts val="1400"/>
              <a:buFont typeface="Open Sans"/>
              <a:buChar char="●"/>
            </a:pPr>
            <a:r>
              <a:rPr lang="en" sz="1400">
                <a:latin typeface="Open Sans"/>
                <a:ea typeface="Open Sans"/>
                <a:cs typeface="Open Sans"/>
                <a:sym typeface="Open Sans"/>
              </a:rPr>
              <a:t>Lack of visibility at night time. </a:t>
            </a:r>
            <a:endParaRPr sz="1400">
              <a:latin typeface="Open Sans"/>
              <a:ea typeface="Open Sans"/>
              <a:cs typeface="Open Sans"/>
              <a:sym typeface="Open Sans"/>
            </a:endParaRPr>
          </a:p>
          <a:p>
            <a:pPr indent="-127000" lvl="0" marL="177800" rtl="0" algn="l">
              <a:lnSpc>
                <a:spcPct val="110000"/>
              </a:lnSpc>
              <a:spcBef>
                <a:spcPts val="800"/>
              </a:spcBef>
              <a:spcAft>
                <a:spcPts val="0"/>
              </a:spcAft>
              <a:buClr>
                <a:schemeClr val="dk1"/>
              </a:buClr>
              <a:buSzPts val="1400"/>
              <a:buFont typeface="Open Sans"/>
              <a:buChar char="●"/>
            </a:pPr>
            <a:r>
              <a:rPr lang="en" sz="1400">
                <a:latin typeface="Open Sans"/>
                <a:ea typeface="Open Sans"/>
                <a:cs typeface="Open Sans"/>
                <a:sym typeface="Open Sans"/>
              </a:rPr>
              <a:t>Failing to yield and follow rules by both pedestrians, drivers. </a:t>
            </a:r>
            <a:endParaRPr sz="1400">
              <a:latin typeface="Open Sans"/>
              <a:ea typeface="Open Sans"/>
              <a:cs typeface="Open Sans"/>
              <a:sym typeface="Open Sans"/>
            </a:endParaRPr>
          </a:p>
          <a:p>
            <a:pPr indent="-38100" lvl="0" marL="177800" rtl="0" algn="l">
              <a:lnSpc>
                <a:spcPct val="110000"/>
              </a:lnSpc>
              <a:spcBef>
                <a:spcPts val="800"/>
              </a:spcBef>
              <a:spcAft>
                <a:spcPts val="0"/>
              </a:spcAft>
              <a:buClr>
                <a:schemeClr val="dk1"/>
              </a:buClr>
              <a:buSzPts val="2100"/>
              <a:buNone/>
            </a:pPr>
            <a:r>
              <a:t/>
            </a:r>
            <a:endParaRPr sz="1400">
              <a:latin typeface="Open Sans"/>
              <a:ea typeface="Open Sans"/>
              <a:cs typeface="Open Sans"/>
              <a:sym typeface="Open Sans"/>
            </a:endParaRPr>
          </a:p>
          <a:p>
            <a:pPr indent="-38100" lvl="0" marL="177800" rtl="0" algn="l">
              <a:lnSpc>
                <a:spcPct val="110000"/>
              </a:lnSpc>
              <a:spcBef>
                <a:spcPts val="800"/>
              </a:spcBef>
              <a:spcAft>
                <a:spcPts val="1200"/>
              </a:spcAft>
              <a:buClr>
                <a:schemeClr val="dk1"/>
              </a:buClr>
              <a:buSzPts val="2100"/>
              <a:buNone/>
            </a:pPr>
            <a:r>
              <a:t/>
            </a:r>
            <a:endParaRPr sz="1800">
              <a:latin typeface="Open Sans"/>
              <a:ea typeface="Open Sans"/>
              <a:cs typeface="Open Sans"/>
              <a:sym typeface="Open Sans"/>
            </a:endParaRPr>
          </a:p>
        </p:txBody>
      </p:sp>
      <p:pic>
        <p:nvPicPr>
          <p:cNvPr descr="7 Things Drinking Alcohol Does to Your Body | Cone Health" id="280" name="Google Shape;280;p33"/>
          <p:cNvPicPr preferRelativeResize="0"/>
          <p:nvPr/>
        </p:nvPicPr>
        <p:blipFill>
          <a:blip r:embed="rId3">
            <a:alphaModFix/>
          </a:blip>
          <a:stretch>
            <a:fillRect/>
          </a:stretch>
        </p:blipFill>
        <p:spPr>
          <a:xfrm>
            <a:off x="6157975" y="1351350"/>
            <a:ext cx="2357376" cy="1570600"/>
          </a:xfrm>
          <a:prstGeom prst="rect">
            <a:avLst/>
          </a:prstGeom>
          <a:noFill/>
          <a:ln>
            <a:noFill/>
          </a:ln>
        </p:spPr>
      </p:pic>
      <p:pic>
        <p:nvPicPr>
          <p:cNvPr descr="Does Punishing Speeders Prevent Speeding? – Association for Psychological  Science – APS" id="281" name="Google Shape;281;p33"/>
          <p:cNvPicPr preferRelativeResize="0"/>
          <p:nvPr/>
        </p:nvPicPr>
        <p:blipFill>
          <a:blip r:embed="rId4">
            <a:alphaModFix/>
          </a:blip>
          <a:stretch>
            <a:fillRect/>
          </a:stretch>
        </p:blipFill>
        <p:spPr>
          <a:xfrm>
            <a:off x="6239015" y="3068950"/>
            <a:ext cx="2195285" cy="1829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dk1"/>
              </a:buClr>
              <a:buSzPts val="3200"/>
              <a:buFont typeface="Arial"/>
              <a:buNone/>
            </a:pPr>
            <a:r>
              <a:rPr lang="en"/>
              <a:t>Important safety recommendations</a:t>
            </a:r>
            <a:endParaRPr/>
          </a:p>
        </p:txBody>
      </p:sp>
      <p:sp>
        <p:nvSpPr>
          <p:cNvPr id="287" name="Google Shape;287;p34"/>
          <p:cNvSpPr txBox="1"/>
          <p:nvPr>
            <p:ph idx="1" type="body"/>
          </p:nvPr>
        </p:nvSpPr>
        <p:spPr>
          <a:xfrm>
            <a:off x="628650" y="1447050"/>
            <a:ext cx="3943200" cy="3189000"/>
          </a:xfrm>
          <a:prstGeom prst="rect">
            <a:avLst/>
          </a:prstGeom>
          <a:noFill/>
          <a:ln>
            <a:noFill/>
          </a:ln>
        </p:spPr>
        <p:txBody>
          <a:bodyPr anchorCtr="0" anchor="t" bIns="34275" lIns="68575" spcFirstLastPara="1" rIns="68575" wrap="square" tIns="34275">
            <a:normAutofit/>
          </a:bodyPr>
          <a:lstStyle/>
          <a:p>
            <a:pPr indent="-127000" lvl="0" marL="177800" rtl="0" algn="l">
              <a:lnSpc>
                <a:spcPct val="100000"/>
              </a:lnSpc>
              <a:spcBef>
                <a:spcPts val="0"/>
              </a:spcBef>
              <a:spcAft>
                <a:spcPts val="0"/>
              </a:spcAft>
              <a:buSzPts val="1400"/>
              <a:buFont typeface="Open Sans"/>
              <a:buChar char="●"/>
            </a:pPr>
            <a:r>
              <a:rPr lang="en" sz="1400">
                <a:latin typeface="Open Sans"/>
                <a:ea typeface="Open Sans"/>
                <a:cs typeface="Open Sans"/>
                <a:sym typeface="Open Sans"/>
              </a:rPr>
              <a:t>For bicyclist, </a:t>
            </a:r>
            <a:r>
              <a:rPr lang="en" sz="1400">
                <a:latin typeface="Open Sans"/>
                <a:ea typeface="Open Sans"/>
                <a:cs typeface="Open Sans"/>
                <a:sym typeface="Open Sans"/>
              </a:rPr>
              <a:t>sidewalks</a:t>
            </a:r>
            <a:r>
              <a:rPr lang="en" sz="1400">
                <a:latin typeface="Open Sans"/>
                <a:ea typeface="Open Sans"/>
                <a:cs typeface="Open Sans"/>
                <a:sym typeface="Open Sans"/>
              </a:rPr>
              <a:t> are also recommended if no bicycle lane is available. </a:t>
            </a:r>
            <a:endParaRPr sz="1400">
              <a:latin typeface="Open Sans"/>
              <a:ea typeface="Open Sans"/>
              <a:cs typeface="Open Sans"/>
              <a:sym typeface="Open Sans"/>
            </a:endParaRPr>
          </a:p>
          <a:p>
            <a:pPr indent="-127000" lvl="0" marL="177800" rtl="0" algn="l">
              <a:lnSpc>
                <a:spcPct val="100000"/>
              </a:lnSpc>
              <a:spcBef>
                <a:spcPts val="1200"/>
              </a:spcBef>
              <a:spcAft>
                <a:spcPts val="0"/>
              </a:spcAft>
              <a:buClr>
                <a:schemeClr val="dk1"/>
              </a:buClr>
              <a:buSzPts val="1400"/>
              <a:buFont typeface="Open Sans"/>
              <a:buChar char="●"/>
            </a:pPr>
            <a:r>
              <a:rPr lang="en" sz="1400">
                <a:latin typeface="Open Sans"/>
                <a:ea typeface="Open Sans"/>
                <a:cs typeface="Open Sans"/>
                <a:sym typeface="Open Sans"/>
              </a:rPr>
              <a:t>Using electronic devices like phones, music players by both pedestrians and drivers  should be abstained.</a:t>
            </a:r>
            <a:endParaRPr sz="1400">
              <a:latin typeface="Open Sans"/>
              <a:ea typeface="Open Sans"/>
              <a:cs typeface="Open Sans"/>
              <a:sym typeface="Open Sans"/>
            </a:endParaRPr>
          </a:p>
          <a:p>
            <a:pPr indent="-127000" lvl="0" marL="177800" rtl="0" algn="l">
              <a:lnSpc>
                <a:spcPct val="100000"/>
              </a:lnSpc>
              <a:spcBef>
                <a:spcPts val="800"/>
              </a:spcBef>
              <a:spcAft>
                <a:spcPts val="0"/>
              </a:spcAft>
              <a:buClr>
                <a:schemeClr val="dk1"/>
              </a:buClr>
              <a:buSzPts val="1400"/>
              <a:buFont typeface="Open Sans"/>
              <a:buChar char="●"/>
            </a:pPr>
            <a:r>
              <a:rPr lang="en" sz="1400">
                <a:latin typeface="Open Sans"/>
                <a:ea typeface="Open Sans"/>
                <a:cs typeface="Open Sans"/>
                <a:sym typeface="Open Sans"/>
              </a:rPr>
              <a:t> Using reflective and bright clothes helps pedestrians more visible to drivers and other people in the road. </a:t>
            </a:r>
            <a:endParaRPr sz="1400">
              <a:latin typeface="Open Sans"/>
              <a:ea typeface="Open Sans"/>
              <a:cs typeface="Open Sans"/>
              <a:sym typeface="Open Sans"/>
            </a:endParaRPr>
          </a:p>
          <a:p>
            <a:pPr indent="-127000" lvl="0" marL="177800" rtl="0" algn="l">
              <a:lnSpc>
                <a:spcPct val="100000"/>
              </a:lnSpc>
              <a:spcBef>
                <a:spcPts val="800"/>
              </a:spcBef>
              <a:spcAft>
                <a:spcPts val="0"/>
              </a:spcAft>
              <a:buClr>
                <a:schemeClr val="dk1"/>
              </a:buClr>
              <a:buSzPts val="1400"/>
              <a:buFont typeface="Open Sans"/>
              <a:buChar char="●"/>
            </a:pPr>
            <a:r>
              <a:rPr lang="en" sz="1400">
                <a:latin typeface="Open Sans"/>
                <a:ea typeface="Open Sans"/>
                <a:cs typeface="Open Sans"/>
                <a:sym typeface="Open Sans"/>
              </a:rPr>
              <a:t>Using drugs, alcohol , medicine that impairs your driving should be avoided at all costs.  </a:t>
            </a:r>
            <a:endParaRPr sz="1400">
              <a:latin typeface="Open Sans"/>
              <a:ea typeface="Open Sans"/>
              <a:cs typeface="Open Sans"/>
              <a:sym typeface="Open Sans"/>
            </a:endParaRPr>
          </a:p>
          <a:p>
            <a:pPr indent="-38100" lvl="0" marL="177800" rtl="0" algn="l">
              <a:lnSpc>
                <a:spcPct val="100000"/>
              </a:lnSpc>
              <a:spcBef>
                <a:spcPts val="800"/>
              </a:spcBef>
              <a:spcAft>
                <a:spcPts val="1200"/>
              </a:spcAft>
              <a:buClr>
                <a:schemeClr val="dk1"/>
              </a:buClr>
              <a:buSzPts val="2100"/>
              <a:buNone/>
            </a:pPr>
            <a:r>
              <a:t/>
            </a:r>
            <a:endParaRPr sz="1400">
              <a:latin typeface="Open Sans"/>
              <a:ea typeface="Open Sans"/>
              <a:cs typeface="Open Sans"/>
              <a:sym typeface="Open Sans"/>
            </a:endParaRPr>
          </a:p>
        </p:txBody>
      </p:sp>
      <p:pic>
        <p:nvPicPr>
          <p:cNvPr id="288" name="Google Shape;288;p34"/>
          <p:cNvPicPr preferRelativeResize="0"/>
          <p:nvPr/>
        </p:nvPicPr>
        <p:blipFill>
          <a:blip r:embed="rId3">
            <a:alphaModFix/>
          </a:blip>
          <a:stretch>
            <a:fillRect/>
          </a:stretch>
        </p:blipFill>
        <p:spPr>
          <a:xfrm>
            <a:off x="4724250" y="1420425"/>
            <a:ext cx="3791100" cy="318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7"/>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Agenda</a:t>
            </a:r>
            <a:endParaRPr/>
          </a:p>
        </p:txBody>
      </p:sp>
      <p:sp>
        <p:nvSpPr>
          <p:cNvPr id="164" name="Google Shape;164;p17"/>
          <p:cNvSpPr txBox="1"/>
          <p:nvPr>
            <p:ph idx="1" type="body"/>
          </p:nvPr>
        </p:nvSpPr>
        <p:spPr>
          <a:xfrm>
            <a:off x="628650" y="1447038"/>
            <a:ext cx="3886200" cy="3189000"/>
          </a:xfrm>
          <a:prstGeom prst="rect">
            <a:avLst/>
          </a:prstGeom>
        </p:spPr>
        <p:txBody>
          <a:bodyPr anchorCtr="0" anchor="t" bIns="34275" lIns="68575" spcFirstLastPara="1" rIns="68575" wrap="square" tIns="34275">
            <a:normAutofit fontScale="85000"/>
          </a:bodyPr>
          <a:lstStyle/>
          <a:p>
            <a:pPr indent="-341947" lvl="0" marL="457200" rtl="0" algn="l">
              <a:spcBef>
                <a:spcPts val="800"/>
              </a:spcBef>
              <a:spcAft>
                <a:spcPts val="0"/>
              </a:spcAft>
              <a:buSzPct val="100000"/>
              <a:buChar char="●"/>
            </a:pPr>
            <a:r>
              <a:rPr lang="en" sz="2100"/>
              <a:t>1. </a:t>
            </a:r>
            <a:r>
              <a:rPr lang="en" sz="2100"/>
              <a:t>What is Vision Zero</a:t>
            </a:r>
            <a:r>
              <a:rPr lang="en" sz="2100"/>
              <a:t> and how does it relate to our project?</a:t>
            </a:r>
            <a:endParaRPr sz="2100"/>
          </a:p>
          <a:p>
            <a:pPr indent="-341947" lvl="0" marL="457200" rtl="0" algn="l">
              <a:spcBef>
                <a:spcPts val="0"/>
              </a:spcBef>
              <a:spcAft>
                <a:spcPts val="0"/>
              </a:spcAft>
              <a:buSzPct val="100000"/>
              <a:buChar char="●"/>
            </a:pPr>
            <a:r>
              <a:rPr lang="en" sz="2100"/>
              <a:t>2. </a:t>
            </a:r>
            <a:r>
              <a:rPr lang="en" sz="2100"/>
              <a:t>Statistics? </a:t>
            </a:r>
            <a:endParaRPr sz="2100"/>
          </a:p>
          <a:p>
            <a:pPr indent="-325755" lvl="1" marL="914400" rtl="0" algn="l">
              <a:spcBef>
                <a:spcPts val="0"/>
              </a:spcBef>
              <a:spcAft>
                <a:spcPts val="0"/>
              </a:spcAft>
              <a:buSzPct val="100000"/>
              <a:buChar char="○"/>
            </a:pPr>
            <a:r>
              <a:rPr lang="en" sz="1800"/>
              <a:t>Users</a:t>
            </a:r>
            <a:endParaRPr sz="1800"/>
          </a:p>
          <a:p>
            <a:pPr indent="-341947" lvl="0" marL="457200" rtl="0" algn="l">
              <a:spcBef>
                <a:spcPts val="0"/>
              </a:spcBef>
              <a:spcAft>
                <a:spcPts val="0"/>
              </a:spcAft>
              <a:buSzPct val="100000"/>
              <a:buChar char="●"/>
            </a:pPr>
            <a:r>
              <a:rPr lang="en" sz="2100"/>
              <a:t>3. </a:t>
            </a:r>
            <a:r>
              <a:rPr lang="en" sz="2100"/>
              <a:t>Algorithms/Methods designed</a:t>
            </a:r>
            <a:endParaRPr sz="2100"/>
          </a:p>
          <a:p>
            <a:pPr indent="-325755" lvl="1" marL="914400" rtl="0" algn="l">
              <a:spcBef>
                <a:spcPts val="0"/>
              </a:spcBef>
              <a:spcAft>
                <a:spcPts val="0"/>
              </a:spcAft>
              <a:buSzPct val="100000"/>
              <a:buChar char="○"/>
            </a:pPr>
            <a:r>
              <a:rPr lang="en" sz="1800"/>
              <a:t>Circle algo</a:t>
            </a:r>
            <a:endParaRPr sz="1800"/>
          </a:p>
          <a:p>
            <a:pPr indent="-325755" lvl="1" marL="914400" rtl="0" algn="l">
              <a:spcBef>
                <a:spcPts val="0"/>
              </a:spcBef>
              <a:spcAft>
                <a:spcPts val="0"/>
              </a:spcAft>
              <a:buSzPct val="100000"/>
              <a:buChar char="○"/>
            </a:pPr>
            <a:r>
              <a:rPr lang="en" sz="1800"/>
              <a:t>Bucket algo</a:t>
            </a:r>
            <a:endParaRPr sz="1800"/>
          </a:p>
          <a:p>
            <a:pPr indent="-325755" lvl="1" marL="914400" rtl="0" algn="l">
              <a:spcBef>
                <a:spcPts val="0"/>
              </a:spcBef>
              <a:spcAft>
                <a:spcPts val="0"/>
              </a:spcAft>
              <a:buSzPct val="100000"/>
              <a:buChar char="○"/>
            </a:pPr>
            <a:r>
              <a:rPr lang="en" sz="1800"/>
              <a:t>Polyline algo</a:t>
            </a:r>
            <a:endParaRPr sz="1800"/>
          </a:p>
          <a:p>
            <a:pPr indent="-341947" lvl="0" marL="457200" rtl="0" algn="l">
              <a:spcBef>
                <a:spcPts val="0"/>
              </a:spcBef>
              <a:spcAft>
                <a:spcPts val="0"/>
              </a:spcAft>
              <a:buSzPct val="100000"/>
              <a:buChar char="●"/>
            </a:pPr>
            <a:r>
              <a:rPr lang="en" sz="2100"/>
              <a:t>4. </a:t>
            </a:r>
            <a:r>
              <a:rPr lang="en" sz="2100"/>
              <a:t>UI/UX - Design </a:t>
            </a:r>
            <a:endParaRPr sz="2100"/>
          </a:p>
          <a:p>
            <a:pPr indent="-325755" lvl="1" marL="914400" rtl="0" algn="l">
              <a:spcBef>
                <a:spcPts val="0"/>
              </a:spcBef>
              <a:spcAft>
                <a:spcPts val="0"/>
              </a:spcAft>
              <a:buSzPct val="85714"/>
              <a:buChar char="○"/>
            </a:pPr>
            <a:r>
              <a:rPr b="1" lang="en" sz="2100"/>
              <a:t>Demo: Android /</a:t>
            </a:r>
            <a:r>
              <a:rPr b="1" lang="en" sz="2100"/>
              <a:t> iOS</a:t>
            </a:r>
            <a:endParaRPr b="1" sz="2100"/>
          </a:p>
          <a:p>
            <a:pPr indent="-341947" lvl="0" marL="457200" rtl="0" algn="l">
              <a:spcBef>
                <a:spcPts val="0"/>
              </a:spcBef>
              <a:spcAft>
                <a:spcPts val="0"/>
              </a:spcAft>
              <a:buSzPct val="100000"/>
              <a:buChar char="●"/>
            </a:pPr>
            <a:r>
              <a:rPr lang="en" sz="2100"/>
              <a:t>5.  Future Plans - Next Semester</a:t>
            </a:r>
            <a:endParaRPr/>
          </a:p>
        </p:txBody>
      </p:sp>
      <p:sp>
        <p:nvSpPr>
          <p:cNvPr id="165" name="Google Shape;165;p17"/>
          <p:cNvSpPr txBox="1"/>
          <p:nvPr>
            <p:ph idx="2" type="body"/>
          </p:nvPr>
        </p:nvSpPr>
        <p:spPr>
          <a:xfrm>
            <a:off x="4629150" y="1447038"/>
            <a:ext cx="3886200" cy="3189000"/>
          </a:xfrm>
          <a:prstGeom prst="rect">
            <a:avLst/>
          </a:prstGeom>
        </p:spPr>
        <p:txBody>
          <a:bodyPr anchorCtr="0" anchor="t" bIns="34275" lIns="68575" spcFirstLastPara="1" rIns="68575" wrap="square" tIns="34275">
            <a:noAutofit/>
          </a:bodyPr>
          <a:lstStyle/>
          <a:p>
            <a:pPr indent="-609600" lvl="0" marL="457200" rtl="0" algn="l">
              <a:spcBef>
                <a:spcPts val="800"/>
              </a:spcBef>
              <a:spcAft>
                <a:spcPts val="0"/>
              </a:spcAft>
              <a:buSzPts val="6000"/>
              <a:buChar char="●"/>
            </a:pPr>
            <a:r>
              <a:rPr lang="en" sz="6000"/>
              <a:t>Patent pending</a:t>
            </a:r>
            <a:endParaRPr sz="6000"/>
          </a:p>
          <a:p>
            <a:pPr indent="-298450" lvl="0" marL="457200" rtl="0" algn="l">
              <a:spcBef>
                <a:spcPts val="0"/>
              </a:spcBef>
              <a:spcAft>
                <a:spcPts val="0"/>
              </a:spcAft>
              <a:buSzPts val="1100"/>
              <a:buChar char="●"/>
            </a:pPr>
            <a:r>
              <a:rPr lang="en" sz="1100"/>
              <a:t>Applicant: The Trustees of California State University </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5"/>
          <p:cNvSpPr txBox="1"/>
          <p:nvPr>
            <p:ph type="title"/>
          </p:nvPr>
        </p:nvSpPr>
        <p:spPr>
          <a:xfrm>
            <a:off x="344050" y="93975"/>
            <a:ext cx="8515200" cy="738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3600"/>
              <a:buFont typeface="Arial"/>
              <a:buNone/>
            </a:pPr>
            <a:r>
              <a:rPr lang="en"/>
              <a:t>Goal of SafeWays</a:t>
            </a:r>
            <a:endParaRPr/>
          </a:p>
        </p:txBody>
      </p:sp>
      <p:sp>
        <p:nvSpPr>
          <p:cNvPr id="294" name="Google Shape;294;p35"/>
          <p:cNvSpPr/>
          <p:nvPr/>
        </p:nvSpPr>
        <p:spPr>
          <a:xfrm>
            <a:off x="3557450" y="2061197"/>
            <a:ext cx="977100" cy="1527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Maps</a:t>
            </a:r>
            <a:endParaRPr/>
          </a:p>
          <a:p>
            <a:pPr indent="0" lvl="0" marL="0" rtl="0" algn="l">
              <a:spcBef>
                <a:spcPts val="0"/>
              </a:spcBef>
              <a:spcAft>
                <a:spcPts val="0"/>
              </a:spcAft>
              <a:buNone/>
            </a:pPr>
            <a:r>
              <a:rPr lang="en"/>
              <a:t>Activity</a:t>
            </a:r>
            <a:endParaRPr/>
          </a:p>
        </p:txBody>
      </p:sp>
      <p:sp>
        <p:nvSpPr>
          <p:cNvPr id="295" name="Google Shape;295;p35"/>
          <p:cNvSpPr/>
          <p:nvPr/>
        </p:nvSpPr>
        <p:spPr>
          <a:xfrm>
            <a:off x="7800607" y="1518250"/>
            <a:ext cx="676500" cy="822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Metro</a:t>
            </a:r>
            <a:endParaRPr/>
          </a:p>
          <a:p>
            <a:pPr indent="0" lvl="0" marL="0" rtl="0" algn="l">
              <a:spcBef>
                <a:spcPts val="0"/>
              </a:spcBef>
              <a:spcAft>
                <a:spcPts val="0"/>
              </a:spcAft>
              <a:buNone/>
            </a:pPr>
            <a:r>
              <a:rPr lang="en"/>
              <a:t>Bike</a:t>
            </a:r>
            <a:endParaRPr/>
          </a:p>
          <a:p>
            <a:pPr indent="0" lvl="0" marL="0" rtl="0" algn="l">
              <a:spcBef>
                <a:spcPts val="0"/>
              </a:spcBef>
              <a:spcAft>
                <a:spcPts val="0"/>
              </a:spcAft>
              <a:buNone/>
            </a:pPr>
            <a:r>
              <a:rPr lang="en"/>
              <a:t>Share </a:t>
            </a:r>
            <a:endParaRPr/>
          </a:p>
          <a:p>
            <a:pPr indent="0" lvl="0" marL="0" rtl="0" algn="l">
              <a:spcBef>
                <a:spcPts val="0"/>
              </a:spcBef>
              <a:spcAft>
                <a:spcPts val="0"/>
              </a:spcAft>
              <a:buNone/>
            </a:pPr>
            <a:r>
              <a:rPr lang="en"/>
              <a:t>API</a:t>
            </a:r>
            <a:endParaRPr/>
          </a:p>
        </p:txBody>
      </p:sp>
      <p:cxnSp>
        <p:nvCxnSpPr>
          <p:cNvPr id="296" name="Google Shape;296;p35"/>
          <p:cNvCxnSpPr>
            <a:endCxn id="295" idx="1"/>
          </p:cNvCxnSpPr>
          <p:nvPr/>
        </p:nvCxnSpPr>
        <p:spPr>
          <a:xfrm flipH="1" rot="10800000">
            <a:off x="4540807" y="1929700"/>
            <a:ext cx="3259800" cy="180600"/>
          </a:xfrm>
          <a:prstGeom prst="bentConnector3">
            <a:avLst>
              <a:gd fmla="val 50000" name="adj1"/>
            </a:avLst>
          </a:prstGeom>
          <a:noFill/>
          <a:ln cap="flat" cmpd="sng" w="9525">
            <a:solidFill>
              <a:schemeClr val="dk2"/>
            </a:solidFill>
            <a:prstDash val="solid"/>
            <a:round/>
            <a:headEnd len="med" w="med" type="none"/>
            <a:tailEnd len="med" w="med" type="stealth"/>
          </a:ln>
        </p:spPr>
      </p:cxnSp>
      <p:sp>
        <p:nvSpPr>
          <p:cNvPr id="297" name="Google Shape;297;p35"/>
          <p:cNvSpPr txBox="1"/>
          <p:nvPr/>
        </p:nvSpPr>
        <p:spPr>
          <a:xfrm>
            <a:off x="4789574" y="1851770"/>
            <a:ext cx="1104600" cy="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API CALL </a:t>
            </a:r>
            <a:endParaRPr sz="800">
              <a:solidFill>
                <a:schemeClr val="lt1"/>
              </a:solidFill>
            </a:endParaRPr>
          </a:p>
        </p:txBody>
      </p:sp>
      <p:sp>
        <p:nvSpPr>
          <p:cNvPr id="298" name="Google Shape;298;p35"/>
          <p:cNvSpPr/>
          <p:nvPr/>
        </p:nvSpPr>
        <p:spPr>
          <a:xfrm>
            <a:off x="6533050" y="2413400"/>
            <a:ext cx="1017600" cy="822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Google Maps &amp; Directions API</a:t>
            </a:r>
            <a:endParaRPr/>
          </a:p>
        </p:txBody>
      </p:sp>
      <p:cxnSp>
        <p:nvCxnSpPr>
          <p:cNvPr id="299" name="Google Shape;299;p35"/>
          <p:cNvCxnSpPr>
            <a:stCxn id="294" idx="3"/>
            <a:endCxn id="298" idx="1"/>
          </p:cNvCxnSpPr>
          <p:nvPr/>
        </p:nvCxnSpPr>
        <p:spPr>
          <a:xfrm>
            <a:off x="4534550" y="2824847"/>
            <a:ext cx="1998600" cy="600"/>
          </a:xfrm>
          <a:prstGeom prst="bentConnector3">
            <a:avLst>
              <a:gd fmla="val 49997" name="adj1"/>
            </a:avLst>
          </a:prstGeom>
          <a:noFill/>
          <a:ln cap="flat" cmpd="sng" w="9525">
            <a:solidFill>
              <a:schemeClr val="dk2"/>
            </a:solidFill>
            <a:prstDash val="solid"/>
            <a:round/>
            <a:headEnd len="med" w="med" type="none"/>
            <a:tailEnd len="med" w="med" type="stealth"/>
          </a:ln>
        </p:spPr>
      </p:cxnSp>
      <p:sp>
        <p:nvSpPr>
          <p:cNvPr id="300" name="Google Shape;300;p35"/>
          <p:cNvSpPr txBox="1"/>
          <p:nvPr/>
        </p:nvSpPr>
        <p:spPr>
          <a:xfrm>
            <a:off x="4571988" y="2569090"/>
            <a:ext cx="1104600" cy="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API CALL </a:t>
            </a:r>
            <a:endParaRPr sz="800">
              <a:solidFill>
                <a:schemeClr val="lt1"/>
              </a:solidFill>
            </a:endParaRPr>
          </a:p>
        </p:txBody>
      </p:sp>
      <p:cxnSp>
        <p:nvCxnSpPr>
          <p:cNvPr id="301" name="Google Shape;301;p35"/>
          <p:cNvCxnSpPr>
            <a:endCxn id="302" idx="1"/>
          </p:cNvCxnSpPr>
          <p:nvPr/>
        </p:nvCxnSpPr>
        <p:spPr>
          <a:xfrm>
            <a:off x="4534674" y="3379775"/>
            <a:ext cx="3105000" cy="233700"/>
          </a:xfrm>
          <a:prstGeom prst="bentConnector3">
            <a:avLst>
              <a:gd fmla="val 50000" name="adj1"/>
            </a:avLst>
          </a:prstGeom>
          <a:noFill/>
          <a:ln cap="flat" cmpd="sng" w="9525">
            <a:solidFill>
              <a:schemeClr val="dk2"/>
            </a:solidFill>
            <a:prstDash val="solid"/>
            <a:round/>
            <a:headEnd len="med" w="med" type="stealth"/>
            <a:tailEnd len="med" w="med" type="stealth"/>
          </a:ln>
        </p:spPr>
      </p:cxnSp>
      <p:sp>
        <p:nvSpPr>
          <p:cNvPr id="302" name="Google Shape;302;p35"/>
          <p:cNvSpPr/>
          <p:nvPr/>
        </p:nvSpPr>
        <p:spPr>
          <a:xfrm>
            <a:off x="7639674" y="3202025"/>
            <a:ext cx="935400" cy="822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LA Collision Data </a:t>
            </a:r>
            <a:endParaRPr/>
          </a:p>
        </p:txBody>
      </p:sp>
      <p:sp>
        <p:nvSpPr>
          <p:cNvPr id="303" name="Google Shape;303;p35"/>
          <p:cNvSpPr txBox="1"/>
          <p:nvPr/>
        </p:nvSpPr>
        <p:spPr>
          <a:xfrm>
            <a:off x="4572000" y="3153125"/>
            <a:ext cx="1269900" cy="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READ and Translate Collision Data</a:t>
            </a:r>
            <a:endParaRPr sz="1000">
              <a:solidFill>
                <a:schemeClr val="lt1"/>
              </a:solidFill>
            </a:endParaRPr>
          </a:p>
        </p:txBody>
      </p:sp>
      <p:sp>
        <p:nvSpPr>
          <p:cNvPr id="304" name="Google Shape;304;p35"/>
          <p:cNvSpPr/>
          <p:nvPr/>
        </p:nvSpPr>
        <p:spPr>
          <a:xfrm>
            <a:off x="5287200" y="4096598"/>
            <a:ext cx="977100" cy="994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Safest Path Polyline Algorithm</a:t>
            </a:r>
            <a:endParaRPr/>
          </a:p>
        </p:txBody>
      </p:sp>
      <p:cxnSp>
        <p:nvCxnSpPr>
          <p:cNvPr id="305" name="Google Shape;305;p35"/>
          <p:cNvCxnSpPr>
            <a:stCxn id="294" idx="2"/>
            <a:endCxn id="304" idx="1"/>
          </p:cNvCxnSpPr>
          <p:nvPr/>
        </p:nvCxnSpPr>
        <p:spPr>
          <a:xfrm flipH="1" rot="-5400000">
            <a:off x="4163900" y="3470597"/>
            <a:ext cx="1005300" cy="1241100"/>
          </a:xfrm>
          <a:prstGeom prst="bentConnector2">
            <a:avLst/>
          </a:prstGeom>
          <a:noFill/>
          <a:ln cap="flat" cmpd="sng" w="9525">
            <a:solidFill>
              <a:schemeClr val="dk2"/>
            </a:solidFill>
            <a:prstDash val="solid"/>
            <a:round/>
            <a:headEnd len="med" w="med" type="none"/>
            <a:tailEnd len="med" w="med" type="stealth"/>
          </a:ln>
        </p:spPr>
      </p:cxnSp>
      <p:sp>
        <p:nvSpPr>
          <p:cNvPr id="306" name="Google Shape;306;p35"/>
          <p:cNvSpPr txBox="1"/>
          <p:nvPr/>
        </p:nvSpPr>
        <p:spPr>
          <a:xfrm>
            <a:off x="4222272" y="4168698"/>
            <a:ext cx="1104600" cy="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 </a:t>
            </a:r>
            <a:endParaRPr sz="1000"/>
          </a:p>
        </p:txBody>
      </p:sp>
      <p:sp>
        <p:nvSpPr>
          <p:cNvPr id="307" name="Google Shape;307;p35"/>
          <p:cNvSpPr txBox="1"/>
          <p:nvPr/>
        </p:nvSpPr>
        <p:spPr>
          <a:xfrm>
            <a:off x="4031600" y="4111775"/>
            <a:ext cx="1269900" cy="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Calculate Safe Path Using Collision Data and Direction API Data</a:t>
            </a:r>
            <a:endParaRPr sz="1000">
              <a:solidFill>
                <a:schemeClr val="lt1"/>
              </a:solidFill>
            </a:endParaRPr>
          </a:p>
        </p:txBody>
      </p:sp>
      <p:sp>
        <p:nvSpPr>
          <p:cNvPr id="308" name="Google Shape;308;p35"/>
          <p:cNvSpPr/>
          <p:nvPr/>
        </p:nvSpPr>
        <p:spPr>
          <a:xfrm>
            <a:off x="3485150" y="1413275"/>
            <a:ext cx="1049400" cy="22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Start Up</a:t>
            </a:r>
            <a:endParaRPr/>
          </a:p>
        </p:txBody>
      </p:sp>
      <p:cxnSp>
        <p:nvCxnSpPr>
          <p:cNvPr id="309" name="Google Shape;309;p35"/>
          <p:cNvCxnSpPr>
            <a:stCxn id="308" idx="2"/>
            <a:endCxn id="294" idx="0"/>
          </p:cNvCxnSpPr>
          <p:nvPr/>
        </p:nvCxnSpPr>
        <p:spPr>
          <a:xfrm flipH="1" rot="-5400000">
            <a:off x="3817400" y="1832525"/>
            <a:ext cx="421200" cy="36300"/>
          </a:xfrm>
          <a:prstGeom prst="bentConnector3">
            <a:avLst>
              <a:gd fmla="val 49991" name="adj1"/>
            </a:avLst>
          </a:prstGeom>
          <a:noFill/>
          <a:ln cap="flat" cmpd="sng" w="9525">
            <a:solidFill>
              <a:schemeClr val="dk2"/>
            </a:solidFill>
            <a:prstDash val="solid"/>
            <a:round/>
            <a:headEnd len="med" w="med" type="none"/>
            <a:tailEnd len="med" w="med" type="stealth"/>
          </a:ln>
        </p:spPr>
      </p:cxnSp>
      <p:sp>
        <p:nvSpPr>
          <p:cNvPr id="310" name="Google Shape;310;p35"/>
          <p:cNvSpPr/>
          <p:nvPr/>
        </p:nvSpPr>
        <p:spPr>
          <a:xfrm>
            <a:off x="598000" y="3715025"/>
            <a:ext cx="1049400" cy="1073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Station</a:t>
            </a:r>
            <a:endParaRPr/>
          </a:p>
          <a:p>
            <a:pPr indent="0" lvl="0" marL="0" rtl="0" algn="l">
              <a:spcBef>
                <a:spcPts val="0"/>
              </a:spcBef>
              <a:spcAft>
                <a:spcPts val="0"/>
              </a:spcAft>
              <a:buNone/>
            </a:pPr>
            <a:r>
              <a:rPr lang="en"/>
              <a:t>Activity</a:t>
            </a:r>
            <a:endParaRPr/>
          </a:p>
        </p:txBody>
      </p:sp>
      <p:sp>
        <p:nvSpPr>
          <p:cNvPr id="311" name="Google Shape;311;p35"/>
          <p:cNvSpPr/>
          <p:nvPr/>
        </p:nvSpPr>
        <p:spPr>
          <a:xfrm>
            <a:off x="598000" y="2571750"/>
            <a:ext cx="1017600" cy="1073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User </a:t>
            </a:r>
            <a:endParaRPr/>
          </a:p>
          <a:p>
            <a:pPr indent="0" lvl="0" marL="0" rtl="0" algn="l">
              <a:spcBef>
                <a:spcPts val="0"/>
              </a:spcBef>
              <a:spcAft>
                <a:spcPts val="0"/>
              </a:spcAft>
              <a:buNone/>
            </a:pPr>
            <a:r>
              <a:rPr lang="en"/>
              <a:t>Profile</a:t>
            </a:r>
            <a:endParaRPr/>
          </a:p>
          <a:p>
            <a:pPr indent="0" lvl="0" marL="0" rtl="0" algn="l">
              <a:spcBef>
                <a:spcPts val="0"/>
              </a:spcBef>
              <a:spcAft>
                <a:spcPts val="0"/>
              </a:spcAft>
              <a:buNone/>
            </a:pPr>
            <a:r>
              <a:rPr lang="en"/>
              <a:t>Activity</a:t>
            </a:r>
            <a:endParaRPr/>
          </a:p>
        </p:txBody>
      </p:sp>
      <p:sp>
        <p:nvSpPr>
          <p:cNvPr id="312" name="Google Shape;312;p35"/>
          <p:cNvSpPr/>
          <p:nvPr/>
        </p:nvSpPr>
        <p:spPr>
          <a:xfrm>
            <a:off x="598000" y="1428475"/>
            <a:ext cx="1017600" cy="1073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Directions</a:t>
            </a:r>
            <a:endParaRPr/>
          </a:p>
          <a:p>
            <a:pPr indent="0" lvl="0" marL="0" rtl="0" algn="l">
              <a:spcBef>
                <a:spcPts val="0"/>
              </a:spcBef>
              <a:spcAft>
                <a:spcPts val="0"/>
              </a:spcAft>
              <a:buNone/>
            </a:pPr>
            <a:r>
              <a:rPr lang="en"/>
              <a:t>Activity</a:t>
            </a:r>
            <a:endParaRPr/>
          </a:p>
        </p:txBody>
      </p:sp>
      <p:cxnSp>
        <p:nvCxnSpPr>
          <p:cNvPr id="313" name="Google Shape;313;p35"/>
          <p:cNvCxnSpPr>
            <a:endCxn id="312" idx="3"/>
          </p:cNvCxnSpPr>
          <p:nvPr/>
        </p:nvCxnSpPr>
        <p:spPr>
          <a:xfrm rot="10800000">
            <a:off x="1615600" y="1965175"/>
            <a:ext cx="1949400" cy="162000"/>
          </a:xfrm>
          <a:prstGeom prst="bentConnector3">
            <a:avLst>
              <a:gd fmla="val 50000" name="adj1"/>
            </a:avLst>
          </a:prstGeom>
          <a:noFill/>
          <a:ln cap="flat" cmpd="sng" w="9525">
            <a:solidFill>
              <a:schemeClr val="dk2"/>
            </a:solidFill>
            <a:prstDash val="solid"/>
            <a:round/>
            <a:headEnd len="med" w="med" type="none"/>
            <a:tailEnd len="med" w="med" type="stealth"/>
          </a:ln>
        </p:spPr>
      </p:cxnSp>
      <p:cxnSp>
        <p:nvCxnSpPr>
          <p:cNvPr id="314" name="Google Shape;314;p35"/>
          <p:cNvCxnSpPr>
            <a:stCxn id="294" idx="1"/>
            <a:endCxn id="311" idx="3"/>
          </p:cNvCxnSpPr>
          <p:nvPr/>
        </p:nvCxnSpPr>
        <p:spPr>
          <a:xfrm flipH="1">
            <a:off x="1615550" y="2824847"/>
            <a:ext cx="1941900" cy="283500"/>
          </a:xfrm>
          <a:prstGeom prst="bentConnector3">
            <a:avLst>
              <a:gd fmla="val 49999" name="adj1"/>
            </a:avLst>
          </a:prstGeom>
          <a:noFill/>
          <a:ln cap="flat" cmpd="sng" w="9525">
            <a:solidFill>
              <a:schemeClr val="dk2"/>
            </a:solidFill>
            <a:prstDash val="solid"/>
            <a:round/>
            <a:headEnd len="med" w="med" type="none"/>
            <a:tailEnd len="med" w="med" type="stealth"/>
          </a:ln>
        </p:spPr>
      </p:cxnSp>
      <p:cxnSp>
        <p:nvCxnSpPr>
          <p:cNvPr id="315" name="Google Shape;315;p35"/>
          <p:cNvCxnSpPr>
            <a:endCxn id="310" idx="3"/>
          </p:cNvCxnSpPr>
          <p:nvPr/>
        </p:nvCxnSpPr>
        <p:spPr>
          <a:xfrm flipH="1">
            <a:off x="1647400" y="3513125"/>
            <a:ext cx="1924800" cy="738600"/>
          </a:xfrm>
          <a:prstGeom prst="bentConnector3">
            <a:avLst>
              <a:gd fmla="val 50000" name="adj1"/>
            </a:avLst>
          </a:prstGeom>
          <a:noFill/>
          <a:ln cap="flat" cmpd="sng" w="9525">
            <a:solidFill>
              <a:schemeClr val="dk2"/>
            </a:solidFill>
            <a:prstDash val="solid"/>
            <a:round/>
            <a:headEnd len="med" w="med" type="none"/>
            <a:tailEnd len="med" w="med" type="stealth"/>
          </a:ln>
        </p:spPr>
      </p:cxnSp>
      <p:sp>
        <p:nvSpPr>
          <p:cNvPr id="316" name="Google Shape;316;p35"/>
          <p:cNvSpPr txBox="1"/>
          <p:nvPr/>
        </p:nvSpPr>
        <p:spPr>
          <a:xfrm>
            <a:off x="1718025" y="1737275"/>
            <a:ext cx="977100" cy="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Send Translated Google Maps API DATA</a:t>
            </a:r>
            <a:endParaRPr sz="800">
              <a:solidFill>
                <a:schemeClr val="lt1"/>
              </a:solidFill>
            </a:endParaRPr>
          </a:p>
        </p:txBody>
      </p:sp>
      <p:sp>
        <p:nvSpPr>
          <p:cNvPr id="317" name="Google Shape;317;p35"/>
          <p:cNvSpPr txBox="1"/>
          <p:nvPr/>
        </p:nvSpPr>
        <p:spPr>
          <a:xfrm>
            <a:off x="1688375" y="4024925"/>
            <a:ext cx="977100" cy="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Send Translated Metro BIke Share API Data</a:t>
            </a:r>
            <a:endParaRPr sz="800">
              <a:solidFill>
                <a:schemeClr val="lt1"/>
              </a:solidFill>
            </a:endParaRPr>
          </a:p>
        </p:txBody>
      </p:sp>
      <p:cxnSp>
        <p:nvCxnSpPr>
          <p:cNvPr id="318" name="Google Shape;318;p35"/>
          <p:cNvCxnSpPr/>
          <p:nvPr/>
        </p:nvCxnSpPr>
        <p:spPr>
          <a:xfrm flipH="1">
            <a:off x="4543100" y="2201175"/>
            <a:ext cx="3268500" cy="59100"/>
          </a:xfrm>
          <a:prstGeom prst="bentConnector3">
            <a:avLst>
              <a:gd fmla="val 50000" name="adj1"/>
            </a:avLst>
          </a:prstGeom>
          <a:noFill/>
          <a:ln cap="flat" cmpd="sng" w="9525">
            <a:solidFill>
              <a:schemeClr val="dk2"/>
            </a:solidFill>
            <a:prstDash val="solid"/>
            <a:round/>
            <a:headEnd len="med" w="med" type="none"/>
            <a:tailEnd len="med" w="med" type="stealth"/>
          </a:ln>
        </p:spPr>
      </p:cxnSp>
      <p:sp>
        <p:nvSpPr>
          <p:cNvPr id="319" name="Google Shape;319;p35"/>
          <p:cNvSpPr txBox="1"/>
          <p:nvPr/>
        </p:nvSpPr>
        <p:spPr>
          <a:xfrm>
            <a:off x="6533149" y="1965170"/>
            <a:ext cx="1104600" cy="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Translate API Data</a:t>
            </a:r>
            <a:endParaRPr sz="800">
              <a:solidFill>
                <a:schemeClr val="lt1"/>
              </a:solidFill>
            </a:endParaRPr>
          </a:p>
        </p:txBody>
      </p:sp>
      <p:cxnSp>
        <p:nvCxnSpPr>
          <p:cNvPr id="320" name="Google Shape;320;p35"/>
          <p:cNvCxnSpPr/>
          <p:nvPr/>
        </p:nvCxnSpPr>
        <p:spPr>
          <a:xfrm flipH="1">
            <a:off x="4528250" y="3023850"/>
            <a:ext cx="2016000" cy="600"/>
          </a:xfrm>
          <a:prstGeom prst="bentConnector3">
            <a:avLst>
              <a:gd fmla="val 50000" name="adj1"/>
            </a:avLst>
          </a:prstGeom>
          <a:noFill/>
          <a:ln cap="flat" cmpd="sng" w="9525">
            <a:solidFill>
              <a:schemeClr val="dk2"/>
            </a:solidFill>
            <a:prstDash val="solid"/>
            <a:round/>
            <a:headEnd len="med" w="med" type="none"/>
            <a:tailEnd len="med" w="med" type="stealth"/>
          </a:ln>
        </p:spPr>
      </p:cxnSp>
      <p:sp>
        <p:nvSpPr>
          <p:cNvPr id="321" name="Google Shape;321;p35"/>
          <p:cNvSpPr txBox="1"/>
          <p:nvPr/>
        </p:nvSpPr>
        <p:spPr>
          <a:xfrm>
            <a:off x="4687338" y="2810977"/>
            <a:ext cx="1104600" cy="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Translate Direction API Data</a:t>
            </a:r>
            <a:endParaRPr sz="800">
              <a:solidFill>
                <a:schemeClr val="lt1"/>
              </a:solidFill>
            </a:endParaRPr>
          </a:p>
        </p:txBody>
      </p:sp>
      <p:sp>
        <p:nvSpPr>
          <p:cNvPr id="322" name="Google Shape;322;p35"/>
          <p:cNvSpPr txBox="1"/>
          <p:nvPr/>
        </p:nvSpPr>
        <p:spPr>
          <a:xfrm>
            <a:off x="689250" y="747075"/>
            <a:ext cx="7633800" cy="3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To save computational time and increase path safety by moving demanding CPU intensive tasks (boxed in red) to a outside server which can be called like any other api. </a:t>
            </a:r>
            <a:endParaRPr>
              <a:solidFill>
                <a:schemeClr val="lt1"/>
              </a:solidFill>
            </a:endParaRPr>
          </a:p>
        </p:txBody>
      </p:sp>
      <p:sp>
        <p:nvSpPr>
          <p:cNvPr id="323" name="Google Shape;323;p35"/>
          <p:cNvSpPr/>
          <p:nvPr/>
        </p:nvSpPr>
        <p:spPr>
          <a:xfrm>
            <a:off x="3485150" y="2341150"/>
            <a:ext cx="5363700" cy="2801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6"/>
          <p:cNvSpPr txBox="1"/>
          <p:nvPr>
            <p:ph type="title"/>
          </p:nvPr>
        </p:nvSpPr>
        <p:spPr>
          <a:xfrm>
            <a:off x="0" y="0"/>
            <a:ext cx="9144000" cy="9942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3600"/>
              <a:buFont typeface="Arial"/>
              <a:buNone/>
            </a:pPr>
            <a:r>
              <a:rPr lang="en"/>
              <a:t>SafeWays</a:t>
            </a:r>
            <a:r>
              <a:rPr lang="en"/>
              <a:t> App Implementations</a:t>
            </a:r>
            <a:endParaRPr/>
          </a:p>
        </p:txBody>
      </p:sp>
      <p:sp>
        <p:nvSpPr>
          <p:cNvPr id="329" name="Google Shape;329;p36"/>
          <p:cNvSpPr/>
          <p:nvPr/>
        </p:nvSpPr>
        <p:spPr>
          <a:xfrm>
            <a:off x="2643149" y="1184625"/>
            <a:ext cx="1099200" cy="38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Home Page</a:t>
            </a:r>
            <a:endParaRPr/>
          </a:p>
        </p:txBody>
      </p:sp>
      <p:cxnSp>
        <p:nvCxnSpPr>
          <p:cNvPr id="330" name="Google Shape;330;p36"/>
          <p:cNvCxnSpPr>
            <a:stCxn id="329" idx="3"/>
          </p:cNvCxnSpPr>
          <p:nvPr/>
        </p:nvCxnSpPr>
        <p:spPr>
          <a:xfrm>
            <a:off x="3742349" y="1377075"/>
            <a:ext cx="1424100" cy="72600"/>
          </a:xfrm>
          <a:prstGeom prst="bentConnector3">
            <a:avLst>
              <a:gd fmla="val 50000" name="adj1"/>
            </a:avLst>
          </a:prstGeom>
          <a:noFill/>
          <a:ln cap="flat" cmpd="sng" w="9525">
            <a:solidFill>
              <a:schemeClr val="dk2"/>
            </a:solidFill>
            <a:prstDash val="solid"/>
            <a:round/>
            <a:headEnd len="med" w="med" type="none"/>
            <a:tailEnd len="med" w="med" type="triangle"/>
          </a:ln>
        </p:spPr>
      </p:cxnSp>
      <p:sp>
        <p:nvSpPr>
          <p:cNvPr id="331" name="Google Shape;331;p36"/>
          <p:cNvSpPr/>
          <p:nvPr/>
        </p:nvSpPr>
        <p:spPr>
          <a:xfrm>
            <a:off x="5166321" y="1259786"/>
            <a:ext cx="1099200" cy="38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Metro Bike Share API </a:t>
            </a:r>
            <a:endParaRPr/>
          </a:p>
        </p:txBody>
      </p:sp>
      <p:sp>
        <p:nvSpPr>
          <p:cNvPr id="332" name="Google Shape;332;p36"/>
          <p:cNvSpPr/>
          <p:nvPr/>
        </p:nvSpPr>
        <p:spPr>
          <a:xfrm>
            <a:off x="858343" y="1866944"/>
            <a:ext cx="4960200" cy="21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Page Directory</a:t>
            </a:r>
            <a:endParaRPr/>
          </a:p>
        </p:txBody>
      </p:sp>
      <p:sp>
        <p:nvSpPr>
          <p:cNvPr id="333" name="Google Shape;333;p36"/>
          <p:cNvSpPr txBox="1"/>
          <p:nvPr/>
        </p:nvSpPr>
        <p:spPr>
          <a:xfrm>
            <a:off x="3825026" y="1184616"/>
            <a:ext cx="765900" cy="33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API CALL</a:t>
            </a:r>
            <a:endParaRPr sz="800">
              <a:solidFill>
                <a:schemeClr val="lt1"/>
              </a:solidFill>
            </a:endParaRPr>
          </a:p>
        </p:txBody>
      </p:sp>
      <p:cxnSp>
        <p:nvCxnSpPr>
          <p:cNvPr id="334" name="Google Shape;334;p36"/>
          <p:cNvCxnSpPr>
            <a:stCxn id="329" idx="2"/>
            <a:endCxn id="332" idx="0"/>
          </p:cNvCxnSpPr>
          <p:nvPr/>
        </p:nvCxnSpPr>
        <p:spPr>
          <a:xfrm flipH="1" rot="-5400000">
            <a:off x="3116999" y="1645275"/>
            <a:ext cx="297300" cy="145800"/>
          </a:xfrm>
          <a:prstGeom prst="bentConnector3">
            <a:avLst>
              <a:gd fmla="val 50010" name="adj1"/>
            </a:avLst>
          </a:prstGeom>
          <a:noFill/>
          <a:ln cap="flat" cmpd="sng" w="9525">
            <a:solidFill>
              <a:schemeClr val="dk2"/>
            </a:solidFill>
            <a:prstDash val="solid"/>
            <a:round/>
            <a:headEnd len="med" w="med" type="none"/>
            <a:tailEnd len="med" w="med" type="stealth"/>
          </a:ln>
        </p:spPr>
      </p:cxnSp>
      <p:sp>
        <p:nvSpPr>
          <p:cNvPr id="335" name="Google Shape;335;p36"/>
          <p:cNvSpPr/>
          <p:nvPr/>
        </p:nvSpPr>
        <p:spPr>
          <a:xfrm>
            <a:off x="336023" y="2504094"/>
            <a:ext cx="1099200" cy="1123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History</a:t>
            </a:r>
            <a:r>
              <a:rPr lang="en"/>
              <a:t> Page</a:t>
            </a:r>
            <a:endParaRPr/>
          </a:p>
        </p:txBody>
      </p:sp>
      <p:sp>
        <p:nvSpPr>
          <p:cNvPr id="336" name="Google Shape;336;p36"/>
          <p:cNvSpPr/>
          <p:nvPr/>
        </p:nvSpPr>
        <p:spPr>
          <a:xfrm>
            <a:off x="2080523" y="2504094"/>
            <a:ext cx="1099200" cy="1123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Navigation</a:t>
            </a:r>
            <a:r>
              <a:rPr lang="en"/>
              <a:t> Page</a:t>
            </a:r>
            <a:endParaRPr/>
          </a:p>
        </p:txBody>
      </p:sp>
      <p:sp>
        <p:nvSpPr>
          <p:cNvPr id="337" name="Google Shape;337;p36"/>
          <p:cNvSpPr/>
          <p:nvPr/>
        </p:nvSpPr>
        <p:spPr>
          <a:xfrm>
            <a:off x="3825023" y="2504094"/>
            <a:ext cx="1099200" cy="1123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Metro Bike Share Stations</a:t>
            </a:r>
            <a:r>
              <a:rPr lang="en"/>
              <a:t> Page</a:t>
            </a:r>
            <a:endParaRPr/>
          </a:p>
        </p:txBody>
      </p:sp>
      <p:sp>
        <p:nvSpPr>
          <p:cNvPr id="338" name="Google Shape;338;p36"/>
          <p:cNvSpPr/>
          <p:nvPr/>
        </p:nvSpPr>
        <p:spPr>
          <a:xfrm>
            <a:off x="5614248" y="2507182"/>
            <a:ext cx="1099200" cy="1123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Info/Tips</a:t>
            </a:r>
            <a:r>
              <a:rPr lang="en"/>
              <a:t> Page</a:t>
            </a:r>
            <a:endParaRPr/>
          </a:p>
        </p:txBody>
      </p:sp>
      <p:cxnSp>
        <p:nvCxnSpPr>
          <p:cNvPr id="339" name="Google Shape;339;p36"/>
          <p:cNvCxnSpPr>
            <a:endCxn id="335" idx="0"/>
          </p:cNvCxnSpPr>
          <p:nvPr/>
        </p:nvCxnSpPr>
        <p:spPr>
          <a:xfrm rot="5400000">
            <a:off x="850523" y="2131194"/>
            <a:ext cx="408000" cy="337800"/>
          </a:xfrm>
          <a:prstGeom prst="bentConnector3">
            <a:avLst>
              <a:gd fmla="val 50000" name="adj1"/>
            </a:avLst>
          </a:prstGeom>
          <a:noFill/>
          <a:ln cap="flat" cmpd="sng" w="9525">
            <a:solidFill>
              <a:schemeClr val="dk2"/>
            </a:solidFill>
            <a:prstDash val="solid"/>
            <a:round/>
            <a:headEnd len="med" w="med" type="none"/>
            <a:tailEnd len="med" w="med" type="stealth"/>
          </a:ln>
        </p:spPr>
      </p:cxnSp>
      <p:cxnSp>
        <p:nvCxnSpPr>
          <p:cNvPr id="340" name="Google Shape;340;p36"/>
          <p:cNvCxnSpPr>
            <a:endCxn id="336" idx="0"/>
          </p:cNvCxnSpPr>
          <p:nvPr/>
        </p:nvCxnSpPr>
        <p:spPr>
          <a:xfrm rot="5400000">
            <a:off x="2431823" y="2294394"/>
            <a:ext cx="408000" cy="11400"/>
          </a:xfrm>
          <a:prstGeom prst="bentConnector3">
            <a:avLst>
              <a:gd fmla="val 50000" name="adj1"/>
            </a:avLst>
          </a:prstGeom>
          <a:noFill/>
          <a:ln cap="flat" cmpd="sng" w="9525">
            <a:solidFill>
              <a:schemeClr val="dk2"/>
            </a:solidFill>
            <a:prstDash val="solid"/>
            <a:round/>
            <a:headEnd len="med" w="med" type="none"/>
            <a:tailEnd len="med" w="med" type="stealth"/>
          </a:ln>
        </p:spPr>
      </p:cxnSp>
      <p:cxnSp>
        <p:nvCxnSpPr>
          <p:cNvPr id="341" name="Google Shape;341;p36"/>
          <p:cNvCxnSpPr>
            <a:endCxn id="337" idx="0"/>
          </p:cNvCxnSpPr>
          <p:nvPr/>
        </p:nvCxnSpPr>
        <p:spPr>
          <a:xfrm flipH="1" rot="-5400000">
            <a:off x="4159673" y="2289144"/>
            <a:ext cx="408000" cy="21900"/>
          </a:xfrm>
          <a:prstGeom prst="bentConnector3">
            <a:avLst>
              <a:gd fmla="val 50000" name="adj1"/>
            </a:avLst>
          </a:prstGeom>
          <a:noFill/>
          <a:ln cap="flat" cmpd="sng" w="9525">
            <a:solidFill>
              <a:schemeClr val="dk2"/>
            </a:solidFill>
            <a:prstDash val="solid"/>
            <a:round/>
            <a:headEnd len="med" w="med" type="none"/>
            <a:tailEnd len="med" w="med" type="stealth"/>
          </a:ln>
        </p:spPr>
      </p:cxnSp>
      <p:cxnSp>
        <p:nvCxnSpPr>
          <p:cNvPr id="342" name="Google Shape;342;p36"/>
          <p:cNvCxnSpPr>
            <a:endCxn id="338" idx="0"/>
          </p:cNvCxnSpPr>
          <p:nvPr/>
        </p:nvCxnSpPr>
        <p:spPr>
          <a:xfrm flipH="1" rot="-5400000">
            <a:off x="5785398" y="2128732"/>
            <a:ext cx="414300" cy="342600"/>
          </a:xfrm>
          <a:prstGeom prst="bentConnector3">
            <a:avLst>
              <a:gd fmla="val 50000" name="adj1"/>
            </a:avLst>
          </a:prstGeom>
          <a:noFill/>
          <a:ln cap="flat" cmpd="sng" w="9525">
            <a:solidFill>
              <a:schemeClr val="dk2"/>
            </a:solidFill>
            <a:prstDash val="solid"/>
            <a:round/>
            <a:headEnd len="med" w="med" type="none"/>
            <a:tailEnd len="med" w="med" type="stealth"/>
          </a:ln>
        </p:spPr>
      </p:cxnSp>
      <p:sp>
        <p:nvSpPr>
          <p:cNvPr id="343" name="Google Shape;343;p36"/>
          <p:cNvSpPr txBox="1"/>
          <p:nvPr/>
        </p:nvSpPr>
        <p:spPr>
          <a:xfrm>
            <a:off x="2630129" y="2019706"/>
            <a:ext cx="765900" cy="33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Read Metro Bike Share API Data</a:t>
            </a:r>
            <a:endParaRPr sz="800">
              <a:solidFill>
                <a:schemeClr val="lt1"/>
              </a:solidFill>
            </a:endParaRPr>
          </a:p>
        </p:txBody>
      </p:sp>
      <p:sp>
        <p:nvSpPr>
          <p:cNvPr id="344" name="Google Shape;344;p36"/>
          <p:cNvSpPr txBox="1"/>
          <p:nvPr/>
        </p:nvSpPr>
        <p:spPr>
          <a:xfrm>
            <a:off x="4352720" y="2046584"/>
            <a:ext cx="765900" cy="33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Read Metro Bike Share API Data</a:t>
            </a:r>
            <a:endParaRPr sz="800">
              <a:solidFill>
                <a:schemeClr val="lt1"/>
              </a:solidFill>
            </a:endParaRPr>
          </a:p>
        </p:txBody>
      </p:sp>
      <p:cxnSp>
        <p:nvCxnSpPr>
          <p:cNvPr id="345" name="Google Shape;345;p36"/>
          <p:cNvCxnSpPr>
            <a:stCxn id="336" idx="2"/>
            <a:endCxn id="335" idx="2"/>
          </p:cNvCxnSpPr>
          <p:nvPr/>
        </p:nvCxnSpPr>
        <p:spPr>
          <a:xfrm rot="5400000">
            <a:off x="1757573" y="2755344"/>
            <a:ext cx="600" cy="1744500"/>
          </a:xfrm>
          <a:prstGeom prst="bentConnector3">
            <a:avLst>
              <a:gd fmla="val 39687500" name="adj1"/>
            </a:avLst>
          </a:prstGeom>
          <a:noFill/>
          <a:ln cap="flat" cmpd="sng" w="9525">
            <a:solidFill>
              <a:schemeClr val="dk2"/>
            </a:solidFill>
            <a:prstDash val="solid"/>
            <a:round/>
            <a:headEnd len="med" w="med" type="none"/>
            <a:tailEnd len="med" w="med" type="stealth"/>
          </a:ln>
        </p:spPr>
      </p:cxnSp>
      <p:sp>
        <p:nvSpPr>
          <p:cNvPr id="346" name="Google Shape;346;p36"/>
          <p:cNvSpPr txBox="1"/>
          <p:nvPr/>
        </p:nvSpPr>
        <p:spPr>
          <a:xfrm>
            <a:off x="1045828" y="3753337"/>
            <a:ext cx="1424100" cy="33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Store destination data to be stored in history</a:t>
            </a:r>
            <a:endParaRPr sz="800">
              <a:solidFill>
                <a:schemeClr val="lt1"/>
              </a:solidFill>
            </a:endParaRPr>
          </a:p>
        </p:txBody>
      </p:sp>
      <p:sp>
        <p:nvSpPr>
          <p:cNvPr id="347" name="Google Shape;347;p36"/>
          <p:cNvSpPr/>
          <p:nvPr/>
        </p:nvSpPr>
        <p:spPr>
          <a:xfrm>
            <a:off x="7220373" y="2461175"/>
            <a:ext cx="1136700" cy="1169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Paths</a:t>
            </a:r>
            <a:r>
              <a:rPr lang="en"/>
              <a:t> Page</a:t>
            </a:r>
            <a:endParaRPr/>
          </a:p>
        </p:txBody>
      </p:sp>
      <p:cxnSp>
        <p:nvCxnSpPr>
          <p:cNvPr id="348" name="Google Shape;348;p36"/>
          <p:cNvCxnSpPr>
            <a:stCxn id="336" idx="3"/>
            <a:endCxn id="347" idx="2"/>
          </p:cNvCxnSpPr>
          <p:nvPr/>
        </p:nvCxnSpPr>
        <p:spPr>
          <a:xfrm>
            <a:off x="3179723" y="3065694"/>
            <a:ext cx="4608900" cy="564600"/>
          </a:xfrm>
          <a:prstGeom prst="bentConnector4">
            <a:avLst>
              <a:gd fmla="val 4540" name="adj1"/>
              <a:gd fmla="val 148850" name="adj2"/>
            </a:avLst>
          </a:prstGeom>
          <a:noFill/>
          <a:ln cap="flat" cmpd="sng" w="9525">
            <a:solidFill>
              <a:schemeClr val="dk2"/>
            </a:solidFill>
            <a:prstDash val="solid"/>
            <a:round/>
            <a:headEnd len="med" w="med" type="none"/>
            <a:tailEnd len="med" w="med" type="stealth"/>
          </a:ln>
        </p:spPr>
      </p:cxnSp>
      <p:sp>
        <p:nvSpPr>
          <p:cNvPr id="349" name="Google Shape;349;p36"/>
          <p:cNvSpPr txBox="1"/>
          <p:nvPr/>
        </p:nvSpPr>
        <p:spPr>
          <a:xfrm>
            <a:off x="7788625" y="3753325"/>
            <a:ext cx="765900" cy="84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Send origin and destination data to Paths for api call</a:t>
            </a:r>
            <a:endParaRPr sz="800">
              <a:solidFill>
                <a:schemeClr val="lt1"/>
              </a:solidFill>
            </a:endParaRPr>
          </a:p>
        </p:txBody>
      </p:sp>
      <p:cxnSp>
        <p:nvCxnSpPr>
          <p:cNvPr id="350" name="Google Shape;350;p36"/>
          <p:cNvCxnSpPr>
            <a:stCxn id="335" idx="1"/>
            <a:endCxn id="347" idx="2"/>
          </p:cNvCxnSpPr>
          <p:nvPr/>
        </p:nvCxnSpPr>
        <p:spPr>
          <a:xfrm>
            <a:off x="336023" y="3065694"/>
            <a:ext cx="7452600" cy="564600"/>
          </a:xfrm>
          <a:prstGeom prst="bentConnector4">
            <a:avLst>
              <a:gd fmla="val -3195" name="adj1"/>
              <a:gd fmla="val 258432" name="adj2"/>
            </a:avLst>
          </a:prstGeom>
          <a:noFill/>
          <a:ln cap="flat" cmpd="sng" w="9525">
            <a:solidFill>
              <a:schemeClr val="dk2"/>
            </a:solidFill>
            <a:prstDash val="solid"/>
            <a:round/>
            <a:headEnd len="med" w="med" type="none"/>
            <a:tailEnd len="med" w="med" type="none"/>
          </a:ln>
        </p:spPr>
      </p:cxnSp>
      <p:cxnSp>
        <p:nvCxnSpPr>
          <p:cNvPr id="351" name="Google Shape;351;p36"/>
          <p:cNvCxnSpPr>
            <a:stCxn id="337" idx="3"/>
            <a:endCxn id="347" idx="2"/>
          </p:cNvCxnSpPr>
          <p:nvPr/>
        </p:nvCxnSpPr>
        <p:spPr>
          <a:xfrm>
            <a:off x="4924223" y="3065694"/>
            <a:ext cx="2864400" cy="564600"/>
          </a:xfrm>
          <a:prstGeom prst="bentConnector4">
            <a:avLst>
              <a:gd fmla="val 7977" name="adj1"/>
              <a:gd fmla="val 148850" name="adj2"/>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7"/>
          <p:cNvSpPr txBox="1"/>
          <p:nvPr>
            <p:ph type="title"/>
          </p:nvPr>
        </p:nvSpPr>
        <p:spPr>
          <a:xfrm>
            <a:off x="0" y="259025"/>
            <a:ext cx="9144000" cy="9942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3600"/>
              <a:buFont typeface="Arial"/>
              <a:buNone/>
            </a:pPr>
            <a:r>
              <a:rPr lang="en"/>
              <a:t>SafeWays App Implementations</a:t>
            </a:r>
            <a:endParaRPr/>
          </a:p>
        </p:txBody>
      </p:sp>
      <p:sp>
        <p:nvSpPr>
          <p:cNvPr id="357" name="Google Shape;357;p37"/>
          <p:cNvSpPr/>
          <p:nvPr/>
        </p:nvSpPr>
        <p:spPr>
          <a:xfrm>
            <a:off x="588388" y="2232375"/>
            <a:ext cx="1361400" cy="1391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Paths Page</a:t>
            </a:r>
            <a:endParaRPr/>
          </a:p>
        </p:txBody>
      </p:sp>
      <p:sp>
        <p:nvSpPr>
          <p:cNvPr id="358" name="Google Shape;358;p37"/>
          <p:cNvSpPr/>
          <p:nvPr/>
        </p:nvSpPr>
        <p:spPr>
          <a:xfrm>
            <a:off x="3727925" y="1971425"/>
            <a:ext cx="2638500" cy="28461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Custom API Server</a:t>
            </a:r>
            <a:endParaRPr/>
          </a:p>
        </p:txBody>
      </p:sp>
      <p:cxnSp>
        <p:nvCxnSpPr>
          <p:cNvPr id="359" name="Google Shape;359;p37"/>
          <p:cNvCxnSpPr>
            <a:stCxn id="357" idx="3"/>
          </p:cNvCxnSpPr>
          <p:nvPr/>
        </p:nvCxnSpPr>
        <p:spPr>
          <a:xfrm flipH="1" rot="10800000">
            <a:off x="1949788" y="2401275"/>
            <a:ext cx="1785600" cy="526800"/>
          </a:xfrm>
          <a:prstGeom prst="bentConnector3">
            <a:avLst>
              <a:gd fmla="val 50000" name="adj1"/>
            </a:avLst>
          </a:prstGeom>
          <a:noFill/>
          <a:ln cap="flat" cmpd="sng" w="9525">
            <a:solidFill>
              <a:schemeClr val="dk2"/>
            </a:solidFill>
            <a:prstDash val="solid"/>
            <a:round/>
            <a:headEnd len="med" w="med" type="none"/>
            <a:tailEnd len="med" w="med" type="stealth"/>
          </a:ln>
        </p:spPr>
      </p:cxnSp>
      <p:sp>
        <p:nvSpPr>
          <p:cNvPr id="360" name="Google Shape;360;p37"/>
          <p:cNvSpPr txBox="1"/>
          <p:nvPr/>
        </p:nvSpPr>
        <p:spPr>
          <a:xfrm>
            <a:off x="3001650" y="2163975"/>
            <a:ext cx="1052400" cy="2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API Call</a:t>
            </a:r>
            <a:endParaRPr sz="800">
              <a:solidFill>
                <a:schemeClr val="lt1"/>
              </a:solidFill>
            </a:endParaRPr>
          </a:p>
        </p:txBody>
      </p:sp>
      <p:sp>
        <p:nvSpPr>
          <p:cNvPr id="361" name="Google Shape;361;p37"/>
          <p:cNvSpPr txBox="1"/>
          <p:nvPr/>
        </p:nvSpPr>
        <p:spPr>
          <a:xfrm>
            <a:off x="667025" y="1356275"/>
            <a:ext cx="73446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We make one API call to our custom server with the data given by the Paths Page</a:t>
            </a:r>
            <a:endParaRPr>
              <a:solidFill>
                <a:schemeClr val="lt1"/>
              </a:solidFill>
            </a:endParaRPr>
          </a:p>
        </p:txBody>
      </p:sp>
      <p:sp>
        <p:nvSpPr>
          <p:cNvPr id="362" name="Google Shape;362;p37"/>
          <p:cNvSpPr/>
          <p:nvPr/>
        </p:nvSpPr>
        <p:spPr>
          <a:xfrm>
            <a:off x="4105075" y="3520425"/>
            <a:ext cx="1428300" cy="800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Bucket - Circle - Polyline Algorithm</a:t>
            </a:r>
            <a:endParaRPr/>
          </a:p>
        </p:txBody>
      </p:sp>
      <p:sp>
        <p:nvSpPr>
          <p:cNvPr id="363" name="Google Shape;363;p37"/>
          <p:cNvSpPr/>
          <p:nvPr/>
        </p:nvSpPr>
        <p:spPr>
          <a:xfrm>
            <a:off x="7307550" y="3023825"/>
            <a:ext cx="1089600" cy="622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Google Directions API </a:t>
            </a:r>
            <a:endParaRPr/>
          </a:p>
        </p:txBody>
      </p:sp>
      <p:sp>
        <p:nvSpPr>
          <p:cNvPr id="364" name="Google Shape;364;p37"/>
          <p:cNvSpPr/>
          <p:nvPr/>
        </p:nvSpPr>
        <p:spPr>
          <a:xfrm>
            <a:off x="4342225" y="2393775"/>
            <a:ext cx="1089600" cy="622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LA Collision Data</a:t>
            </a:r>
            <a:endParaRPr/>
          </a:p>
        </p:txBody>
      </p:sp>
      <p:cxnSp>
        <p:nvCxnSpPr>
          <p:cNvPr id="365" name="Google Shape;365;p37"/>
          <p:cNvCxnSpPr>
            <a:stCxn id="358" idx="3"/>
          </p:cNvCxnSpPr>
          <p:nvPr/>
        </p:nvCxnSpPr>
        <p:spPr>
          <a:xfrm flipH="1" rot="10800000">
            <a:off x="6366425" y="3149975"/>
            <a:ext cx="941400" cy="244500"/>
          </a:xfrm>
          <a:prstGeom prst="bentConnector3">
            <a:avLst>
              <a:gd fmla="val 50000" name="adj1"/>
            </a:avLst>
          </a:prstGeom>
          <a:noFill/>
          <a:ln cap="flat" cmpd="sng" w="9525">
            <a:solidFill>
              <a:schemeClr val="dk2"/>
            </a:solidFill>
            <a:prstDash val="solid"/>
            <a:round/>
            <a:headEnd len="med" w="med" type="none"/>
            <a:tailEnd len="med" w="med" type="stealth"/>
          </a:ln>
        </p:spPr>
      </p:cxnSp>
      <p:sp>
        <p:nvSpPr>
          <p:cNvPr id="366" name="Google Shape;366;p37"/>
          <p:cNvSpPr txBox="1"/>
          <p:nvPr/>
        </p:nvSpPr>
        <p:spPr>
          <a:xfrm>
            <a:off x="6778225" y="2860775"/>
            <a:ext cx="1052400" cy="2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API Call</a:t>
            </a:r>
            <a:endParaRPr sz="800">
              <a:solidFill>
                <a:schemeClr val="lt1"/>
              </a:solidFill>
            </a:endParaRPr>
          </a:p>
        </p:txBody>
      </p:sp>
      <p:cxnSp>
        <p:nvCxnSpPr>
          <p:cNvPr id="367" name="Google Shape;367;p37"/>
          <p:cNvCxnSpPr/>
          <p:nvPr/>
        </p:nvCxnSpPr>
        <p:spPr>
          <a:xfrm flipH="1">
            <a:off x="6373925" y="3631575"/>
            <a:ext cx="941100" cy="378000"/>
          </a:xfrm>
          <a:prstGeom prst="bentConnector3">
            <a:avLst>
              <a:gd fmla="val 50000" name="adj1"/>
            </a:avLst>
          </a:prstGeom>
          <a:noFill/>
          <a:ln cap="flat" cmpd="sng" w="9525">
            <a:solidFill>
              <a:schemeClr val="dk2"/>
            </a:solidFill>
            <a:prstDash val="solid"/>
            <a:round/>
            <a:headEnd len="med" w="med" type="none"/>
            <a:tailEnd len="med" w="med" type="stealth"/>
          </a:ln>
        </p:spPr>
      </p:cxnSp>
      <p:sp>
        <p:nvSpPr>
          <p:cNvPr id="368" name="Google Shape;368;p37"/>
          <p:cNvSpPr txBox="1"/>
          <p:nvPr/>
        </p:nvSpPr>
        <p:spPr>
          <a:xfrm>
            <a:off x="6807875" y="3716775"/>
            <a:ext cx="8217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Paths Data Translated</a:t>
            </a:r>
            <a:endParaRPr sz="800">
              <a:solidFill>
                <a:schemeClr val="lt1"/>
              </a:solidFill>
            </a:endParaRPr>
          </a:p>
        </p:txBody>
      </p:sp>
      <p:cxnSp>
        <p:nvCxnSpPr>
          <p:cNvPr id="369" name="Google Shape;369;p37"/>
          <p:cNvCxnSpPr>
            <a:endCxn id="362" idx="3"/>
          </p:cNvCxnSpPr>
          <p:nvPr/>
        </p:nvCxnSpPr>
        <p:spPr>
          <a:xfrm rot="10800000">
            <a:off x="5533375" y="3920625"/>
            <a:ext cx="877500" cy="88800"/>
          </a:xfrm>
          <a:prstGeom prst="bentConnector3">
            <a:avLst>
              <a:gd fmla="val 50000" name="adj1"/>
            </a:avLst>
          </a:prstGeom>
          <a:noFill/>
          <a:ln cap="flat" cmpd="sng" w="9525">
            <a:solidFill>
              <a:schemeClr val="dk2"/>
            </a:solidFill>
            <a:prstDash val="solid"/>
            <a:round/>
            <a:headEnd len="med" w="med" type="none"/>
            <a:tailEnd len="med" w="med" type="stealth"/>
          </a:ln>
        </p:spPr>
      </p:cxnSp>
      <p:cxnSp>
        <p:nvCxnSpPr>
          <p:cNvPr id="370" name="Google Shape;370;p37"/>
          <p:cNvCxnSpPr>
            <a:stCxn id="364" idx="2"/>
            <a:endCxn id="362" idx="0"/>
          </p:cNvCxnSpPr>
          <p:nvPr/>
        </p:nvCxnSpPr>
        <p:spPr>
          <a:xfrm rot="5400000">
            <a:off x="4600975" y="3234525"/>
            <a:ext cx="504300" cy="67800"/>
          </a:xfrm>
          <a:prstGeom prst="bentConnector3">
            <a:avLst>
              <a:gd fmla="val 49985" name="adj1"/>
            </a:avLst>
          </a:prstGeom>
          <a:noFill/>
          <a:ln cap="flat" cmpd="sng" w="9525">
            <a:solidFill>
              <a:schemeClr val="dk2"/>
            </a:solidFill>
            <a:prstDash val="solid"/>
            <a:round/>
            <a:headEnd len="med" w="med" type="none"/>
            <a:tailEnd len="med" w="med" type="stealth"/>
          </a:ln>
        </p:spPr>
      </p:cxnSp>
      <p:cxnSp>
        <p:nvCxnSpPr>
          <p:cNvPr id="371" name="Google Shape;371;p37"/>
          <p:cNvCxnSpPr>
            <a:stCxn id="362" idx="1"/>
          </p:cNvCxnSpPr>
          <p:nvPr/>
        </p:nvCxnSpPr>
        <p:spPr>
          <a:xfrm flipH="1">
            <a:off x="3735175" y="3920625"/>
            <a:ext cx="369900" cy="126000"/>
          </a:xfrm>
          <a:prstGeom prst="bentConnector3">
            <a:avLst>
              <a:gd fmla="val 50000" name="adj1"/>
            </a:avLst>
          </a:prstGeom>
          <a:noFill/>
          <a:ln cap="flat" cmpd="sng" w="9525">
            <a:solidFill>
              <a:schemeClr val="dk2"/>
            </a:solidFill>
            <a:prstDash val="solid"/>
            <a:round/>
            <a:headEnd len="med" w="med" type="none"/>
            <a:tailEnd len="med" w="med" type="stealth"/>
          </a:ln>
        </p:spPr>
      </p:cxnSp>
      <p:cxnSp>
        <p:nvCxnSpPr>
          <p:cNvPr id="372" name="Google Shape;372;p37"/>
          <p:cNvCxnSpPr/>
          <p:nvPr/>
        </p:nvCxnSpPr>
        <p:spPr>
          <a:xfrm rot="10800000">
            <a:off x="1956625" y="3268325"/>
            <a:ext cx="1778700" cy="785700"/>
          </a:xfrm>
          <a:prstGeom prst="bentConnector3">
            <a:avLst>
              <a:gd fmla="val 50000" name="adj1"/>
            </a:avLst>
          </a:prstGeom>
          <a:noFill/>
          <a:ln cap="flat" cmpd="sng" w="9525">
            <a:solidFill>
              <a:schemeClr val="dk2"/>
            </a:solidFill>
            <a:prstDash val="solid"/>
            <a:round/>
            <a:headEnd len="med" w="med" type="none"/>
            <a:tailEnd len="med" w="med" type="stealth"/>
          </a:ln>
        </p:spPr>
      </p:cxnSp>
      <p:sp>
        <p:nvSpPr>
          <p:cNvPr id="373" name="Google Shape;373;p37"/>
          <p:cNvSpPr txBox="1"/>
          <p:nvPr/>
        </p:nvSpPr>
        <p:spPr>
          <a:xfrm>
            <a:off x="4819225" y="2979225"/>
            <a:ext cx="1052400" cy="2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Collision Data Fed to Algorithm</a:t>
            </a:r>
            <a:endParaRPr sz="800"/>
          </a:p>
        </p:txBody>
      </p:sp>
      <p:sp>
        <p:nvSpPr>
          <p:cNvPr id="374" name="Google Shape;374;p37"/>
          <p:cNvSpPr txBox="1"/>
          <p:nvPr/>
        </p:nvSpPr>
        <p:spPr>
          <a:xfrm>
            <a:off x="5533375" y="3965100"/>
            <a:ext cx="729300" cy="2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Paths </a:t>
            </a:r>
            <a:r>
              <a:rPr lang="en" sz="800"/>
              <a:t>Data Fed to Algorithm</a:t>
            </a:r>
            <a:endParaRPr sz="800"/>
          </a:p>
        </p:txBody>
      </p:sp>
      <p:sp>
        <p:nvSpPr>
          <p:cNvPr id="375" name="Google Shape;375;p37"/>
          <p:cNvSpPr txBox="1"/>
          <p:nvPr/>
        </p:nvSpPr>
        <p:spPr>
          <a:xfrm>
            <a:off x="2272350" y="3268325"/>
            <a:ext cx="654900" cy="9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Safest path data returned ready to be displayed in Paths page</a:t>
            </a:r>
            <a:endParaRPr sz="8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8"/>
          <p:cNvSpPr txBox="1"/>
          <p:nvPr>
            <p:ph type="title"/>
          </p:nvPr>
        </p:nvSpPr>
        <p:spPr>
          <a:xfrm>
            <a:off x="628650" y="255369"/>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u="sng"/>
              <a:t>Bucket Algorithm</a:t>
            </a:r>
            <a:endParaRPr u="sng"/>
          </a:p>
        </p:txBody>
      </p:sp>
      <p:pic>
        <p:nvPicPr>
          <p:cNvPr id="381" name="Google Shape;381;p38"/>
          <p:cNvPicPr preferRelativeResize="0"/>
          <p:nvPr/>
        </p:nvPicPr>
        <p:blipFill>
          <a:blip r:embed="rId3">
            <a:alphaModFix/>
          </a:blip>
          <a:stretch>
            <a:fillRect/>
          </a:stretch>
        </p:blipFill>
        <p:spPr>
          <a:xfrm>
            <a:off x="6025713" y="0"/>
            <a:ext cx="4181475" cy="3381375"/>
          </a:xfrm>
          <a:prstGeom prst="rect">
            <a:avLst/>
          </a:prstGeom>
          <a:noFill/>
          <a:ln>
            <a:noFill/>
          </a:ln>
        </p:spPr>
      </p:pic>
      <p:sp>
        <p:nvSpPr>
          <p:cNvPr id="382" name="Google Shape;382;p38"/>
          <p:cNvSpPr txBox="1"/>
          <p:nvPr>
            <p:ph idx="1" type="body"/>
          </p:nvPr>
        </p:nvSpPr>
        <p:spPr>
          <a:xfrm>
            <a:off x="95300" y="1359375"/>
            <a:ext cx="3930300" cy="3340800"/>
          </a:xfrm>
          <a:prstGeom prst="rect">
            <a:avLst/>
          </a:prstGeom>
        </p:spPr>
        <p:txBody>
          <a:bodyPr anchorCtr="0" anchor="t" bIns="34275" lIns="68575" spcFirstLastPara="1" rIns="68575" wrap="square" tIns="34275">
            <a:normAutofit fontScale="92500" lnSpcReduction="20000"/>
          </a:bodyPr>
          <a:lstStyle/>
          <a:p>
            <a:pPr indent="0" lvl="0" marL="0" rtl="0" algn="l">
              <a:spcBef>
                <a:spcPts val="800"/>
              </a:spcBef>
              <a:spcAft>
                <a:spcPts val="0"/>
              </a:spcAft>
              <a:buNone/>
            </a:pPr>
            <a:r>
              <a:rPr lang="en" sz="2000"/>
              <a:t>All of the accidents are sorted using  buckets. </a:t>
            </a:r>
            <a:endParaRPr sz="2000"/>
          </a:p>
          <a:p>
            <a:pPr indent="0" lvl="0" marL="0" rtl="0" algn="l">
              <a:spcBef>
                <a:spcPts val="1200"/>
              </a:spcBef>
              <a:spcAft>
                <a:spcPts val="0"/>
              </a:spcAft>
              <a:buNone/>
            </a:pPr>
            <a:r>
              <a:rPr lang="en" sz="2000"/>
              <a:t>Each bucket is a neighborhood of LA City.</a:t>
            </a:r>
            <a:endParaRPr sz="2000"/>
          </a:p>
          <a:p>
            <a:pPr indent="0" lvl="0" marL="0" rtl="0" algn="l">
              <a:spcBef>
                <a:spcPts val="1200"/>
              </a:spcBef>
              <a:spcAft>
                <a:spcPts val="0"/>
              </a:spcAft>
              <a:buNone/>
            </a:pPr>
            <a:r>
              <a:rPr lang="en" sz="2000"/>
              <a:t>Instead of checking to see </a:t>
            </a:r>
            <a:r>
              <a:rPr lang="en" sz="2000"/>
              <a:t>which</a:t>
            </a:r>
            <a:r>
              <a:rPr lang="en" sz="2000"/>
              <a:t> accidents are close to our path. We check which buckets our path crosses. </a:t>
            </a:r>
            <a:endParaRPr sz="2000"/>
          </a:p>
          <a:p>
            <a:pPr indent="0" lvl="0" marL="0" rtl="0" algn="l">
              <a:spcBef>
                <a:spcPts val="1200"/>
              </a:spcBef>
              <a:spcAft>
                <a:spcPts val="1200"/>
              </a:spcAft>
              <a:buNone/>
            </a:pPr>
            <a:r>
              <a:rPr lang="en" sz="2000"/>
              <a:t>All accidents inside the crossed buckets are sent to the Circle Algorithm.</a:t>
            </a:r>
            <a:endParaRPr sz="2000"/>
          </a:p>
        </p:txBody>
      </p:sp>
      <p:pic>
        <p:nvPicPr>
          <p:cNvPr id="383" name="Google Shape;383;p38"/>
          <p:cNvPicPr preferRelativeResize="0"/>
          <p:nvPr/>
        </p:nvPicPr>
        <p:blipFill>
          <a:blip r:embed="rId4">
            <a:alphaModFix/>
          </a:blip>
          <a:stretch>
            <a:fillRect/>
          </a:stretch>
        </p:blipFill>
        <p:spPr>
          <a:xfrm>
            <a:off x="4275475" y="1950100"/>
            <a:ext cx="3195050" cy="3042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9"/>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Circle Algorithm</a:t>
            </a:r>
            <a:endParaRPr/>
          </a:p>
        </p:txBody>
      </p:sp>
      <p:pic>
        <p:nvPicPr>
          <p:cNvPr id="389" name="Google Shape;389;p39"/>
          <p:cNvPicPr preferRelativeResize="0"/>
          <p:nvPr/>
        </p:nvPicPr>
        <p:blipFill>
          <a:blip r:embed="rId3">
            <a:alphaModFix/>
          </a:blip>
          <a:stretch>
            <a:fillRect/>
          </a:stretch>
        </p:blipFill>
        <p:spPr>
          <a:xfrm>
            <a:off x="5310725" y="1333213"/>
            <a:ext cx="3588275" cy="3416675"/>
          </a:xfrm>
          <a:prstGeom prst="rect">
            <a:avLst/>
          </a:prstGeom>
          <a:noFill/>
          <a:ln>
            <a:noFill/>
          </a:ln>
        </p:spPr>
      </p:pic>
      <p:sp>
        <p:nvSpPr>
          <p:cNvPr id="390" name="Google Shape;390;p39"/>
          <p:cNvSpPr txBox="1"/>
          <p:nvPr>
            <p:ph idx="1" type="body"/>
          </p:nvPr>
        </p:nvSpPr>
        <p:spPr>
          <a:xfrm>
            <a:off x="316925" y="1333225"/>
            <a:ext cx="3930300" cy="26517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None/>
            </a:pPr>
            <a:r>
              <a:rPr lang="en" sz="2000"/>
              <a:t>A circle is “drawn” </a:t>
            </a:r>
            <a:r>
              <a:rPr lang="en" sz="2000"/>
              <a:t>around</a:t>
            </a:r>
            <a:r>
              <a:rPr lang="en" sz="2000"/>
              <a:t> our path.</a:t>
            </a:r>
            <a:endParaRPr sz="2000"/>
          </a:p>
          <a:p>
            <a:pPr indent="0" lvl="0" marL="0" rtl="0" algn="l">
              <a:spcBef>
                <a:spcPts val="1200"/>
              </a:spcBef>
              <a:spcAft>
                <a:spcPts val="0"/>
              </a:spcAft>
              <a:buNone/>
            </a:pPr>
            <a:r>
              <a:rPr lang="en" sz="2000"/>
              <a:t>All accidents that fall inside the circle are then sent to the Polyline Algorithm.</a:t>
            </a:r>
            <a:endParaRPr sz="2000"/>
          </a:p>
          <a:p>
            <a:pPr indent="0" lvl="0" marL="0" rtl="0" algn="l">
              <a:spcBef>
                <a:spcPts val="1200"/>
              </a:spcBef>
              <a:spcAft>
                <a:spcPts val="1200"/>
              </a:spcAft>
              <a:buNone/>
            </a:pPr>
            <a:r>
              <a:rPr lang="en" sz="2000"/>
              <a:t>All other accidents that are not within the circle are ignored.</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Safest Path Polyline Alg</a:t>
            </a:r>
            <a:r>
              <a:rPr lang="en"/>
              <a:t>o</a:t>
            </a:r>
            <a:r>
              <a:rPr lang="en"/>
              <a:t>rithm</a:t>
            </a:r>
            <a:endParaRPr/>
          </a:p>
        </p:txBody>
      </p:sp>
      <p:pic>
        <p:nvPicPr>
          <p:cNvPr id="396" name="Google Shape;396;p40"/>
          <p:cNvPicPr preferRelativeResize="0"/>
          <p:nvPr/>
        </p:nvPicPr>
        <p:blipFill>
          <a:blip r:embed="rId3">
            <a:alphaModFix/>
          </a:blip>
          <a:stretch>
            <a:fillRect/>
          </a:stretch>
        </p:blipFill>
        <p:spPr>
          <a:xfrm>
            <a:off x="4095075" y="2137825"/>
            <a:ext cx="4940100" cy="2726900"/>
          </a:xfrm>
          <a:prstGeom prst="rect">
            <a:avLst/>
          </a:prstGeom>
          <a:noFill/>
          <a:ln>
            <a:noFill/>
          </a:ln>
        </p:spPr>
      </p:pic>
      <p:sp>
        <p:nvSpPr>
          <p:cNvPr id="397" name="Google Shape;397;p40"/>
          <p:cNvSpPr txBox="1"/>
          <p:nvPr>
            <p:ph idx="1" type="body"/>
          </p:nvPr>
        </p:nvSpPr>
        <p:spPr>
          <a:xfrm>
            <a:off x="95300" y="1359375"/>
            <a:ext cx="3930300" cy="2651700"/>
          </a:xfrm>
          <a:prstGeom prst="rect">
            <a:avLst/>
          </a:prstGeom>
        </p:spPr>
        <p:txBody>
          <a:bodyPr anchorCtr="0" anchor="t" bIns="34275" lIns="68575" spcFirstLastPara="1" rIns="68575" wrap="square" tIns="34275">
            <a:normAutofit/>
          </a:bodyPr>
          <a:lstStyle/>
          <a:p>
            <a:pPr indent="-355600" lvl="0" marL="457200" rtl="0" algn="l">
              <a:spcBef>
                <a:spcPts val="800"/>
              </a:spcBef>
              <a:spcAft>
                <a:spcPts val="0"/>
              </a:spcAft>
              <a:buSzPts val="2000"/>
              <a:buChar char="●"/>
            </a:pPr>
            <a:r>
              <a:rPr lang="en" sz="2000"/>
              <a:t>Path is made of polyline (sections of path)</a:t>
            </a:r>
            <a:endParaRPr sz="2000"/>
          </a:p>
          <a:p>
            <a:pPr indent="-355600" lvl="0" marL="457200" rtl="0" algn="l">
              <a:spcBef>
                <a:spcPts val="0"/>
              </a:spcBef>
              <a:spcAft>
                <a:spcPts val="0"/>
              </a:spcAft>
              <a:buSzPts val="2000"/>
              <a:buChar char="●"/>
            </a:pPr>
            <a:r>
              <a:rPr lang="en" sz="2000"/>
              <a:t>Algorithm adds weight to each polyline if the polyline is a certain distance from an accident </a:t>
            </a:r>
            <a:endParaRPr sz="2000"/>
          </a:p>
          <a:p>
            <a:pPr indent="-355600" lvl="0" marL="457200" rtl="0" algn="l">
              <a:spcBef>
                <a:spcPts val="0"/>
              </a:spcBef>
              <a:spcAft>
                <a:spcPts val="0"/>
              </a:spcAft>
              <a:buSzPts val="2000"/>
              <a:buChar char="●"/>
            </a:pPr>
            <a:r>
              <a:rPr lang="en" sz="2000"/>
              <a:t>Weight is calculated based on collision severity, collision deaths and injuries.</a:t>
            </a:r>
            <a:endParaRPr sz="2000"/>
          </a:p>
          <a:p>
            <a:pPr indent="-355600" lvl="0" marL="457200" rtl="0" algn="l">
              <a:spcBef>
                <a:spcPts val="0"/>
              </a:spcBef>
              <a:spcAft>
                <a:spcPts val="0"/>
              </a:spcAft>
              <a:buSzPts val="2000"/>
              <a:buChar char="●"/>
            </a:pPr>
            <a:r>
              <a:rPr lang="en" sz="2000"/>
              <a:t>Path with the lowest weight will be the safest path.</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1"/>
          <p:cNvSpPr txBox="1"/>
          <p:nvPr>
            <p:ph type="title"/>
          </p:nvPr>
        </p:nvSpPr>
        <p:spPr>
          <a:xfrm>
            <a:off x="628650" y="6369"/>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dk1"/>
              </a:buClr>
              <a:buSzPts val="3600"/>
              <a:buFont typeface="Arial"/>
              <a:buNone/>
            </a:pPr>
            <a:r>
              <a:rPr lang="en"/>
              <a:t>App Technologies</a:t>
            </a:r>
            <a:endParaRPr/>
          </a:p>
        </p:txBody>
      </p:sp>
      <p:pic>
        <p:nvPicPr>
          <p:cNvPr id="403" name="Google Shape;403;p41"/>
          <p:cNvPicPr preferRelativeResize="0"/>
          <p:nvPr/>
        </p:nvPicPr>
        <p:blipFill>
          <a:blip r:embed="rId3">
            <a:alphaModFix/>
          </a:blip>
          <a:stretch>
            <a:fillRect/>
          </a:stretch>
        </p:blipFill>
        <p:spPr>
          <a:xfrm>
            <a:off x="1283600" y="846001"/>
            <a:ext cx="6576790" cy="4297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2"/>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Applications Development</a:t>
            </a:r>
            <a:endParaRPr/>
          </a:p>
        </p:txBody>
      </p:sp>
      <p:sp>
        <p:nvSpPr>
          <p:cNvPr id="409" name="Google Shape;409;p42"/>
          <p:cNvSpPr txBox="1"/>
          <p:nvPr>
            <p:ph idx="1" type="body"/>
          </p:nvPr>
        </p:nvSpPr>
        <p:spPr>
          <a:xfrm>
            <a:off x="5421125" y="1350400"/>
            <a:ext cx="3482400" cy="349620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None/>
            </a:pPr>
            <a:r>
              <a:rPr lang="en" sz="1500"/>
              <a:t>Flutter/Dart:</a:t>
            </a:r>
            <a:endParaRPr sz="1200"/>
          </a:p>
          <a:p>
            <a:pPr indent="0" lvl="0" marL="0" rtl="0" algn="l">
              <a:lnSpc>
                <a:spcPct val="115000"/>
              </a:lnSpc>
              <a:spcBef>
                <a:spcPts val="1200"/>
              </a:spcBef>
              <a:spcAft>
                <a:spcPts val="0"/>
              </a:spcAft>
              <a:buNone/>
            </a:pPr>
            <a:r>
              <a:rPr lang="en" sz="1200"/>
              <a:t>● Expressive and flexible UI</a:t>
            </a:r>
            <a:endParaRPr sz="1200"/>
          </a:p>
          <a:p>
            <a:pPr indent="0" lvl="0" marL="457200" rtl="0" algn="l">
              <a:lnSpc>
                <a:spcPct val="115000"/>
              </a:lnSpc>
              <a:spcBef>
                <a:spcPts val="1200"/>
              </a:spcBef>
              <a:spcAft>
                <a:spcPts val="0"/>
              </a:spcAft>
              <a:buNone/>
            </a:pPr>
            <a:r>
              <a:rPr lang="en" sz="1200"/>
              <a:t>○ Large built-in widget catalogue</a:t>
            </a:r>
            <a:endParaRPr sz="1200"/>
          </a:p>
          <a:p>
            <a:pPr indent="0" lvl="0" marL="457200" rtl="0" algn="l">
              <a:lnSpc>
                <a:spcPct val="115000"/>
              </a:lnSpc>
              <a:spcBef>
                <a:spcPts val="1200"/>
              </a:spcBef>
              <a:spcAft>
                <a:spcPts val="0"/>
              </a:spcAft>
              <a:buNone/>
            </a:pPr>
            <a:r>
              <a:rPr lang="en" sz="1200"/>
              <a:t>○ Complete customization and fast rendering</a:t>
            </a:r>
            <a:endParaRPr sz="1200"/>
          </a:p>
          <a:p>
            <a:pPr indent="0" lvl="0" marL="0" rtl="0" algn="l">
              <a:lnSpc>
                <a:spcPct val="115000"/>
              </a:lnSpc>
              <a:spcBef>
                <a:spcPts val="1200"/>
              </a:spcBef>
              <a:spcAft>
                <a:spcPts val="0"/>
              </a:spcAft>
              <a:buNone/>
            </a:pPr>
            <a:r>
              <a:rPr lang="en" sz="1200"/>
              <a:t>● One codebase</a:t>
            </a:r>
            <a:endParaRPr sz="1200"/>
          </a:p>
          <a:p>
            <a:pPr indent="0" lvl="0" marL="457200" rtl="0" algn="l">
              <a:lnSpc>
                <a:spcPct val="115000"/>
              </a:lnSpc>
              <a:spcBef>
                <a:spcPts val="1200"/>
              </a:spcBef>
              <a:spcAft>
                <a:spcPts val="0"/>
              </a:spcAft>
              <a:buNone/>
            </a:pPr>
            <a:r>
              <a:rPr lang="en" sz="1200"/>
              <a:t>○ Looks the same on every version of Android and iOS</a:t>
            </a:r>
            <a:endParaRPr sz="1200"/>
          </a:p>
          <a:p>
            <a:pPr indent="0" lvl="0" marL="0" rtl="0" algn="l">
              <a:lnSpc>
                <a:spcPct val="115000"/>
              </a:lnSpc>
              <a:spcBef>
                <a:spcPts val="1200"/>
              </a:spcBef>
              <a:spcAft>
                <a:spcPts val="0"/>
              </a:spcAft>
              <a:buNone/>
            </a:pPr>
            <a:r>
              <a:rPr lang="en" sz="1200"/>
              <a:t>● Hot reload</a:t>
            </a:r>
            <a:endParaRPr sz="1200"/>
          </a:p>
          <a:p>
            <a:pPr indent="0" lvl="0" marL="457200" rtl="0" algn="l">
              <a:lnSpc>
                <a:spcPct val="115000"/>
              </a:lnSpc>
              <a:spcBef>
                <a:spcPts val="1200"/>
              </a:spcBef>
              <a:spcAft>
                <a:spcPts val="0"/>
              </a:spcAft>
              <a:buNone/>
            </a:pPr>
            <a:r>
              <a:rPr lang="en" sz="1200"/>
              <a:t>○ No need to recompile, just save and preview the changes live</a:t>
            </a:r>
            <a:endParaRPr sz="1200"/>
          </a:p>
          <a:p>
            <a:pPr indent="0" lvl="0" marL="0" rtl="0" algn="l">
              <a:lnSpc>
                <a:spcPct val="115000"/>
              </a:lnSpc>
              <a:spcBef>
                <a:spcPts val="1200"/>
              </a:spcBef>
              <a:spcAft>
                <a:spcPts val="1200"/>
              </a:spcAft>
              <a:buNone/>
            </a:pPr>
            <a:r>
              <a:rPr lang="en" sz="1200"/>
              <a:t>● Fast development time</a:t>
            </a:r>
            <a:endParaRPr sz="1200"/>
          </a:p>
        </p:txBody>
      </p:sp>
      <p:pic>
        <p:nvPicPr>
          <p:cNvPr id="410" name="Google Shape;410;p42"/>
          <p:cNvPicPr preferRelativeResize="0"/>
          <p:nvPr/>
        </p:nvPicPr>
        <p:blipFill>
          <a:blip r:embed="rId3">
            <a:alphaModFix/>
          </a:blip>
          <a:stretch>
            <a:fillRect/>
          </a:stretch>
        </p:blipFill>
        <p:spPr>
          <a:xfrm>
            <a:off x="45950" y="1401550"/>
            <a:ext cx="5170599" cy="2881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3"/>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Figma</a:t>
            </a:r>
            <a:endParaRPr/>
          </a:p>
        </p:txBody>
      </p:sp>
      <p:sp>
        <p:nvSpPr>
          <p:cNvPr id="416" name="Google Shape;416;p43"/>
          <p:cNvSpPr txBox="1"/>
          <p:nvPr>
            <p:ph idx="1" type="body"/>
          </p:nvPr>
        </p:nvSpPr>
        <p:spPr>
          <a:xfrm>
            <a:off x="628650" y="1447038"/>
            <a:ext cx="7886700" cy="31890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Our ideal design:</a:t>
            </a:r>
            <a:endParaRPr/>
          </a:p>
          <a:p>
            <a:pPr indent="0" lvl="0" marL="0" rtl="0" algn="l">
              <a:spcBef>
                <a:spcPts val="1200"/>
              </a:spcBef>
              <a:spcAft>
                <a:spcPts val="1200"/>
              </a:spcAft>
              <a:buNone/>
            </a:pPr>
            <a:r>
              <a:t/>
            </a:r>
            <a:endParaRPr/>
          </a:p>
        </p:txBody>
      </p:sp>
      <p:pic>
        <p:nvPicPr>
          <p:cNvPr id="417" name="Google Shape;417;p43"/>
          <p:cNvPicPr preferRelativeResize="0"/>
          <p:nvPr/>
        </p:nvPicPr>
        <p:blipFill>
          <a:blip r:embed="rId3">
            <a:alphaModFix/>
          </a:blip>
          <a:stretch>
            <a:fillRect/>
          </a:stretch>
        </p:blipFill>
        <p:spPr>
          <a:xfrm>
            <a:off x="1431950" y="1956225"/>
            <a:ext cx="6517051" cy="3150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dk1"/>
              </a:buClr>
              <a:buSzPts val="3600"/>
              <a:buFont typeface="Arial"/>
              <a:buNone/>
            </a:pPr>
            <a:r>
              <a:rPr lang="en"/>
              <a:t>App Design</a:t>
            </a:r>
            <a:r>
              <a:rPr lang="en"/>
              <a:t> 		</a:t>
            </a:r>
            <a:endParaRPr/>
          </a:p>
        </p:txBody>
      </p:sp>
      <p:sp>
        <p:nvSpPr>
          <p:cNvPr id="423" name="Google Shape;423;p44"/>
          <p:cNvSpPr txBox="1"/>
          <p:nvPr>
            <p:ph idx="1" type="body"/>
          </p:nvPr>
        </p:nvSpPr>
        <p:spPr>
          <a:xfrm>
            <a:off x="628650" y="1443395"/>
            <a:ext cx="7886700" cy="378600"/>
          </a:xfrm>
          <a:prstGeom prst="rect">
            <a:avLst/>
          </a:prstGeom>
          <a:noFill/>
          <a:ln>
            <a:noFill/>
          </a:ln>
        </p:spPr>
        <p:txBody>
          <a:bodyPr anchorCtr="0" anchor="t" bIns="34275" lIns="68575" spcFirstLastPara="1" rIns="68575" wrap="square" tIns="34275">
            <a:normAutofit/>
          </a:bodyPr>
          <a:lstStyle/>
          <a:p>
            <a:pPr indent="0" lvl="0" marL="0" rtl="0" algn="ctr">
              <a:lnSpc>
                <a:spcPct val="110000"/>
              </a:lnSpc>
              <a:spcBef>
                <a:spcPts val="0"/>
              </a:spcBef>
              <a:spcAft>
                <a:spcPts val="0"/>
              </a:spcAft>
              <a:buNone/>
            </a:pPr>
            <a:r>
              <a:rPr lang="en" sz="1800">
                <a:latin typeface="Open Sans"/>
                <a:ea typeface="Open Sans"/>
                <a:cs typeface="Open Sans"/>
                <a:sym typeface="Open Sans"/>
              </a:rPr>
              <a:t>The</a:t>
            </a:r>
            <a:r>
              <a:rPr lang="en" sz="1800">
                <a:latin typeface="Open Sans"/>
                <a:ea typeface="Open Sans"/>
                <a:cs typeface="Open Sans"/>
                <a:sym typeface="Open Sans"/>
              </a:rPr>
              <a:t> app is meant to be as simple as possible to the end user</a:t>
            </a:r>
            <a:endParaRPr sz="1800">
              <a:latin typeface="Open Sans"/>
              <a:ea typeface="Open Sans"/>
              <a:cs typeface="Open Sans"/>
              <a:sym typeface="Open Sans"/>
            </a:endParaRPr>
          </a:p>
          <a:p>
            <a:pPr indent="-50800" lvl="0" marL="177800" rtl="0" algn="l">
              <a:lnSpc>
                <a:spcPct val="110000"/>
              </a:lnSpc>
              <a:spcBef>
                <a:spcPts val="800"/>
              </a:spcBef>
              <a:spcAft>
                <a:spcPts val="0"/>
              </a:spcAft>
              <a:buClr>
                <a:schemeClr val="dk1"/>
              </a:buClr>
              <a:buSzPts val="1900"/>
              <a:buNone/>
            </a:pPr>
            <a:r>
              <a:t/>
            </a:r>
            <a:endParaRPr sz="1800">
              <a:latin typeface="Open Sans"/>
              <a:ea typeface="Open Sans"/>
              <a:cs typeface="Open Sans"/>
              <a:sym typeface="Open Sans"/>
            </a:endParaRPr>
          </a:p>
          <a:p>
            <a:pPr indent="0" lvl="0" marL="127000" rtl="0" algn="l">
              <a:lnSpc>
                <a:spcPct val="110000"/>
              </a:lnSpc>
              <a:spcBef>
                <a:spcPts val="800"/>
              </a:spcBef>
              <a:spcAft>
                <a:spcPts val="1200"/>
              </a:spcAft>
              <a:buClr>
                <a:schemeClr val="dk1"/>
              </a:buClr>
              <a:buSzPts val="1900"/>
              <a:buNone/>
            </a:pPr>
            <a:r>
              <a:t/>
            </a:r>
            <a:endParaRPr sz="1800">
              <a:latin typeface="Open Sans"/>
              <a:ea typeface="Open Sans"/>
              <a:cs typeface="Open Sans"/>
              <a:sym typeface="Open Sans"/>
            </a:endParaRPr>
          </a:p>
        </p:txBody>
      </p:sp>
      <p:pic>
        <p:nvPicPr>
          <p:cNvPr id="424" name="Google Shape;424;p44"/>
          <p:cNvPicPr preferRelativeResize="0"/>
          <p:nvPr/>
        </p:nvPicPr>
        <p:blipFill>
          <a:blip r:embed="rId3">
            <a:alphaModFix/>
          </a:blip>
          <a:stretch>
            <a:fillRect/>
          </a:stretch>
        </p:blipFill>
        <p:spPr>
          <a:xfrm>
            <a:off x="117300" y="1821996"/>
            <a:ext cx="1457924" cy="3238415"/>
          </a:xfrm>
          <a:prstGeom prst="rect">
            <a:avLst/>
          </a:prstGeom>
          <a:noFill/>
          <a:ln>
            <a:noFill/>
          </a:ln>
        </p:spPr>
      </p:pic>
      <p:pic>
        <p:nvPicPr>
          <p:cNvPr id="425" name="Google Shape;425;p44"/>
          <p:cNvPicPr preferRelativeResize="0"/>
          <p:nvPr/>
        </p:nvPicPr>
        <p:blipFill>
          <a:blip r:embed="rId4">
            <a:alphaModFix/>
          </a:blip>
          <a:stretch>
            <a:fillRect/>
          </a:stretch>
        </p:blipFill>
        <p:spPr>
          <a:xfrm>
            <a:off x="1596625" y="1821990"/>
            <a:ext cx="1457924" cy="3238410"/>
          </a:xfrm>
          <a:prstGeom prst="rect">
            <a:avLst/>
          </a:prstGeom>
          <a:noFill/>
          <a:ln>
            <a:noFill/>
          </a:ln>
        </p:spPr>
      </p:pic>
      <p:pic>
        <p:nvPicPr>
          <p:cNvPr id="426" name="Google Shape;426;p44"/>
          <p:cNvPicPr preferRelativeResize="0"/>
          <p:nvPr/>
        </p:nvPicPr>
        <p:blipFill>
          <a:blip r:embed="rId5">
            <a:alphaModFix/>
          </a:blip>
          <a:stretch>
            <a:fillRect/>
          </a:stretch>
        </p:blipFill>
        <p:spPr>
          <a:xfrm>
            <a:off x="3089663" y="1821990"/>
            <a:ext cx="1457924" cy="3238410"/>
          </a:xfrm>
          <a:prstGeom prst="rect">
            <a:avLst/>
          </a:prstGeom>
          <a:noFill/>
          <a:ln>
            <a:noFill/>
          </a:ln>
        </p:spPr>
      </p:pic>
      <p:pic>
        <p:nvPicPr>
          <p:cNvPr id="427" name="Google Shape;427;p44"/>
          <p:cNvPicPr preferRelativeResize="0"/>
          <p:nvPr/>
        </p:nvPicPr>
        <p:blipFill>
          <a:blip r:embed="rId6">
            <a:alphaModFix/>
          </a:blip>
          <a:stretch>
            <a:fillRect/>
          </a:stretch>
        </p:blipFill>
        <p:spPr>
          <a:xfrm>
            <a:off x="4582688" y="1821990"/>
            <a:ext cx="1457924" cy="3238410"/>
          </a:xfrm>
          <a:prstGeom prst="rect">
            <a:avLst/>
          </a:prstGeom>
          <a:noFill/>
          <a:ln>
            <a:noFill/>
          </a:ln>
        </p:spPr>
      </p:pic>
      <p:pic>
        <p:nvPicPr>
          <p:cNvPr id="428" name="Google Shape;428;p44"/>
          <p:cNvPicPr preferRelativeResize="0"/>
          <p:nvPr/>
        </p:nvPicPr>
        <p:blipFill>
          <a:blip r:embed="rId7">
            <a:alphaModFix/>
          </a:blip>
          <a:stretch>
            <a:fillRect/>
          </a:stretch>
        </p:blipFill>
        <p:spPr>
          <a:xfrm>
            <a:off x="7568766" y="1822001"/>
            <a:ext cx="1457924" cy="3238400"/>
          </a:xfrm>
          <a:prstGeom prst="rect">
            <a:avLst/>
          </a:prstGeom>
          <a:noFill/>
          <a:ln>
            <a:noFill/>
          </a:ln>
        </p:spPr>
      </p:pic>
      <p:pic>
        <p:nvPicPr>
          <p:cNvPr id="429" name="Google Shape;429;p44"/>
          <p:cNvPicPr preferRelativeResize="0"/>
          <p:nvPr/>
        </p:nvPicPr>
        <p:blipFill>
          <a:blip r:embed="rId8">
            <a:alphaModFix/>
          </a:blip>
          <a:stretch>
            <a:fillRect/>
          </a:stretch>
        </p:blipFill>
        <p:spPr>
          <a:xfrm>
            <a:off x="6075729" y="1822001"/>
            <a:ext cx="1457924" cy="3238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69" name="Shape 169"/>
        <p:cNvGrpSpPr/>
        <p:nvPr/>
      </p:nvGrpSpPr>
      <p:grpSpPr>
        <a:xfrm>
          <a:off x="0" y="0"/>
          <a:ext cx="0" cy="0"/>
          <a:chOff x="0" y="0"/>
          <a:chExt cx="0" cy="0"/>
        </a:xfrm>
      </p:grpSpPr>
      <p:pic>
        <p:nvPicPr>
          <p:cNvPr descr="Home - Vision Zero Los Angeles" id="170" name="Google Shape;170;p18"/>
          <p:cNvPicPr preferRelativeResize="0"/>
          <p:nvPr/>
        </p:nvPicPr>
        <p:blipFill>
          <a:blip r:embed="rId3">
            <a:alphaModFix/>
          </a:blip>
          <a:stretch>
            <a:fillRect/>
          </a:stretch>
        </p:blipFill>
        <p:spPr>
          <a:xfrm>
            <a:off x="646562" y="1443300"/>
            <a:ext cx="7850875" cy="2023425"/>
          </a:xfrm>
          <a:prstGeom prst="rect">
            <a:avLst/>
          </a:prstGeom>
          <a:noFill/>
          <a:ln>
            <a:noFill/>
          </a:ln>
        </p:spPr>
      </p:pic>
      <p:pic>
        <p:nvPicPr>
          <p:cNvPr id="171" name="Google Shape;171;p18"/>
          <p:cNvPicPr preferRelativeResize="0"/>
          <p:nvPr/>
        </p:nvPicPr>
        <p:blipFill>
          <a:blip r:embed="rId4">
            <a:alphaModFix/>
          </a:blip>
          <a:stretch>
            <a:fillRect/>
          </a:stretch>
        </p:blipFill>
        <p:spPr>
          <a:xfrm>
            <a:off x="4219475" y="3623175"/>
            <a:ext cx="3554400" cy="1320850"/>
          </a:xfrm>
          <a:prstGeom prst="rect">
            <a:avLst/>
          </a:prstGeom>
          <a:noFill/>
          <a:ln>
            <a:noFill/>
          </a:ln>
        </p:spPr>
      </p:pic>
      <p:pic>
        <p:nvPicPr>
          <p:cNvPr id="172" name="Google Shape;172;p18"/>
          <p:cNvPicPr preferRelativeResize="0"/>
          <p:nvPr/>
        </p:nvPicPr>
        <p:blipFill>
          <a:blip r:embed="rId5">
            <a:alphaModFix/>
          </a:blip>
          <a:stretch>
            <a:fillRect/>
          </a:stretch>
        </p:blipFill>
        <p:spPr>
          <a:xfrm>
            <a:off x="1095983" y="3466725"/>
            <a:ext cx="2586325" cy="15462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5"/>
          <p:cNvSpPr txBox="1"/>
          <p:nvPr>
            <p:ph type="title"/>
          </p:nvPr>
        </p:nvSpPr>
        <p:spPr>
          <a:xfrm>
            <a:off x="629850" y="342900"/>
            <a:ext cx="2949300" cy="12069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
              <a:t>Demo</a:t>
            </a:r>
            <a:endParaRPr/>
          </a:p>
        </p:txBody>
      </p:sp>
      <p:sp>
        <p:nvSpPr>
          <p:cNvPr id="435" name="Google Shape;435;p45"/>
          <p:cNvSpPr txBox="1"/>
          <p:nvPr>
            <p:ph idx="2" type="body"/>
          </p:nvPr>
        </p:nvSpPr>
        <p:spPr>
          <a:xfrm>
            <a:off x="544941" y="1624555"/>
            <a:ext cx="2949300" cy="1501800"/>
          </a:xfrm>
          <a:prstGeom prst="rect">
            <a:avLst/>
          </a:prstGeom>
        </p:spPr>
        <p:txBody>
          <a:bodyPr anchorCtr="0" anchor="t" bIns="34275" lIns="68575" spcFirstLastPara="1" rIns="68575" wrap="square" tIns="34275">
            <a:normAutofit/>
          </a:bodyPr>
          <a:lstStyle/>
          <a:p>
            <a:pPr indent="0" lvl="0" marL="0" rtl="0" algn="ctr">
              <a:spcBef>
                <a:spcPts val="800"/>
              </a:spcBef>
              <a:spcAft>
                <a:spcPts val="1200"/>
              </a:spcAft>
              <a:buNone/>
            </a:pPr>
            <a:r>
              <a:rPr lang="en"/>
              <a:t>Current status of the application</a:t>
            </a:r>
            <a:endParaRPr/>
          </a:p>
        </p:txBody>
      </p:sp>
      <p:sp>
        <p:nvSpPr>
          <p:cNvPr id="436" name="Google Shape;436;p45"/>
          <p:cNvSpPr txBox="1"/>
          <p:nvPr/>
        </p:nvSpPr>
        <p:spPr>
          <a:xfrm>
            <a:off x="786825" y="3624225"/>
            <a:ext cx="2707500" cy="7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https://youtu.be/n9NVr9mT08E</a:t>
            </a:r>
            <a:endParaRPr/>
          </a:p>
        </p:txBody>
      </p:sp>
      <p:pic>
        <p:nvPicPr>
          <p:cNvPr id="437" name="Google Shape;437;p45"/>
          <p:cNvPicPr preferRelativeResize="0"/>
          <p:nvPr/>
        </p:nvPicPr>
        <p:blipFill>
          <a:blip r:embed="rId4">
            <a:alphaModFix/>
          </a:blip>
          <a:stretch>
            <a:fillRect/>
          </a:stretch>
        </p:blipFill>
        <p:spPr>
          <a:xfrm>
            <a:off x="5067700" y="192914"/>
            <a:ext cx="2141901" cy="475767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descr="SafeWays application alpha build 1.0.6" id="442" name="Google Shape;442;p46" title="SafeWays 1.0.6">
            <a:hlinkClick r:id="rId3"/>
          </p:cNvPr>
          <p:cNvPicPr preferRelativeResize="0"/>
          <p:nvPr/>
        </p:nvPicPr>
        <p:blipFill>
          <a:blip r:embed="rId4">
            <a:alphaModFix/>
          </a:blip>
          <a:stretch>
            <a:fillRect/>
          </a:stretch>
        </p:blipFill>
        <p:spPr>
          <a:xfrm>
            <a:off x="1111688" y="0"/>
            <a:ext cx="6858012"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47"/>
          <p:cNvSpPr txBox="1"/>
          <p:nvPr>
            <p:ph type="title"/>
          </p:nvPr>
        </p:nvSpPr>
        <p:spPr>
          <a:xfrm>
            <a:off x="584175" y="318673"/>
            <a:ext cx="7886700" cy="712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t/>
            </a:r>
            <a:endParaRPr/>
          </a:p>
          <a:p>
            <a:pPr indent="0" lvl="0" marL="0" rtl="0" algn="l">
              <a:spcBef>
                <a:spcPts val="0"/>
              </a:spcBef>
              <a:spcAft>
                <a:spcPts val="1200"/>
              </a:spcAft>
              <a:buNone/>
            </a:pPr>
            <a:r>
              <a:rPr lang="en" sz="3000">
                <a:latin typeface="Lato"/>
                <a:ea typeface="Lato"/>
                <a:cs typeface="Lato"/>
                <a:sym typeface="Lato"/>
              </a:rPr>
              <a:t>Future Implementations:</a:t>
            </a:r>
            <a:endParaRPr/>
          </a:p>
        </p:txBody>
      </p:sp>
      <p:sp>
        <p:nvSpPr>
          <p:cNvPr id="448" name="Google Shape;448;p47"/>
          <p:cNvSpPr txBox="1"/>
          <p:nvPr>
            <p:ph idx="1" type="body"/>
          </p:nvPr>
        </p:nvSpPr>
        <p:spPr>
          <a:xfrm>
            <a:off x="628650" y="1447038"/>
            <a:ext cx="7886700" cy="3189000"/>
          </a:xfrm>
          <a:prstGeom prst="rect">
            <a:avLst/>
          </a:prstGeom>
        </p:spPr>
        <p:txBody>
          <a:bodyPr anchorCtr="0" anchor="t" bIns="34275" lIns="68575" spcFirstLastPara="1" rIns="68575" wrap="square" tIns="34275">
            <a:normAutofit fontScale="92500" lnSpcReduction="20000"/>
          </a:bodyPr>
          <a:lstStyle/>
          <a:p>
            <a:pPr indent="0" lvl="0" marL="0" rtl="0" algn="l">
              <a:spcBef>
                <a:spcPts val="800"/>
              </a:spcBef>
              <a:spcAft>
                <a:spcPts val="0"/>
              </a:spcAft>
              <a:buNone/>
            </a:pPr>
            <a:r>
              <a:rPr lang="en"/>
              <a:t>- </a:t>
            </a:r>
            <a:r>
              <a:rPr lang="en"/>
              <a:t>Continue Software Patent pending/IRB process with the Cal State LA’s Office of Research, Scholarship, and Creative Activities (ORSCA).</a:t>
            </a:r>
            <a:endParaRPr/>
          </a:p>
          <a:p>
            <a:pPr indent="0" lvl="0" marL="0" rtl="0" algn="l">
              <a:spcBef>
                <a:spcPts val="1200"/>
              </a:spcBef>
              <a:spcAft>
                <a:spcPts val="0"/>
              </a:spcAft>
              <a:buNone/>
            </a:pPr>
            <a:r>
              <a:rPr lang="en"/>
              <a:t>- </a:t>
            </a:r>
            <a:r>
              <a:rPr lang="en"/>
              <a:t>Testing process: review outcome, results provided by the algorithms</a:t>
            </a:r>
            <a:endParaRPr/>
          </a:p>
          <a:p>
            <a:pPr indent="0" lvl="0" marL="0" rtl="0" algn="l">
              <a:spcBef>
                <a:spcPts val="1200"/>
              </a:spcBef>
              <a:spcAft>
                <a:spcPts val="0"/>
              </a:spcAft>
              <a:buNone/>
            </a:pPr>
            <a:r>
              <a:rPr lang="en"/>
              <a:t>- </a:t>
            </a:r>
            <a:r>
              <a:rPr lang="en"/>
              <a:t>Compare and work with other data to various data sets from different departments in the City of Los Angeles or </a:t>
            </a:r>
            <a:r>
              <a:rPr lang="en"/>
              <a:t>transportation</a:t>
            </a:r>
            <a:r>
              <a:rPr lang="en"/>
              <a:t> </a:t>
            </a:r>
            <a:r>
              <a:rPr lang="en"/>
              <a:t>agencies</a:t>
            </a:r>
            <a:r>
              <a:rPr lang="en"/>
              <a:t>.</a:t>
            </a:r>
            <a:endParaRPr/>
          </a:p>
          <a:p>
            <a:pPr indent="0" lvl="0" marL="0" rtl="0" algn="l">
              <a:spcBef>
                <a:spcPts val="1200"/>
              </a:spcBef>
              <a:spcAft>
                <a:spcPts val="1200"/>
              </a:spcAft>
              <a:buNone/>
            </a:pPr>
            <a:r>
              <a:rPr lang="en"/>
              <a:t>- </a:t>
            </a:r>
            <a:r>
              <a:rPr lang="en"/>
              <a:t>Mobile application linked with the web application to collect users routes decisions and choice to identify the optimal routes as well as problem areas, it may be necessary to conduct an assessment of the physical environment surrounding the routes.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Storing user information</a:t>
            </a:r>
            <a:endParaRPr/>
          </a:p>
        </p:txBody>
      </p:sp>
      <p:sp>
        <p:nvSpPr>
          <p:cNvPr id="454" name="Google Shape;454;p48"/>
          <p:cNvSpPr txBox="1"/>
          <p:nvPr>
            <p:ph idx="1" type="body"/>
          </p:nvPr>
        </p:nvSpPr>
        <p:spPr>
          <a:xfrm>
            <a:off x="150425" y="1447050"/>
            <a:ext cx="3603300" cy="3189000"/>
          </a:xfrm>
          <a:prstGeom prst="rect">
            <a:avLst/>
          </a:prstGeom>
        </p:spPr>
        <p:txBody>
          <a:bodyPr anchorCtr="0" anchor="t" bIns="34275" lIns="68575" spcFirstLastPara="1" rIns="68575" wrap="square" tIns="34275">
            <a:normAutofit/>
          </a:bodyPr>
          <a:lstStyle/>
          <a:p>
            <a:pPr indent="-336550" lvl="0" marL="457200" rtl="0" algn="l">
              <a:spcBef>
                <a:spcPts val="800"/>
              </a:spcBef>
              <a:spcAft>
                <a:spcPts val="0"/>
              </a:spcAft>
              <a:buSzPts val="1700"/>
              <a:buChar char="●"/>
            </a:pPr>
            <a:r>
              <a:rPr lang="en" sz="1700"/>
              <a:t>Databases - Firebase Realtime Database</a:t>
            </a:r>
            <a:endParaRPr sz="1700"/>
          </a:p>
          <a:p>
            <a:pPr indent="-336550" lvl="0" marL="457200" rtl="0" algn="l">
              <a:spcBef>
                <a:spcPts val="0"/>
              </a:spcBef>
              <a:spcAft>
                <a:spcPts val="0"/>
              </a:spcAft>
              <a:buSzPts val="1700"/>
              <a:buChar char="●"/>
            </a:pPr>
            <a:r>
              <a:rPr lang="en" sz="1700"/>
              <a:t>Firebase Authentication is a Google Authentication feature tailored for apps</a:t>
            </a:r>
            <a:endParaRPr sz="1700"/>
          </a:p>
          <a:p>
            <a:pPr indent="-336550" lvl="0" marL="457200" rtl="0" algn="l">
              <a:spcBef>
                <a:spcPts val="0"/>
              </a:spcBef>
              <a:spcAft>
                <a:spcPts val="0"/>
              </a:spcAft>
              <a:buSzPts val="1700"/>
              <a:buChar char="●"/>
            </a:pPr>
            <a:r>
              <a:rPr lang="en" sz="1700"/>
              <a:t>Machine learning capabilities - This product is currently in beta.</a:t>
            </a:r>
            <a:endParaRPr sz="1700"/>
          </a:p>
        </p:txBody>
      </p:sp>
      <p:pic>
        <p:nvPicPr>
          <p:cNvPr id="455" name="Google Shape;455;p48"/>
          <p:cNvPicPr preferRelativeResize="0"/>
          <p:nvPr/>
        </p:nvPicPr>
        <p:blipFill rotWithShape="1">
          <a:blip r:embed="rId3">
            <a:alphaModFix/>
          </a:blip>
          <a:srcRect b="16142" l="0" r="10809" t="0"/>
          <a:stretch/>
        </p:blipFill>
        <p:spPr>
          <a:xfrm>
            <a:off x="4217725" y="1314875"/>
            <a:ext cx="4214724" cy="24922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9"/>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V</a:t>
            </a:r>
            <a:r>
              <a:rPr lang="en"/>
              <a:t>oice navigation</a:t>
            </a:r>
            <a:endParaRPr/>
          </a:p>
        </p:txBody>
      </p:sp>
      <p:pic>
        <p:nvPicPr>
          <p:cNvPr id="461" name="Google Shape;461;p49"/>
          <p:cNvPicPr preferRelativeResize="0"/>
          <p:nvPr/>
        </p:nvPicPr>
        <p:blipFill rotWithShape="1">
          <a:blip r:embed="rId3">
            <a:alphaModFix/>
          </a:blip>
          <a:srcRect b="7037" l="0" r="1263" t="0"/>
          <a:stretch/>
        </p:blipFill>
        <p:spPr>
          <a:xfrm>
            <a:off x="3706725" y="1744575"/>
            <a:ext cx="5209175" cy="2411375"/>
          </a:xfrm>
          <a:prstGeom prst="rect">
            <a:avLst/>
          </a:prstGeom>
          <a:noFill/>
          <a:ln>
            <a:noFill/>
          </a:ln>
        </p:spPr>
      </p:pic>
      <p:sp>
        <p:nvSpPr>
          <p:cNvPr id="462" name="Google Shape;462;p49"/>
          <p:cNvSpPr txBox="1"/>
          <p:nvPr>
            <p:ph idx="1" type="body"/>
          </p:nvPr>
        </p:nvSpPr>
        <p:spPr>
          <a:xfrm>
            <a:off x="0" y="1447050"/>
            <a:ext cx="3943200" cy="3189000"/>
          </a:xfrm>
          <a:prstGeom prst="rect">
            <a:avLst/>
          </a:prstGeom>
        </p:spPr>
        <p:txBody>
          <a:bodyPr anchorCtr="0" anchor="t" bIns="34275" lIns="68575" spcFirstLastPara="1" rIns="68575" wrap="square" tIns="34275">
            <a:normAutofit/>
          </a:bodyPr>
          <a:lstStyle/>
          <a:p>
            <a:pPr indent="-279400" lvl="0" marL="457200" rtl="0" algn="l">
              <a:lnSpc>
                <a:spcPct val="115000"/>
              </a:lnSpc>
              <a:spcBef>
                <a:spcPts val="1200"/>
              </a:spcBef>
              <a:spcAft>
                <a:spcPts val="0"/>
              </a:spcAft>
              <a:buSzPts val="800"/>
              <a:buChar char="●"/>
            </a:pPr>
            <a:r>
              <a:rPr lang="en" sz="1800"/>
              <a:t>Consider the pros and cons of voice interfaces </a:t>
            </a:r>
            <a:endParaRPr sz="1800"/>
          </a:p>
          <a:p>
            <a:pPr indent="-279400" lvl="0" marL="457200" rtl="0" algn="l">
              <a:lnSpc>
                <a:spcPct val="115000"/>
              </a:lnSpc>
              <a:spcBef>
                <a:spcPts val="0"/>
              </a:spcBef>
              <a:spcAft>
                <a:spcPts val="0"/>
              </a:spcAft>
              <a:buSzPts val="800"/>
              <a:buChar char="●"/>
            </a:pPr>
            <a:r>
              <a:rPr lang="en" sz="1800"/>
              <a:t>Keep the balance between graphical and voice navigation features.</a:t>
            </a:r>
            <a:endParaRPr sz="1800"/>
          </a:p>
          <a:p>
            <a:pPr indent="0" lvl="0" marL="457200" rtl="0" algn="l">
              <a:spcBef>
                <a:spcPts val="1200"/>
              </a:spcBef>
              <a:spcAft>
                <a:spcPts val="1200"/>
              </a:spcAft>
              <a:buNone/>
            </a:pPr>
            <a:r>
              <a:t/>
            </a: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Thank you!</a:t>
            </a:r>
            <a:endParaRPr/>
          </a:p>
        </p:txBody>
      </p:sp>
      <p:sp>
        <p:nvSpPr>
          <p:cNvPr id="468" name="Google Shape;468;p50"/>
          <p:cNvSpPr txBox="1"/>
          <p:nvPr>
            <p:ph idx="1" type="body"/>
          </p:nvPr>
        </p:nvSpPr>
        <p:spPr>
          <a:xfrm>
            <a:off x="628650" y="1447038"/>
            <a:ext cx="7886700" cy="318900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None/>
            </a:pPr>
            <a:r>
              <a:rPr lang="en"/>
              <a:t>Questions? </a:t>
            </a:r>
            <a:endParaRPr/>
          </a:p>
          <a:p>
            <a:pPr indent="0" lvl="0" marL="0" rtl="0" algn="l">
              <a:spcBef>
                <a:spcPts val="1200"/>
              </a:spcBef>
              <a:spcAft>
                <a:spcPts val="0"/>
              </a:spcAft>
              <a:buNone/>
            </a:pPr>
            <a:r>
              <a:rPr lang="en"/>
              <a:t>Please Contact:</a:t>
            </a:r>
            <a:endParaRPr/>
          </a:p>
          <a:p>
            <a:pPr indent="0" lvl="0" marL="0" rtl="0" algn="l">
              <a:spcBef>
                <a:spcPts val="1200"/>
              </a:spcBef>
              <a:spcAft>
                <a:spcPts val="0"/>
              </a:spcAft>
              <a:buNone/>
            </a:pPr>
            <a:r>
              <a:rPr lang="en"/>
              <a:t>  </a:t>
            </a:r>
            <a:endParaRPr/>
          </a:p>
          <a:p>
            <a:pPr indent="0" lvl="0" marL="0" rtl="0" algn="l">
              <a:spcBef>
                <a:spcPts val="1200"/>
              </a:spcBef>
              <a:spcAft>
                <a:spcPts val="0"/>
              </a:spcAft>
              <a:buNone/>
            </a:pPr>
            <a:r>
              <a:rPr lang="en"/>
              <a:t>Mohammad Pourhomayoun     	</a:t>
            </a:r>
            <a:r>
              <a:rPr lang="en" u="sng">
                <a:solidFill>
                  <a:schemeClr val="hlink"/>
                </a:solidFill>
                <a:hlinkClick r:id="rId3"/>
              </a:rPr>
              <a:t>mpourho@calstatela.edu</a:t>
            </a:r>
            <a:endParaRPr/>
          </a:p>
          <a:p>
            <a:pPr indent="0" lvl="0" marL="0" rtl="0" algn="l">
              <a:spcBef>
                <a:spcPts val="1200"/>
              </a:spcBef>
              <a:spcAft>
                <a:spcPts val="0"/>
              </a:spcAft>
              <a:buNone/>
            </a:pPr>
            <a:r>
              <a:rPr lang="en" sz="887"/>
              <a:t>Lynne Tien     				</a:t>
            </a:r>
            <a:r>
              <a:rPr lang="en" sz="887" u="sng">
                <a:solidFill>
                  <a:schemeClr val="hlink"/>
                </a:solidFill>
                <a:hlinkClick r:id="rId4"/>
              </a:rPr>
              <a:t>ltien@calstatela.edu</a:t>
            </a:r>
            <a:r>
              <a:rPr lang="en" sz="887"/>
              <a:t> </a:t>
            </a:r>
            <a:endParaRPr sz="887"/>
          </a:p>
          <a:p>
            <a:pPr indent="0" lvl="0" marL="0" rtl="0" algn="l">
              <a:spcBef>
                <a:spcPts val="1200"/>
              </a:spcBef>
              <a:spcAft>
                <a:spcPts val="0"/>
              </a:spcAft>
              <a:buNone/>
            </a:pPr>
            <a:r>
              <a:rPr lang="en" sz="887"/>
              <a:t>Edgar Hernandez     			</a:t>
            </a:r>
            <a:r>
              <a:rPr lang="en" sz="887" u="sng">
                <a:solidFill>
                  <a:schemeClr val="hlink"/>
                </a:solidFill>
                <a:hlinkClick r:id="rId5"/>
              </a:rPr>
              <a:t>ehern251@calstatela.edu</a:t>
            </a:r>
            <a:r>
              <a:rPr lang="en" sz="887"/>
              <a:t> </a:t>
            </a:r>
            <a:endParaRPr sz="887"/>
          </a:p>
          <a:p>
            <a:pPr indent="0" lvl="0" marL="0" rtl="0" algn="l">
              <a:spcBef>
                <a:spcPts val="1200"/>
              </a:spcBef>
              <a:spcAft>
                <a:spcPts val="0"/>
              </a:spcAft>
              <a:buNone/>
            </a:pPr>
            <a:r>
              <a:rPr lang="en" sz="887"/>
              <a:t>Gunjan Kc    	 			</a:t>
            </a:r>
            <a:r>
              <a:rPr lang="en" sz="887" u="sng">
                <a:solidFill>
                  <a:schemeClr val="hlink"/>
                </a:solidFill>
                <a:hlinkClick r:id="rId6"/>
              </a:rPr>
              <a:t>gkc@calstatela.edu</a:t>
            </a:r>
            <a:endParaRPr sz="887"/>
          </a:p>
          <a:p>
            <a:pPr indent="0" lvl="0" marL="0" rtl="0" algn="l">
              <a:spcBef>
                <a:spcPts val="1200"/>
              </a:spcBef>
              <a:spcAft>
                <a:spcPts val="0"/>
              </a:spcAft>
              <a:buNone/>
            </a:pPr>
            <a:r>
              <a:rPr lang="en" sz="887"/>
              <a:t>Jason Fan     				</a:t>
            </a:r>
            <a:r>
              <a:rPr lang="en" sz="887" u="sng">
                <a:solidFill>
                  <a:schemeClr val="hlink"/>
                </a:solidFill>
                <a:hlinkClick r:id="rId7"/>
              </a:rPr>
              <a:t>jfan14@calstatela.edu</a:t>
            </a:r>
            <a:r>
              <a:rPr lang="en" sz="887"/>
              <a:t> </a:t>
            </a:r>
            <a:endParaRPr sz="887"/>
          </a:p>
          <a:p>
            <a:pPr indent="0" lvl="0" marL="0" rtl="0" algn="l">
              <a:spcBef>
                <a:spcPts val="1200"/>
              </a:spcBef>
              <a:spcAft>
                <a:spcPts val="1200"/>
              </a:spcAft>
              <a:buNone/>
            </a:pPr>
            <a:r>
              <a:rPr lang="en" sz="887"/>
              <a:t>Luis Gonzalez Gutierrez     			</a:t>
            </a:r>
            <a:r>
              <a:rPr lang="en" sz="887" u="sng">
                <a:solidFill>
                  <a:schemeClr val="hlink"/>
                </a:solidFill>
                <a:hlinkClick r:id="rId8"/>
              </a:rPr>
              <a:t>lgonz192@calstatela.edu</a:t>
            </a:r>
            <a:endParaRPr sz="887"/>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dk1"/>
              </a:buClr>
              <a:buSzPts val="3600"/>
              <a:buFont typeface="Arial"/>
              <a:buNone/>
            </a:pPr>
            <a:r>
              <a:rPr lang="en"/>
              <a:t>References </a:t>
            </a:r>
            <a:r>
              <a:rPr lang="en"/>
              <a:t> 	</a:t>
            </a:r>
            <a:r>
              <a:rPr lang="en"/>
              <a:t>	</a:t>
            </a:r>
            <a:endParaRPr/>
          </a:p>
        </p:txBody>
      </p:sp>
      <p:sp>
        <p:nvSpPr>
          <p:cNvPr id="474" name="Google Shape;474;p51"/>
          <p:cNvSpPr txBox="1"/>
          <p:nvPr>
            <p:ph idx="1" type="body"/>
          </p:nvPr>
        </p:nvSpPr>
        <p:spPr>
          <a:xfrm>
            <a:off x="327567" y="1555763"/>
            <a:ext cx="7886700" cy="3189000"/>
          </a:xfrm>
          <a:prstGeom prst="rect">
            <a:avLst/>
          </a:prstGeom>
          <a:noFill/>
          <a:ln>
            <a:noFill/>
          </a:ln>
        </p:spPr>
        <p:txBody>
          <a:bodyPr anchorCtr="0" anchor="t" bIns="34275" lIns="68575" spcFirstLastPara="1" rIns="68575" wrap="square" tIns="34275">
            <a:normAutofit/>
          </a:bodyPr>
          <a:lstStyle/>
          <a:p>
            <a:pPr indent="-152400" lvl="0" marL="177800" rtl="0" algn="l">
              <a:lnSpc>
                <a:spcPct val="110000"/>
              </a:lnSpc>
              <a:spcBef>
                <a:spcPts val="800"/>
              </a:spcBef>
              <a:spcAft>
                <a:spcPts val="0"/>
              </a:spcAft>
              <a:buSzPts val="1800"/>
              <a:buFont typeface="Open Sans"/>
              <a:buChar char="●"/>
            </a:pPr>
            <a:r>
              <a:rPr lang="en" sz="1800">
                <a:latin typeface="Open Sans"/>
                <a:ea typeface="Open Sans"/>
                <a:cs typeface="Open Sans"/>
                <a:sym typeface="Open Sans"/>
              </a:rPr>
              <a:t>National Highway Traffic Safety Administration. Traffic Safety Facts 2017 Data: Pedestrians. U.S. Department of Transportation, Washington, DC; 2019. Available at </a:t>
            </a:r>
            <a:r>
              <a:rPr lang="en" sz="1800" u="sng">
                <a:solidFill>
                  <a:schemeClr val="hlink"/>
                </a:solidFill>
                <a:latin typeface="Open Sans"/>
                <a:ea typeface="Open Sans"/>
                <a:cs typeface="Open Sans"/>
                <a:sym typeface="Open Sans"/>
                <a:hlinkClick r:id="rId3"/>
              </a:rPr>
              <a:t>https://crashstats.nhtsa.dot.gov/Api/Public/ViewPublication/812681</a:t>
            </a:r>
            <a:r>
              <a:rPr lang="en" sz="1800">
                <a:latin typeface="Open Sans"/>
                <a:ea typeface="Open Sans"/>
                <a:cs typeface="Open Sans"/>
                <a:sym typeface="Open Sans"/>
              </a:rPr>
              <a:t>. Accessed 15 October 2019.</a:t>
            </a:r>
            <a:endParaRPr sz="1800">
              <a:latin typeface="Open Sans"/>
              <a:ea typeface="Open Sans"/>
              <a:cs typeface="Open Sans"/>
              <a:sym typeface="Open Sans"/>
            </a:endParaRPr>
          </a:p>
          <a:p>
            <a:pPr indent="-165100" lvl="0" marL="177800" rtl="0" algn="l">
              <a:lnSpc>
                <a:spcPct val="110000"/>
              </a:lnSpc>
              <a:spcBef>
                <a:spcPts val="800"/>
              </a:spcBef>
              <a:spcAft>
                <a:spcPts val="0"/>
              </a:spcAft>
              <a:buClr>
                <a:schemeClr val="dk1"/>
              </a:buClr>
              <a:buSzPts val="1800"/>
              <a:buFont typeface="Open Sans"/>
              <a:buChar char="●"/>
            </a:pPr>
            <a:r>
              <a:rPr lang="en" sz="1800">
                <a:latin typeface="Open Sans"/>
                <a:ea typeface="Open Sans"/>
                <a:cs typeface="Open Sans"/>
                <a:sym typeface="Open Sans"/>
              </a:rPr>
              <a:t>Centers for Disease Control and Prevention. WISQARS (Web-based Injury Statistics Query and Reporting System). Atlanta, GA: US Department of Health and Human Services, CDC; 2015. Available at </a:t>
            </a:r>
            <a:r>
              <a:rPr lang="en" sz="1800" u="sng">
                <a:solidFill>
                  <a:schemeClr val="hlink"/>
                </a:solidFill>
                <a:latin typeface="Open Sans"/>
                <a:ea typeface="Open Sans"/>
                <a:cs typeface="Open Sans"/>
                <a:sym typeface="Open Sans"/>
                <a:hlinkClick r:id="rId4"/>
              </a:rPr>
              <a:t>http://www.cdc.gov/injury/wisqars</a:t>
            </a:r>
            <a:r>
              <a:rPr lang="en" sz="1800">
                <a:latin typeface="Open Sans"/>
                <a:ea typeface="Open Sans"/>
                <a:cs typeface="Open Sans"/>
                <a:sym typeface="Open Sans"/>
              </a:rPr>
              <a:t>. Accessed 15 October 2019.</a:t>
            </a:r>
            <a:endParaRPr sz="1800">
              <a:latin typeface="Open Sans"/>
              <a:ea typeface="Open Sans"/>
              <a:cs typeface="Open Sans"/>
              <a:sym typeface="Open Sans"/>
            </a:endParaRPr>
          </a:p>
          <a:p>
            <a:pPr indent="-50800" lvl="0" marL="177800" rtl="0" algn="l">
              <a:lnSpc>
                <a:spcPct val="110000"/>
              </a:lnSpc>
              <a:spcBef>
                <a:spcPts val="800"/>
              </a:spcBef>
              <a:spcAft>
                <a:spcPts val="1200"/>
              </a:spcAft>
              <a:buClr>
                <a:schemeClr val="dk1"/>
              </a:buClr>
              <a:buSzPts val="1900"/>
              <a:buNone/>
            </a:pPr>
            <a:r>
              <a:t/>
            </a:r>
            <a:endParaRPr sz="18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What is Vision Zero?</a:t>
            </a:r>
            <a:endParaRPr/>
          </a:p>
        </p:txBody>
      </p:sp>
      <p:sp>
        <p:nvSpPr>
          <p:cNvPr id="178" name="Google Shape;178;p19"/>
          <p:cNvSpPr txBox="1"/>
          <p:nvPr>
            <p:ph idx="1" type="body"/>
          </p:nvPr>
        </p:nvSpPr>
        <p:spPr>
          <a:xfrm>
            <a:off x="628650" y="1447051"/>
            <a:ext cx="7886700" cy="3427500"/>
          </a:xfrm>
          <a:prstGeom prst="rect">
            <a:avLst/>
          </a:prstGeom>
        </p:spPr>
        <p:txBody>
          <a:bodyPr anchorCtr="0" anchor="t" bIns="34275" lIns="68575" spcFirstLastPara="1" rIns="68575" wrap="square" tIns="34275">
            <a:normAutofit/>
          </a:bodyPr>
          <a:lstStyle/>
          <a:p>
            <a:pPr indent="-330200" lvl="0" marL="457200" rtl="0" algn="l">
              <a:lnSpc>
                <a:spcPct val="115000"/>
              </a:lnSpc>
              <a:spcBef>
                <a:spcPts val="800"/>
              </a:spcBef>
              <a:spcAft>
                <a:spcPts val="0"/>
              </a:spcAft>
              <a:buSzPts val="1600"/>
              <a:buFont typeface="Open Sans"/>
              <a:buChar char="●"/>
            </a:pPr>
            <a:r>
              <a:rPr lang="en" sz="1600">
                <a:latin typeface="Open Sans"/>
                <a:ea typeface="Open Sans"/>
                <a:cs typeface="Open Sans"/>
                <a:sym typeface="Open Sans"/>
              </a:rPr>
              <a:t>Vision Zero is a global initiative whose goal is to reduce severe injuries and deaths in roadway collisions.</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One principle from Vision zero is, traffic deaths are preventable and unacceptable.</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Using all the “E’s” engineering, education, enforcement, evaluation, and equity.</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t/>
            </a:r>
            <a:endParaRPr sz="1600">
              <a:latin typeface="Open Sans"/>
              <a:ea typeface="Open Sans"/>
              <a:cs typeface="Open Sans"/>
              <a:sym typeface="Open Sans"/>
            </a:endParaRPr>
          </a:p>
        </p:txBody>
      </p:sp>
      <p:pic>
        <p:nvPicPr>
          <p:cNvPr descr="Visualize the Life You Want | Dr. Michael McGee" id="179" name="Google Shape;179;p19"/>
          <p:cNvPicPr preferRelativeResize="0"/>
          <p:nvPr/>
        </p:nvPicPr>
        <p:blipFill>
          <a:blip r:embed="rId3">
            <a:alphaModFix/>
          </a:blip>
          <a:stretch>
            <a:fillRect/>
          </a:stretch>
        </p:blipFill>
        <p:spPr>
          <a:xfrm>
            <a:off x="1521150" y="3445800"/>
            <a:ext cx="3209925" cy="1428750"/>
          </a:xfrm>
          <a:prstGeom prst="rect">
            <a:avLst/>
          </a:prstGeom>
          <a:noFill/>
          <a:ln>
            <a:noFill/>
          </a:ln>
        </p:spPr>
      </p:pic>
      <p:pic>
        <p:nvPicPr>
          <p:cNvPr descr="Day 11: Explore data with R's base plotting system | by SaiGayatri Vadali |  Medium" id="180" name="Google Shape;180;p19"/>
          <p:cNvPicPr preferRelativeResize="0"/>
          <p:nvPr/>
        </p:nvPicPr>
        <p:blipFill>
          <a:blip r:embed="rId4">
            <a:alphaModFix/>
          </a:blip>
          <a:stretch>
            <a:fillRect/>
          </a:stretch>
        </p:blipFill>
        <p:spPr>
          <a:xfrm>
            <a:off x="5582150" y="3063450"/>
            <a:ext cx="2001275" cy="181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0"/>
          <p:cNvSpPr txBox="1"/>
          <p:nvPr>
            <p:ph type="title"/>
          </p:nvPr>
        </p:nvSpPr>
        <p:spPr>
          <a:xfrm>
            <a:off x="628650" y="181875"/>
            <a:ext cx="7886700" cy="9996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
              <a:t>Vision Zero's Principle </a:t>
            </a:r>
            <a:endParaRPr/>
          </a:p>
        </p:txBody>
      </p:sp>
      <p:sp>
        <p:nvSpPr>
          <p:cNvPr id="186" name="Google Shape;186;p20"/>
          <p:cNvSpPr txBox="1"/>
          <p:nvPr>
            <p:ph idx="1" type="body"/>
          </p:nvPr>
        </p:nvSpPr>
        <p:spPr>
          <a:xfrm>
            <a:off x="628650" y="1447038"/>
            <a:ext cx="7886700" cy="3189000"/>
          </a:xfrm>
          <a:prstGeom prst="rect">
            <a:avLst/>
          </a:prstGeom>
        </p:spPr>
        <p:txBody>
          <a:bodyPr anchorCtr="0" anchor="t" bIns="34275" lIns="68575" spcFirstLastPara="1" rIns="68575" wrap="square" tIns="34275">
            <a:normAutofit/>
          </a:bodyPr>
          <a:lstStyle/>
          <a:p>
            <a:pPr indent="-336550" lvl="0" marL="457200" rtl="0" algn="l">
              <a:spcBef>
                <a:spcPts val="800"/>
              </a:spcBef>
              <a:spcAft>
                <a:spcPts val="0"/>
              </a:spcAft>
              <a:buSzPts val="1700"/>
              <a:buChar char="●"/>
            </a:pPr>
            <a:r>
              <a:rPr lang="en" sz="1700"/>
              <a:t>Traditional road design models tend to facilitate faster movement of cars.</a:t>
            </a:r>
            <a:endParaRPr sz="1700"/>
          </a:p>
          <a:p>
            <a:pPr indent="-336550" lvl="0" marL="457200" rtl="0" algn="l">
              <a:spcBef>
                <a:spcPts val="0"/>
              </a:spcBef>
              <a:spcAft>
                <a:spcPts val="0"/>
              </a:spcAft>
              <a:buSzPts val="1700"/>
              <a:buChar char="●"/>
            </a:pPr>
            <a:r>
              <a:rPr lang="en" sz="1700"/>
              <a:t>The Vision Zero philosophy calls for reordering the priorities to make roads as safe as possible.</a:t>
            </a:r>
            <a:endParaRPr sz="1700"/>
          </a:p>
          <a:p>
            <a:pPr indent="-336550" lvl="0" marL="457200" rtl="0" algn="l">
              <a:spcBef>
                <a:spcPts val="0"/>
              </a:spcBef>
              <a:spcAft>
                <a:spcPts val="0"/>
              </a:spcAft>
              <a:buSzPts val="1700"/>
              <a:buChar char="●"/>
            </a:pPr>
            <a:r>
              <a:rPr lang="en" sz="1700"/>
              <a:t>Particularly for more vulnerable street users like cyclists and pedestrians.</a:t>
            </a:r>
            <a:endParaRPr sz="1700"/>
          </a:p>
          <a:p>
            <a:pPr indent="-336550" lvl="0" marL="457200" rtl="0" algn="l">
              <a:spcBef>
                <a:spcPts val="0"/>
              </a:spcBef>
              <a:spcAft>
                <a:spcPts val="0"/>
              </a:spcAft>
              <a:buSzPts val="1700"/>
              <a:buChar char="●"/>
            </a:pPr>
            <a:r>
              <a:rPr lang="en" sz="1700"/>
              <a:t>Strategies:</a:t>
            </a:r>
            <a:endParaRPr sz="1700"/>
          </a:p>
          <a:p>
            <a:pPr indent="-336550" lvl="1" marL="914400" rtl="0" algn="l">
              <a:spcBef>
                <a:spcPts val="0"/>
              </a:spcBef>
              <a:spcAft>
                <a:spcPts val="0"/>
              </a:spcAft>
              <a:buSzPts val="1700"/>
              <a:buChar char="○"/>
            </a:pPr>
            <a:r>
              <a:rPr lang="en" sz="1700"/>
              <a:t>Wider sidewalks</a:t>
            </a:r>
            <a:endParaRPr sz="1700"/>
          </a:p>
          <a:p>
            <a:pPr indent="-336550" lvl="1" marL="914400" rtl="0" algn="l">
              <a:spcBef>
                <a:spcPts val="0"/>
              </a:spcBef>
              <a:spcAft>
                <a:spcPts val="0"/>
              </a:spcAft>
              <a:buSzPts val="1700"/>
              <a:buChar char="○"/>
            </a:pPr>
            <a:r>
              <a:rPr lang="en" sz="1700"/>
              <a:t>Narrowed car lanes</a:t>
            </a:r>
            <a:endParaRPr sz="1700"/>
          </a:p>
          <a:p>
            <a:pPr indent="-336550" lvl="1" marL="914400" rtl="0" algn="l">
              <a:spcBef>
                <a:spcPts val="0"/>
              </a:spcBef>
              <a:spcAft>
                <a:spcPts val="0"/>
              </a:spcAft>
              <a:buSzPts val="1700"/>
              <a:buChar char="○"/>
            </a:pPr>
            <a:r>
              <a:rPr lang="en" sz="1700"/>
              <a:t>Added bike lanes</a:t>
            </a:r>
            <a:endParaRPr sz="1700"/>
          </a:p>
          <a:p>
            <a:pPr indent="-336550" lvl="1" marL="914400" rtl="0" algn="l">
              <a:spcBef>
                <a:spcPts val="0"/>
              </a:spcBef>
              <a:spcAft>
                <a:spcPts val="0"/>
              </a:spcAft>
              <a:buSzPts val="1700"/>
              <a:buChar char="○"/>
            </a:pPr>
            <a:r>
              <a:rPr lang="en" sz="1700"/>
              <a:t>Improved street signals</a:t>
            </a:r>
            <a:endParaRPr sz="1700"/>
          </a:p>
        </p:txBody>
      </p:sp>
      <p:pic>
        <p:nvPicPr>
          <p:cNvPr descr="Rosen: The folly of bike lanes – Complete Colorado – Page Two" id="187" name="Google Shape;187;p20"/>
          <p:cNvPicPr preferRelativeResize="0"/>
          <p:nvPr/>
        </p:nvPicPr>
        <p:blipFill>
          <a:blip r:embed="rId3">
            <a:alphaModFix/>
          </a:blip>
          <a:stretch>
            <a:fillRect/>
          </a:stretch>
        </p:blipFill>
        <p:spPr>
          <a:xfrm>
            <a:off x="4195450" y="2951175"/>
            <a:ext cx="2146150" cy="1684875"/>
          </a:xfrm>
          <a:prstGeom prst="rect">
            <a:avLst/>
          </a:prstGeom>
          <a:noFill/>
          <a:ln>
            <a:noFill/>
          </a:ln>
        </p:spPr>
      </p:pic>
      <p:pic>
        <p:nvPicPr>
          <p:cNvPr descr="Common Mistakes When Reading Traffic Signs and Signals" id="188" name="Google Shape;188;p20"/>
          <p:cNvPicPr preferRelativeResize="0"/>
          <p:nvPr/>
        </p:nvPicPr>
        <p:blipFill>
          <a:blip r:embed="rId4">
            <a:alphaModFix/>
          </a:blip>
          <a:stretch>
            <a:fillRect/>
          </a:stretch>
        </p:blipFill>
        <p:spPr>
          <a:xfrm>
            <a:off x="6551450" y="2936350"/>
            <a:ext cx="1838325" cy="171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1"/>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3300"/>
              <a:t>How is Vision Zero implemented in L.A.?</a:t>
            </a:r>
            <a:endParaRPr sz="3300"/>
          </a:p>
        </p:txBody>
      </p:sp>
      <p:sp>
        <p:nvSpPr>
          <p:cNvPr id="194" name="Google Shape;194;p21"/>
          <p:cNvSpPr txBox="1"/>
          <p:nvPr>
            <p:ph idx="1" type="body"/>
          </p:nvPr>
        </p:nvSpPr>
        <p:spPr>
          <a:xfrm>
            <a:off x="628650" y="1447051"/>
            <a:ext cx="7886700" cy="3413400"/>
          </a:xfrm>
          <a:prstGeom prst="rect">
            <a:avLst/>
          </a:prstGeom>
        </p:spPr>
        <p:txBody>
          <a:bodyPr anchorCtr="0" anchor="t" bIns="34275" lIns="68575" spcFirstLastPara="1" rIns="68575" wrap="square" tIns="34275">
            <a:normAutofit/>
          </a:bodyPr>
          <a:lstStyle/>
          <a:p>
            <a:pPr indent="-330200" lvl="0" marL="457200" rtl="0" algn="l">
              <a:spcBef>
                <a:spcPts val="800"/>
              </a:spcBef>
              <a:spcAft>
                <a:spcPts val="0"/>
              </a:spcAft>
              <a:buSzPts val="1600"/>
              <a:buChar char="●"/>
            </a:pPr>
            <a:r>
              <a:rPr lang="en" sz="1600"/>
              <a:t>The Los Angeles Department of Transportation has collected data on traffic crashes in the city.</a:t>
            </a:r>
            <a:endParaRPr sz="1600"/>
          </a:p>
          <a:p>
            <a:pPr indent="-330200" lvl="0" marL="457200" rtl="0" algn="l">
              <a:spcBef>
                <a:spcPts val="0"/>
              </a:spcBef>
              <a:spcAft>
                <a:spcPts val="0"/>
              </a:spcAft>
              <a:buSzPts val="1600"/>
              <a:buChar char="●"/>
            </a:pPr>
            <a:r>
              <a:rPr lang="en" sz="1600"/>
              <a:t>Identified a network of street segments with the highest share of serious and fatal crashes, which it calls the "High Injury Network."</a:t>
            </a:r>
            <a:endParaRPr sz="1600"/>
          </a:p>
          <a:p>
            <a:pPr indent="-330200" lvl="0" marL="457200" rtl="0" algn="l">
              <a:spcBef>
                <a:spcPts val="0"/>
              </a:spcBef>
              <a:spcAft>
                <a:spcPts val="0"/>
              </a:spcAft>
              <a:buSzPts val="1600"/>
              <a:buChar char="●"/>
            </a:pPr>
            <a:r>
              <a:rPr lang="en" sz="1600"/>
              <a:t>The department has been holding community meetings across the city to gather feedback on proposed road changes.</a:t>
            </a:r>
            <a:endParaRPr sz="1600"/>
          </a:p>
        </p:txBody>
      </p:sp>
      <p:pic>
        <p:nvPicPr>
          <p:cNvPr descr="High Injury Network | City of Los Angeles Hub" id="195" name="Google Shape;195;p21"/>
          <p:cNvPicPr preferRelativeResize="0"/>
          <p:nvPr/>
        </p:nvPicPr>
        <p:blipFill>
          <a:blip r:embed="rId3">
            <a:alphaModFix/>
          </a:blip>
          <a:stretch>
            <a:fillRect/>
          </a:stretch>
        </p:blipFill>
        <p:spPr>
          <a:xfrm>
            <a:off x="5436987" y="3105050"/>
            <a:ext cx="2639713" cy="1755400"/>
          </a:xfrm>
          <a:prstGeom prst="rect">
            <a:avLst/>
          </a:prstGeom>
          <a:noFill/>
          <a:ln>
            <a:noFill/>
          </a:ln>
        </p:spPr>
      </p:pic>
      <p:pic>
        <p:nvPicPr>
          <p:cNvPr descr="Common causes of intersection crashes | Shankle Law Blog" id="196" name="Google Shape;196;p21"/>
          <p:cNvPicPr preferRelativeResize="0"/>
          <p:nvPr/>
        </p:nvPicPr>
        <p:blipFill>
          <a:blip r:embed="rId4">
            <a:alphaModFix/>
          </a:blip>
          <a:stretch>
            <a:fillRect/>
          </a:stretch>
        </p:blipFill>
        <p:spPr>
          <a:xfrm>
            <a:off x="1187575" y="3622200"/>
            <a:ext cx="3705225" cy="1238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2"/>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How does Vision Zero connect to Our App</a:t>
            </a:r>
            <a:endParaRPr/>
          </a:p>
        </p:txBody>
      </p:sp>
      <p:sp>
        <p:nvSpPr>
          <p:cNvPr id="202" name="Google Shape;202;p22"/>
          <p:cNvSpPr txBox="1"/>
          <p:nvPr>
            <p:ph idx="1" type="body"/>
          </p:nvPr>
        </p:nvSpPr>
        <p:spPr>
          <a:xfrm>
            <a:off x="628650" y="1447038"/>
            <a:ext cx="7886700" cy="31890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By connecting Vision Zero to our application:</a:t>
            </a:r>
            <a:endParaRPr/>
          </a:p>
          <a:p>
            <a:pPr indent="-361950" lvl="0" marL="457200" rtl="0" algn="l">
              <a:spcBef>
                <a:spcPts val="1200"/>
              </a:spcBef>
              <a:spcAft>
                <a:spcPts val="0"/>
              </a:spcAft>
              <a:buClr>
                <a:schemeClr val="lt1"/>
              </a:buClr>
              <a:buSzPts val="2100"/>
              <a:buChar char="●"/>
            </a:pPr>
            <a:r>
              <a:rPr lang="en"/>
              <a:t>Knowing accidents happened in specific area</a:t>
            </a:r>
            <a:endParaRPr/>
          </a:p>
          <a:p>
            <a:pPr indent="-361950" lvl="0" marL="457200" rtl="0" algn="l">
              <a:spcBef>
                <a:spcPts val="0"/>
              </a:spcBef>
              <a:spcAft>
                <a:spcPts val="0"/>
              </a:spcAft>
              <a:buClr>
                <a:schemeClr val="lt1"/>
              </a:buClr>
              <a:buSzPts val="2100"/>
              <a:buChar char="●"/>
            </a:pPr>
            <a:r>
              <a:rPr lang="en"/>
              <a:t>Avoid high risk(injuries/deaths) roads</a:t>
            </a:r>
            <a:endParaRPr/>
          </a:p>
          <a:p>
            <a:pPr indent="-361950" lvl="0" marL="457200" rtl="0" algn="l">
              <a:spcBef>
                <a:spcPts val="0"/>
              </a:spcBef>
              <a:spcAft>
                <a:spcPts val="0"/>
              </a:spcAft>
              <a:buClr>
                <a:schemeClr val="lt1"/>
              </a:buClr>
              <a:buSzPts val="2100"/>
              <a:buChar char="●"/>
            </a:pPr>
            <a:r>
              <a:rPr lang="en"/>
              <a:t>Calculate and determine the safest route</a:t>
            </a:r>
            <a:endParaRPr/>
          </a:p>
          <a:p>
            <a:pPr indent="0" lvl="0" marL="457200" rtl="0" algn="l">
              <a:spcBef>
                <a:spcPts val="1200"/>
              </a:spcBef>
              <a:spcAft>
                <a:spcPts val="1200"/>
              </a:spcAft>
              <a:buNone/>
            </a:pPr>
            <a:r>
              <a:t/>
            </a:r>
            <a:endParaRPr/>
          </a:p>
        </p:txBody>
      </p:sp>
      <p:pic>
        <p:nvPicPr>
          <p:cNvPr id="203" name="Google Shape;203;p22"/>
          <p:cNvPicPr preferRelativeResize="0"/>
          <p:nvPr/>
        </p:nvPicPr>
        <p:blipFill>
          <a:blip r:embed="rId3">
            <a:alphaModFix/>
          </a:blip>
          <a:stretch>
            <a:fillRect/>
          </a:stretch>
        </p:blipFill>
        <p:spPr>
          <a:xfrm>
            <a:off x="5933119" y="2960275"/>
            <a:ext cx="3165325" cy="2056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3"/>
          <p:cNvSpPr txBox="1"/>
          <p:nvPr>
            <p:ph type="title"/>
          </p:nvPr>
        </p:nvSpPr>
        <p:spPr>
          <a:xfrm>
            <a:off x="628650" y="153569"/>
            <a:ext cx="78867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
              <a:t>LA City Geohub Data</a:t>
            </a:r>
            <a:endParaRPr/>
          </a:p>
        </p:txBody>
      </p:sp>
      <p:sp>
        <p:nvSpPr>
          <p:cNvPr id="209" name="Google Shape;209;p23"/>
          <p:cNvSpPr txBox="1"/>
          <p:nvPr>
            <p:ph idx="1" type="body"/>
          </p:nvPr>
        </p:nvSpPr>
        <p:spPr>
          <a:xfrm>
            <a:off x="628650" y="1084101"/>
            <a:ext cx="7886700" cy="3389100"/>
          </a:xfrm>
          <a:prstGeom prst="rect">
            <a:avLst/>
          </a:prstGeom>
        </p:spPr>
        <p:txBody>
          <a:bodyPr anchorCtr="0" anchor="t" bIns="34275" lIns="68575" spcFirstLastPara="1" rIns="68575" wrap="square" tIns="34275">
            <a:normAutofit/>
          </a:bodyPr>
          <a:lstStyle/>
          <a:p>
            <a:pPr indent="-349250" lvl="0" marL="457200" rtl="0" algn="l">
              <a:spcBef>
                <a:spcPts val="800"/>
              </a:spcBef>
              <a:spcAft>
                <a:spcPts val="0"/>
              </a:spcAft>
              <a:buSzPts val="1900"/>
              <a:buChar char="●"/>
            </a:pPr>
            <a:r>
              <a:rPr lang="en" sz="1900"/>
              <a:t>The City of Los Angeles has been monitoring and collecting data on traffic collisions for some time.</a:t>
            </a:r>
            <a:endParaRPr sz="1900"/>
          </a:p>
          <a:p>
            <a:pPr indent="-349250" lvl="0" marL="457200" rtl="0" algn="l">
              <a:spcBef>
                <a:spcPts val="0"/>
              </a:spcBef>
              <a:spcAft>
                <a:spcPts val="0"/>
              </a:spcAft>
              <a:buSzPts val="1900"/>
              <a:buChar char="●"/>
            </a:pPr>
            <a:r>
              <a:rPr lang="en" sz="1900"/>
              <a:t>For now o</a:t>
            </a:r>
            <a:r>
              <a:rPr lang="en" sz="1900"/>
              <a:t>ur project will be using “Los Angeles </a:t>
            </a:r>
            <a:r>
              <a:rPr lang="en" sz="1900"/>
              <a:t>Collisions 2014 through 2019” dataset</a:t>
            </a:r>
            <a:r>
              <a:rPr lang="en" sz="1900"/>
              <a:t>.</a:t>
            </a:r>
            <a:endParaRPr sz="1900"/>
          </a:p>
          <a:p>
            <a:pPr indent="-349250" lvl="0" marL="457200" rtl="0" algn="l">
              <a:spcBef>
                <a:spcPts val="0"/>
              </a:spcBef>
              <a:spcAft>
                <a:spcPts val="0"/>
              </a:spcAft>
              <a:buSzPts val="1900"/>
              <a:buChar char="●"/>
            </a:pPr>
            <a:r>
              <a:rPr lang="en" sz="1900"/>
              <a:t>The dataset contains updated historical collision data with specified details of the collisions.</a:t>
            </a:r>
            <a:endParaRPr sz="1600"/>
          </a:p>
        </p:txBody>
      </p:sp>
      <p:pic>
        <p:nvPicPr>
          <p:cNvPr descr="Los Angeles Opens GeoHub, a Blueprint for Smart Communities" id="210" name="Google Shape;210;p23"/>
          <p:cNvPicPr preferRelativeResize="0"/>
          <p:nvPr/>
        </p:nvPicPr>
        <p:blipFill>
          <a:blip r:embed="rId3">
            <a:alphaModFix/>
          </a:blip>
          <a:stretch>
            <a:fillRect/>
          </a:stretch>
        </p:blipFill>
        <p:spPr>
          <a:xfrm>
            <a:off x="4968200" y="3013750"/>
            <a:ext cx="3275824" cy="1707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4"/>
          <p:cNvSpPr txBox="1"/>
          <p:nvPr>
            <p:ph type="title"/>
          </p:nvPr>
        </p:nvSpPr>
        <p:spPr>
          <a:xfrm>
            <a:off x="628650" y="273844"/>
            <a:ext cx="7886700" cy="994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lt1"/>
              </a:buClr>
              <a:buSzPct val="100000"/>
              <a:buFont typeface="Arial"/>
              <a:buNone/>
            </a:pPr>
            <a:r>
              <a:rPr lang="en" sz="5100"/>
              <a:t>Why Our Application?</a:t>
            </a:r>
            <a:endParaRPr sz="1100"/>
          </a:p>
          <a:p>
            <a:pPr indent="0" lvl="0" marL="0" rtl="0" algn="l">
              <a:spcBef>
                <a:spcPts val="0"/>
              </a:spcBef>
              <a:spcAft>
                <a:spcPts val="0"/>
              </a:spcAft>
              <a:buNone/>
            </a:pPr>
            <a:r>
              <a:t/>
            </a:r>
            <a:endParaRPr/>
          </a:p>
        </p:txBody>
      </p:sp>
      <p:sp>
        <p:nvSpPr>
          <p:cNvPr id="216" name="Google Shape;216;p24"/>
          <p:cNvSpPr txBox="1"/>
          <p:nvPr>
            <p:ph idx="1" type="body"/>
          </p:nvPr>
        </p:nvSpPr>
        <p:spPr>
          <a:xfrm>
            <a:off x="628650" y="1268038"/>
            <a:ext cx="7886700" cy="3189000"/>
          </a:xfrm>
          <a:prstGeom prst="rect">
            <a:avLst/>
          </a:prstGeom>
        </p:spPr>
        <p:txBody>
          <a:bodyPr anchorCtr="0" anchor="t" bIns="34275" lIns="68575" spcFirstLastPara="1" rIns="68575" wrap="square" tIns="34275">
            <a:normAutofit/>
          </a:bodyPr>
          <a:lstStyle/>
          <a:p>
            <a:pPr indent="0" lvl="0" marL="0" rtl="0" algn="l">
              <a:lnSpc>
                <a:spcPct val="100000"/>
              </a:lnSpc>
              <a:spcBef>
                <a:spcPts val="0"/>
              </a:spcBef>
              <a:spcAft>
                <a:spcPts val="0"/>
              </a:spcAft>
              <a:buNone/>
            </a:pPr>
            <a:r>
              <a:rPr lang="en" sz="1800">
                <a:latin typeface="Open Sans"/>
                <a:ea typeface="Open Sans"/>
                <a:cs typeface="Open Sans"/>
                <a:sym typeface="Open Sans"/>
              </a:rPr>
              <a:t> A lot of prominent app’s exist in the market – Google Maps, Waze, Apple maps. </a:t>
            </a:r>
            <a:endParaRPr sz="1800">
              <a:latin typeface="Open Sans"/>
              <a:ea typeface="Open Sans"/>
              <a:cs typeface="Open Sans"/>
              <a:sym typeface="Open Sans"/>
            </a:endParaRPr>
          </a:p>
          <a:p>
            <a:pPr indent="0" lvl="0" marL="0" rtl="0" algn="l">
              <a:lnSpc>
                <a:spcPct val="100000"/>
              </a:lnSpc>
              <a:spcBef>
                <a:spcPts val="800"/>
              </a:spcBef>
              <a:spcAft>
                <a:spcPts val="0"/>
              </a:spcAft>
              <a:buNone/>
            </a:pPr>
            <a:r>
              <a:rPr lang="en" sz="1800">
                <a:latin typeface="Open Sans"/>
                <a:ea typeface="Open Sans"/>
                <a:cs typeface="Open Sans"/>
                <a:sym typeface="Open Sans"/>
              </a:rPr>
              <a:t>These apps provide various features like  turn by turn navigation, satellite view, terrain view, traffic conditions  and many more. </a:t>
            </a:r>
            <a:endParaRPr sz="1800">
              <a:latin typeface="Open Sans"/>
              <a:ea typeface="Open Sans"/>
              <a:cs typeface="Open Sans"/>
              <a:sym typeface="Open Sans"/>
            </a:endParaRPr>
          </a:p>
          <a:p>
            <a:pPr indent="0" lvl="0" marL="0" rtl="0" algn="l">
              <a:lnSpc>
                <a:spcPct val="100000"/>
              </a:lnSpc>
              <a:spcBef>
                <a:spcPts val="800"/>
              </a:spcBef>
              <a:spcAft>
                <a:spcPts val="0"/>
              </a:spcAft>
              <a:buNone/>
            </a:pPr>
            <a:r>
              <a:rPr lang="en" sz="1800">
                <a:latin typeface="Open Sans"/>
                <a:ea typeface="Open Sans"/>
                <a:cs typeface="Open Sans"/>
                <a:sym typeface="Open Sans"/>
              </a:rPr>
              <a:t>However, none of these apps prioritizes safety, rather the fastest and the most convenient path to the destination. </a:t>
            </a:r>
            <a:endParaRPr sz="1800">
              <a:latin typeface="Open Sans"/>
              <a:ea typeface="Open Sans"/>
              <a:cs typeface="Open Sans"/>
              <a:sym typeface="Open Sans"/>
            </a:endParaRPr>
          </a:p>
          <a:p>
            <a:pPr indent="0" lvl="0" marL="0" rtl="0" algn="l">
              <a:lnSpc>
                <a:spcPct val="100000"/>
              </a:lnSpc>
              <a:spcBef>
                <a:spcPts val="800"/>
              </a:spcBef>
              <a:spcAft>
                <a:spcPts val="1200"/>
              </a:spcAft>
              <a:buNone/>
            </a:pPr>
            <a:r>
              <a:rPr lang="en" sz="1800">
                <a:latin typeface="Open Sans"/>
                <a:ea typeface="Open Sans"/>
                <a:cs typeface="Open Sans"/>
                <a:sym typeface="Open Sans"/>
              </a:rPr>
              <a:t> There are very few apps in the marketplace that has a safety functionality.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