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7"/>
  </p:notesMasterIdLst>
  <p:sldIdLst>
    <p:sldId id="256" r:id="rId2"/>
    <p:sldId id="257" r:id="rId3"/>
    <p:sldId id="258" r:id="rId4"/>
    <p:sldId id="270" r:id="rId5"/>
    <p:sldId id="269" r:id="rId6"/>
    <p:sldId id="260" r:id="rId7"/>
    <p:sldId id="261" r:id="rId8"/>
    <p:sldId id="262" r:id="rId9"/>
    <p:sldId id="263" r:id="rId10"/>
    <p:sldId id="271" r:id="rId11"/>
    <p:sldId id="265" r:id="rId12"/>
    <p:sldId id="274" r:id="rId13"/>
    <p:sldId id="266" r:id="rId14"/>
    <p:sldId id="267" r:id="rId15"/>
    <p:sldId id="268" r:id="rId16"/>
  </p:sldIdLst>
  <p:sldSz cx="12188825" cy="6858000"/>
  <p:notesSz cx="6858000" cy="9144000"/>
  <p:embeddedFontLst>
    <p:embeddedFont>
      <p:font typeface="GungsuhChe" panose="02030609000101010101" pitchFamily="49" charset="-127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Questrial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erriweather" panose="020B0604020202020204" charset="0"/>
      <p:regular r:id="rId28"/>
      <p:bold r:id="rId29"/>
      <p:italic r:id="rId30"/>
      <p:boldItalic r:id="rId31"/>
    </p:embeddedFont>
    <p:embeddedFont>
      <p:font typeface="Bahnschrift SemiLight" panose="020B0502040204020203" pitchFamily="3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60"/>
  </p:normalViewPr>
  <p:slideViewPr>
    <p:cSldViewPr snapToGrid="0">
      <p:cViewPr>
        <p:scale>
          <a:sx n="53" d="100"/>
          <a:sy n="53" d="100"/>
        </p:scale>
        <p:origin x="-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Shape 31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510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-get rid of these subtitle slides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-get rid of these subtitle slides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448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in future accomplishments:  digital signatures, saml, postaward and human resources processes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in future accomplishments:  digital signatures, saml, postaward and human resources processes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Shape 34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846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83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Shape 28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hape 57" descr="\\DROBO-FS\QuickDrops\JB\PPTX NG\Droplets\LightingOverlay.png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-1"/>
            <a:ext cx="12188828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Shape 58"/>
          <p:cNvGrpSpPr/>
          <p:nvPr/>
        </p:nvGrpSpPr>
        <p:grpSpPr>
          <a:xfrm>
            <a:off x="0" y="1"/>
            <a:ext cx="2304451" cy="6858001"/>
            <a:chOff x="0" y="0"/>
            <a:chExt cx="2305051" cy="6858001"/>
          </a:xfrm>
        </p:grpSpPr>
        <p:sp>
          <p:nvSpPr>
            <p:cNvPr id="59" name="Shape 59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0" b="0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5" name="Shape 65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0" b="0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6" name="Shape 66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0" b="0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8" name="Shape 68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0" b="0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9" name="Shape 69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0" b="0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2" name="Shape 72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0" b="0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0" b="0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4" name="Shape 74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0" b="0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7" name="Shape 77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0" b="0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0" b="0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0" name="Shape 80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0" b="0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2" name="Shape 82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0" b="0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4" name="Shape 84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0" b="0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Shape 86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0" b="0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0" name="Shape 90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0" b="0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1" name="Shape 91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0" b="0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0" b="0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3" name="Shape 93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0" b="0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4" name="Shape 94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0" b="0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0" b="0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6" name="Shape 96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0" b="0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0" b="0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8" name="Shape 98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0" b="0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0" b="0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1" name="Shape 101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0" b="0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3" name="Shape 103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0" b="0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6" name="Shape 106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0" b="0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7" name="Shape 107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0" b="0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0" name="Shape 110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0" b="0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0" b="0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2" name="Shape 112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0" b="0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Shape 113"/>
          <p:cNvSpPr txBox="1">
            <a:spLocks noGrp="1"/>
          </p:cNvSpPr>
          <p:nvPr>
            <p:ph type="ctrTitle"/>
          </p:nvPr>
        </p:nvSpPr>
        <p:spPr>
          <a:xfrm>
            <a:off x="1875936" y="1122363"/>
            <a:ext cx="878928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99"/>
              <a:buFont typeface="Questrial"/>
              <a:buNone/>
              <a:defRPr sz="4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ubTitle" idx="1"/>
          </p:nvPr>
        </p:nvSpPr>
        <p:spPr>
          <a:xfrm>
            <a:off x="1875936" y="3602038"/>
            <a:ext cx="87892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7075668" y="541020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1875936" y="5410202"/>
            <a:ext cx="51235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9894334" y="5410200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1141116" y="618518"/>
            <a:ext cx="990341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1146407" y="609601"/>
            <a:ext cx="3855033" cy="16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99"/>
              <a:buFont typeface="Questrial"/>
              <a:buNone/>
              <a:defRPr sz="31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5154858" y="592666"/>
            <a:ext cx="5889675" cy="519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41902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Char char="•"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27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39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2"/>
          </p:nvPr>
        </p:nvSpPr>
        <p:spPr>
          <a:xfrm>
            <a:off x="1146407" y="2249486"/>
            <a:ext cx="3855033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1141116" y="609600"/>
            <a:ext cx="5932963" cy="163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99"/>
              <a:buFont typeface="Questrial"/>
              <a:buNone/>
              <a:defRPr sz="31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pic" idx="2"/>
          </p:nvPr>
        </p:nvSpPr>
        <p:spPr>
          <a:xfrm>
            <a:off x="7378799" y="609602"/>
            <a:ext cx="3665735" cy="518159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999"/>
              <a:buFont typeface="Arial"/>
              <a:buNone/>
              <a:defRPr sz="31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499"/>
              <a:buFont typeface="Arial"/>
              <a:buNone/>
              <a:defRPr sz="2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None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1141113" y="2249486"/>
            <a:ext cx="5932966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1141113" y="4304665"/>
            <a:ext cx="990977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99"/>
              <a:buFont typeface="Questrial"/>
              <a:buNone/>
              <a:defRPr sz="31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pic" idx="2"/>
          </p:nvPr>
        </p:nvSpPr>
        <p:spPr>
          <a:xfrm>
            <a:off x="1141114" y="606426"/>
            <a:ext cx="9909773" cy="3299778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999"/>
              <a:buFont typeface="Arial"/>
              <a:buNone/>
              <a:defRPr sz="31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1141067" y="5124020"/>
            <a:ext cx="9908278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1141159" y="609600"/>
            <a:ext cx="9903375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1141113" y="4419600"/>
            <a:ext cx="9901880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1445836" y="609600"/>
            <a:ext cx="9300329" cy="274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1720196" y="3365557"/>
            <a:ext cx="8750020" cy="5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2"/>
          </p:nvPr>
        </p:nvSpPr>
        <p:spPr>
          <a:xfrm>
            <a:off x="1141114" y="4309919"/>
            <a:ext cx="9903422" cy="148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" name="Shape 205"/>
          <p:cNvSpPr txBox="1"/>
          <p:nvPr/>
        </p:nvSpPr>
        <p:spPr>
          <a:xfrm>
            <a:off x="903277" y="732394"/>
            <a:ext cx="609441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998"/>
              <a:buFont typeface="Questrial"/>
              <a:buNone/>
            </a:pPr>
            <a:r>
              <a:rPr lang="en-US" sz="7998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“</a:t>
            </a:r>
            <a:endParaRPr/>
          </a:p>
        </p:txBody>
      </p:sp>
      <p:sp>
        <p:nvSpPr>
          <p:cNvPr id="206" name="Shape 206"/>
          <p:cNvSpPr txBox="1"/>
          <p:nvPr/>
        </p:nvSpPr>
        <p:spPr>
          <a:xfrm>
            <a:off x="10534626" y="2764972"/>
            <a:ext cx="609441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998"/>
              <a:buFont typeface="Questrial"/>
              <a:buNone/>
            </a:pPr>
            <a:r>
              <a:rPr lang="en-US" sz="7998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1141113" y="2134042"/>
            <a:ext cx="9903421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1141067" y="4657655"/>
            <a:ext cx="9901926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1141116" y="609600"/>
            <a:ext cx="990341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1141113" y="2674463"/>
            <a:ext cx="3196066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None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body" idx="2"/>
          </p:nvPr>
        </p:nvSpPr>
        <p:spPr>
          <a:xfrm>
            <a:off x="1127625" y="3360263"/>
            <a:ext cx="3207899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3"/>
          </p:nvPr>
        </p:nvSpPr>
        <p:spPr>
          <a:xfrm>
            <a:off x="4513591" y="2677635"/>
            <a:ext cx="3183556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None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body" idx="4"/>
          </p:nvPr>
        </p:nvSpPr>
        <p:spPr>
          <a:xfrm>
            <a:off x="4503040" y="3363435"/>
            <a:ext cx="3194998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body" idx="5"/>
          </p:nvPr>
        </p:nvSpPr>
        <p:spPr>
          <a:xfrm>
            <a:off x="7850397" y="2674463"/>
            <a:ext cx="3194136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None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body" idx="6"/>
          </p:nvPr>
        </p:nvSpPr>
        <p:spPr>
          <a:xfrm>
            <a:off x="7850397" y="3360263"/>
            <a:ext cx="3194136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1141114" y="609600"/>
            <a:ext cx="990341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1141116" y="4404596"/>
            <a:ext cx="319440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pic" idx="2"/>
          </p:nvPr>
        </p:nvSpPr>
        <p:spPr>
          <a:xfrm>
            <a:off x="1141116" y="2666998"/>
            <a:ext cx="3194408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body" idx="3"/>
          </p:nvPr>
        </p:nvSpPr>
        <p:spPr>
          <a:xfrm>
            <a:off x="1141116" y="4980859"/>
            <a:ext cx="3194408" cy="817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body" idx="4"/>
          </p:nvPr>
        </p:nvSpPr>
        <p:spPr>
          <a:xfrm>
            <a:off x="4487884" y="4404596"/>
            <a:ext cx="319956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0" name="Shape 230"/>
          <p:cNvSpPr>
            <a:spLocks noGrp="1"/>
          </p:cNvSpPr>
          <p:nvPr>
            <p:ph type="pic" idx="5"/>
          </p:nvPr>
        </p:nvSpPr>
        <p:spPr>
          <a:xfrm>
            <a:off x="4487884" y="2666998"/>
            <a:ext cx="3198107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body" idx="6"/>
          </p:nvPr>
        </p:nvSpPr>
        <p:spPr>
          <a:xfrm>
            <a:off x="4486424" y="4980857"/>
            <a:ext cx="3199567" cy="81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body" idx="7"/>
          </p:nvPr>
        </p:nvSpPr>
        <p:spPr>
          <a:xfrm>
            <a:off x="7850523" y="4404595"/>
            <a:ext cx="318991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pic" idx="8"/>
          </p:nvPr>
        </p:nvSpPr>
        <p:spPr>
          <a:xfrm>
            <a:off x="7850398" y="2666998"/>
            <a:ext cx="3194137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9"/>
          </p:nvPr>
        </p:nvSpPr>
        <p:spPr>
          <a:xfrm>
            <a:off x="7850397" y="4980855"/>
            <a:ext cx="3194136" cy="81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15525" y="667900"/>
            <a:ext cx="11357700" cy="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15492" y="2007600"/>
            <a:ext cx="5331900" cy="4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●"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○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■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○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■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○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23850" algn="l" rtl="0">
              <a:lnSpc>
                <a:spcPct val="120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Font typeface="Arial"/>
              <a:buChar char="■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2"/>
          </p:nvPr>
        </p:nvSpPr>
        <p:spPr>
          <a:xfrm>
            <a:off x="6441522" y="2007600"/>
            <a:ext cx="5331900" cy="4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●"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○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■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○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■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○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23850" algn="l" rtl="0">
              <a:lnSpc>
                <a:spcPct val="120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Font typeface="Arial"/>
              <a:buChar char="■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1141116" y="618518"/>
            <a:ext cx="990341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 rot="5400000">
            <a:off x="4321968" y="-931365"/>
            <a:ext cx="3541714" cy="9903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02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Char char="•"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27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39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 rot="5400000">
            <a:off x="7451490" y="2198156"/>
            <a:ext cx="5181601" cy="200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 rot="5400000">
            <a:off x="2423598" y="-672886"/>
            <a:ext cx="5181601" cy="774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02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Char char="•"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27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39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415525" y="667900"/>
            <a:ext cx="4940700" cy="3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191287" y="667900"/>
            <a:ext cx="5553900" cy="54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●"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○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■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○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■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○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23850" algn="l" rtl="0">
              <a:lnSpc>
                <a:spcPct val="120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Font typeface="Arial"/>
              <a:buChar char="■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15492" y="6028533"/>
            <a:ext cx="106365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riweather"/>
              <a:buNone/>
              <a:defRPr sz="2399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8727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39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15558" y="1108233"/>
            <a:ext cx="7111200" cy="1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Font typeface="Questrial"/>
              <a:buNone/>
              <a:defRPr sz="133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Font typeface="Arial"/>
              <a:buNone/>
              <a:defRPr sz="133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Font typeface="Arial"/>
              <a:buNone/>
              <a:defRPr sz="133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Font typeface="Arial"/>
              <a:buNone/>
              <a:defRPr sz="133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Font typeface="Arial"/>
              <a:buNone/>
              <a:defRPr sz="133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Font typeface="Arial"/>
              <a:buNone/>
              <a:defRPr sz="133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Font typeface="Arial"/>
              <a:buNone/>
              <a:defRPr sz="133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Font typeface="Arial"/>
              <a:buNone/>
              <a:defRPr sz="133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Font typeface="Arial"/>
              <a:buNone/>
              <a:defRPr sz="13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415492" y="2828567"/>
            <a:ext cx="7111200" cy="12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●"/>
              <a:defRPr sz="2399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○"/>
              <a:defRPr sz="1999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■"/>
              <a:defRPr sz="1799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●"/>
              <a:defRPr sz="16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○"/>
              <a:defRPr sz="16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●"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2385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○"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23850" algn="l" rtl="0">
              <a:lnSpc>
                <a:spcPct val="120000"/>
              </a:lnSpc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1500"/>
              <a:buFont typeface="Arial"/>
              <a:buChar char="■"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141116" y="618518"/>
            <a:ext cx="990341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141115" y="2249487"/>
            <a:ext cx="990341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02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Char char="•"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27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39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141114" y="1419227"/>
            <a:ext cx="990342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1141114" y="4424362"/>
            <a:ext cx="9903420" cy="137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1141116" y="618518"/>
            <a:ext cx="990341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1141113" y="2249486"/>
            <a:ext cx="487711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02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Char char="•"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27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39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2"/>
          </p:nvPr>
        </p:nvSpPr>
        <p:spPr>
          <a:xfrm>
            <a:off x="6170593" y="2249486"/>
            <a:ext cx="487394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02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Char char="•"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27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39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1141114" y="619127"/>
            <a:ext cx="9903420" cy="147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1369663" y="2249486"/>
            <a:ext cx="464857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None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2"/>
          </p:nvPr>
        </p:nvSpPr>
        <p:spPr>
          <a:xfrm>
            <a:off x="1141113" y="3073398"/>
            <a:ext cx="4877121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02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Char char="•"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27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39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3"/>
          </p:nvPr>
        </p:nvSpPr>
        <p:spPr>
          <a:xfrm>
            <a:off x="6399141" y="2249485"/>
            <a:ext cx="464539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None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None/>
              <a:defRPr sz="19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None/>
              <a:defRPr sz="1799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4"/>
          </p:nvPr>
        </p:nvSpPr>
        <p:spPr>
          <a:xfrm>
            <a:off x="6170593" y="3073398"/>
            <a:ext cx="4873940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02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Char char="•"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27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39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D8EA"/>
            </a:gs>
            <a:gs pos="21000">
              <a:srgbClr val="BFD8EA"/>
            </a:gs>
            <a:gs pos="71000">
              <a:srgbClr val="6AA4CE"/>
            </a:gs>
            <a:gs pos="100000">
              <a:srgbClr val="2C628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\\DROBO-FS\QuickDrops\JB\PPTX NG\Droplets\LightingOverlay.png"/>
          <p:cNvPicPr preferRelativeResize="0"/>
          <p:nvPr/>
        </p:nvPicPr>
        <p:blipFill rotWithShape="1">
          <a:blip r:embed="rId23">
            <a:alphaModFix amt="30000"/>
          </a:blip>
          <a:srcRect/>
          <a:stretch/>
        </p:blipFill>
        <p:spPr>
          <a:xfrm>
            <a:off x="0" y="-1"/>
            <a:ext cx="12188828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Shape 11"/>
          <p:cNvGrpSpPr/>
          <p:nvPr/>
        </p:nvGrpSpPr>
        <p:grpSpPr>
          <a:xfrm>
            <a:off x="-14284" y="1"/>
            <a:ext cx="12050749" cy="6858001"/>
            <a:chOff x="-14288" y="0"/>
            <a:chExt cx="12053888" cy="6858001"/>
          </a:xfrm>
        </p:grpSpPr>
        <p:grpSp>
          <p:nvGrpSpPr>
            <p:cNvPr id="12" name="Shape 12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13" name="Shape 13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Shape 14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Shape 15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Shape 16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0" b="0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7" name="Shape 17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Shape 18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0" b="0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9" name="Shape 19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0" b="0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0" name="Shape 20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0" b="0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Shape 23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0" b="0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" name="Shape 24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25" name="Shape 25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0" b="0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" name="Shape 26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0" b="0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" name="Shape 27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0" b="0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8" name="Shape 28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0" b="0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Shape 29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0" b="0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Shape 31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Shape 32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0" b="0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3" name="Shape 33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Shape 34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0" b="0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5" name="Shape 35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0" b="0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6" name="Shape 36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Shape 37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0" b="0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9" name="Shape 39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0" b="0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Shape 40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41" name="Shape 41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0" b="0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2" name="Shape 42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0" b="0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Shape 43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Shape 44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0" b="0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5" name="Shape 45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0" b="0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Shape 46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0" b="0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7" name="Shape 47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0" b="0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9" name="Shape 49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Shape 50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1141116" y="618518"/>
            <a:ext cx="990341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Questrial"/>
              <a:buNone/>
              <a:defRPr sz="35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1141115" y="2249487"/>
            <a:ext cx="990341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02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99"/>
              <a:buFont typeface="Arial"/>
              <a:buChar char="•"/>
              <a:defRPr sz="23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8727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99"/>
              <a:buFont typeface="Arial"/>
              <a:buChar char="•"/>
              <a:defRPr sz="19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7139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9"/>
              <a:buFont typeface="Arial"/>
              <a:buChar char="•"/>
              <a:defRPr sz="1799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7454979" y="5883277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1141114" y="5883276"/>
            <a:ext cx="62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0273645" y="5883275"/>
            <a:ext cx="7708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Questrial"/>
              <a:buNone/>
              <a:defRPr sz="105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ctrTitle"/>
          </p:nvPr>
        </p:nvSpPr>
        <p:spPr>
          <a:xfrm>
            <a:off x="1279925" y="1128900"/>
            <a:ext cx="4712912" cy="19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en-US" sz="960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GungsuhChe" panose="020B0503020000020004" pitchFamily="49" charset="-127"/>
                <a:cs typeface="Cambria"/>
                <a:sym typeface="Cambria"/>
              </a:rPr>
              <a:t>Aquila</a:t>
            </a:r>
            <a:endParaRPr sz="960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GungsuhChe" panose="020B0503020000020004" pitchFamily="49" charset="-127"/>
              <a:cs typeface="Cambria"/>
              <a:sym typeface="Cambria"/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2050486" y="4593556"/>
            <a:ext cx="86076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tx1"/>
                </a:solidFill>
                <a:latin typeface="Bahnschrift SemiLight" panose="020B0502040204020203" pitchFamily="34" charset="0"/>
                <a:ea typeface="GungsuhChe" panose="020B0503020000020004" pitchFamily="49" charset="-127"/>
                <a:cs typeface="Times New Roman"/>
                <a:sym typeface="Times New Roman"/>
              </a:rPr>
              <a:t>Process Management System for UAS </a:t>
            </a:r>
            <a:endParaRPr sz="4000" b="0" i="0" u="none" strike="noStrike" cap="none" dirty="0">
              <a:solidFill>
                <a:schemeClr val="tx1"/>
              </a:solidFill>
              <a:latin typeface="Bahnschrift SemiLight" panose="020B0502040204020203" pitchFamily="34" charset="0"/>
              <a:ea typeface="GungsuhChe" panose="020B0503020000020004" pitchFamily="49" charset="-127"/>
              <a:cs typeface="Times New Roman"/>
              <a:sym typeface="Times New Roman"/>
            </a:endParaRPr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094412" y="845758"/>
            <a:ext cx="3310231" cy="24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756712" y="1822775"/>
            <a:ext cx="4986600" cy="4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solidFill>
                <a:schemeClr val="dk1"/>
              </a:solidFill>
              <a:latin typeface="Bahnschrift SemiLight" panose="020B0502040204020203" pitchFamily="34" charset="0"/>
              <a:ea typeface="Arial"/>
              <a:cs typeface="Arial"/>
              <a:sym typeface="Arial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</a:pPr>
            <a:r>
              <a:rPr lang="en-US" sz="2400" dirty="0">
                <a:solidFill>
                  <a:schemeClr val="dk1"/>
                </a:solidFill>
                <a:latin typeface="Bahnschrift SemiLight" panose="020B0502040204020203" pitchFamily="34" charset="0"/>
                <a:ea typeface="Questrial"/>
                <a:cs typeface="Questrial"/>
                <a:sym typeface="Questrial"/>
              </a:rPr>
              <a:t>Forms, Files, Timeline, Stages</a:t>
            </a:r>
            <a:endParaRPr sz="2400" dirty="0">
              <a:solidFill>
                <a:schemeClr val="dk1"/>
              </a:solidFill>
              <a:latin typeface="Bahnschrift SemiLight" panose="020B0502040204020203" pitchFamily="34" charset="0"/>
              <a:ea typeface="Questrial"/>
              <a:cs typeface="Questrial"/>
              <a:sym typeface="Questrial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</a:pPr>
            <a:r>
              <a:rPr lang="en-US" sz="2400" dirty="0">
                <a:solidFill>
                  <a:schemeClr val="dk1"/>
                </a:solidFill>
                <a:latin typeface="Bahnschrift SemiLight" panose="020B0502040204020203" pitchFamily="34" charset="0"/>
                <a:ea typeface="Questrial"/>
                <a:cs typeface="Questrial"/>
                <a:sym typeface="Questrial"/>
              </a:rPr>
              <a:t>Dynamic </a:t>
            </a:r>
            <a:endParaRPr sz="2400" dirty="0">
              <a:solidFill>
                <a:schemeClr val="dk1"/>
              </a:solidFill>
              <a:latin typeface="Bahnschrift SemiLight" panose="020B0502040204020203" pitchFamily="34" charset="0"/>
              <a:ea typeface="Questrial"/>
              <a:cs typeface="Questrial"/>
              <a:sym typeface="Questrial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</a:pPr>
            <a:r>
              <a:rPr lang="en-US" sz="2400" dirty="0">
                <a:solidFill>
                  <a:schemeClr val="dk1"/>
                </a:solidFill>
                <a:latin typeface="Bahnschrift SemiLight" panose="020B0502040204020203" pitchFamily="34" charset="0"/>
                <a:ea typeface="Questrial"/>
                <a:cs typeface="Questrial"/>
                <a:sym typeface="Questrial"/>
              </a:rPr>
              <a:t>Flexible</a:t>
            </a:r>
            <a:endParaRPr sz="2400" dirty="0">
              <a:solidFill>
                <a:schemeClr val="dk1"/>
              </a:solidFill>
              <a:latin typeface="Bahnschrift SemiLight" panose="020B0502040204020203" pitchFamily="34" charset="0"/>
              <a:ea typeface="Questrial"/>
              <a:cs typeface="Questrial"/>
              <a:sym typeface="Quest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Bahnschrift SemiLight" panose="020B0502040204020203" pitchFamily="34" charset="0"/>
              <a:ea typeface="Questrial"/>
              <a:cs typeface="Questrial"/>
              <a:sym typeface="Quest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u="sng" dirty="0">
                <a:solidFill>
                  <a:schemeClr val="dk1"/>
                </a:solidFill>
                <a:latin typeface="Bahnschrift SemiLight" panose="020B0502040204020203" pitchFamily="34" charset="0"/>
                <a:ea typeface="Questrial"/>
                <a:cs typeface="Questrial"/>
                <a:sym typeface="Questrial"/>
              </a:rPr>
              <a:t>Example: Timeline</a:t>
            </a:r>
            <a:r>
              <a:rPr lang="en-US" sz="2400" dirty="0">
                <a:solidFill>
                  <a:schemeClr val="dk1"/>
                </a:solidFill>
                <a:latin typeface="Bahnschrift SemiLight" panose="020B0502040204020203" pitchFamily="34" charset="0"/>
                <a:ea typeface="Questrial"/>
                <a:cs typeface="Questrial"/>
                <a:sym typeface="Questrial"/>
              </a:rPr>
              <a:t> </a:t>
            </a:r>
            <a:endParaRPr sz="2400" dirty="0">
              <a:solidFill>
                <a:schemeClr val="dk1"/>
              </a:solidFill>
              <a:latin typeface="Bahnschrift SemiLight" panose="020B0502040204020203" pitchFamily="34" charset="0"/>
              <a:ea typeface="Questrial"/>
              <a:cs typeface="Questrial"/>
              <a:sym typeface="Questrial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</a:pPr>
            <a:r>
              <a:rPr lang="en-US" sz="2400" dirty="0">
                <a:solidFill>
                  <a:schemeClr val="dk1"/>
                </a:solidFill>
                <a:latin typeface="Bahnschrift SemiLight" panose="020B0502040204020203" pitchFamily="34" charset="0"/>
                <a:ea typeface="Questrial"/>
                <a:cs typeface="Questrial"/>
                <a:sym typeface="Questrial"/>
              </a:rPr>
              <a:t>May have many Stages</a:t>
            </a:r>
            <a:endParaRPr sz="2400" dirty="0">
              <a:solidFill>
                <a:schemeClr val="dk1"/>
              </a:solidFill>
              <a:latin typeface="Bahnschrift SemiLight" panose="020B0502040204020203" pitchFamily="34" charset="0"/>
              <a:ea typeface="Questrial"/>
              <a:cs typeface="Questrial"/>
              <a:sym typeface="Questrial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○"/>
            </a:pPr>
            <a:r>
              <a:rPr lang="en-US" sz="2400" dirty="0">
                <a:solidFill>
                  <a:schemeClr val="dk1"/>
                </a:solidFill>
                <a:latin typeface="Bahnschrift SemiLight" panose="020B0502040204020203" pitchFamily="34" charset="0"/>
              </a:rPr>
              <a:t>Deleted, Added, Reordered</a:t>
            </a:r>
            <a:endParaRPr sz="2400" dirty="0">
              <a:solidFill>
                <a:schemeClr val="dk1"/>
              </a:solidFill>
              <a:latin typeface="Bahnschrift SemiLight" panose="020B0502040204020203" pitchFamily="34" charset="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 dirty="0">
                <a:solidFill>
                  <a:schemeClr val="dk1"/>
                </a:solidFill>
                <a:latin typeface="Bahnschrift SemiLight" panose="020B0502040204020203" pitchFamily="34" charset="0"/>
              </a:rPr>
              <a:t>Requirements</a:t>
            </a:r>
            <a:endParaRPr sz="2400" dirty="0">
              <a:solidFill>
                <a:schemeClr val="dk1"/>
              </a:solidFill>
              <a:latin typeface="Bahnschrift SemiLight" panose="020B0502040204020203" pitchFamily="34" charset="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</a:pPr>
            <a:r>
              <a:rPr lang="en-US" sz="2400" dirty="0">
                <a:solidFill>
                  <a:schemeClr val="dk1"/>
                </a:solidFill>
                <a:latin typeface="Bahnschrift SemiLight" panose="020B0502040204020203" pitchFamily="34" charset="0"/>
                <a:ea typeface="Questrial"/>
                <a:cs typeface="Questrial"/>
                <a:sym typeface="Questrial"/>
              </a:rPr>
              <a:t>One Stage may have many Files and Forms</a:t>
            </a:r>
            <a:endParaRPr sz="2400" dirty="0">
              <a:solidFill>
                <a:schemeClr val="dk1"/>
              </a:solidFill>
              <a:latin typeface="Bahnschrift SemiLight" panose="020B0502040204020203" pitchFamily="34" charset="0"/>
              <a:ea typeface="Questrial"/>
              <a:cs typeface="Questrial"/>
              <a:sym typeface="Questrial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</a:pPr>
            <a:r>
              <a:rPr lang="en-US" sz="2400" dirty="0">
                <a:solidFill>
                  <a:schemeClr val="dk1"/>
                </a:solidFill>
                <a:latin typeface="Bahnschrift SemiLight" panose="020B0502040204020203" pitchFamily="34" charset="0"/>
                <a:ea typeface="Questrial"/>
                <a:cs typeface="Questrial"/>
                <a:sym typeface="Questrial"/>
              </a:rPr>
              <a:t>Email Component</a:t>
            </a:r>
            <a:endParaRPr sz="2400" dirty="0">
              <a:solidFill>
                <a:schemeClr val="dk1"/>
              </a:solidFill>
              <a:latin typeface="Bahnschrift SemiLight" panose="020B0502040204020203" pitchFamily="34" charset="0"/>
              <a:ea typeface="Questrial"/>
              <a:cs typeface="Questrial"/>
              <a:sym typeface="Quest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22" name="Shape 322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776937" y="194138"/>
            <a:ext cx="6190474" cy="646972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 txBox="1"/>
          <p:nvPr/>
        </p:nvSpPr>
        <p:spPr>
          <a:xfrm>
            <a:off x="547475" y="194150"/>
            <a:ext cx="43512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dirty="0">
                <a:latin typeface="Bahnschrift SemiLight" panose="020B0502040204020203" pitchFamily="34" charset="0"/>
                <a:ea typeface="Questrial"/>
                <a:cs typeface="Questrial"/>
                <a:sym typeface="Questrial"/>
              </a:rPr>
              <a:t>Modeling The Processes</a:t>
            </a:r>
            <a:endParaRPr sz="5200" dirty="0">
              <a:latin typeface="Bahnschrift SemiLight" panose="020B0502040204020203" pitchFamily="34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324" name="Shape 324"/>
          <p:cNvSpPr txBox="1"/>
          <p:nvPr/>
        </p:nvSpPr>
        <p:spPr>
          <a:xfrm>
            <a:off x="8903850" y="2838300"/>
            <a:ext cx="14841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*APPROVED/DENIED</a:t>
            </a:r>
            <a:endParaRPr sz="1000"/>
          </a:p>
        </p:txBody>
      </p:sp>
      <p:sp>
        <p:nvSpPr>
          <p:cNvPr id="325" name="Shape 325"/>
          <p:cNvSpPr txBox="1"/>
          <p:nvPr/>
        </p:nvSpPr>
        <p:spPr>
          <a:xfrm>
            <a:off x="8241150" y="4956200"/>
            <a:ext cx="15561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*APPROVED/DENIED</a:t>
            </a:r>
            <a:endParaRPr sz="1000"/>
          </a:p>
        </p:txBody>
      </p:sp>
      <p:sp>
        <p:nvSpPr>
          <p:cNvPr id="326" name="Shape 326"/>
          <p:cNvSpPr txBox="1"/>
          <p:nvPr/>
        </p:nvSpPr>
        <p:spPr>
          <a:xfrm>
            <a:off x="6454575" y="6245975"/>
            <a:ext cx="15561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*APPROVED/DENIED</a:t>
            </a: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1213076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1306942" y="2698637"/>
            <a:ext cx="8711100" cy="146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Font typeface="Questrial"/>
              <a:buNone/>
            </a:pPr>
            <a:r>
              <a:rPr lang="en-US" sz="7200" b="0" i="0" u="none" strike="noStrike" cap="none" dirty="0">
                <a:solidFill>
                  <a:schemeClr val="tx1"/>
                </a:solidFill>
                <a:latin typeface="Questrial"/>
                <a:ea typeface="Questrial"/>
                <a:cs typeface="Questrial"/>
                <a:sym typeface="Questrial"/>
              </a:rPr>
              <a:t>DEMO</a:t>
            </a:r>
            <a:endParaRPr sz="7200" b="0" i="0" u="none" strike="noStrike" cap="none" dirty="0">
              <a:solidFill>
                <a:schemeClr val="tx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oom_0">
            <a:hlinkClick r:id="" action="ppaction://media"/>
            <a:extLst>
              <a:ext uri="{FF2B5EF4-FFF2-40B4-BE49-F238E27FC236}">
                <a16:creationId xmlns:a16="http://schemas.microsoft.com/office/drawing/2014/main" id="{7386E95C-0E1E-46CB-8B68-C1A7274B31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750"/>
            <a:ext cx="12188825" cy="65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5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1036525" y="529750"/>
            <a:ext cx="5785200" cy="10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erriweather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sym typeface="Questrial"/>
              </a:rPr>
              <a:t>DIFFICULTIES</a:t>
            </a:r>
            <a:endParaRPr sz="6000" b="0" i="0" u="none" strike="noStrike" cap="none">
              <a:solidFill>
                <a:srgbClr val="000000"/>
              </a:solidFill>
              <a:latin typeface="Bahnschrift SemiLight" panose="020B0502040204020203" pitchFamily="34" charset="0"/>
              <a:sym typeface="Questrial"/>
            </a:endParaRPr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5658525" y="529750"/>
            <a:ext cx="5406000" cy="59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914400" marR="0" lvl="1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○"/>
            </a:pPr>
            <a:r>
              <a:rPr lang="en-US" sz="3000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Backend</a:t>
            </a:r>
            <a:endParaRPr sz="3000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1371600" marR="0" lvl="2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■"/>
            </a:pPr>
            <a:r>
              <a:rPr lang="en-US" sz="3000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Object Relational Mapping</a:t>
            </a:r>
            <a:endParaRPr sz="3000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1371600" marR="0" lvl="2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■"/>
            </a:pPr>
            <a:r>
              <a:rPr lang="en-US" sz="3000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Hibernate Annotations</a:t>
            </a:r>
            <a:endParaRPr sz="3000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914400" marR="0" lvl="1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○"/>
            </a:pPr>
            <a:r>
              <a:rPr lang="en-US" sz="3000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Frontend</a:t>
            </a:r>
            <a:endParaRPr sz="3000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1371600" marR="0" lvl="2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■"/>
            </a:pPr>
            <a:r>
              <a:rPr lang="en-US" sz="3000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Aesthetic Design</a:t>
            </a:r>
            <a:endParaRPr sz="3000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1371600" marR="0" lvl="2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■"/>
            </a:pPr>
            <a:r>
              <a:rPr lang="en-US" sz="3000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Workflow/Dataflow</a:t>
            </a:r>
            <a:endParaRPr sz="3000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SzPts val="17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Bahnschrift SemiLight" panose="020B0502040204020203" pitchFamily="34" charset="0"/>
              <a:sym typeface="Questrial"/>
            </a:endParaRPr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7175" y="1860250"/>
            <a:ext cx="2908125" cy="284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729075" y="316250"/>
            <a:ext cx="11088300" cy="10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erriweather"/>
              <a:buNone/>
            </a:pPr>
            <a:r>
              <a:rPr lang="en-US" sz="4800" dirty="0">
                <a:solidFill>
                  <a:srgbClr val="000000"/>
                </a:solidFill>
                <a:latin typeface="Bahnschrift SemiLight" panose="020B0502040204020203" pitchFamily="34" charset="0"/>
              </a:rPr>
              <a:t>SUMMARY</a:t>
            </a:r>
            <a:endParaRPr sz="6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sym typeface="Questrial"/>
            </a:endParaRPr>
          </a:p>
        </p:txBody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1019475" y="1342450"/>
            <a:ext cx="5406000" cy="45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 b="0" i="0" u="sng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Fall 2017 - Spring 2018</a:t>
            </a:r>
            <a:endParaRPr sz="3000" b="0" i="0" u="sng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●"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Software Requirements</a:t>
            </a:r>
            <a:endParaRPr sz="3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●"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Design Requirements </a:t>
            </a:r>
            <a:endParaRPr sz="3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●"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Learn New </a:t>
            </a:r>
            <a:r>
              <a:rPr lang="en-US" sz="3000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echnologies</a:t>
            </a:r>
            <a:endParaRPr sz="3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●"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Preliminary Design</a:t>
            </a:r>
            <a:endParaRPr sz="3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914400" marR="0" lvl="1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○"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Frontend</a:t>
            </a:r>
            <a:endParaRPr sz="3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914400" marR="0" lvl="1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○"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Backend</a:t>
            </a:r>
            <a:endParaRPr sz="36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SzPts val="17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Bahnschrift SemiLight" panose="020B0502040204020203" pitchFamily="34" charset="0"/>
              <a:sym typeface="Questrial"/>
            </a:endParaRPr>
          </a:p>
        </p:txBody>
      </p:sp>
      <p:sp>
        <p:nvSpPr>
          <p:cNvPr id="337" name="Shape 337"/>
          <p:cNvSpPr txBox="1"/>
          <p:nvPr/>
        </p:nvSpPr>
        <p:spPr>
          <a:xfrm>
            <a:off x="6273225" y="1342450"/>
            <a:ext cx="4614600" cy="4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u="sng" dirty="0">
                <a:solidFill>
                  <a:schemeClr val="dk1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Future Goals</a:t>
            </a:r>
            <a:endParaRPr sz="3000" u="sng" dirty="0">
              <a:solidFill>
                <a:schemeClr val="dk1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Char char="●"/>
            </a:pPr>
            <a:r>
              <a:rPr lang="en-US" sz="3000" dirty="0">
                <a:solidFill>
                  <a:schemeClr val="dk1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Digital Signatures</a:t>
            </a:r>
            <a:endParaRPr sz="3000" dirty="0">
              <a:solidFill>
                <a:schemeClr val="dk1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Char char="●"/>
            </a:pPr>
            <a:r>
              <a:rPr lang="en-US" sz="3000" dirty="0">
                <a:solidFill>
                  <a:schemeClr val="dk1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SAML</a:t>
            </a:r>
            <a:endParaRPr sz="3000" dirty="0">
              <a:solidFill>
                <a:schemeClr val="dk1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Char char="●"/>
            </a:pPr>
            <a:r>
              <a:rPr lang="en-US" sz="3000" dirty="0">
                <a:solidFill>
                  <a:schemeClr val="dk1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Post Award Process</a:t>
            </a:r>
            <a:endParaRPr sz="3000" dirty="0">
              <a:solidFill>
                <a:schemeClr val="dk1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Char char="●"/>
            </a:pPr>
            <a:r>
              <a:rPr lang="en-US" sz="3000" dirty="0">
                <a:solidFill>
                  <a:schemeClr val="dk1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Other Processes</a:t>
            </a:r>
            <a:endParaRPr sz="3000" dirty="0">
              <a:solidFill>
                <a:schemeClr val="dk1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1738862" y="2656434"/>
            <a:ext cx="8711100" cy="1545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Font typeface="Questrial"/>
              <a:buNone/>
            </a:pPr>
            <a:r>
              <a:rPr lang="en-US" sz="9600" b="0" i="0" u="none" strike="noStrike" cap="none" dirty="0">
                <a:solidFill>
                  <a:schemeClr val="dk1"/>
                </a:solidFill>
                <a:latin typeface="Bahnschrift SemiLight" panose="020B0502040204020203" pitchFamily="34" charset="0"/>
                <a:sym typeface="Questrial"/>
              </a:rPr>
              <a:t>THANK YOU! </a:t>
            </a:r>
            <a:endParaRPr sz="9600" b="0" i="0" u="none" strike="noStrike" cap="none" dirty="0">
              <a:solidFill>
                <a:schemeClr val="dk1"/>
              </a:solidFill>
              <a:latin typeface="Bahnschrift SemiLight" panose="020B0502040204020203" pitchFamily="34" charset="0"/>
              <a:sym typeface="Quest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485847" y="847975"/>
            <a:ext cx="10248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7200" b="0" i="0" u="none" strike="noStrike" cap="none">
                <a:solidFill>
                  <a:schemeClr val="dk1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Project Team</a:t>
            </a:r>
            <a:endParaRPr sz="7200" b="0" i="0" u="none" strike="noStrike" cap="none">
              <a:solidFill>
                <a:schemeClr val="dk1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485855" y="1720383"/>
            <a:ext cx="5031000" cy="30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304747" marR="0" lvl="0" indent="-30474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California State University, Los Angeles</a:t>
            </a:r>
            <a:endParaRPr sz="3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609493" marR="0" lvl="1" indent="-30977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Faculty Advisor:</a:t>
            </a:r>
            <a:endParaRPr sz="3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914240" lvl="2" indent="-29194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Dr. </a:t>
            </a:r>
            <a:r>
              <a:rPr lang="en-US" sz="240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Chengyu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Sun </a:t>
            </a:r>
            <a:endParaRPr lang="en-US" sz="24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914240" marR="0" lvl="2" indent="-29194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Team Members:</a:t>
            </a:r>
            <a:endParaRPr sz="3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914240" marR="0" lvl="2" indent="-29194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Bryan Bravo</a:t>
            </a:r>
            <a:endParaRPr sz="24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914240" marR="0" lvl="2" indent="-29194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Barry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Boayes</a:t>
            </a:r>
            <a:endParaRPr sz="24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914240" marR="0" lvl="2" indent="-29194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Sasha Nicole Cisneros</a:t>
            </a:r>
            <a:endParaRPr sz="24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914240" marR="0" lvl="2" indent="-29194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Jurelly Tello</a:t>
            </a:r>
            <a:endParaRPr sz="24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914240" marR="0" lvl="2" indent="-29194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Jessica Palacios</a:t>
            </a:r>
            <a:endParaRPr sz="24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6018875" y="1720374"/>
            <a:ext cx="5655300" cy="48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304747" marR="0" lvl="0" indent="-30474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University Auxiliary Services, Inc.</a:t>
            </a:r>
            <a:endParaRPr sz="1800" b="0" i="0" u="none" strike="noStrike" cap="none">
              <a:solidFill>
                <a:schemeClr val="lt1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chemeClr val="lt1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1066693" marR="0" lvl="2" indent="-30977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Alma </a:t>
            </a:r>
            <a:r>
              <a:rPr lang="en-US" sz="2400" b="0" i="0" u="none" strike="noStrike" cap="none">
                <a:solidFill>
                  <a:schemeClr val="dk1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Sahag</a:t>
            </a:r>
            <a:r>
              <a:rPr lang="en-US" sz="24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un</a:t>
            </a:r>
            <a:endParaRPr sz="2400" b="0" i="0" u="none" strike="noStrike" cap="none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1066693" marR="0" lvl="2" indent="-30977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Ernesto Argumaniz</a:t>
            </a:r>
            <a:endParaRPr sz="2400" b="0" i="0" u="none" strike="noStrike" cap="none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1066693" marR="0" lvl="2" indent="-30977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Lynne Duong</a:t>
            </a:r>
            <a:endParaRPr sz="1800" b="0" i="0" u="none" strike="noStrike" cap="none">
              <a:solidFill>
                <a:schemeClr val="lt1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1066693" marR="0" lvl="2" indent="-30977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Maria Nunes</a:t>
            </a:r>
            <a:endParaRPr sz="1800" b="0" i="0" u="none" strike="noStrike" cap="none">
              <a:solidFill>
                <a:schemeClr val="lt1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539288" y="954350"/>
            <a:ext cx="4940700" cy="3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7200" b="0" i="0" u="none" strike="noStrike" cap="none" dirty="0">
                <a:solidFill>
                  <a:schemeClr val="dk1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WHAT IS UAS?</a:t>
            </a:r>
            <a:endParaRPr sz="7200" b="0" i="0" u="none" strike="noStrike" cap="none" dirty="0">
              <a:solidFill>
                <a:schemeClr val="dk1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095637" y="954350"/>
            <a:ext cx="5553900" cy="54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457200" marR="0" lvl="0" indent="-4064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Char char="●"/>
            </a:pPr>
            <a:r>
              <a:rPr lang="en-US" sz="28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Non-profit organization</a:t>
            </a:r>
            <a:endParaRPr sz="2100" b="0" i="0" u="none" strike="noStrike" cap="none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457200" marR="0" lvl="0" indent="-40640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Char char="●"/>
            </a:pPr>
            <a:r>
              <a:rPr lang="en-US" sz="28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Primary purpose:</a:t>
            </a:r>
            <a:endParaRPr sz="2100" b="0" i="0" u="none" strike="noStrike" cap="none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1219200" marR="0" lvl="1" indent="-4826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Char char="○"/>
            </a:pPr>
            <a:r>
              <a:rPr lang="en-US" sz="28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Administer contracts and grants</a:t>
            </a:r>
            <a:endParaRPr sz="2800" b="0" i="0" u="none" strike="noStrike" cap="none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1219200" marR="0" lvl="1" indent="-4826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Char char="○"/>
            </a:pPr>
            <a:r>
              <a:rPr lang="en-US" sz="28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Commercial enterprises</a:t>
            </a:r>
            <a:endParaRPr sz="2800" b="0" i="0" u="none" strike="noStrike" cap="none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1219200" marR="0" lvl="1" indent="-4826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Char char="○"/>
            </a:pPr>
            <a:r>
              <a:rPr lang="en-US" sz="28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Externally funded projects</a:t>
            </a:r>
            <a:endParaRPr sz="2800" b="0" i="0" u="none" strike="noStrike" cap="none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1219200" marR="0" lvl="1" indent="-4826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Char char="○"/>
            </a:pPr>
            <a:r>
              <a:rPr lang="en-US" sz="2800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Financial support services</a:t>
            </a:r>
            <a:endParaRPr sz="280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1219200" marR="0" lvl="1" indent="-4826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Char char="○"/>
            </a:pPr>
            <a:r>
              <a:rPr lang="en-US" sz="280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Etc.</a:t>
            </a:r>
            <a:endParaRPr sz="280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539288" y="954350"/>
            <a:ext cx="4940700" cy="3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6000" b="0" i="0" u="none" strike="noStrike" cap="none" dirty="0">
                <a:solidFill>
                  <a:schemeClr val="dk1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WHAT IS A PROCESS?</a:t>
            </a:r>
            <a:endParaRPr sz="6000" b="0" i="0" u="none" strike="noStrike" cap="none" dirty="0">
              <a:solidFill>
                <a:schemeClr val="dk1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 descr="https://lh3.googleusercontent.com/Au7gAD9KGqguFcDSSkQbtF_XvWByrH0JvG7LfTz2jUcTVT9CsRBhkkU7EzbNJpmyw0ejHksh5SMD59UrsVw347fOY2nMklnIbZK-nlcE0xCnuRxM2w_8cZXD-NKagP6-d1R56u_nNmg">
            <a:extLst>
              <a:ext uri="{FF2B5EF4-FFF2-40B4-BE49-F238E27FC236}">
                <a16:creationId xmlns:a16="http://schemas.microsoft.com/office/drawing/2014/main" id="{35F2B16A-11F1-41D2-B393-AD6AABC9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667" y="1186505"/>
            <a:ext cx="6821870" cy="448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40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8250" y="345188"/>
            <a:ext cx="6292301" cy="616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278">
            <a:extLst>
              <a:ext uri="{FF2B5EF4-FFF2-40B4-BE49-F238E27FC236}">
                <a16:creationId xmlns:a16="http://schemas.microsoft.com/office/drawing/2014/main" id="{4F75B475-C11B-4A0E-94A7-8DC057D768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8250" y="203326"/>
            <a:ext cx="7142251" cy="6654674"/>
          </a:xfrm>
          <a:prstGeom prst="rect">
            <a:avLst/>
          </a:prstGeom>
          <a:gradFill>
            <a:gsLst>
              <a:gs pos="79000">
                <a:schemeClr val="accent5">
                  <a:lumMod val="5000"/>
                  <a:lumOff val="95000"/>
                </a:schemeClr>
              </a:gs>
              <a:gs pos="100000">
                <a:schemeClr val="accent5">
                  <a:lumMod val="45000"/>
                  <a:lumOff val="55000"/>
                </a:schemeClr>
              </a:gs>
              <a:gs pos="97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264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682811" y="688686"/>
            <a:ext cx="4940700" cy="3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Questrial"/>
              <a:buNone/>
            </a:pPr>
            <a:r>
              <a:rPr lang="en-US" sz="4000" b="0" i="0" u="none" strike="noStrike" cap="none" dirty="0">
                <a:solidFill>
                  <a:schemeClr val="tx1"/>
                </a:solidFill>
                <a:latin typeface="Bahnschrift SemiLight" panose="020B0502040204020203" pitchFamily="34" charset="0"/>
                <a:sym typeface="Questrial"/>
              </a:rPr>
              <a:t>PROCESS ISSUE</a:t>
            </a:r>
            <a:endParaRPr sz="4000" b="0" i="0" u="none" strike="noStrike" cap="none" dirty="0">
              <a:solidFill>
                <a:schemeClr val="tx1"/>
              </a:solidFill>
              <a:latin typeface="Bahnschrift SemiLight" panose="020B0502040204020203" pitchFamily="34" charset="0"/>
              <a:sym typeface="Questrial"/>
            </a:endParaRPr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094412" y="1384662"/>
            <a:ext cx="5553900" cy="460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●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Paperwork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●"/>
            </a:pPr>
            <a:r>
              <a:rPr lang="en-US" sz="3200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Unknown state of project</a:t>
            </a:r>
            <a:endParaRPr sz="32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○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Miscommunication</a:t>
            </a: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○"/>
            </a:pPr>
            <a:r>
              <a:rPr lang="en-US" sz="3200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Lost paperwork</a:t>
            </a:r>
            <a:endParaRPr sz="32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●"/>
            </a:pPr>
            <a:r>
              <a:rPr lang="en-US" sz="3200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Deadlines Forgotten</a:t>
            </a:r>
            <a:endParaRPr lang="en-US" sz="3200" dirty="0">
              <a:latin typeface="Bahnschrift SemiLight" panose="020B0502040204020203" pitchFamily="34" charset="0"/>
              <a:ea typeface="Times New Roman"/>
              <a:cs typeface="Times New Roman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●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Pro</a:t>
            </a:r>
            <a:r>
              <a:rPr lang="en-US" sz="3200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cess Delayed</a:t>
            </a:r>
            <a:endParaRPr sz="32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125" y="1919900"/>
            <a:ext cx="3231500" cy="323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1033300" y="995100"/>
            <a:ext cx="4940700" cy="3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Questrial"/>
              <a:buNone/>
            </a:pPr>
            <a:r>
              <a:rPr lang="en-US" sz="3599" b="0" i="0" u="none" strike="noStrike" cap="none">
                <a:solidFill>
                  <a:srgbClr val="000000"/>
                </a:solidFill>
                <a:latin typeface="Bahnschrift SemiLight" panose="020B0502040204020203" pitchFamily="34" charset="0"/>
                <a:sym typeface="Questrial"/>
              </a:rPr>
              <a:t>OUR SOLUTION:</a:t>
            </a:r>
            <a:endParaRPr sz="3599" b="0" i="0" u="none" strike="noStrike" cap="none">
              <a:solidFill>
                <a:srgbClr val="000000"/>
              </a:solidFill>
              <a:latin typeface="Bahnschrift SemiLight" panose="020B0502040204020203" pitchFamily="34" charset="0"/>
              <a:sym typeface="Questrial"/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1380400" y="1861289"/>
            <a:ext cx="5553900" cy="3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Questrial"/>
              <a:buChar char="●"/>
            </a:pPr>
            <a:r>
              <a:rPr lang="en-US" sz="2600" dirty="0">
                <a:solidFill>
                  <a:srgbClr val="000000"/>
                </a:solidFill>
                <a:latin typeface="Bahnschrift SemiLight" panose="020B0502040204020203" pitchFamily="34" charset="0"/>
              </a:rPr>
              <a:t>W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sym typeface="Questrial"/>
              </a:rPr>
              <a:t>eb based application</a:t>
            </a:r>
            <a:endParaRPr sz="26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sym typeface="Quest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600" dirty="0">
                <a:solidFill>
                  <a:schemeClr val="dk1"/>
                </a:solidFill>
                <a:latin typeface="Bahnschrift SemiLight" panose="020B0502040204020203" pitchFamily="34" charset="0"/>
              </a:rPr>
              <a:t>Digitizing the entire process</a:t>
            </a:r>
            <a:endParaRPr sz="2600" dirty="0">
              <a:solidFill>
                <a:srgbClr val="000000"/>
              </a:solidFill>
              <a:latin typeface="Bahnschrift SemiLight" panose="020B0502040204020203" pitchFamily="34" charset="0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6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sym typeface="Questrial"/>
              </a:rPr>
              <a:t>Manage projects </a:t>
            </a:r>
            <a:endParaRPr sz="2600" dirty="0">
              <a:solidFill>
                <a:srgbClr val="000000"/>
              </a:solidFill>
              <a:latin typeface="Bahnschrift SemiLight" panose="020B0502040204020203" pitchFamily="34" charset="0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600" dirty="0">
                <a:solidFill>
                  <a:srgbClr val="000000"/>
                </a:solidFill>
                <a:latin typeface="Bahnschrift SemiLight" panose="020B0502040204020203" pitchFamily="34" charset="0"/>
              </a:rPr>
              <a:t>Help keep track of status</a:t>
            </a:r>
            <a:endParaRPr sz="2600" dirty="0">
              <a:solidFill>
                <a:srgbClr val="000000"/>
              </a:solidFill>
              <a:latin typeface="Bahnschrift SemiLight" panose="020B0502040204020203" pitchFamily="34" charset="0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600" dirty="0">
                <a:solidFill>
                  <a:srgbClr val="000000"/>
                </a:solidFill>
                <a:latin typeface="Bahnschrift SemiLight" panose="020B0502040204020203" pitchFamily="34" charset="0"/>
              </a:rPr>
              <a:t>Email Notifications</a:t>
            </a:r>
            <a:endParaRPr sz="2600" dirty="0">
              <a:solidFill>
                <a:srgbClr val="000000"/>
              </a:solidFill>
              <a:latin typeface="Bahnschrift SemiLight" panose="020B0502040204020203" pitchFamily="34" charset="0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6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sym typeface="Questrial"/>
              </a:rPr>
              <a:t>Deadline Reminders</a:t>
            </a:r>
            <a:endParaRPr sz="26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sym typeface="Quest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sym typeface="Questrial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sym typeface="Quest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sym typeface="Quest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sym typeface="Quest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7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sym typeface="Questrial"/>
            </a:endParaRPr>
          </a:p>
        </p:txBody>
      </p:sp>
      <p:pic>
        <p:nvPicPr>
          <p:cNvPr id="1026" name="Picture 2" descr="Image result for solution icon">
            <a:extLst>
              <a:ext uri="{FF2B5EF4-FFF2-40B4-BE49-F238E27FC236}">
                <a16:creationId xmlns:a16="http://schemas.microsoft.com/office/drawing/2014/main" id="{5D02CD60-3738-44FE-8CAE-E92FEC1B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334" y="1875356"/>
            <a:ext cx="3153977" cy="315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8250" y="345188"/>
            <a:ext cx="6292301" cy="616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850525" y="801250"/>
            <a:ext cx="4940700" cy="3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erriweather"/>
              <a:buNone/>
            </a:pPr>
            <a:r>
              <a:rPr lang="en-US" sz="72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Why This Design? </a:t>
            </a:r>
            <a:endParaRPr sz="72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5791225" y="1383275"/>
            <a:ext cx="5553900" cy="37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●"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Server: RESTful API</a:t>
            </a:r>
          </a:p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en-US" sz="3000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Front-End: Single Page    	Application</a:t>
            </a:r>
            <a:endParaRPr sz="3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●"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Independent Development</a:t>
            </a:r>
            <a:endParaRPr lang="en-US" sz="3000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●"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Bahnschrift SemiLight" panose="020B0502040204020203" pitchFamily="34" charset="0"/>
                <a:ea typeface="Times New Roman"/>
                <a:cs typeface="Times New Roman"/>
                <a:sym typeface="Times New Roman"/>
              </a:rPr>
              <a:t>Debugging / Testing</a:t>
            </a:r>
            <a:endParaRPr sz="3000" b="0" i="0" u="none" strike="noStrike" cap="none" dirty="0">
              <a:solidFill>
                <a:srgbClr val="000000"/>
              </a:solidFill>
              <a:latin typeface="Bahnschrift SemiLight" panose="020B0502040204020203" pitchFamily="34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ech_16x9">
      <a:dk1>
        <a:srgbClr val="000000"/>
      </a:dk1>
      <a:lt1>
        <a:srgbClr val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268</Words>
  <Application>Microsoft Office PowerPoint</Application>
  <PresentationFormat>Custom</PresentationFormat>
  <Paragraphs>105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GungsuhChe</vt:lpstr>
      <vt:lpstr>Arial</vt:lpstr>
      <vt:lpstr>Times New Roman</vt:lpstr>
      <vt:lpstr>Cambria</vt:lpstr>
      <vt:lpstr>Questrial</vt:lpstr>
      <vt:lpstr>Calibri</vt:lpstr>
      <vt:lpstr>Merriweather</vt:lpstr>
      <vt:lpstr>Bahnschrift SemiLight</vt:lpstr>
      <vt:lpstr>Circuit</vt:lpstr>
      <vt:lpstr>Aquila</vt:lpstr>
      <vt:lpstr>Project Team</vt:lpstr>
      <vt:lpstr>WHAT IS UAS?</vt:lpstr>
      <vt:lpstr>WHAT IS A PROCESS?</vt:lpstr>
      <vt:lpstr>PowerPoint Presentation</vt:lpstr>
      <vt:lpstr>PROCESS ISSUE</vt:lpstr>
      <vt:lpstr>OUR SOLUTION:</vt:lpstr>
      <vt:lpstr>PowerPoint Presentation</vt:lpstr>
      <vt:lpstr>Why This Design? </vt:lpstr>
      <vt:lpstr>PowerPoint Presentation</vt:lpstr>
      <vt:lpstr>DEMO</vt:lpstr>
      <vt:lpstr>PowerPoint Presentation</vt:lpstr>
      <vt:lpstr>DIFFICULTIES</vt:lpstr>
      <vt:lpstr>SUMMARY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Aquila</dc:title>
  <cp:lastModifiedBy>Tello, Jurelly</cp:lastModifiedBy>
  <cp:revision>16</cp:revision>
  <dcterms:modified xsi:type="dcterms:W3CDTF">2018-05-04T07:11:05Z</dcterms:modified>
</cp:coreProperties>
</file>