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p:regular r:id="rId32"/>
      <p:bold r:id="rId33"/>
      <p:italic r:id="rId34"/>
      <p:boldItalic r:id="rId35"/>
    </p:embeddedFont>
    <p:embeddedFont>
      <p:font typeface="PT Sans Narrow"/>
      <p:regular r:id="rId36"/>
      <p:bold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2" roundtripDataSignature="AMtx7miJhO+zTT/EWzh0Ve9xE83Dl2DL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PTSansNarrow-bold.fntdata"/><Relationship Id="rId14" Type="http://schemas.openxmlformats.org/officeDocument/2006/relationships/slide" Target="slides/slide9.xml"/><Relationship Id="rId36" Type="http://schemas.openxmlformats.org/officeDocument/2006/relationships/font" Target="fonts/PTSansNarrow-regular.fntdata"/><Relationship Id="rId17" Type="http://schemas.openxmlformats.org/officeDocument/2006/relationships/slide" Target="slides/slide12.xml"/><Relationship Id="rId39" Type="http://schemas.openxmlformats.org/officeDocument/2006/relationships/font" Target="fonts/OpenSans-bold.fntdata"/><Relationship Id="rId16" Type="http://schemas.openxmlformats.org/officeDocument/2006/relationships/slide" Target="slides/slide11.xml"/><Relationship Id="rId38" Type="http://schemas.openxmlformats.org/officeDocument/2006/relationships/font" Target="fonts/Open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2aafecb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22aafecb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Export Sharpoint list</a:t>
            </a:r>
            <a:endParaRPr/>
          </a:p>
          <a:p>
            <a:pPr indent="0" lvl="0" marL="0" rtl="0" algn="l">
              <a:lnSpc>
                <a:spcPct val="100000"/>
              </a:lnSpc>
              <a:spcBef>
                <a:spcPts val="0"/>
              </a:spcBef>
              <a:spcAft>
                <a:spcPts val="0"/>
              </a:spcAft>
              <a:buSzPts val="1100"/>
              <a:buNone/>
            </a:pPr>
            <a:r>
              <a:rPr lang="en"/>
              <a:t>Hidden columns in sharpoint</a:t>
            </a:r>
            <a:endParaRPr/>
          </a:p>
          <a:p>
            <a:pPr indent="0" lvl="0" marL="0" rtl="0" algn="l">
              <a:lnSpc>
                <a:spcPct val="100000"/>
              </a:lnSpc>
              <a:spcBef>
                <a:spcPts val="0"/>
              </a:spcBef>
              <a:spcAft>
                <a:spcPts val="0"/>
              </a:spcAft>
              <a:buSzPts val="1100"/>
              <a:buNone/>
            </a:pPr>
            <a:r>
              <a:rPr lang="en"/>
              <a:t>Sharepoint columns that don’t work with SQL</a:t>
            </a:r>
            <a:endParaRPr/>
          </a:p>
          <a:p>
            <a:pPr indent="0" lvl="0" marL="0" rtl="0" algn="l">
              <a:lnSpc>
                <a:spcPct val="100000"/>
              </a:lnSpc>
              <a:spcBef>
                <a:spcPts val="0"/>
              </a:spcBef>
              <a:spcAft>
                <a:spcPts val="0"/>
              </a:spcAft>
              <a:buSzPts val="1100"/>
              <a:buNone/>
            </a:pPr>
            <a:r>
              <a:rPr lang="en"/>
              <a:t>additional code to query user data since it is not implied in SQL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2685f02e82_12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2685f02e82_12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Description of the app and main function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400">
              <a:solidFill>
                <a:srgbClr val="434343"/>
              </a:solidFill>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2685f02e82_4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12685f02e82_4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What are the new requirements and why </a:t>
            </a:r>
            <a:endParaRPr/>
          </a:p>
          <a:p>
            <a:pPr indent="0" lvl="0" marL="0" rtl="0" algn="l">
              <a:lnSpc>
                <a:spcPct val="100000"/>
              </a:lnSpc>
              <a:spcBef>
                <a:spcPts val="0"/>
              </a:spcBef>
              <a:spcAft>
                <a:spcPts val="0"/>
              </a:spcAft>
              <a:buSzPts val="1100"/>
              <a:buNone/>
            </a:pPr>
            <a:r>
              <a:rPr lang="en"/>
              <a:t>Ismael</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LACP had concerns over last year enrollment application, particularly with security; ultimately  however,it needed to be revised in order to meet their requirements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2685f02e82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12685f02e82_4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What are the new requirements and why </a:t>
            </a:r>
            <a:endParaRPr/>
          </a:p>
          <a:p>
            <a:pPr indent="0" lvl="0" marL="0" rtl="0" algn="l">
              <a:lnSpc>
                <a:spcPct val="100000"/>
              </a:lnSpc>
              <a:spcBef>
                <a:spcPts val="0"/>
              </a:spcBef>
              <a:spcAft>
                <a:spcPts val="0"/>
              </a:spcAft>
              <a:buSzPts val="1100"/>
              <a:buNone/>
            </a:pPr>
            <a:r>
              <a:rPr lang="en"/>
              <a:t>Ismael</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LACP had concerns over last year enrollment application, particularly with security; ultimately  however,it needed to be revised in order to meet their requirements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2685f02e82_4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2685f02e82_4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2685f02e82_4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2685f02e82_4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2685f02e82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12685f02e82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Emphasize the number of employees/ attorneys and cases they take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2660aa372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2660aa372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267af30aa7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267af30aa7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2685f02e8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2685f02e8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Elaborate on components in individual slides; demo after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2685f02e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2685f02e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Emphasize the number of employees/ attorneys and cases they take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team is working on two different projects(make it stand out) highlight we are doing two projects.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g126daa8ab49_2_498"/>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g126daa8ab49_2_498"/>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g126daa8ab49_2_498"/>
          <p:cNvGrpSpPr/>
          <p:nvPr/>
        </p:nvGrpSpPr>
        <p:grpSpPr>
          <a:xfrm>
            <a:off x="1004144" y="1022025"/>
            <a:ext cx="7136668" cy="152400"/>
            <a:chOff x="1346429" y="1011300"/>
            <a:chExt cx="6452100" cy="152400"/>
          </a:xfrm>
        </p:grpSpPr>
        <p:cxnSp>
          <p:nvCxnSpPr>
            <p:cNvPr id="13" name="Google Shape;13;g126daa8ab49_2_498"/>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g126daa8ab49_2_498"/>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g126daa8ab49_2_498"/>
          <p:cNvGrpSpPr/>
          <p:nvPr/>
        </p:nvGrpSpPr>
        <p:grpSpPr>
          <a:xfrm>
            <a:off x="1004151" y="3969100"/>
            <a:ext cx="7136668" cy="152400"/>
            <a:chOff x="1346435" y="3969088"/>
            <a:chExt cx="6452100" cy="152400"/>
          </a:xfrm>
        </p:grpSpPr>
        <p:cxnSp>
          <p:nvCxnSpPr>
            <p:cNvPr id="16" name="Google Shape;16;g126daa8ab49_2_498"/>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g126daa8ab49_2_498"/>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g126daa8ab49_2_498"/>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g126daa8ab49_2_498"/>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g126daa8ab49_2_49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g126daa8ab49_2_544"/>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126daa8ab49_2_544"/>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g126daa8ab49_2_544"/>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g126daa8ab49_2_5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g126daa8ab49_2_5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g126daa8ab49_2_510"/>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g126daa8ab49_2_510"/>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g126daa8ab49_2_5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g126daa8ab49_2_51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g126daa8ab49_2_51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g126daa8ab49_2_51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g126daa8ab49_2_5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g126daa8ab49_2_519"/>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g126daa8ab49_2_519"/>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g126daa8ab49_2_519"/>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g126daa8ab49_2_5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g126daa8ab49_2_52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g126daa8ab49_2_5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g126daa8ab49_2_52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g126daa8ab49_2_52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g126daa8ab49_2_5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g126daa8ab49_2_531"/>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g126daa8ab49_2_5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g126daa8ab49_2_534"/>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g126daa8ab49_2_53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g126daa8ab49_2_534"/>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g126daa8ab49_2_534"/>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g126daa8ab49_2_53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g126daa8ab49_2_5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g126daa8ab49_2_541"/>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g126daa8ab49_2_5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g126daa8ab49_2_49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g126daa8ab49_2_494"/>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g126daa8ab49_2_49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2.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7.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0.png"/><Relationship Id="rId4" Type="http://schemas.openxmlformats.org/officeDocument/2006/relationships/image" Target="../media/image36.png"/><Relationship Id="rId5"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youtu.be/TAMZ3WJH5zE" TargetMode="External"/><Relationship Id="rId4" Type="http://schemas.openxmlformats.org/officeDocument/2006/relationships/hyperlink" Target="https://youtu.be/TAMZ3WJH5z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ctrTitle"/>
          </p:nvPr>
        </p:nvSpPr>
        <p:spPr>
          <a:xfrm>
            <a:off x="1021950" y="2955475"/>
            <a:ext cx="7100100" cy="13455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 sz="2120">
                <a:solidFill>
                  <a:schemeClr val="dk2"/>
                </a:solidFill>
              </a:rPr>
              <a:t>Migration to Azure SQL Database &amp; New Hire Onboarding Web Application</a:t>
            </a:r>
            <a:endParaRPr sz="2120">
              <a:solidFill>
                <a:schemeClr val="dk2"/>
              </a:solidFill>
            </a:endParaRPr>
          </a:p>
        </p:txBody>
      </p:sp>
      <p:sp>
        <p:nvSpPr>
          <p:cNvPr id="67" name="Google Shape;67;p1"/>
          <p:cNvSpPr txBox="1"/>
          <p:nvPr>
            <p:ph idx="1" type="subTitle"/>
          </p:nvPr>
        </p:nvSpPr>
        <p:spPr>
          <a:xfrm>
            <a:off x="2723525" y="4180441"/>
            <a:ext cx="5604000" cy="1080900"/>
          </a:xfrm>
          <a:prstGeom prst="rect">
            <a:avLst/>
          </a:prstGeom>
          <a:noFill/>
          <a:ln>
            <a:noFill/>
          </a:ln>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1120"/>
              <a:buNone/>
            </a:pPr>
            <a:r>
              <a:rPr lang="en" sz="1480">
                <a:solidFill>
                  <a:schemeClr val="dk2"/>
                </a:solidFill>
              </a:rPr>
              <a:t>Team Members: Ryan Lee, Ismael Valenzuela, Joshua Perez, Norberto Gomez Rosales, Fabio Quintana, Simon Mai, Albert Chen,  Shahram Mehri Kalantari, Wilfredo Paz, Michael Loria</a:t>
            </a:r>
            <a:endParaRPr sz="1480">
              <a:solidFill>
                <a:schemeClr val="dk2"/>
              </a:solidFill>
            </a:endParaRPr>
          </a:p>
        </p:txBody>
      </p:sp>
      <p:pic>
        <p:nvPicPr>
          <p:cNvPr id="68" name="Google Shape;68;p1"/>
          <p:cNvPicPr preferRelativeResize="0"/>
          <p:nvPr/>
        </p:nvPicPr>
        <p:blipFill rotWithShape="1">
          <a:blip r:embed="rId3">
            <a:alphaModFix/>
          </a:blip>
          <a:srcRect b="0" l="0" r="0" t="0"/>
          <a:stretch/>
        </p:blipFill>
        <p:spPr>
          <a:xfrm>
            <a:off x="376525" y="1186050"/>
            <a:ext cx="5990074" cy="1552975"/>
          </a:xfrm>
          <a:prstGeom prst="rect">
            <a:avLst/>
          </a:prstGeom>
          <a:noFill/>
          <a:ln>
            <a:noFill/>
          </a:ln>
        </p:spPr>
      </p:pic>
      <p:pic>
        <p:nvPicPr>
          <p:cNvPr id="69" name="Google Shape;69;p1"/>
          <p:cNvPicPr preferRelativeResize="0"/>
          <p:nvPr/>
        </p:nvPicPr>
        <p:blipFill rotWithShape="1">
          <a:blip r:embed="rId4">
            <a:alphaModFix/>
          </a:blip>
          <a:srcRect b="0" l="0" r="0" t="0"/>
          <a:stretch/>
        </p:blipFill>
        <p:spPr>
          <a:xfrm>
            <a:off x="6505300" y="1186050"/>
            <a:ext cx="1887276" cy="1887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10"/>
          <p:cNvPicPr preferRelativeResize="0"/>
          <p:nvPr/>
        </p:nvPicPr>
        <p:blipFill>
          <a:blip r:embed="rId3">
            <a:alphaModFix/>
          </a:blip>
          <a:stretch>
            <a:fillRect/>
          </a:stretch>
        </p:blipFill>
        <p:spPr>
          <a:xfrm>
            <a:off x="1421000" y="2878375"/>
            <a:ext cx="2147301" cy="2048449"/>
          </a:xfrm>
          <a:prstGeom prst="rect">
            <a:avLst/>
          </a:prstGeom>
          <a:noFill/>
          <a:ln>
            <a:noFill/>
          </a:ln>
        </p:spPr>
      </p:pic>
      <p:sp>
        <p:nvSpPr>
          <p:cNvPr id="140" name="Google Shape;140;p10"/>
          <p:cNvSpPr txBox="1"/>
          <p:nvPr>
            <p:ph type="title"/>
          </p:nvPr>
        </p:nvSpPr>
        <p:spPr>
          <a:xfrm>
            <a:off x="819150" y="432200"/>
            <a:ext cx="7505700" cy="954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000"/>
              <a:buNone/>
            </a:pPr>
            <a:r>
              <a:rPr lang="en">
                <a:solidFill>
                  <a:schemeClr val="dk2"/>
                </a:solidFill>
              </a:rPr>
              <a:t>Power Apps </a:t>
            </a:r>
            <a:r>
              <a:rPr lang="en">
                <a:solidFill>
                  <a:schemeClr val="dk2"/>
                </a:solidFill>
              </a:rPr>
              <a:t>Project Requirements </a:t>
            </a:r>
            <a:endParaRPr>
              <a:solidFill>
                <a:schemeClr val="dk2"/>
              </a:solidFill>
            </a:endParaRPr>
          </a:p>
        </p:txBody>
      </p:sp>
      <p:sp>
        <p:nvSpPr>
          <p:cNvPr id="141" name="Google Shape;141;p10"/>
          <p:cNvSpPr txBox="1"/>
          <p:nvPr>
            <p:ph idx="1" type="body"/>
          </p:nvPr>
        </p:nvSpPr>
        <p:spPr>
          <a:xfrm>
            <a:off x="783025" y="1272350"/>
            <a:ext cx="7505700" cy="1663800"/>
          </a:xfrm>
          <a:prstGeom prst="rect">
            <a:avLst/>
          </a:prstGeom>
          <a:noFill/>
          <a:ln>
            <a:noFill/>
          </a:ln>
        </p:spPr>
        <p:txBody>
          <a:bodyPr anchorCtr="0" anchor="t" bIns="91425" lIns="91425" spcFirstLastPara="1" rIns="91425" wrap="square" tIns="91425">
            <a:normAutofit lnSpcReduction="10000"/>
          </a:bodyPr>
          <a:lstStyle/>
          <a:p>
            <a:pPr indent="-311150" lvl="0" marL="457200" rtl="0" algn="l">
              <a:lnSpc>
                <a:spcPct val="115000"/>
              </a:lnSpc>
              <a:spcBef>
                <a:spcPts val="0"/>
              </a:spcBef>
              <a:spcAft>
                <a:spcPts val="0"/>
              </a:spcAft>
              <a:buSzPts val="1300"/>
              <a:buChar char="●"/>
            </a:pPr>
            <a:r>
              <a:rPr lang="en"/>
              <a:t>Database migration for both PowerApps</a:t>
            </a:r>
            <a:endParaRPr/>
          </a:p>
          <a:p>
            <a:pPr indent="-311150" lvl="0" marL="457200" rtl="0" algn="l">
              <a:lnSpc>
                <a:spcPct val="115000"/>
              </a:lnSpc>
              <a:spcBef>
                <a:spcPts val="0"/>
              </a:spcBef>
              <a:spcAft>
                <a:spcPts val="0"/>
              </a:spcAft>
              <a:buSzPts val="1300"/>
              <a:buChar char="●"/>
            </a:pPr>
            <a:r>
              <a:rPr lang="en">
                <a:solidFill>
                  <a:srgbClr val="434343"/>
                </a:solidFill>
              </a:rPr>
              <a:t>Migrate Sharepoint lists over to Azure SQL database.</a:t>
            </a:r>
            <a:endParaRPr>
              <a:solidFill>
                <a:srgbClr val="434343"/>
              </a:solidFill>
            </a:endParaRPr>
          </a:p>
          <a:p>
            <a:pPr indent="-311150" lvl="0" marL="457200" rtl="0" algn="l">
              <a:lnSpc>
                <a:spcPct val="115000"/>
              </a:lnSpc>
              <a:spcBef>
                <a:spcPts val="0"/>
              </a:spcBef>
              <a:spcAft>
                <a:spcPts val="0"/>
              </a:spcAft>
              <a:buClr>
                <a:srgbClr val="434343"/>
              </a:buClr>
              <a:buSzPts val="1300"/>
              <a:buChar char="●"/>
            </a:pPr>
            <a:r>
              <a:rPr lang="en">
                <a:solidFill>
                  <a:srgbClr val="434343"/>
                </a:solidFill>
              </a:rPr>
              <a:t>Using Azure Cloud Services will open a host of new tooling for developers</a:t>
            </a:r>
            <a:endParaRPr>
              <a:solidFill>
                <a:srgbClr val="434343"/>
              </a:solidFill>
            </a:endParaRPr>
          </a:p>
          <a:p>
            <a:pPr indent="-311150" lvl="0" marL="457200" rtl="0" algn="l">
              <a:lnSpc>
                <a:spcPct val="115000"/>
              </a:lnSpc>
              <a:spcBef>
                <a:spcPts val="0"/>
              </a:spcBef>
              <a:spcAft>
                <a:spcPts val="0"/>
              </a:spcAft>
              <a:buClr>
                <a:srgbClr val="434343"/>
              </a:buClr>
              <a:buSzPts val="1300"/>
              <a:buChar char="●"/>
            </a:pPr>
            <a:r>
              <a:rPr lang="en">
                <a:solidFill>
                  <a:srgbClr val="434343"/>
                </a:solidFill>
              </a:rPr>
              <a:t>Increase data reliability and availability</a:t>
            </a:r>
            <a:endParaRPr>
              <a:solidFill>
                <a:srgbClr val="434343"/>
              </a:solidFill>
            </a:endParaRPr>
          </a:p>
        </p:txBody>
      </p:sp>
      <p:pic>
        <p:nvPicPr>
          <p:cNvPr id="142" name="Google Shape;142;p10"/>
          <p:cNvPicPr preferRelativeResize="0"/>
          <p:nvPr/>
        </p:nvPicPr>
        <p:blipFill rotWithShape="1">
          <a:blip r:embed="rId4">
            <a:alphaModFix/>
          </a:blip>
          <a:srcRect b="0" l="0" r="0" t="0"/>
          <a:stretch/>
        </p:blipFill>
        <p:spPr>
          <a:xfrm>
            <a:off x="5411400" y="2825125"/>
            <a:ext cx="3184925" cy="1942050"/>
          </a:xfrm>
          <a:prstGeom prst="rect">
            <a:avLst/>
          </a:prstGeom>
          <a:noFill/>
          <a:ln>
            <a:noFill/>
          </a:ln>
        </p:spPr>
      </p:pic>
      <p:sp>
        <p:nvSpPr>
          <p:cNvPr id="143" name="Google Shape;143;p10"/>
          <p:cNvSpPr txBox="1"/>
          <p:nvPr/>
        </p:nvSpPr>
        <p:spPr>
          <a:xfrm>
            <a:off x="6982675" y="107150"/>
            <a:ext cx="2235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Simon</a:t>
            </a:r>
            <a:endParaRPr b="0" i="0" sz="1400" u="none" cap="none" strike="noStrike">
              <a:solidFill>
                <a:srgbClr val="000000"/>
              </a:solidFill>
              <a:latin typeface="Calibri"/>
              <a:ea typeface="Calibri"/>
              <a:cs typeface="Calibri"/>
              <a:sym typeface="Calibri"/>
            </a:endParaRPr>
          </a:p>
        </p:txBody>
      </p:sp>
      <p:pic>
        <p:nvPicPr>
          <p:cNvPr id="144" name="Google Shape;144;p10"/>
          <p:cNvPicPr preferRelativeResize="0"/>
          <p:nvPr/>
        </p:nvPicPr>
        <p:blipFill>
          <a:blip r:embed="rId5">
            <a:alphaModFix/>
          </a:blip>
          <a:stretch>
            <a:fillRect/>
          </a:stretch>
        </p:blipFill>
        <p:spPr>
          <a:xfrm>
            <a:off x="3933225" y="3422988"/>
            <a:ext cx="1014225" cy="608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22aafecbb7_0_0"/>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3000"/>
              <a:buFont typeface="Arial"/>
              <a:buNone/>
            </a:pPr>
            <a:r>
              <a:rPr lang="en" sz="1800">
                <a:solidFill>
                  <a:srgbClr val="2A3990"/>
                </a:solidFill>
                <a:latin typeface="Roboto"/>
                <a:ea typeface="Roboto"/>
                <a:cs typeface="Roboto"/>
                <a:sym typeface="Roboto"/>
              </a:rPr>
              <a:t>Power App Tasks</a:t>
            </a:r>
            <a:endParaRPr/>
          </a:p>
        </p:txBody>
      </p:sp>
      <p:sp>
        <p:nvSpPr>
          <p:cNvPr id="150" name="Google Shape;150;g122aafecbb7_0_0"/>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rgbClr val="000000"/>
              </a:buClr>
              <a:buSzPts val="1500"/>
              <a:buChar char="●"/>
            </a:pPr>
            <a:r>
              <a:rPr lang="en" sz="1500">
                <a:solidFill>
                  <a:srgbClr val="000000"/>
                </a:solidFill>
              </a:rPr>
              <a:t>Export the SharePoint lists</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Import the excel as SQL Data table</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SharePoint list Data Types</a:t>
            </a:r>
            <a:endParaRPr sz="1500">
              <a:solidFill>
                <a:srgbClr val="000000"/>
              </a:solidFill>
            </a:endParaRPr>
          </a:p>
          <a:p>
            <a:pPr indent="-323850" lvl="1" marL="914400" rtl="0" algn="l">
              <a:spcBef>
                <a:spcPts val="0"/>
              </a:spcBef>
              <a:spcAft>
                <a:spcPts val="0"/>
              </a:spcAft>
              <a:buClr>
                <a:srgbClr val="4A86E8"/>
              </a:buClr>
              <a:buSzPts val="1500"/>
              <a:buChar char="○"/>
            </a:pPr>
            <a:r>
              <a:rPr lang="en" sz="1500">
                <a:solidFill>
                  <a:srgbClr val="4A86E8"/>
                </a:solidFill>
              </a:rPr>
              <a:t>Person or Group</a:t>
            </a:r>
            <a:endParaRPr sz="1500">
              <a:solidFill>
                <a:srgbClr val="4A86E8"/>
              </a:solidFill>
            </a:endParaRPr>
          </a:p>
          <a:p>
            <a:pPr indent="-323850" lvl="1" marL="914400" rtl="0" algn="l">
              <a:spcBef>
                <a:spcPts val="0"/>
              </a:spcBef>
              <a:spcAft>
                <a:spcPts val="0"/>
              </a:spcAft>
              <a:buClr>
                <a:srgbClr val="4A86E8"/>
              </a:buClr>
              <a:buSzPts val="1500"/>
              <a:buChar char="○"/>
            </a:pPr>
            <a:r>
              <a:rPr lang="en" sz="1500">
                <a:solidFill>
                  <a:srgbClr val="4A86E8"/>
                </a:solidFill>
              </a:rPr>
              <a:t>Choice</a:t>
            </a:r>
            <a:endParaRPr sz="1500">
              <a:solidFill>
                <a:srgbClr val="4A86E8"/>
              </a:solidFill>
            </a:endParaRPr>
          </a:p>
        </p:txBody>
      </p:sp>
      <p:sp>
        <p:nvSpPr>
          <p:cNvPr id="151" name="Google Shape;151;g122aafecbb7_0_0"/>
          <p:cNvSpPr txBox="1"/>
          <p:nvPr/>
        </p:nvSpPr>
        <p:spPr>
          <a:xfrm>
            <a:off x="6634800" y="-12825"/>
            <a:ext cx="2509200" cy="323100"/>
          </a:xfrm>
          <a:prstGeom prst="rect">
            <a:avLst/>
          </a:prstGeom>
          <a:noFill/>
          <a:ln>
            <a:noFill/>
          </a:ln>
        </p:spPr>
        <p:txBody>
          <a:bodyPr anchorCtr="0" anchor="t" bIns="91425" lIns="91425" spcFirstLastPara="1" rIns="91425" wrap="square" tIns="91425">
            <a:spAutoFit/>
          </a:bodyPr>
          <a:lstStyle/>
          <a:p>
            <a:pPr indent="457200" lvl="0" marL="0" marR="0" rtl="0" algn="r">
              <a:lnSpc>
                <a:spcPct val="100000"/>
              </a:lnSpc>
              <a:spcBef>
                <a:spcPts val="0"/>
              </a:spcBef>
              <a:spcAft>
                <a:spcPts val="0"/>
              </a:spcAft>
              <a:buClr>
                <a:srgbClr val="000000"/>
              </a:buClr>
              <a:buSzPts val="600"/>
              <a:buFont typeface="Arial"/>
              <a:buNone/>
            </a:pPr>
            <a:r>
              <a:rPr b="0" i="0" lang="en" sz="900" u="none" cap="none" strike="noStrike">
                <a:solidFill>
                  <a:srgbClr val="000000"/>
                </a:solidFill>
                <a:latin typeface="Calibri"/>
                <a:ea typeface="Calibri"/>
                <a:cs typeface="Calibri"/>
                <a:sym typeface="Calibri"/>
              </a:rPr>
              <a:t>Shahram Mehri Kalantari</a:t>
            </a:r>
            <a:endParaRPr b="0" i="0" sz="900" u="none" cap="none" strike="noStrike">
              <a:solidFill>
                <a:srgbClr val="000000"/>
              </a:solidFill>
              <a:latin typeface="Calibri"/>
              <a:ea typeface="Calibri"/>
              <a:cs typeface="Calibri"/>
              <a:sym typeface="Calibri"/>
            </a:endParaRPr>
          </a:p>
        </p:txBody>
      </p:sp>
      <p:pic>
        <p:nvPicPr>
          <p:cNvPr id="152" name="Google Shape;152;g122aafecbb7_0_0"/>
          <p:cNvPicPr preferRelativeResize="0"/>
          <p:nvPr/>
        </p:nvPicPr>
        <p:blipFill>
          <a:blip r:embed="rId3">
            <a:alphaModFix/>
          </a:blip>
          <a:stretch>
            <a:fillRect/>
          </a:stretch>
        </p:blipFill>
        <p:spPr>
          <a:xfrm>
            <a:off x="4679475" y="816400"/>
            <a:ext cx="4267199" cy="1794650"/>
          </a:xfrm>
          <a:prstGeom prst="rect">
            <a:avLst/>
          </a:prstGeom>
          <a:noFill/>
          <a:ln>
            <a:noFill/>
          </a:ln>
        </p:spPr>
      </p:pic>
      <p:pic>
        <p:nvPicPr>
          <p:cNvPr id="153" name="Google Shape;153;g122aafecbb7_0_0"/>
          <p:cNvPicPr preferRelativeResize="0"/>
          <p:nvPr/>
        </p:nvPicPr>
        <p:blipFill>
          <a:blip r:embed="rId4">
            <a:alphaModFix/>
          </a:blip>
          <a:stretch>
            <a:fillRect/>
          </a:stretch>
        </p:blipFill>
        <p:spPr>
          <a:xfrm>
            <a:off x="4728201" y="2788225"/>
            <a:ext cx="4169750" cy="2113025"/>
          </a:xfrm>
          <a:prstGeom prst="rect">
            <a:avLst/>
          </a:prstGeom>
          <a:noFill/>
          <a:ln>
            <a:noFill/>
          </a:ln>
        </p:spPr>
      </p:pic>
      <p:pic>
        <p:nvPicPr>
          <p:cNvPr id="154" name="Google Shape;154;g122aafecbb7_0_0"/>
          <p:cNvPicPr preferRelativeResize="0"/>
          <p:nvPr/>
        </p:nvPicPr>
        <p:blipFill>
          <a:blip r:embed="rId5">
            <a:alphaModFix/>
          </a:blip>
          <a:stretch>
            <a:fillRect/>
          </a:stretch>
        </p:blipFill>
        <p:spPr>
          <a:xfrm>
            <a:off x="766424" y="2689887"/>
            <a:ext cx="3116776" cy="2309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2"/>
          <p:cNvSpPr txBox="1"/>
          <p:nvPr>
            <p:ph type="title"/>
          </p:nvPr>
        </p:nvSpPr>
        <p:spPr>
          <a:xfrm>
            <a:off x="819150" y="472800"/>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 sz="1800">
                <a:solidFill>
                  <a:srgbClr val="2A3990"/>
                </a:solidFill>
                <a:latin typeface="Roboto"/>
                <a:ea typeface="Roboto"/>
                <a:cs typeface="Roboto"/>
                <a:sym typeface="Roboto"/>
              </a:rPr>
              <a:t>Power App Tasks</a:t>
            </a:r>
            <a:endParaRPr sz="2400"/>
          </a:p>
        </p:txBody>
      </p:sp>
      <p:sp>
        <p:nvSpPr>
          <p:cNvPr id="160" name="Google Shape;160;p12"/>
          <p:cNvSpPr txBox="1"/>
          <p:nvPr>
            <p:ph idx="1" type="body"/>
          </p:nvPr>
        </p:nvSpPr>
        <p:spPr>
          <a:xfrm>
            <a:off x="387425" y="1033200"/>
            <a:ext cx="4479000" cy="293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400">
                <a:solidFill>
                  <a:srgbClr val="434343"/>
                </a:solidFill>
                <a:latin typeface="Roboto"/>
                <a:ea typeface="Roboto"/>
                <a:cs typeface="Roboto"/>
                <a:sym typeface="Roboto"/>
              </a:rPr>
              <a:t>. </a:t>
            </a:r>
            <a:r>
              <a:rPr lang="en" sz="1400">
                <a:solidFill>
                  <a:srgbClr val="434343"/>
                </a:solidFill>
                <a:latin typeface="Roboto"/>
                <a:ea typeface="Roboto"/>
                <a:cs typeface="Roboto"/>
                <a:sym typeface="Roboto"/>
              </a:rPr>
              <a:t>Create a Database table</a:t>
            </a:r>
            <a:endParaRPr sz="1400">
              <a:solidFill>
                <a:srgbClr val="434343"/>
              </a:solidFill>
              <a:latin typeface="Roboto"/>
              <a:ea typeface="Roboto"/>
              <a:cs typeface="Roboto"/>
              <a:sym typeface="Roboto"/>
            </a:endParaRPr>
          </a:p>
          <a:p>
            <a:pPr indent="0" lvl="0" marL="0" rtl="0" algn="l">
              <a:lnSpc>
                <a:spcPct val="115000"/>
              </a:lnSpc>
              <a:spcBef>
                <a:spcPts val="0"/>
              </a:spcBef>
              <a:spcAft>
                <a:spcPts val="0"/>
              </a:spcAft>
              <a:buSzPts val="1300"/>
              <a:buNone/>
            </a:pPr>
            <a:r>
              <a:rPr lang="en" sz="1400">
                <a:solidFill>
                  <a:srgbClr val="434343"/>
                </a:solidFill>
                <a:latin typeface="Roboto"/>
                <a:ea typeface="Roboto"/>
                <a:cs typeface="Roboto"/>
                <a:sym typeface="Roboto"/>
              </a:rPr>
              <a:t>	</a:t>
            </a:r>
            <a:r>
              <a:rPr lang="en" sz="1400">
                <a:solidFill>
                  <a:srgbClr val="202122"/>
                </a:solidFill>
                <a:latin typeface="Roboto"/>
                <a:ea typeface="Roboto"/>
                <a:cs typeface="Roboto"/>
                <a:sym typeface="Roboto"/>
              </a:rPr>
              <a:t>.</a:t>
            </a:r>
            <a:r>
              <a:rPr lang="en" sz="1400">
                <a:solidFill>
                  <a:srgbClr val="FF0000"/>
                </a:solidFill>
                <a:latin typeface="Roboto"/>
                <a:ea typeface="Roboto"/>
                <a:cs typeface="Roboto"/>
                <a:sym typeface="Roboto"/>
              </a:rPr>
              <a:t> </a:t>
            </a:r>
            <a:r>
              <a:rPr lang="en" sz="1400">
                <a:solidFill>
                  <a:srgbClr val="4285F4"/>
                </a:solidFill>
                <a:latin typeface="Roboto"/>
                <a:ea typeface="Roboto"/>
                <a:cs typeface="Roboto"/>
                <a:sym typeface="Roboto"/>
              </a:rPr>
              <a:t>Import data</a:t>
            </a:r>
            <a:endParaRPr sz="1400">
              <a:solidFill>
                <a:srgbClr val="4285F4"/>
              </a:solidFill>
              <a:latin typeface="Roboto"/>
              <a:ea typeface="Roboto"/>
              <a:cs typeface="Roboto"/>
              <a:sym typeface="Roboto"/>
            </a:endParaRPr>
          </a:p>
          <a:p>
            <a:pPr indent="0" lvl="0" marL="0" rtl="0" algn="l">
              <a:lnSpc>
                <a:spcPct val="115000"/>
              </a:lnSpc>
              <a:spcBef>
                <a:spcPts val="0"/>
              </a:spcBef>
              <a:spcAft>
                <a:spcPts val="0"/>
              </a:spcAft>
              <a:buSzPts val="1300"/>
              <a:buNone/>
            </a:pPr>
            <a:r>
              <a:rPr lang="en" sz="1400">
                <a:solidFill>
                  <a:srgbClr val="4285F4"/>
                </a:solidFill>
                <a:latin typeface="Roboto"/>
                <a:ea typeface="Roboto"/>
                <a:cs typeface="Roboto"/>
                <a:sym typeface="Roboto"/>
              </a:rPr>
              <a:t>	</a:t>
            </a:r>
            <a:r>
              <a:rPr lang="en" sz="1400">
                <a:solidFill>
                  <a:srgbClr val="000000"/>
                </a:solidFill>
                <a:latin typeface="Roboto"/>
                <a:ea typeface="Roboto"/>
                <a:cs typeface="Roboto"/>
                <a:sym typeface="Roboto"/>
              </a:rPr>
              <a:t>. </a:t>
            </a:r>
            <a:r>
              <a:rPr lang="en" sz="1400">
                <a:solidFill>
                  <a:srgbClr val="4285F4"/>
                </a:solidFill>
                <a:latin typeface="Roboto"/>
                <a:ea typeface="Roboto"/>
                <a:cs typeface="Roboto"/>
                <a:sym typeface="Roboto"/>
              </a:rPr>
              <a:t>Added Hidden Columns</a:t>
            </a:r>
            <a:endParaRPr sz="1400">
              <a:solidFill>
                <a:srgbClr val="4285F4"/>
              </a:solidFill>
              <a:latin typeface="Roboto"/>
              <a:ea typeface="Roboto"/>
              <a:cs typeface="Roboto"/>
              <a:sym typeface="Roboto"/>
            </a:endParaRPr>
          </a:p>
          <a:p>
            <a:pPr indent="0" lvl="0" marL="0" rtl="0" algn="l">
              <a:lnSpc>
                <a:spcPct val="115000"/>
              </a:lnSpc>
              <a:spcBef>
                <a:spcPts val="1200"/>
              </a:spcBef>
              <a:spcAft>
                <a:spcPts val="0"/>
              </a:spcAft>
              <a:buSzPts val="1300"/>
              <a:buNone/>
            </a:pPr>
            <a:r>
              <a:rPr lang="en" sz="1400">
                <a:solidFill>
                  <a:srgbClr val="434343"/>
                </a:solidFill>
                <a:latin typeface="Roboto"/>
                <a:ea typeface="Roboto"/>
                <a:cs typeface="Roboto"/>
                <a:sym typeface="Roboto"/>
              </a:rPr>
              <a:t>. </a:t>
            </a:r>
            <a:r>
              <a:rPr lang="en" sz="1400">
                <a:solidFill>
                  <a:srgbClr val="434343"/>
                </a:solidFill>
              </a:rPr>
              <a:t>Disconnect the SharePoint list</a:t>
            </a:r>
            <a:endParaRPr sz="1400">
              <a:solidFill>
                <a:srgbClr val="434343"/>
              </a:solidFill>
            </a:endParaRPr>
          </a:p>
          <a:p>
            <a:pPr indent="0" lvl="0" marL="0" rtl="0" algn="l">
              <a:lnSpc>
                <a:spcPct val="115000"/>
              </a:lnSpc>
              <a:spcBef>
                <a:spcPts val="1200"/>
              </a:spcBef>
              <a:spcAft>
                <a:spcPts val="0"/>
              </a:spcAft>
              <a:buSzPts val="1300"/>
              <a:buNone/>
            </a:pPr>
            <a:r>
              <a:rPr lang="en" sz="1400">
                <a:solidFill>
                  <a:srgbClr val="434343"/>
                </a:solidFill>
              </a:rPr>
              <a:t>. Connect Azure Database</a:t>
            </a:r>
            <a:endParaRPr sz="1400">
              <a:solidFill>
                <a:srgbClr val="434343"/>
              </a:solidFill>
            </a:endParaRPr>
          </a:p>
          <a:p>
            <a:pPr indent="0" lvl="0" marL="0" rtl="0" algn="l">
              <a:lnSpc>
                <a:spcPct val="115000"/>
              </a:lnSpc>
              <a:spcBef>
                <a:spcPts val="1200"/>
              </a:spcBef>
              <a:spcAft>
                <a:spcPts val="0"/>
              </a:spcAft>
              <a:buSzPts val="1300"/>
              <a:buNone/>
            </a:pPr>
            <a:r>
              <a:rPr lang="en" sz="1400">
                <a:solidFill>
                  <a:srgbClr val="434343"/>
                </a:solidFill>
                <a:latin typeface="Roboto"/>
                <a:ea typeface="Roboto"/>
                <a:cs typeface="Roboto"/>
                <a:sym typeface="Roboto"/>
              </a:rPr>
              <a:t>. </a:t>
            </a:r>
            <a:r>
              <a:rPr lang="en" sz="1400">
                <a:solidFill>
                  <a:srgbClr val="434343"/>
                </a:solidFill>
              </a:rPr>
              <a:t>Fixing the Errors</a:t>
            </a:r>
            <a:endParaRPr sz="1400">
              <a:solidFill>
                <a:srgbClr val="434343"/>
              </a:solidFill>
              <a:latin typeface="Roboto"/>
              <a:ea typeface="Roboto"/>
              <a:cs typeface="Roboto"/>
              <a:sym typeface="Roboto"/>
            </a:endParaRPr>
          </a:p>
          <a:p>
            <a:pPr indent="0" lvl="0" marL="0" rtl="0" algn="l">
              <a:lnSpc>
                <a:spcPct val="115000"/>
              </a:lnSpc>
              <a:spcBef>
                <a:spcPts val="1200"/>
              </a:spcBef>
              <a:spcAft>
                <a:spcPts val="0"/>
              </a:spcAft>
              <a:buSzPts val="1300"/>
              <a:buNone/>
            </a:pPr>
            <a:r>
              <a:rPr lang="en" sz="1400">
                <a:solidFill>
                  <a:srgbClr val="434343"/>
                </a:solidFill>
                <a:latin typeface="Roboto"/>
                <a:ea typeface="Roboto"/>
                <a:cs typeface="Roboto"/>
                <a:sym typeface="Roboto"/>
              </a:rPr>
              <a:t>	</a:t>
            </a:r>
            <a:r>
              <a:rPr lang="en" sz="1400">
                <a:solidFill>
                  <a:srgbClr val="000000"/>
                </a:solidFill>
                <a:latin typeface="Roboto"/>
                <a:ea typeface="Roboto"/>
                <a:cs typeface="Roboto"/>
                <a:sym typeface="Roboto"/>
              </a:rPr>
              <a:t>. </a:t>
            </a:r>
            <a:r>
              <a:rPr lang="en" sz="1400">
                <a:solidFill>
                  <a:srgbClr val="4285F4"/>
                </a:solidFill>
              </a:rPr>
              <a:t>Convert office 365 function to SQL Server</a:t>
            </a:r>
            <a:endParaRPr sz="1400">
              <a:solidFill>
                <a:srgbClr val="4A86E8"/>
              </a:solidFill>
              <a:latin typeface="Roboto"/>
              <a:ea typeface="Roboto"/>
              <a:cs typeface="Roboto"/>
              <a:sym typeface="Roboto"/>
            </a:endParaRPr>
          </a:p>
          <a:p>
            <a:pPr indent="0" lvl="0" marL="0" rtl="0" algn="l">
              <a:lnSpc>
                <a:spcPct val="115000"/>
              </a:lnSpc>
              <a:spcBef>
                <a:spcPts val="1200"/>
              </a:spcBef>
              <a:spcAft>
                <a:spcPts val="0"/>
              </a:spcAft>
              <a:buSzPts val="1300"/>
              <a:buNone/>
            </a:pPr>
            <a:r>
              <a:rPr lang="en" sz="1400">
                <a:solidFill>
                  <a:srgbClr val="434343"/>
                </a:solidFill>
                <a:latin typeface="Roboto"/>
                <a:ea typeface="Roboto"/>
                <a:cs typeface="Roboto"/>
                <a:sym typeface="Roboto"/>
              </a:rPr>
              <a:t>	</a:t>
            </a:r>
            <a:endParaRPr sz="1400">
              <a:solidFill>
                <a:srgbClr val="4A86E8"/>
              </a:solidFill>
              <a:latin typeface="Roboto"/>
              <a:ea typeface="Roboto"/>
              <a:cs typeface="Roboto"/>
              <a:sym typeface="Roboto"/>
            </a:endParaRPr>
          </a:p>
          <a:p>
            <a:pPr indent="0" lvl="0" marL="0" rtl="0" algn="l">
              <a:lnSpc>
                <a:spcPct val="115000"/>
              </a:lnSpc>
              <a:spcBef>
                <a:spcPts val="1200"/>
              </a:spcBef>
              <a:spcAft>
                <a:spcPts val="0"/>
              </a:spcAft>
              <a:buSzPts val="1300"/>
              <a:buNone/>
            </a:pPr>
            <a:r>
              <a:t/>
            </a:r>
            <a:endParaRPr sz="1700">
              <a:solidFill>
                <a:srgbClr val="434343"/>
              </a:solidFill>
              <a:latin typeface="Roboto"/>
              <a:ea typeface="Roboto"/>
              <a:cs typeface="Roboto"/>
              <a:sym typeface="Roboto"/>
            </a:endParaRPr>
          </a:p>
          <a:p>
            <a:pPr indent="0" lvl="0" marL="0" rtl="0" algn="l">
              <a:lnSpc>
                <a:spcPct val="115000"/>
              </a:lnSpc>
              <a:spcBef>
                <a:spcPts val="1200"/>
              </a:spcBef>
              <a:spcAft>
                <a:spcPts val="1200"/>
              </a:spcAft>
              <a:buSzPts val="1300"/>
              <a:buNone/>
            </a:pPr>
            <a:r>
              <a:t/>
            </a:r>
            <a:endParaRPr sz="2100">
              <a:solidFill>
                <a:srgbClr val="434343"/>
              </a:solidFill>
              <a:latin typeface="Roboto"/>
              <a:ea typeface="Roboto"/>
              <a:cs typeface="Roboto"/>
              <a:sym typeface="Roboto"/>
            </a:endParaRPr>
          </a:p>
        </p:txBody>
      </p:sp>
      <p:sp>
        <p:nvSpPr>
          <p:cNvPr id="161" name="Google Shape;161;p12"/>
          <p:cNvSpPr txBox="1"/>
          <p:nvPr/>
        </p:nvSpPr>
        <p:spPr>
          <a:xfrm>
            <a:off x="6421200" y="195900"/>
            <a:ext cx="2509200" cy="323100"/>
          </a:xfrm>
          <a:prstGeom prst="rect">
            <a:avLst/>
          </a:prstGeom>
          <a:noFill/>
          <a:ln>
            <a:noFill/>
          </a:ln>
        </p:spPr>
        <p:txBody>
          <a:bodyPr anchorCtr="0" anchor="t" bIns="91425" lIns="91425" spcFirstLastPara="1" rIns="91425" wrap="square" tIns="91425">
            <a:spAutoFit/>
          </a:bodyPr>
          <a:lstStyle/>
          <a:p>
            <a:pPr indent="457200" lvl="0" marL="0" marR="0" rtl="0" algn="r">
              <a:lnSpc>
                <a:spcPct val="100000"/>
              </a:lnSpc>
              <a:spcBef>
                <a:spcPts val="0"/>
              </a:spcBef>
              <a:spcAft>
                <a:spcPts val="0"/>
              </a:spcAft>
              <a:buClr>
                <a:srgbClr val="000000"/>
              </a:buClr>
              <a:buSzPts val="600"/>
              <a:buFont typeface="Arial"/>
              <a:buNone/>
            </a:pPr>
            <a:r>
              <a:rPr b="0" i="0" lang="en" sz="900" u="none" cap="none" strike="noStrike">
                <a:solidFill>
                  <a:srgbClr val="000000"/>
                </a:solidFill>
                <a:latin typeface="Calibri"/>
                <a:ea typeface="Calibri"/>
                <a:cs typeface="Calibri"/>
                <a:sym typeface="Calibri"/>
              </a:rPr>
              <a:t>Shahram Mehri Kalantari</a:t>
            </a:r>
            <a:endParaRPr b="0" i="0" sz="900" u="none" cap="none" strike="noStrike">
              <a:solidFill>
                <a:srgbClr val="000000"/>
              </a:solidFill>
              <a:latin typeface="Calibri"/>
              <a:ea typeface="Calibri"/>
              <a:cs typeface="Calibri"/>
              <a:sym typeface="Calibri"/>
            </a:endParaRPr>
          </a:p>
        </p:txBody>
      </p:sp>
      <p:pic>
        <p:nvPicPr>
          <p:cNvPr id="162" name="Google Shape;162;p12"/>
          <p:cNvPicPr preferRelativeResize="0"/>
          <p:nvPr/>
        </p:nvPicPr>
        <p:blipFill>
          <a:blip r:embed="rId3">
            <a:alphaModFix/>
          </a:blip>
          <a:stretch>
            <a:fillRect/>
          </a:stretch>
        </p:blipFill>
        <p:spPr>
          <a:xfrm>
            <a:off x="7469824" y="1033200"/>
            <a:ext cx="1402525" cy="1924100"/>
          </a:xfrm>
          <a:prstGeom prst="rect">
            <a:avLst/>
          </a:prstGeom>
          <a:noFill/>
          <a:ln>
            <a:noFill/>
          </a:ln>
        </p:spPr>
      </p:pic>
      <p:pic>
        <p:nvPicPr>
          <p:cNvPr id="163" name="Google Shape;163;p12"/>
          <p:cNvPicPr preferRelativeResize="0"/>
          <p:nvPr/>
        </p:nvPicPr>
        <p:blipFill>
          <a:blip r:embed="rId4">
            <a:alphaModFix/>
          </a:blip>
          <a:stretch>
            <a:fillRect/>
          </a:stretch>
        </p:blipFill>
        <p:spPr>
          <a:xfrm>
            <a:off x="4941475" y="3635775"/>
            <a:ext cx="3728525" cy="1286925"/>
          </a:xfrm>
          <a:prstGeom prst="rect">
            <a:avLst/>
          </a:prstGeom>
          <a:noFill/>
          <a:ln>
            <a:noFill/>
          </a:ln>
        </p:spPr>
      </p:pic>
      <p:pic>
        <p:nvPicPr>
          <p:cNvPr id="164" name="Google Shape;164;p12"/>
          <p:cNvPicPr preferRelativeResize="0"/>
          <p:nvPr/>
        </p:nvPicPr>
        <p:blipFill>
          <a:blip r:embed="rId5">
            <a:alphaModFix/>
          </a:blip>
          <a:stretch>
            <a:fillRect/>
          </a:stretch>
        </p:blipFill>
        <p:spPr>
          <a:xfrm>
            <a:off x="5078425" y="1033200"/>
            <a:ext cx="2180275" cy="1924100"/>
          </a:xfrm>
          <a:prstGeom prst="rect">
            <a:avLst/>
          </a:prstGeom>
          <a:noFill/>
          <a:ln>
            <a:noFill/>
          </a:ln>
        </p:spPr>
      </p:pic>
      <p:pic>
        <p:nvPicPr>
          <p:cNvPr id="165" name="Google Shape;165;p12"/>
          <p:cNvPicPr preferRelativeResize="0"/>
          <p:nvPr/>
        </p:nvPicPr>
        <p:blipFill>
          <a:blip r:embed="rId6">
            <a:alphaModFix/>
          </a:blip>
          <a:stretch>
            <a:fillRect/>
          </a:stretch>
        </p:blipFill>
        <p:spPr>
          <a:xfrm>
            <a:off x="342492" y="3968090"/>
            <a:ext cx="4306860" cy="954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3"/>
          <p:cNvSpPr txBox="1"/>
          <p:nvPr>
            <p:ph type="title"/>
          </p:nvPr>
        </p:nvSpPr>
        <p:spPr>
          <a:xfrm>
            <a:off x="862675" y="472800"/>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 sz="1800">
                <a:solidFill>
                  <a:srgbClr val="2A3990"/>
                </a:solidFill>
                <a:latin typeface="Roboto"/>
                <a:ea typeface="Roboto"/>
                <a:cs typeface="Roboto"/>
                <a:sym typeface="Roboto"/>
              </a:rPr>
              <a:t>Additional Access </a:t>
            </a:r>
            <a:r>
              <a:rPr lang="en" sz="1800">
                <a:solidFill>
                  <a:srgbClr val="2A3990"/>
                </a:solidFill>
                <a:latin typeface="Roboto"/>
                <a:ea typeface="Roboto"/>
                <a:cs typeface="Roboto"/>
                <a:sym typeface="Roboto"/>
              </a:rPr>
              <a:t>Requirement</a:t>
            </a:r>
            <a:endParaRPr sz="2400"/>
          </a:p>
        </p:txBody>
      </p:sp>
      <p:sp>
        <p:nvSpPr>
          <p:cNvPr id="171" name="Google Shape;171;p13"/>
          <p:cNvSpPr txBox="1"/>
          <p:nvPr>
            <p:ph idx="1" type="body"/>
          </p:nvPr>
        </p:nvSpPr>
        <p:spPr>
          <a:xfrm>
            <a:off x="819150" y="1138975"/>
            <a:ext cx="3635100" cy="2252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300"/>
              <a:buNone/>
            </a:pPr>
            <a:r>
              <a:rPr lang="en" sz="1400">
                <a:solidFill>
                  <a:srgbClr val="434343"/>
                </a:solidFill>
                <a:latin typeface="Roboto"/>
                <a:ea typeface="Roboto"/>
                <a:cs typeface="Roboto"/>
                <a:sym typeface="Roboto"/>
              </a:rPr>
              <a:t>. Create Flows</a:t>
            </a:r>
            <a:endParaRPr sz="1400">
              <a:solidFill>
                <a:srgbClr val="434343"/>
              </a:solidFill>
              <a:latin typeface="Roboto"/>
              <a:ea typeface="Roboto"/>
              <a:cs typeface="Roboto"/>
              <a:sym typeface="Roboto"/>
            </a:endParaRPr>
          </a:p>
          <a:p>
            <a:pPr indent="0" lvl="0" marL="0" rtl="0" algn="l">
              <a:lnSpc>
                <a:spcPct val="115000"/>
              </a:lnSpc>
              <a:spcBef>
                <a:spcPts val="0"/>
              </a:spcBef>
              <a:spcAft>
                <a:spcPts val="0"/>
              </a:spcAft>
              <a:buSzPts val="1300"/>
              <a:buNone/>
            </a:pPr>
            <a:r>
              <a:rPr lang="en" sz="1400">
                <a:solidFill>
                  <a:srgbClr val="434343"/>
                </a:solidFill>
                <a:latin typeface="Roboto"/>
                <a:ea typeface="Roboto"/>
                <a:cs typeface="Roboto"/>
                <a:sym typeface="Roboto"/>
              </a:rPr>
              <a:t>	</a:t>
            </a:r>
            <a:endParaRPr sz="1400">
              <a:solidFill>
                <a:srgbClr val="434343"/>
              </a:solidFill>
              <a:latin typeface="Roboto"/>
              <a:ea typeface="Roboto"/>
              <a:cs typeface="Roboto"/>
              <a:sym typeface="Roboto"/>
            </a:endParaRPr>
          </a:p>
          <a:p>
            <a:pPr indent="0" lvl="0" marL="0" rtl="0" algn="l">
              <a:lnSpc>
                <a:spcPct val="115000"/>
              </a:lnSpc>
              <a:spcBef>
                <a:spcPts val="0"/>
              </a:spcBef>
              <a:spcAft>
                <a:spcPts val="0"/>
              </a:spcAft>
              <a:buSzPts val="1300"/>
              <a:buNone/>
            </a:pPr>
            <a:r>
              <a:rPr lang="en" sz="1400">
                <a:solidFill>
                  <a:srgbClr val="434343"/>
                </a:solidFill>
                <a:latin typeface="Roboto"/>
                <a:ea typeface="Roboto"/>
                <a:cs typeface="Roboto"/>
                <a:sym typeface="Roboto"/>
              </a:rPr>
              <a:t>. Create a stored procedures:</a:t>
            </a:r>
            <a:endParaRPr sz="1400">
              <a:solidFill>
                <a:srgbClr val="434343"/>
              </a:solidFill>
              <a:latin typeface="Roboto"/>
              <a:ea typeface="Roboto"/>
              <a:cs typeface="Roboto"/>
              <a:sym typeface="Roboto"/>
            </a:endParaRPr>
          </a:p>
          <a:p>
            <a:pPr indent="0" lvl="0" marL="0" rtl="0" algn="l">
              <a:lnSpc>
                <a:spcPct val="115000"/>
              </a:lnSpc>
              <a:spcBef>
                <a:spcPts val="0"/>
              </a:spcBef>
              <a:spcAft>
                <a:spcPts val="0"/>
              </a:spcAft>
              <a:buSzPts val="1300"/>
              <a:buNone/>
            </a:pPr>
            <a:r>
              <a:rPr lang="en" sz="1400">
                <a:solidFill>
                  <a:srgbClr val="FF0000"/>
                </a:solidFill>
                <a:latin typeface="Roboto"/>
                <a:ea typeface="Roboto"/>
                <a:cs typeface="Roboto"/>
                <a:sym typeface="Roboto"/>
              </a:rPr>
              <a:t>	</a:t>
            </a:r>
            <a:r>
              <a:rPr lang="en" sz="1400">
                <a:solidFill>
                  <a:srgbClr val="202122"/>
                </a:solidFill>
                <a:latin typeface="Roboto"/>
                <a:ea typeface="Roboto"/>
                <a:cs typeface="Roboto"/>
                <a:sym typeface="Roboto"/>
              </a:rPr>
              <a:t>.</a:t>
            </a:r>
            <a:r>
              <a:rPr lang="en" sz="1400">
                <a:solidFill>
                  <a:srgbClr val="FF0000"/>
                </a:solidFill>
                <a:latin typeface="Roboto"/>
                <a:ea typeface="Roboto"/>
                <a:cs typeface="Roboto"/>
                <a:sym typeface="Roboto"/>
              </a:rPr>
              <a:t> </a:t>
            </a:r>
            <a:r>
              <a:rPr lang="en" sz="1400">
                <a:solidFill>
                  <a:srgbClr val="4A86E8"/>
                </a:solidFill>
                <a:latin typeface="Roboto"/>
                <a:ea typeface="Roboto"/>
                <a:cs typeface="Roboto"/>
                <a:sym typeface="Roboto"/>
              </a:rPr>
              <a:t>Remove()</a:t>
            </a:r>
            <a:endParaRPr sz="1400">
              <a:solidFill>
                <a:srgbClr val="4A86E8"/>
              </a:solidFill>
              <a:latin typeface="Roboto"/>
              <a:ea typeface="Roboto"/>
              <a:cs typeface="Roboto"/>
              <a:sym typeface="Roboto"/>
            </a:endParaRPr>
          </a:p>
          <a:p>
            <a:pPr indent="0" lvl="0" marL="0" rtl="0" algn="l">
              <a:lnSpc>
                <a:spcPct val="115000"/>
              </a:lnSpc>
              <a:spcBef>
                <a:spcPts val="0"/>
              </a:spcBef>
              <a:spcAft>
                <a:spcPts val="0"/>
              </a:spcAft>
              <a:buSzPts val="1300"/>
              <a:buNone/>
            </a:pPr>
            <a:r>
              <a:rPr lang="en" sz="1400">
                <a:solidFill>
                  <a:srgbClr val="434343"/>
                </a:solidFill>
                <a:latin typeface="Roboto"/>
                <a:ea typeface="Roboto"/>
                <a:cs typeface="Roboto"/>
                <a:sym typeface="Roboto"/>
              </a:rPr>
              <a:t>	</a:t>
            </a:r>
            <a:r>
              <a:rPr lang="en" sz="1400">
                <a:solidFill>
                  <a:srgbClr val="202122"/>
                </a:solidFill>
                <a:latin typeface="Roboto"/>
                <a:ea typeface="Roboto"/>
                <a:cs typeface="Roboto"/>
                <a:sym typeface="Roboto"/>
              </a:rPr>
              <a:t>. </a:t>
            </a:r>
            <a:r>
              <a:rPr lang="en" sz="1400">
                <a:solidFill>
                  <a:srgbClr val="4A86E8"/>
                </a:solidFill>
                <a:latin typeface="Roboto"/>
                <a:ea typeface="Roboto"/>
                <a:cs typeface="Roboto"/>
                <a:sym typeface="Roboto"/>
              </a:rPr>
              <a:t>Patch()</a:t>
            </a:r>
            <a:endParaRPr sz="1400">
              <a:solidFill>
                <a:srgbClr val="4A86E8"/>
              </a:solidFill>
              <a:latin typeface="Roboto"/>
              <a:ea typeface="Roboto"/>
              <a:cs typeface="Roboto"/>
              <a:sym typeface="Roboto"/>
            </a:endParaRPr>
          </a:p>
          <a:p>
            <a:pPr indent="0" lvl="0" marL="0" rtl="0" algn="l">
              <a:lnSpc>
                <a:spcPct val="115000"/>
              </a:lnSpc>
              <a:spcBef>
                <a:spcPts val="0"/>
              </a:spcBef>
              <a:spcAft>
                <a:spcPts val="0"/>
              </a:spcAft>
              <a:buSzPts val="1300"/>
              <a:buNone/>
            </a:pPr>
            <a:r>
              <a:t/>
            </a:r>
            <a:endParaRPr sz="1400">
              <a:solidFill>
                <a:srgbClr val="434343"/>
              </a:solidFill>
              <a:latin typeface="Roboto"/>
              <a:ea typeface="Roboto"/>
              <a:cs typeface="Roboto"/>
              <a:sym typeface="Roboto"/>
            </a:endParaRPr>
          </a:p>
          <a:p>
            <a:pPr indent="0" lvl="0" marL="0" rtl="0" algn="l">
              <a:lnSpc>
                <a:spcPct val="115000"/>
              </a:lnSpc>
              <a:spcBef>
                <a:spcPts val="0"/>
              </a:spcBef>
              <a:spcAft>
                <a:spcPts val="0"/>
              </a:spcAft>
              <a:buSzPts val="1300"/>
              <a:buNone/>
            </a:pPr>
            <a:r>
              <a:rPr lang="en" sz="1400">
                <a:solidFill>
                  <a:srgbClr val="434343"/>
                </a:solidFill>
                <a:latin typeface="Roboto"/>
                <a:ea typeface="Roboto"/>
                <a:cs typeface="Roboto"/>
                <a:sym typeface="Roboto"/>
              </a:rPr>
              <a:t>	</a:t>
            </a:r>
            <a:endParaRPr sz="1400">
              <a:solidFill>
                <a:srgbClr val="434343"/>
              </a:solidFill>
              <a:latin typeface="Roboto"/>
              <a:ea typeface="Roboto"/>
              <a:cs typeface="Roboto"/>
              <a:sym typeface="Roboto"/>
            </a:endParaRPr>
          </a:p>
          <a:p>
            <a:pPr indent="0" lvl="0" marL="0" rtl="0" algn="l">
              <a:lnSpc>
                <a:spcPct val="115000"/>
              </a:lnSpc>
              <a:spcBef>
                <a:spcPts val="1200"/>
              </a:spcBef>
              <a:spcAft>
                <a:spcPts val="1200"/>
              </a:spcAft>
              <a:buSzPts val="1300"/>
              <a:buNone/>
            </a:pPr>
            <a:r>
              <a:t/>
            </a:r>
            <a:endParaRPr sz="1400">
              <a:solidFill>
                <a:srgbClr val="434343"/>
              </a:solidFill>
              <a:latin typeface="Roboto"/>
              <a:ea typeface="Roboto"/>
              <a:cs typeface="Roboto"/>
              <a:sym typeface="Roboto"/>
            </a:endParaRPr>
          </a:p>
        </p:txBody>
      </p:sp>
      <p:sp>
        <p:nvSpPr>
          <p:cNvPr id="172" name="Google Shape;172;p13"/>
          <p:cNvSpPr txBox="1"/>
          <p:nvPr/>
        </p:nvSpPr>
        <p:spPr>
          <a:xfrm>
            <a:off x="7182050" y="195900"/>
            <a:ext cx="1748400" cy="276900"/>
          </a:xfrm>
          <a:prstGeom prst="rect">
            <a:avLst/>
          </a:prstGeom>
          <a:noFill/>
          <a:ln>
            <a:noFill/>
          </a:ln>
        </p:spPr>
        <p:txBody>
          <a:bodyPr anchorCtr="0" anchor="t" bIns="91425" lIns="91425" spcFirstLastPara="1" rIns="91425" wrap="square" tIns="91425">
            <a:spAutoFit/>
          </a:bodyPr>
          <a:lstStyle/>
          <a:p>
            <a:pPr indent="45720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Calibri"/>
                <a:ea typeface="Calibri"/>
                <a:cs typeface="Calibri"/>
                <a:sym typeface="Calibri"/>
              </a:rPr>
              <a:t>Shahram Mehri Kalantari</a:t>
            </a:r>
            <a:endParaRPr b="0" i="0" sz="600" u="none" cap="none" strike="noStrike">
              <a:solidFill>
                <a:srgbClr val="000000"/>
              </a:solidFill>
              <a:latin typeface="Calibri"/>
              <a:ea typeface="Calibri"/>
              <a:cs typeface="Calibri"/>
              <a:sym typeface="Calibri"/>
            </a:endParaRPr>
          </a:p>
        </p:txBody>
      </p:sp>
      <p:pic>
        <p:nvPicPr>
          <p:cNvPr id="173" name="Google Shape;173;p13"/>
          <p:cNvPicPr preferRelativeResize="0"/>
          <p:nvPr/>
        </p:nvPicPr>
        <p:blipFill>
          <a:blip r:embed="rId3">
            <a:alphaModFix/>
          </a:blip>
          <a:stretch>
            <a:fillRect/>
          </a:stretch>
        </p:blipFill>
        <p:spPr>
          <a:xfrm>
            <a:off x="7499975" y="1489876"/>
            <a:ext cx="1430475" cy="2834350"/>
          </a:xfrm>
          <a:prstGeom prst="rect">
            <a:avLst/>
          </a:prstGeom>
          <a:noFill/>
          <a:ln>
            <a:noFill/>
          </a:ln>
        </p:spPr>
      </p:pic>
      <p:pic>
        <p:nvPicPr>
          <p:cNvPr id="174" name="Google Shape;174;p13"/>
          <p:cNvPicPr preferRelativeResize="0"/>
          <p:nvPr/>
        </p:nvPicPr>
        <p:blipFill>
          <a:blip r:embed="rId4">
            <a:alphaModFix/>
          </a:blip>
          <a:stretch>
            <a:fillRect/>
          </a:stretch>
        </p:blipFill>
        <p:spPr>
          <a:xfrm>
            <a:off x="1280150" y="2717176"/>
            <a:ext cx="1997124" cy="2168575"/>
          </a:xfrm>
          <a:prstGeom prst="rect">
            <a:avLst/>
          </a:prstGeom>
          <a:noFill/>
          <a:ln>
            <a:noFill/>
          </a:ln>
        </p:spPr>
      </p:pic>
      <p:pic>
        <p:nvPicPr>
          <p:cNvPr id="175" name="Google Shape;175;p13"/>
          <p:cNvPicPr preferRelativeResize="0"/>
          <p:nvPr/>
        </p:nvPicPr>
        <p:blipFill>
          <a:blip r:embed="rId5">
            <a:alphaModFix/>
          </a:blip>
          <a:stretch>
            <a:fillRect/>
          </a:stretch>
        </p:blipFill>
        <p:spPr>
          <a:xfrm>
            <a:off x="3977575" y="1489875"/>
            <a:ext cx="3369174" cy="2353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2685f02e82_12_4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3420"/>
              <a:buFont typeface="Arial"/>
              <a:buNone/>
            </a:pPr>
            <a:r>
              <a:rPr lang="en"/>
              <a:t>Enrollment App</a:t>
            </a:r>
            <a:endParaRPr/>
          </a:p>
          <a:p>
            <a:pPr indent="0" lvl="0" marL="0" rtl="0" algn="l">
              <a:spcBef>
                <a:spcPts val="0"/>
              </a:spcBef>
              <a:spcAft>
                <a:spcPts val="0"/>
              </a:spcAft>
              <a:buSzPts val="990"/>
              <a:buNone/>
            </a:pPr>
            <a:r>
              <a:t/>
            </a:r>
            <a:endParaRPr sz="2520"/>
          </a:p>
        </p:txBody>
      </p:sp>
      <p:sp>
        <p:nvSpPr>
          <p:cNvPr id="181" name="Google Shape;181;g12685f02e82_12_47"/>
          <p:cNvSpPr txBox="1"/>
          <p:nvPr>
            <p:ph idx="1" type="body"/>
          </p:nvPr>
        </p:nvSpPr>
        <p:spPr>
          <a:xfrm>
            <a:off x="311700" y="1468325"/>
            <a:ext cx="8520600" cy="28866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Font typeface="Calibri"/>
              <a:buChar char="●"/>
            </a:pPr>
            <a:r>
              <a:rPr lang="en" sz="1400">
                <a:latin typeface="Calibri"/>
                <a:ea typeface="Calibri"/>
                <a:cs typeface="Calibri"/>
                <a:sym typeface="Calibri"/>
              </a:rPr>
              <a:t>The Enrollment App allows Admins to fill in new employee information and save the information on a form sent to the back-end for an additional procedure. When completed, the software should allow for admin and assigned approvers to efficiently onboard the new employee with the ability to get status updates without public access to the software.</a:t>
            </a:r>
            <a:endParaRPr sz="1400">
              <a:latin typeface="Calibri"/>
              <a:ea typeface="Calibri"/>
              <a:cs typeface="Calibri"/>
              <a:sym typeface="Calibri"/>
            </a:endParaRPr>
          </a:p>
        </p:txBody>
      </p:sp>
      <p:sp>
        <p:nvSpPr>
          <p:cNvPr id="182" name="Google Shape;182;g12685f02e82_12_47"/>
          <p:cNvSpPr txBox="1"/>
          <p:nvPr/>
        </p:nvSpPr>
        <p:spPr>
          <a:xfrm>
            <a:off x="8189825" y="152400"/>
            <a:ext cx="75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alibri"/>
                <a:ea typeface="Calibri"/>
                <a:cs typeface="Calibri"/>
                <a:sym typeface="Calibri"/>
              </a:rPr>
              <a:t>Norberto</a:t>
            </a:r>
            <a:endParaRPr sz="8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txBox="1"/>
          <p:nvPr>
            <p:ph type="title"/>
          </p:nvPr>
        </p:nvSpPr>
        <p:spPr>
          <a:xfrm>
            <a:off x="819150" y="408913"/>
            <a:ext cx="7505700" cy="954600"/>
          </a:xfrm>
          <a:prstGeom prst="rect">
            <a:avLst/>
          </a:prstGeom>
          <a:noFill/>
          <a:ln>
            <a:noFill/>
          </a:ln>
        </p:spPr>
        <p:txBody>
          <a:bodyPr anchorCtr="0" anchor="t" bIns="91425" lIns="91425" spcFirstLastPara="1" rIns="91425" wrap="square" tIns="91425">
            <a:normAutofit fontScale="90000"/>
          </a:bodyPr>
          <a:lstStyle/>
          <a:p>
            <a:pPr indent="457200" lvl="0" marL="0" rtl="0" algn="ctr">
              <a:lnSpc>
                <a:spcPct val="100000"/>
              </a:lnSpc>
              <a:spcBef>
                <a:spcPts val="0"/>
              </a:spcBef>
              <a:spcAft>
                <a:spcPts val="0"/>
              </a:spcAft>
              <a:buSzPct val="83333"/>
              <a:buNone/>
            </a:pPr>
            <a:r>
              <a:rPr lang="en">
                <a:solidFill>
                  <a:schemeClr val="dk2"/>
                </a:solidFill>
                <a:latin typeface="Roboto"/>
                <a:ea typeface="Roboto"/>
                <a:cs typeface="Roboto"/>
                <a:sym typeface="Roboto"/>
              </a:rPr>
              <a:t>Enrollment App </a:t>
            </a:r>
            <a:r>
              <a:rPr lang="en">
                <a:solidFill>
                  <a:schemeClr val="dk2"/>
                </a:solidFill>
                <a:latin typeface="Roboto"/>
                <a:ea typeface="Roboto"/>
                <a:cs typeface="Roboto"/>
                <a:sym typeface="Roboto"/>
              </a:rPr>
              <a:t>Project Requirements</a:t>
            </a:r>
            <a:endParaRPr>
              <a:solidFill>
                <a:schemeClr val="dk2"/>
              </a:solidFill>
            </a:endParaRPr>
          </a:p>
        </p:txBody>
      </p:sp>
      <p:sp>
        <p:nvSpPr>
          <p:cNvPr id="188" name="Google Shape;188;p21"/>
          <p:cNvSpPr txBox="1"/>
          <p:nvPr>
            <p:ph idx="1" type="body"/>
          </p:nvPr>
        </p:nvSpPr>
        <p:spPr>
          <a:xfrm>
            <a:off x="404775" y="1619100"/>
            <a:ext cx="4494600" cy="3154500"/>
          </a:xfrm>
          <a:prstGeom prst="rect">
            <a:avLst/>
          </a:prstGeom>
          <a:noFill/>
          <a:ln>
            <a:noFill/>
          </a:ln>
        </p:spPr>
        <p:txBody>
          <a:bodyPr anchorCtr="0" anchor="t" bIns="91425" lIns="91425" spcFirstLastPara="1" rIns="91425" wrap="square" tIns="91425">
            <a:normAutofit/>
          </a:bodyPr>
          <a:lstStyle/>
          <a:p>
            <a:pPr indent="-304800" lvl="0" marL="457200" rtl="0" algn="l">
              <a:lnSpc>
                <a:spcPct val="115000"/>
              </a:lnSpc>
              <a:spcBef>
                <a:spcPts val="1200"/>
              </a:spcBef>
              <a:spcAft>
                <a:spcPts val="0"/>
              </a:spcAft>
              <a:buClr>
                <a:srgbClr val="434343"/>
              </a:buClr>
              <a:buSzPts val="1200"/>
              <a:buFont typeface="Calibri"/>
              <a:buChar char="●"/>
            </a:pPr>
            <a:r>
              <a:rPr lang="en" sz="1200">
                <a:solidFill>
                  <a:srgbClr val="495057"/>
                </a:solidFill>
                <a:highlight>
                  <a:schemeClr val="lt1"/>
                </a:highlight>
                <a:latin typeface="Calibri"/>
                <a:ea typeface="Calibri"/>
                <a:cs typeface="Calibri"/>
                <a:sym typeface="Calibri"/>
              </a:rPr>
              <a:t>Admin that are registered can now only access the Enrollment App. </a:t>
            </a:r>
            <a:endParaRPr sz="1200">
              <a:solidFill>
                <a:srgbClr val="495057"/>
              </a:solidFill>
              <a:highlight>
                <a:schemeClr val="lt1"/>
              </a:highlight>
              <a:latin typeface="Calibri"/>
              <a:ea typeface="Calibri"/>
              <a:cs typeface="Calibri"/>
              <a:sym typeface="Calibri"/>
            </a:endParaRPr>
          </a:p>
          <a:p>
            <a:pPr indent="-304800" lvl="0" marL="457200" rtl="0" algn="l">
              <a:lnSpc>
                <a:spcPct val="115000"/>
              </a:lnSpc>
              <a:spcBef>
                <a:spcPts val="1200"/>
              </a:spcBef>
              <a:spcAft>
                <a:spcPts val="0"/>
              </a:spcAft>
              <a:buClr>
                <a:srgbClr val="495057"/>
              </a:buClr>
              <a:buSzPts val="1200"/>
              <a:buFont typeface="Calibri"/>
              <a:buChar char="●"/>
            </a:pPr>
            <a:r>
              <a:rPr lang="en" sz="1200">
                <a:solidFill>
                  <a:srgbClr val="495057"/>
                </a:solidFill>
                <a:highlight>
                  <a:schemeClr val="lt1"/>
                </a:highlight>
                <a:latin typeface="Calibri"/>
                <a:ea typeface="Calibri"/>
                <a:cs typeface="Calibri"/>
                <a:sym typeface="Calibri"/>
              </a:rPr>
              <a:t>Admin </a:t>
            </a:r>
            <a:r>
              <a:rPr lang="en" sz="1200">
                <a:solidFill>
                  <a:srgbClr val="495057"/>
                </a:solidFill>
                <a:highlight>
                  <a:schemeClr val="lt1"/>
                </a:highlight>
                <a:latin typeface="Calibri"/>
                <a:ea typeface="Calibri"/>
                <a:cs typeface="Calibri"/>
                <a:sym typeface="Calibri"/>
              </a:rPr>
              <a:t>can</a:t>
            </a:r>
            <a:r>
              <a:rPr lang="en" sz="1200">
                <a:solidFill>
                  <a:srgbClr val="495057"/>
                </a:solidFill>
                <a:highlight>
                  <a:schemeClr val="lt1"/>
                </a:highlight>
                <a:latin typeface="Calibri"/>
                <a:ea typeface="Calibri"/>
                <a:cs typeface="Calibri"/>
                <a:sym typeface="Calibri"/>
              </a:rPr>
              <a:t> change current password and add new admins.</a:t>
            </a:r>
            <a:endParaRPr sz="1200">
              <a:solidFill>
                <a:srgbClr val="495057"/>
              </a:solidFill>
              <a:highlight>
                <a:schemeClr val="lt1"/>
              </a:highlight>
              <a:latin typeface="Calibri"/>
              <a:ea typeface="Calibri"/>
              <a:cs typeface="Calibri"/>
              <a:sym typeface="Calibri"/>
            </a:endParaRPr>
          </a:p>
          <a:p>
            <a:pPr indent="-304800" lvl="0" marL="457200" rtl="0" algn="l">
              <a:lnSpc>
                <a:spcPct val="115000"/>
              </a:lnSpc>
              <a:spcBef>
                <a:spcPts val="0"/>
              </a:spcBef>
              <a:spcAft>
                <a:spcPts val="0"/>
              </a:spcAft>
              <a:buClr>
                <a:srgbClr val="495057"/>
              </a:buClr>
              <a:buSzPts val="1200"/>
              <a:buFont typeface="Calibri"/>
              <a:buChar char="●"/>
            </a:pPr>
            <a:r>
              <a:rPr lang="en" sz="1200">
                <a:solidFill>
                  <a:srgbClr val="434343"/>
                </a:solidFill>
                <a:latin typeface="Calibri"/>
                <a:ea typeface="Calibri"/>
                <a:cs typeface="Calibri"/>
                <a:sym typeface="Calibri"/>
              </a:rPr>
              <a:t>Enrollment App development uses Angular for specific form information.</a:t>
            </a:r>
            <a:endParaRPr sz="1200">
              <a:solidFill>
                <a:srgbClr val="495057"/>
              </a:solidFill>
              <a:highlight>
                <a:schemeClr val="lt1"/>
              </a:highlight>
              <a:latin typeface="Calibri"/>
              <a:ea typeface="Calibri"/>
              <a:cs typeface="Calibri"/>
              <a:sym typeface="Calibri"/>
            </a:endParaRPr>
          </a:p>
          <a:p>
            <a:pPr indent="-304800" lvl="0" marL="457200" rtl="0" algn="l">
              <a:lnSpc>
                <a:spcPct val="115000"/>
              </a:lnSpc>
              <a:spcBef>
                <a:spcPts val="0"/>
              </a:spcBef>
              <a:spcAft>
                <a:spcPts val="0"/>
              </a:spcAft>
              <a:buClr>
                <a:srgbClr val="434343"/>
              </a:buClr>
              <a:buSzPts val="1200"/>
              <a:buFont typeface="Calibri"/>
              <a:buChar char="●"/>
            </a:pPr>
            <a:r>
              <a:rPr lang="en" sz="1200">
                <a:solidFill>
                  <a:srgbClr val="434343"/>
                </a:solidFill>
                <a:latin typeface="Calibri"/>
                <a:ea typeface="Calibri"/>
                <a:cs typeface="Calibri"/>
                <a:sym typeface="Calibri"/>
              </a:rPr>
              <a:t>Forms must be prefilled/prepared by Admin and saved to the database.</a:t>
            </a:r>
            <a:endParaRPr sz="1200">
              <a:solidFill>
                <a:srgbClr val="434343"/>
              </a:solidFill>
              <a:latin typeface="Calibri"/>
              <a:ea typeface="Calibri"/>
              <a:cs typeface="Calibri"/>
              <a:sym typeface="Calibri"/>
            </a:endParaRPr>
          </a:p>
          <a:p>
            <a:pPr indent="-304800" lvl="0" marL="457200" rtl="0" algn="l">
              <a:lnSpc>
                <a:spcPct val="115000"/>
              </a:lnSpc>
              <a:spcBef>
                <a:spcPts val="0"/>
              </a:spcBef>
              <a:spcAft>
                <a:spcPts val="0"/>
              </a:spcAft>
              <a:buClr>
                <a:srgbClr val="434343"/>
              </a:buClr>
              <a:buSzPts val="1200"/>
              <a:buFont typeface="Calibri"/>
              <a:buChar char="●"/>
            </a:pPr>
            <a:r>
              <a:rPr lang="en" sz="1200">
                <a:solidFill>
                  <a:srgbClr val="434343"/>
                </a:solidFill>
                <a:latin typeface="Calibri"/>
                <a:ea typeface="Calibri"/>
                <a:cs typeface="Calibri"/>
                <a:sym typeface="Calibri"/>
              </a:rPr>
              <a:t>Allow admin to review, add approvers to the forms, and submit to Adobe Sign.  </a:t>
            </a:r>
            <a:endParaRPr sz="1200">
              <a:solidFill>
                <a:srgbClr val="434343"/>
              </a:solidFill>
              <a:latin typeface="Calibri"/>
              <a:ea typeface="Calibri"/>
              <a:cs typeface="Calibri"/>
              <a:sym typeface="Calibri"/>
            </a:endParaRPr>
          </a:p>
          <a:p>
            <a:pPr indent="-304800" lvl="0" marL="457200" rtl="0" algn="l">
              <a:lnSpc>
                <a:spcPct val="115000"/>
              </a:lnSpc>
              <a:spcBef>
                <a:spcPts val="0"/>
              </a:spcBef>
              <a:spcAft>
                <a:spcPts val="0"/>
              </a:spcAft>
              <a:buClr>
                <a:srgbClr val="434343"/>
              </a:buClr>
              <a:buSzPts val="1200"/>
              <a:buFont typeface="Calibri"/>
              <a:buChar char="●"/>
            </a:pPr>
            <a:r>
              <a:rPr lang="en" sz="1200">
                <a:solidFill>
                  <a:srgbClr val="434343"/>
                </a:solidFill>
                <a:latin typeface="Calibri"/>
                <a:ea typeface="Calibri"/>
                <a:cs typeface="Calibri"/>
                <a:sym typeface="Calibri"/>
              </a:rPr>
              <a:t>Once all signers have signed, upload to Box.com folder.</a:t>
            </a:r>
            <a:endParaRPr sz="1200">
              <a:solidFill>
                <a:srgbClr val="495057"/>
              </a:solidFill>
              <a:highlight>
                <a:schemeClr val="lt1"/>
              </a:highlight>
              <a:latin typeface="Calibri"/>
              <a:ea typeface="Calibri"/>
              <a:cs typeface="Calibri"/>
              <a:sym typeface="Calibri"/>
            </a:endParaRPr>
          </a:p>
        </p:txBody>
      </p:sp>
      <p:pic>
        <p:nvPicPr>
          <p:cNvPr id="189" name="Google Shape;189;p21"/>
          <p:cNvPicPr preferRelativeResize="0"/>
          <p:nvPr/>
        </p:nvPicPr>
        <p:blipFill rotWithShape="1">
          <a:blip r:embed="rId3">
            <a:alphaModFix/>
          </a:blip>
          <a:srcRect b="0" l="0" r="0" t="0"/>
          <a:stretch/>
        </p:blipFill>
        <p:spPr>
          <a:xfrm>
            <a:off x="5237500" y="1753550"/>
            <a:ext cx="3584700" cy="2198599"/>
          </a:xfrm>
          <a:prstGeom prst="rect">
            <a:avLst/>
          </a:prstGeom>
          <a:noFill/>
          <a:ln>
            <a:noFill/>
          </a:ln>
        </p:spPr>
      </p:pic>
      <p:sp>
        <p:nvSpPr>
          <p:cNvPr id="190" name="Google Shape;190;p21"/>
          <p:cNvSpPr txBox="1"/>
          <p:nvPr/>
        </p:nvSpPr>
        <p:spPr>
          <a:xfrm>
            <a:off x="8189825" y="152400"/>
            <a:ext cx="75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alibri"/>
                <a:ea typeface="Calibri"/>
                <a:cs typeface="Calibri"/>
                <a:sym typeface="Calibri"/>
              </a:rPr>
              <a:t>Norberto</a:t>
            </a:r>
            <a:endParaRPr sz="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12685f02e82_4_16"/>
          <p:cNvSpPr txBox="1"/>
          <p:nvPr>
            <p:ph type="title"/>
          </p:nvPr>
        </p:nvSpPr>
        <p:spPr>
          <a:xfrm>
            <a:off x="4486850" y="250200"/>
            <a:ext cx="3624600" cy="604800"/>
          </a:xfrm>
          <a:prstGeom prst="rect">
            <a:avLst/>
          </a:prstGeom>
          <a:noFill/>
          <a:ln>
            <a:noFill/>
          </a:ln>
        </p:spPr>
        <p:txBody>
          <a:bodyPr anchorCtr="0" anchor="t" bIns="91425" lIns="91425" spcFirstLastPara="1" rIns="91425" wrap="square" tIns="91425">
            <a:normAutofit fontScale="90000"/>
          </a:bodyPr>
          <a:lstStyle/>
          <a:p>
            <a:pPr indent="0" lvl="0" marL="457200" rtl="0" algn="ctr">
              <a:lnSpc>
                <a:spcPct val="100000"/>
              </a:lnSpc>
              <a:spcBef>
                <a:spcPts val="0"/>
              </a:spcBef>
              <a:spcAft>
                <a:spcPts val="0"/>
              </a:spcAft>
              <a:buNone/>
            </a:pPr>
            <a:r>
              <a:rPr lang="en">
                <a:solidFill>
                  <a:schemeClr val="dk2"/>
                </a:solidFill>
              </a:rPr>
              <a:t>Enrollment Application Project</a:t>
            </a:r>
            <a:endParaRPr>
              <a:solidFill>
                <a:schemeClr val="dk2"/>
              </a:solidFill>
            </a:endParaRPr>
          </a:p>
        </p:txBody>
      </p:sp>
      <p:sp>
        <p:nvSpPr>
          <p:cNvPr id="196" name="Google Shape;196;g12685f02e82_4_16"/>
          <p:cNvSpPr txBox="1"/>
          <p:nvPr/>
        </p:nvSpPr>
        <p:spPr>
          <a:xfrm>
            <a:off x="5136900" y="1364900"/>
            <a:ext cx="3272100" cy="35709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Admin is required to log in. </a:t>
            </a:r>
            <a:endParaRPr sz="1200">
              <a:latin typeface="Calibri"/>
              <a:ea typeface="Calibri"/>
              <a:cs typeface="Calibri"/>
              <a:sym typeface="Calibri"/>
            </a:endParaRPr>
          </a:p>
          <a:p>
            <a:pPr indent="-304800" lvl="1" marL="914400" rtl="0" algn="l">
              <a:lnSpc>
                <a:spcPct val="115000"/>
              </a:lnSpc>
              <a:spcBef>
                <a:spcPts val="0"/>
              </a:spcBef>
              <a:spcAft>
                <a:spcPts val="0"/>
              </a:spcAft>
              <a:buSzPts val="1200"/>
              <a:buFont typeface="Calibri"/>
              <a:buChar char="○"/>
            </a:pPr>
            <a:r>
              <a:rPr lang="en" sz="1200">
                <a:latin typeface="Calibri"/>
                <a:ea typeface="Calibri"/>
                <a:cs typeface="Calibri"/>
                <a:sym typeface="Calibri"/>
              </a:rPr>
              <a:t>Redirect to </a:t>
            </a:r>
            <a:r>
              <a:rPr lang="en" sz="1200">
                <a:latin typeface="Calibri"/>
                <a:ea typeface="Calibri"/>
                <a:cs typeface="Calibri"/>
                <a:sym typeface="Calibri"/>
              </a:rPr>
              <a:t>Service</a:t>
            </a:r>
            <a:r>
              <a:rPr lang="en" sz="1200">
                <a:latin typeface="Calibri"/>
                <a:ea typeface="Calibri"/>
                <a:cs typeface="Calibri"/>
                <a:sym typeface="Calibri"/>
              </a:rPr>
              <a:t> Request (homepage).</a:t>
            </a:r>
            <a:endParaRPr sz="1200">
              <a:latin typeface="Calibri"/>
              <a:ea typeface="Calibri"/>
              <a:cs typeface="Calibri"/>
              <a:sym typeface="Calibri"/>
            </a:endParaRPr>
          </a:p>
          <a:p>
            <a:pPr indent="-304800" lvl="1" marL="914400" rtl="0" algn="l">
              <a:lnSpc>
                <a:spcPct val="115000"/>
              </a:lnSpc>
              <a:spcBef>
                <a:spcPts val="0"/>
              </a:spcBef>
              <a:spcAft>
                <a:spcPts val="0"/>
              </a:spcAft>
              <a:buSzPts val="1200"/>
              <a:buFont typeface="Calibri"/>
              <a:buChar char="○"/>
            </a:pPr>
            <a:r>
              <a:rPr lang="en" sz="1200">
                <a:latin typeface="Calibri"/>
                <a:ea typeface="Calibri"/>
                <a:cs typeface="Calibri"/>
                <a:sym typeface="Calibri"/>
              </a:rPr>
              <a:t>Able to </a:t>
            </a:r>
            <a:r>
              <a:rPr lang="en" sz="1200">
                <a:latin typeface="Calibri"/>
                <a:ea typeface="Calibri"/>
                <a:cs typeface="Calibri"/>
                <a:sym typeface="Calibri"/>
              </a:rPr>
              <a:t>navigate</a:t>
            </a:r>
            <a:r>
              <a:rPr lang="en" sz="1200">
                <a:latin typeface="Calibri"/>
                <a:ea typeface="Calibri"/>
                <a:cs typeface="Calibri"/>
                <a:sym typeface="Calibri"/>
              </a:rPr>
              <a:t> the app with the provide navigation bar.</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Angular application is to submit employee/contractor form request.</a:t>
            </a:r>
            <a:endParaRPr sz="1200">
              <a:latin typeface="Calibri"/>
              <a:ea typeface="Calibri"/>
              <a:cs typeface="Calibri"/>
              <a:sym typeface="Calibri"/>
            </a:endParaRPr>
          </a:p>
          <a:p>
            <a:pPr indent="-304800" lvl="1" marL="914400" rtl="0" algn="l">
              <a:lnSpc>
                <a:spcPct val="115000"/>
              </a:lnSpc>
              <a:spcBef>
                <a:spcPts val="0"/>
              </a:spcBef>
              <a:spcAft>
                <a:spcPts val="0"/>
              </a:spcAft>
              <a:buSzPts val="1200"/>
              <a:buFont typeface="Calibri"/>
              <a:buChar char="○"/>
            </a:pPr>
            <a:r>
              <a:rPr lang="en" sz="1200">
                <a:latin typeface="Calibri"/>
                <a:ea typeface="Calibri"/>
                <a:cs typeface="Calibri"/>
                <a:sym typeface="Calibri"/>
              </a:rPr>
              <a:t>Admin fills in the information of the applicant.</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Backend retrieves and stores request information in the database. </a:t>
            </a:r>
            <a:endParaRPr sz="1200">
              <a:latin typeface="Calibri"/>
              <a:ea typeface="Calibri"/>
              <a:cs typeface="Calibri"/>
              <a:sym typeface="Calibri"/>
            </a:endParaRPr>
          </a:p>
          <a:p>
            <a:pPr indent="-304800" lvl="1" marL="914400" rtl="0" algn="l">
              <a:lnSpc>
                <a:spcPct val="115000"/>
              </a:lnSpc>
              <a:spcBef>
                <a:spcPts val="0"/>
              </a:spcBef>
              <a:spcAft>
                <a:spcPts val="0"/>
              </a:spcAft>
              <a:buSzPts val="1200"/>
              <a:buFont typeface="Calibri"/>
              <a:buChar char="○"/>
            </a:pPr>
            <a:r>
              <a:rPr lang="en" sz="1200">
                <a:latin typeface="Calibri"/>
                <a:ea typeface="Calibri"/>
                <a:cs typeface="Calibri"/>
                <a:sym typeface="Calibri"/>
              </a:rPr>
              <a:t>The employee/contractor is added to the Database. </a:t>
            </a:r>
            <a:endParaRPr sz="1200">
              <a:latin typeface="Calibri"/>
              <a:ea typeface="Calibri"/>
              <a:cs typeface="Calibri"/>
              <a:sym typeface="Calibri"/>
            </a:endParaRPr>
          </a:p>
          <a:p>
            <a:pPr indent="-304800" lvl="1" marL="914400" rtl="0" algn="l">
              <a:lnSpc>
                <a:spcPct val="115000"/>
              </a:lnSpc>
              <a:spcBef>
                <a:spcPts val="0"/>
              </a:spcBef>
              <a:spcAft>
                <a:spcPts val="0"/>
              </a:spcAft>
              <a:buSzPts val="1200"/>
              <a:buFont typeface="Calibri"/>
              <a:buChar char="○"/>
            </a:pPr>
            <a:r>
              <a:rPr lang="en" sz="1200">
                <a:latin typeface="Calibri"/>
                <a:ea typeface="Calibri"/>
                <a:cs typeface="Calibri"/>
                <a:sym typeface="Calibri"/>
              </a:rPr>
              <a:t>The employee/contractor receives a request number through email.</a:t>
            </a:r>
            <a:endParaRPr sz="1200">
              <a:latin typeface="Calibri"/>
              <a:ea typeface="Calibri"/>
              <a:cs typeface="Calibri"/>
              <a:sym typeface="Calibri"/>
            </a:endParaRPr>
          </a:p>
          <a:p>
            <a:pPr indent="0" lvl="0" marL="0" rtl="0" algn="l">
              <a:spcBef>
                <a:spcPts val="0"/>
              </a:spcBef>
              <a:spcAft>
                <a:spcPts val="0"/>
              </a:spcAft>
              <a:buNone/>
            </a:pPr>
            <a:r>
              <a:t/>
            </a:r>
            <a:endParaRPr sz="1300">
              <a:latin typeface="Calibri"/>
              <a:ea typeface="Calibri"/>
              <a:cs typeface="Calibri"/>
              <a:sym typeface="Calibri"/>
            </a:endParaRPr>
          </a:p>
        </p:txBody>
      </p:sp>
      <p:sp>
        <p:nvSpPr>
          <p:cNvPr id="197" name="Google Shape;197;g12685f02e82_4_16"/>
          <p:cNvSpPr txBox="1"/>
          <p:nvPr/>
        </p:nvSpPr>
        <p:spPr>
          <a:xfrm>
            <a:off x="8189825" y="152400"/>
            <a:ext cx="75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alibri"/>
                <a:ea typeface="Calibri"/>
                <a:cs typeface="Calibri"/>
                <a:sym typeface="Calibri"/>
              </a:rPr>
              <a:t>Norberto</a:t>
            </a:r>
            <a:endParaRPr sz="800">
              <a:latin typeface="Calibri"/>
              <a:ea typeface="Calibri"/>
              <a:cs typeface="Calibri"/>
              <a:sym typeface="Calibri"/>
            </a:endParaRPr>
          </a:p>
        </p:txBody>
      </p:sp>
      <p:pic>
        <p:nvPicPr>
          <p:cNvPr id="198" name="Google Shape;198;g12685f02e82_4_16"/>
          <p:cNvPicPr preferRelativeResize="0"/>
          <p:nvPr/>
        </p:nvPicPr>
        <p:blipFill>
          <a:blip r:embed="rId3">
            <a:alphaModFix/>
          </a:blip>
          <a:stretch>
            <a:fillRect/>
          </a:stretch>
        </p:blipFill>
        <p:spPr>
          <a:xfrm>
            <a:off x="68650" y="33750"/>
            <a:ext cx="4851526" cy="49701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12685f02e82_4_10"/>
          <p:cNvSpPr txBox="1"/>
          <p:nvPr/>
        </p:nvSpPr>
        <p:spPr>
          <a:xfrm>
            <a:off x="8182275" y="202875"/>
            <a:ext cx="75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alibri"/>
                <a:ea typeface="Calibri"/>
                <a:cs typeface="Calibri"/>
                <a:sym typeface="Calibri"/>
              </a:rPr>
              <a:t>Norberto</a:t>
            </a:r>
            <a:endParaRPr sz="800">
              <a:latin typeface="Calibri"/>
              <a:ea typeface="Calibri"/>
              <a:cs typeface="Calibri"/>
              <a:sym typeface="Calibri"/>
            </a:endParaRPr>
          </a:p>
        </p:txBody>
      </p:sp>
      <p:sp>
        <p:nvSpPr>
          <p:cNvPr id="204" name="Google Shape;204;g12685f02e82_4_10"/>
          <p:cNvSpPr txBox="1"/>
          <p:nvPr>
            <p:ph type="title"/>
          </p:nvPr>
        </p:nvSpPr>
        <p:spPr>
          <a:xfrm>
            <a:off x="4463100" y="250200"/>
            <a:ext cx="3648300" cy="510000"/>
          </a:xfrm>
          <a:prstGeom prst="rect">
            <a:avLst/>
          </a:prstGeom>
          <a:noFill/>
          <a:ln>
            <a:noFill/>
          </a:ln>
        </p:spPr>
        <p:txBody>
          <a:bodyPr anchorCtr="0" anchor="t" bIns="91425" lIns="91425" spcFirstLastPara="1" rIns="91425" wrap="square" tIns="91425">
            <a:normAutofit fontScale="90000"/>
          </a:bodyPr>
          <a:lstStyle/>
          <a:p>
            <a:pPr indent="0" lvl="0" marL="457200" rtl="0" algn="ctr">
              <a:lnSpc>
                <a:spcPct val="100000"/>
              </a:lnSpc>
              <a:spcBef>
                <a:spcPts val="0"/>
              </a:spcBef>
              <a:spcAft>
                <a:spcPts val="0"/>
              </a:spcAft>
              <a:buNone/>
            </a:pPr>
            <a:r>
              <a:rPr lang="en">
                <a:solidFill>
                  <a:schemeClr val="dk2"/>
                </a:solidFill>
              </a:rPr>
              <a:t>Enrollment Application Project</a:t>
            </a:r>
            <a:endParaRPr>
              <a:solidFill>
                <a:schemeClr val="dk2"/>
              </a:solidFill>
            </a:endParaRPr>
          </a:p>
        </p:txBody>
      </p:sp>
      <p:sp>
        <p:nvSpPr>
          <p:cNvPr id="205" name="Google Shape;205;g12685f02e82_4_10"/>
          <p:cNvSpPr txBox="1"/>
          <p:nvPr/>
        </p:nvSpPr>
        <p:spPr>
          <a:xfrm>
            <a:off x="5126725" y="1433225"/>
            <a:ext cx="3534300" cy="35709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Admin will now see the form request on the homepage and be able to review and submit it to Adobe Sign.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The forms are generated within Adobe Sign and filled with Admin's corresponding information.</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The forms are sent to the employee/contractor to sign the form. </a:t>
            </a:r>
            <a:r>
              <a:rPr lang="en" sz="1200">
                <a:latin typeface="Calibri"/>
                <a:ea typeface="Calibri"/>
                <a:cs typeface="Calibri"/>
                <a:sym typeface="Calibri"/>
              </a:rPr>
              <a:t> </a:t>
            </a:r>
            <a:endParaRPr sz="1200">
              <a:latin typeface="Calibri"/>
              <a:ea typeface="Calibri"/>
              <a:cs typeface="Calibri"/>
              <a:sym typeface="Calibri"/>
            </a:endParaRPr>
          </a:p>
          <a:p>
            <a:pPr indent="-304800" lvl="1" marL="914400" rtl="0" algn="l">
              <a:lnSpc>
                <a:spcPct val="115000"/>
              </a:lnSpc>
              <a:spcBef>
                <a:spcPts val="0"/>
              </a:spcBef>
              <a:spcAft>
                <a:spcPts val="0"/>
              </a:spcAft>
              <a:buSzPts val="1200"/>
              <a:buFont typeface="Calibri"/>
              <a:buChar char="○"/>
            </a:pPr>
            <a:r>
              <a:rPr lang="en" sz="1200">
                <a:latin typeface="Calibri"/>
                <a:ea typeface="Calibri"/>
                <a:cs typeface="Calibri"/>
                <a:sym typeface="Calibri"/>
              </a:rPr>
              <a:t>The signing of the form is done within Adobe Sign.</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The form is sent to appropriate approvers/signers for review and signature.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Lastly, the form has all the signatures, the form is then sent to Box from Adobe Sign.</a:t>
            </a:r>
            <a:endParaRPr sz="1200">
              <a:latin typeface="Calibri"/>
              <a:ea typeface="Calibri"/>
              <a:cs typeface="Calibri"/>
              <a:sym typeface="Calibri"/>
            </a:endParaRPr>
          </a:p>
          <a:p>
            <a:pPr indent="-304800" lvl="1" marL="914400" rtl="0" algn="l">
              <a:lnSpc>
                <a:spcPct val="115000"/>
              </a:lnSpc>
              <a:spcBef>
                <a:spcPts val="0"/>
              </a:spcBef>
              <a:spcAft>
                <a:spcPts val="0"/>
              </a:spcAft>
              <a:buSzPts val="1200"/>
              <a:buFont typeface="Calibri"/>
              <a:buChar char="○"/>
            </a:pPr>
            <a:r>
              <a:rPr lang="en" sz="1200">
                <a:latin typeface="Calibri"/>
                <a:ea typeface="Calibri"/>
                <a:cs typeface="Calibri"/>
                <a:sym typeface="Calibri"/>
              </a:rPr>
              <a:t>Form status changes to complete.</a:t>
            </a:r>
            <a:endParaRPr sz="1200">
              <a:latin typeface="Calibri"/>
              <a:ea typeface="Calibri"/>
              <a:cs typeface="Calibri"/>
              <a:sym typeface="Calibri"/>
            </a:endParaRPr>
          </a:p>
          <a:p>
            <a:pPr indent="0" lvl="0" marL="457200" rtl="0" algn="l">
              <a:lnSpc>
                <a:spcPct val="115000"/>
              </a:lnSpc>
              <a:spcBef>
                <a:spcPts val="0"/>
              </a:spcBef>
              <a:spcAft>
                <a:spcPts val="0"/>
              </a:spcAft>
              <a:buNone/>
            </a:pPr>
            <a:r>
              <a:t/>
            </a:r>
            <a:endParaRPr sz="1300">
              <a:latin typeface="Calibri"/>
              <a:ea typeface="Calibri"/>
              <a:cs typeface="Calibri"/>
              <a:sym typeface="Calibri"/>
            </a:endParaRPr>
          </a:p>
        </p:txBody>
      </p:sp>
      <p:pic>
        <p:nvPicPr>
          <p:cNvPr id="206" name="Google Shape;206;g12685f02e82_4_10"/>
          <p:cNvPicPr preferRelativeResize="0"/>
          <p:nvPr/>
        </p:nvPicPr>
        <p:blipFill>
          <a:blip r:embed="rId3">
            <a:alphaModFix/>
          </a:blip>
          <a:stretch>
            <a:fillRect/>
          </a:stretch>
        </p:blipFill>
        <p:spPr>
          <a:xfrm>
            <a:off x="103575" y="53075"/>
            <a:ext cx="4739849" cy="4936373"/>
          </a:xfrm>
          <a:prstGeom prst="rect">
            <a:avLst/>
          </a:prstGeom>
          <a:noFill/>
          <a:ln>
            <a:noFill/>
          </a:ln>
        </p:spPr>
      </p:pic>
      <p:pic>
        <p:nvPicPr>
          <p:cNvPr id="207" name="Google Shape;207;g12685f02e82_4_10"/>
          <p:cNvPicPr preferRelativeResize="0"/>
          <p:nvPr/>
        </p:nvPicPr>
        <p:blipFill>
          <a:blip r:embed="rId4">
            <a:alphaModFix/>
          </a:blip>
          <a:stretch>
            <a:fillRect/>
          </a:stretch>
        </p:blipFill>
        <p:spPr>
          <a:xfrm>
            <a:off x="68650" y="33750"/>
            <a:ext cx="4851526" cy="49701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2685f02e82_4_6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Frontend</a:t>
            </a:r>
            <a:endParaRPr/>
          </a:p>
        </p:txBody>
      </p:sp>
      <p:sp>
        <p:nvSpPr>
          <p:cNvPr id="213" name="Google Shape;213;g12685f02e82_4_68"/>
          <p:cNvSpPr txBox="1"/>
          <p:nvPr>
            <p:ph idx="1" type="body"/>
          </p:nvPr>
        </p:nvSpPr>
        <p:spPr>
          <a:xfrm>
            <a:off x="311700" y="1152475"/>
            <a:ext cx="5383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LACPD Enrollment App Front End  consists of an Angular Framework</a:t>
            </a:r>
            <a:endParaRPr/>
          </a:p>
          <a:p>
            <a:pPr indent="-342900" lvl="0" marL="457200" rtl="0" algn="l">
              <a:spcBef>
                <a:spcPts val="0"/>
              </a:spcBef>
              <a:spcAft>
                <a:spcPts val="0"/>
              </a:spcAft>
              <a:buSzPts val="1800"/>
              <a:buChar char="●"/>
            </a:pPr>
            <a:r>
              <a:rPr lang="en"/>
              <a:t>Angular is a Typescript framework for building scalable web applications.</a:t>
            </a:r>
            <a:endParaRPr/>
          </a:p>
          <a:p>
            <a:pPr indent="-342900" lvl="0" marL="457200" rtl="0" algn="l">
              <a:spcBef>
                <a:spcPts val="0"/>
              </a:spcBef>
              <a:spcAft>
                <a:spcPts val="0"/>
              </a:spcAft>
              <a:buSzPts val="1800"/>
              <a:buChar char="●"/>
            </a:pPr>
            <a:r>
              <a:rPr lang="en"/>
              <a:t>Developed by Google</a:t>
            </a:r>
            <a:endParaRPr/>
          </a:p>
          <a:p>
            <a:pPr indent="-342900" lvl="0" marL="457200" rtl="0" algn="l">
              <a:spcBef>
                <a:spcPts val="0"/>
              </a:spcBef>
              <a:spcAft>
                <a:spcPts val="0"/>
              </a:spcAft>
              <a:buSzPts val="1800"/>
              <a:buChar char="●"/>
            </a:pPr>
            <a:r>
              <a:rPr lang="en"/>
              <a:t>Released in 2016</a:t>
            </a:r>
            <a:endParaRPr/>
          </a:p>
        </p:txBody>
      </p:sp>
      <p:pic>
        <p:nvPicPr>
          <p:cNvPr id="214" name="Google Shape;214;g12685f02e82_4_68"/>
          <p:cNvPicPr preferRelativeResize="0"/>
          <p:nvPr/>
        </p:nvPicPr>
        <p:blipFill rotWithShape="1">
          <a:blip r:embed="rId3">
            <a:alphaModFix/>
          </a:blip>
          <a:srcRect b="0" l="0" r="0" t="0"/>
          <a:stretch/>
        </p:blipFill>
        <p:spPr>
          <a:xfrm>
            <a:off x="6343650" y="1542075"/>
            <a:ext cx="1931874" cy="1931850"/>
          </a:xfrm>
          <a:prstGeom prst="rect">
            <a:avLst/>
          </a:prstGeom>
          <a:noFill/>
          <a:ln>
            <a:noFill/>
          </a:ln>
        </p:spPr>
      </p:pic>
      <p:sp>
        <p:nvSpPr>
          <p:cNvPr id="215" name="Google Shape;215;g12685f02e82_4_68"/>
          <p:cNvSpPr txBox="1"/>
          <p:nvPr/>
        </p:nvSpPr>
        <p:spPr>
          <a:xfrm>
            <a:off x="6825850" y="300050"/>
            <a:ext cx="188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Wilfredo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12685f02e82_4_7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Backend</a:t>
            </a:r>
            <a:endParaRPr/>
          </a:p>
        </p:txBody>
      </p:sp>
      <p:sp>
        <p:nvSpPr>
          <p:cNvPr id="221" name="Google Shape;221;g12685f02e82_4_73"/>
          <p:cNvSpPr txBox="1"/>
          <p:nvPr>
            <p:ph idx="1" type="body"/>
          </p:nvPr>
        </p:nvSpPr>
        <p:spPr>
          <a:xfrm>
            <a:off x="311700" y="1152475"/>
            <a:ext cx="4944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backend uses Java </a:t>
            </a:r>
            <a:r>
              <a:rPr lang="en"/>
              <a:t>Spring Boot</a:t>
            </a:r>
            <a:r>
              <a:rPr lang="en"/>
              <a:t> and MySQL as the database.</a:t>
            </a:r>
            <a:endParaRPr/>
          </a:p>
          <a:p>
            <a:pPr indent="-342900" lvl="0" marL="457200" rtl="0" algn="l">
              <a:spcBef>
                <a:spcPts val="0"/>
              </a:spcBef>
              <a:spcAft>
                <a:spcPts val="0"/>
              </a:spcAft>
              <a:buSzPts val="1800"/>
              <a:buChar char="●"/>
            </a:pPr>
            <a:r>
              <a:rPr lang="en"/>
              <a:t>Spring Boot is an open source, microservice-based Java web framework.</a:t>
            </a:r>
            <a:endParaRPr/>
          </a:p>
          <a:p>
            <a:pPr indent="-342900" lvl="0" marL="457200" rtl="0" algn="l">
              <a:spcBef>
                <a:spcPts val="0"/>
              </a:spcBef>
              <a:spcAft>
                <a:spcPts val="0"/>
              </a:spcAft>
              <a:buSzPts val="1800"/>
              <a:buChar char="●"/>
            </a:pPr>
            <a:r>
              <a:rPr lang="en"/>
              <a:t>Spring Boot makes it easy to create stand alone, applications that can be ran easily.</a:t>
            </a:r>
            <a:endParaRPr/>
          </a:p>
          <a:p>
            <a:pPr indent="0" lvl="0" marL="457200" rtl="0" algn="l">
              <a:spcBef>
                <a:spcPts val="1200"/>
              </a:spcBef>
              <a:spcAft>
                <a:spcPts val="1200"/>
              </a:spcAft>
              <a:buNone/>
            </a:pPr>
            <a:r>
              <a:t/>
            </a:r>
            <a:endParaRPr/>
          </a:p>
        </p:txBody>
      </p:sp>
      <p:pic>
        <p:nvPicPr>
          <p:cNvPr id="222" name="Google Shape;222;g12685f02e82_4_73"/>
          <p:cNvPicPr preferRelativeResize="0"/>
          <p:nvPr/>
        </p:nvPicPr>
        <p:blipFill rotWithShape="1">
          <a:blip r:embed="rId3">
            <a:alphaModFix/>
          </a:blip>
          <a:srcRect b="0" l="0" r="0" t="0"/>
          <a:stretch/>
        </p:blipFill>
        <p:spPr>
          <a:xfrm>
            <a:off x="5823387" y="3032199"/>
            <a:ext cx="1241050" cy="1115375"/>
          </a:xfrm>
          <a:prstGeom prst="rect">
            <a:avLst/>
          </a:prstGeom>
          <a:noFill/>
          <a:ln>
            <a:noFill/>
          </a:ln>
        </p:spPr>
      </p:pic>
      <p:pic>
        <p:nvPicPr>
          <p:cNvPr id="223" name="Google Shape;223;g12685f02e82_4_73"/>
          <p:cNvPicPr preferRelativeResize="0"/>
          <p:nvPr/>
        </p:nvPicPr>
        <p:blipFill rotWithShape="1">
          <a:blip r:embed="rId4">
            <a:alphaModFix/>
          </a:blip>
          <a:srcRect b="0" l="0" r="0" t="0"/>
          <a:stretch/>
        </p:blipFill>
        <p:spPr>
          <a:xfrm>
            <a:off x="5823378" y="879715"/>
            <a:ext cx="1241048" cy="1754438"/>
          </a:xfrm>
          <a:prstGeom prst="rect">
            <a:avLst/>
          </a:prstGeom>
          <a:noFill/>
          <a:ln>
            <a:noFill/>
          </a:ln>
        </p:spPr>
      </p:pic>
      <p:sp>
        <p:nvSpPr>
          <p:cNvPr id="224" name="Google Shape;224;g12685f02e82_4_73"/>
          <p:cNvSpPr txBox="1"/>
          <p:nvPr/>
        </p:nvSpPr>
        <p:spPr>
          <a:xfrm>
            <a:off x="6911575" y="364325"/>
            <a:ext cx="199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Wilfredo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2685f02e82_1_1"/>
          <p:cNvSpPr txBox="1"/>
          <p:nvPr>
            <p:ph idx="1" type="body"/>
          </p:nvPr>
        </p:nvSpPr>
        <p:spPr>
          <a:xfrm>
            <a:off x="819150" y="1534575"/>
            <a:ext cx="7505700" cy="3203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b="1" sz="1200">
              <a:highlight>
                <a:schemeClr val="dk1"/>
              </a:highlight>
            </a:endParaRPr>
          </a:p>
          <a:p>
            <a:pPr indent="0" lvl="0" marL="0" rtl="0" algn="l">
              <a:lnSpc>
                <a:spcPct val="115000"/>
              </a:lnSpc>
              <a:spcBef>
                <a:spcPts val="0"/>
              </a:spcBef>
              <a:spcAft>
                <a:spcPts val="0"/>
              </a:spcAft>
              <a:buNone/>
            </a:pPr>
            <a:r>
              <a:t/>
            </a:r>
            <a:endParaRPr b="1" sz="1200">
              <a:highlight>
                <a:schemeClr val="dk1"/>
              </a:highlight>
            </a:endParaRPr>
          </a:p>
          <a:p>
            <a:pPr indent="0" lvl="0" marL="0" rtl="0" algn="l">
              <a:lnSpc>
                <a:spcPct val="115000"/>
              </a:lnSpc>
              <a:spcBef>
                <a:spcPts val="0"/>
              </a:spcBef>
              <a:spcAft>
                <a:spcPts val="0"/>
              </a:spcAft>
              <a:buNone/>
            </a:pPr>
            <a:r>
              <a:t/>
            </a:r>
            <a:endParaRPr b="1" sz="1200">
              <a:highlight>
                <a:schemeClr val="dk1"/>
              </a:highlight>
            </a:endParaRPr>
          </a:p>
          <a:p>
            <a:pPr indent="-311150" lvl="0" marL="457200" rtl="0" algn="l">
              <a:lnSpc>
                <a:spcPct val="115000"/>
              </a:lnSpc>
              <a:spcBef>
                <a:spcPts val="0"/>
              </a:spcBef>
              <a:spcAft>
                <a:spcPts val="0"/>
              </a:spcAft>
              <a:buSzPts val="1300"/>
              <a:buChar char="●"/>
            </a:pPr>
            <a:r>
              <a:rPr lang="en"/>
              <a:t>Sponsor of 2021/2022 CSULA Computer Science Senior Design</a:t>
            </a:r>
            <a:endParaRPr/>
          </a:p>
          <a:p>
            <a:pPr indent="0" lvl="0" marL="0" rtl="0" algn="l">
              <a:lnSpc>
                <a:spcPct val="115000"/>
              </a:lnSpc>
              <a:spcBef>
                <a:spcPts val="0"/>
              </a:spcBef>
              <a:spcAft>
                <a:spcPts val="0"/>
              </a:spcAft>
              <a:buNone/>
            </a:pPr>
            <a:r>
              <a:t/>
            </a:r>
            <a:endParaRPr/>
          </a:p>
          <a:p>
            <a:pPr indent="-311150" lvl="0" marL="457200" rtl="0" algn="l">
              <a:lnSpc>
                <a:spcPct val="115000"/>
              </a:lnSpc>
              <a:spcBef>
                <a:spcPts val="0"/>
              </a:spcBef>
              <a:spcAft>
                <a:spcPts val="0"/>
              </a:spcAft>
              <a:buSzPts val="1300"/>
              <a:buChar char="●"/>
            </a:pPr>
            <a:r>
              <a:rPr lang="en"/>
              <a:t>Advisor: Dr. Chengyu Sun</a:t>
            </a:r>
            <a:endParaRPr/>
          </a:p>
          <a:p>
            <a:pPr indent="0" lvl="0" marL="0" rtl="0" algn="l">
              <a:lnSpc>
                <a:spcPct val="115000"/>
              </a:lnSpc>
              <a:spcBef>
                <a:spcPts val="0"/>
              </a:spcBef>
              <a:spcAft>
                <a:spcPts val="0"/>
              </a:spcAft>
              <a:buNone/>
            </a:pPr>
            <a:r>
              <a:t/>
            </a:r>
            <a:endParaRPr/>
          </a:p>
          <a:p>
            <a:pPr indent="-311150" lvl="0" marL="457200" rtl="0" algn="l">
              <a:lnSpc>
                <a:spcPct val="115000"/>
              </a:lnSpc>
              <a:spcBef>
                <a:spcPts val="0"/>
              </a:spcBef>
              <a:spcAft>
                <a:spcPts val="0"/>
              </a:spcAft>
              <a:buSzPts val="1300"/>
              <a:buChar char="●"/>
            </a:pPr>
            <a:r>
              <a:rPr lang="en"/>
              <a:t>Liaisons: Mohammed Al Rawi, Bridgette Bates, </a:t>
            </a:r>
            <a:endParaRPr/>
          </a:p>
          <a:p>
            <a:pPr indent="0" lvl="0" marL="457200" rtl="0" algn="l">
              <a:lnSpc>
                <a:spcPct val="115000"/>
              </a:lnSpc>
              <a:spcBef>
                <a:spcPts val="0"/>
              </a:spcBef>
              <a:spcAft>
                <a:spcPts val="0"/>
              </a:spcAft>
              <a:buNone/>
            </a:pPr>
            <a:r>
              <a:rPr lang="en"/>
              <a:t>Gratia Dsouza </a:t>
            </a:r>
            <a:endParaRPr/>
          </a:p>
        </p:txBody>
      </p:sp>
      <p:sp>
        <p:nvSpPr>
          <p:cNvPr id="75" name="Google Shape;75;g12685f02e82_1_1"/>
          <p:cNvSpPr txBox="1"/>
          <p:nvPr>
            <p:ph type="title"/>
          </p:nvPr>
        </p:nvSpPr>
        <p:spPr>
          <a:xfrm>
            <a:off x="819150" y="579975"/>
            <a:ext cx="7505700" cy="9546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92592"/>
              <a:buNone/>
            </a:pPr>
            <a:r>
              <a:rPr lang="en">
                <a:solidFill>
                  <a:schemeClr val="dk2"/>
                </a:solidFill>
              </a:rPr>
              <a:t>LA County Public Defender &amp; CSULA Senior Design Partnership</a:t>
            </a:r>
            <a:endParaRPr>
              <a:solidFill>
                <a:schemeClr val="dk2"/>
              </a:solidFill>
            </a:endParaRPr>
          </a:p>
        </p:txBody>
      </p:sp>
      <p:sp>
        <p:nvSpPr>
          <p:cNvPr id="76" name="Google Shape;76;g12685f02e82_1_1"/>
          <p:cNvSpPr txBox="1"/>
          <p:nvPr/>
        </p:nvSpPr>
        <p:spPr>
          <a:xfrm>
            <a:off x="7814625" y="286200"/>
            <a:ext cx="993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Michael</a:t>
            </a:r>
            <a:endParaRPr b="0" i="0" sz="1400" u="none" cap="none" strike="noStrike">
              <a:solidFill>
                <a:srgbClr val="000000"/>
              </a:solidFill>
              <a:latin typeface="Calibri"/>
              <a:ea typeface="Calibri"/>
              <a:cs typeface="Calibri"/>
              <a:sym typeface="Calibri"/>
            </a:endParaRPr>
          </a:p>
        </p:txBody>
      </p:sp>
      <p:pic>
        <p:nvPicPr>
          <p:cNvPr id="77" name="Google Shape;77;g12685f02e82_1_1"/>
          <p:cNvPicPr preferRelativeResize="0"/>
          <p:nvPr/>
        </p:nvPicPr>
        <p:blipFill>
          <a:blip r:embed="rId3">
            <a:alphaModFix/>
          </a:blip>
          <a:stretch>
            <a:fillRect/>
          </a:stretch>
        </p:blipFill>
        <p:spPr>
          <a:xfrm>
            <a:off x="7276500" y="3273050"/>
            <a:ext cx="1671050" cy="1671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12660aa3726_0_5"/>
          <p:cNvSpPr txBox="1"/>
          <p:nvPr>
            <p:ph type="title"/>
          </p:nvPr>
        </p:nvSpPr>
        <p:spPr>
          <a:xfrm>
            <a:off x="868675" y="7645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Adobe Sign</a:t>
            </a:r>
            <a:endParaRPr/>
          </a:p>
        </p:txBody>
      </p:sp>
      <p:sp>
        <p:nvSpPr>
          <p:cNvPr id="230" name="Google Shape;230;g12660aa3726_0_5"/>
          <p:cNvSpPr txBox="1"/>
          <p:nvPr>
            <p:ph idx="1" type="body"/>
          </p:nvPr>
        </p:nvSpPr>
        <p:spPr>
          <a:xfrm>
            <a:off x="750100" y="1660925"/>
            <a:ext cx="7574700" cy="27777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Adobe Sign is a cloud based e-signature service that allows users to send, sign and manage agreement forms.</a:t>
            </a:r>
            <a:endParaRPr sz="1600"/>
          </a:p>
          <a:p>
            <a:pPr indent="-330200" lvl="0" marL="457200" rtl="0" algn="l">
              <a:spcBef>
                <a:spcPts val="0"/>
              </a:spcBef>
              <a:spcAft>
                <a:spcPts val="0"/>
              </a:spcAft>
              <a:buSzPts val="1600"/>
              <a:buChar char="●"/>
            </a:pPr>
            <a:r>
              <a:rPr lang="en" sz="1600"/>
              <a:t>Allows us to sign forms for the Los Angeles County Public Defender’s Office through the enrollment application.</a:t>
            </a:r>
            <a:endParaRPr sz="1600"/>
          </a:p>
          <a:p>
            <a:pPr indent="-330200" lvl="0" marL="457200" rtl="0" algn="l">
              <a:spcBef>
                <a:spcPts val="0"/>
              </a:spcBef>
              <a:spcAft>
                <a:spcPts val="0"/>
              </a:spcAft>
              <a:buSzPts val="1600"/>
              <a:buChar char="●"/>
            </a:pPr>
            <a:r>
              <a:rPr lang="en" sz="1600"/>
              <a:t>Design our own workflows for the forms.</a:t>
            </a:r>
            <a:endParaRPr sz="1600"/>
          </a:p>
          <a:p>
            <a:pPr indent="0" lvl="0" marL="457200" rtl="0" algn="l">
              <a:spcBef>
                <a:spcPts val="1200"/>
              </a:spcBef>
              <a:spcAft>
                <a:spcPts val="1200"/>
              </a:spcAft>
              <a:buNone/>
            </a:pPr>
            <a:r>
              <a:t/>
            </a:r>
            <a:endParaRPr/>
          </a:p>
        </p:txBody>
      </p:sp>
      <p:sp>
        <p:nvSpPr>
          <p:cNvPr id="231" name="Google Shape;231;g12660aa3726_0_5"/>
          <p:cNvSpPr txBox="1"/>
          <p:nvPr/>
        </p:nvSpPr>
        <p:spPr>
          <a:xfrm>
            <a:off x="760800" y="364325"/>
            <a:ext cx="156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Fabio</a:t>
            </a:r>
            <a:endParaRPr>
              <a:latin typeface="Calibri"/>
              <a:ea typeface="Calibri"/>
              <a:cs typeface="Calibri"/>
              <a:sym typeface="Calibri"/>
            </a:endParaRPr>
          </a:p>
        </p:txBody>
      </p:sp>
      <p:pic>
        <p:nvPicPr>
          <p:cNvPr id="232" name="Google Shape;232;g12660aa3726_0_5"/>
          <p:cNvPicPr preferRelativeResize="0"/>
          <p:nvPr/>
        </p:nvPicPr>
        <p:blipFill>
          <a:blip r:embed="rId3">
            <a:alphaModFix/>
          </a:blip>
          <a:stretch>
            <a:fillRect/>
          </a:stretch>
        </p:blipFill>
        <p:spPr>
          <a:xfrm>
            <a:off x="1179125" y="3269329"/>
            <a:ext cx="4099524" cy="772496"/>
          </a:xfrm>
          <a:prstGeom prst="rect">
            <a:avLst/>
          </a:prstGeom>
          <a:noFill/>
          <a:ln>
            <a:noFill/>
          </a:ln>
        </p:spPr>
      </p:pic>
      <p:pic>
        <p:nvPicPr>
          <p:cNvPr id="233" name="Google Shape;233;g12660aa3726_0_5"/>
          <p:cNvPicPr preferRelativeResize="0"/>
          <p:nvPr/>
        </p:nvPicPr>
        <p:blipFill>
          <a:blip r:embed="rId4">
            <a:alphaModFix/>
          </a:blip>
          <a:stretch>
            <a:fillRect/>
          </a:stretch>
        </p:blipFill>
        <p:spPr>
          <a:xfrm>
            <a:off x="6805675" y="2823884"/>
            <a:ext cx="1568700" cy="1877691"/>
          </a:xfrm>
          <a:prstGeom prst="rect">
            <a:avLst/>
          </a:prstGeom>
          <a:noFill/>
          <a:ln>
            <a:noFill/>
          </a:ln>
        </p:spPr>
      </p:pic>
      <p:pic>
        <p:nvPicPr>
          <p:cNvPr id="234" name="Google Shape;234;g12660aa3726_0_5"/>
          <p:cNvPicPr preferRelativeResize="0"/>
          <p:nvPr/>
        </p:nvPicPr>
        <p:blipFill>
          <a:blip r:embed="rId5">
            <a:alphaModFix/>
          </a:blip>
          <a:stretch>
            <a:fillRect/>
          </a:stretch>
        </p:blipFill>
        <p:spPr>
          <a:xfrm>
            <a:off x="1179113" y="4159675"/>
            <a:ext cx="4662400" cy="652250"/>
          </a:xfrm>
          <a:prstGeom prst="rect">
            <a:avLst/>
          </a:prstGeom>
          <a:noFill/>
          <a:ln>
            <a:noFill/>
          </a:ln>
        </p:spPr>
      </p:pic>
      <p:pic>
        <p:nvPicPr>
          <p:cNvPr id="235" name="Google Shape;235;g12660aa3726_0_5"/>
          <p:cNvPicPr preferRelativeResize="0"/>
          <p:nvPr/>
        </p:nvPicPr>
        <p:blipFill rotWithShape="1">
          <a:blip r:embed="rId6">
            <a:alphaModFix/>
          </a:blip>
          <a:srcRect b="0" l="0" r="0" t="0"/>
          <a:stretch/>
        </p:blipFill>
        <p:spPr>
          <a:xfrm>
            <a:off x="7325750" y="261525"/>
            <a:ext cx="1174350" cy="117437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1267af30aa7_5_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Box.com </a:t>
            </a:r>
            <a:endParaRPr/>
          </a:p>
        </p:txBody>
      </p:sp>
      <p:sp>
        <p:nvSpPr>
          <p:cNvPr id="241" name="Google Shape;241;g1267af30aa7_5_0"/>
          <p:cNvSpPr txBox="1"/>
          <p:nvPr>
            <p:ph idx="1" type="body"/>
          </p:nvPr>
        </p:nvSpPr>
        <p:spPr>
          <a:xfrm>
            <a:off x="819150" y="1607350"/>
            <a:ext cx="7505700" cy="2831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Box is a secure </a:t>
            </a:r>
            <a:r>
              <a:rPr lang="en"/>
              <a:t>cloud</a:t>
            </a:r>
            <a:r>
              <a:rPr lang="en"/>
              <a:t> storage platform</a:t>
            </a:r>
            <a:endParaRPr/>
          </a:p>
          <a:p>
            <a:pPr indent="-342900" lvl="0" marL="457200" rtl="0" algn="l">
              <a:spcBef>
                <a:spcPts val="0"/>
              </a:spcBef>
              <a:spcAft>
                <a:spcPts val="0"/>
              </a:spcAft>
              <a:buSzPts val="1800"/>
              <a:buChar char="●"/>
            </a:pPr>
            <a:r>
              <a:rPr lang="en"/>
              <a:t>Many </a:t>
            </a:r>
            <a:r>
              <a:rPr lang="en"/>
              <a:t>businesses</a:t>
            </a:r>
            <a:r>
              <a:rPr lang="en"/>
              <a:t> use Box to store their data</a:t>
            </a:r>
            <a:endParaRPr/>
          </a:p>
          <a:p>
            <a:pPr indent="-342900" lvl="0" marL="457200" rtl="0" algn="l">
              <a:spcBef>
                <a:spcPts val="0"/>
              </a:spcBef>
              <a:spcAft>
                <a:spcPts val="0"/>
              </a:spcAft>
              <a:buSzPts val="1800"/>
              <a:buChar char="●"/>
            </a:pPr>
            <a:r>
              <a:rPr lang="en"/>
              <a:t>Box was founded in 2005</a:t>
            </a:r>
            <a:endParaRPr/>
          </a:p>
          <a:p>
            <a:pPr indent="-342900" lvl="0" marL="457200" rtl="0" algn="l">
              <a:spcBef>
                <a:spcPts val="0"/>
              </a:spcBef>
              <a:spcAft>
                <a:spcPts val="0"/>
              </a:spcAft>
              <a:buSzPts val="1800"/>
              <a:buChar char="●"/>
            </a:pPr>
            <a:r>
              <a:rPr lang="en"/>
              <a:t>Used by 97,000 companies and 68% of the Fortune 500 companies use Box.com</a:t>
            </a:r>
            <a:endParaRPr/>
          </a:p>
          <a:p>
            <a:pPr indent="0" lvl="0" marL="457200" rtl="0" algn="l">
              <a:spcBef>
                <a:spcPts val="1200"/>
              </a:spcBef>
              <a:spcAft>
                <a:spcPts val="1200"/>
              </a:spcAft>
              <a:buNone/>
            </a:pPr>
            <a:r>
              <a:t/>
            </a:r>
            <a:endParaRPr/>
          </a:p>
        </p:txBody>
      </p:sp>
      <p:pic>
        <p:nvPicPr>
          <p:cNvPr id="242" name="Google Shape;242;g1267af30aa7_5_0"/>
          <p:cNvPicPr preferRelativeResize="0"/>
          <p:nvPr/>
        </p:nvPicPr>
        <p:blipFill>
          <a:blip r:embed="rId3">
            <a:alphaModFix/>
          </a:blip>
          <a:stretch>
            <a:fillRect/>
          </a:stretch>
        </p:blipFill>
        <p:spPr>
          <a:xfrm>
            <a:off x="5855501" y="180488"/>
            <a:ext cx="2890524" cy="1747125"/>
          </a:xfrm>
          <a:prstGeom prst="rect">
            <a:avLst/>
          </a:prstGeom>
          <a:noFill/>
          <a:ln>
            <a:noFill/>
          </a:ln>
        </p:spPr>
      </p:pic>
      <p:sp>
        <p:nvSpPr>
          <p:cNvPr id="243" name="Google Shape;243;g1267af30aa7_5_0"/>
          <p:cNvSpPr txBox="1"/>
          <p:nvPr/>
        </p:nvSpPr>
        <p:spPr>
          <a:xfrm>
            <a:off x="101475" y="75900"/>
            <a:ext cx="202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Fabio</a:t>
            </a:r>
            <a:endParaRPr>
              <a:latin typeface="Calibri"/>
              <a:ea typeface="Calibri"/>
              <a:cs typeface="Calibri"/>
              <a:sym typeface="Calibri"/>
            </a:endParaRPr>
          </a:p>
        </p:txBody>
      </p:sp>
      <p:pic>
        <p:nvPicPr>
          <p:cNvPr id="244" name="Google Shape;244;g1267af30aa7_5_0"/>
          <p:cNvPicPr preferRelativeResize="0"/>
          <p:nvPr/>
        </p:nvPicPr>
        <p:blipFill>
          <a:blip r:embed="rId4">
            <a:alphaModFix/>
          </a:blip>
          <a:stretch>
            <a:fillRect/>
          </a:stretch>
        </p:blipFill>
        <p:spPr>
          <a:xfrm>
            <a:off x="985850" y="3409825"/>
            <a:ext cx="5882874" cy="1457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12685f02e82_0_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Box Client Credential Grant</a:t>
            </a:r>
            <a:endParaRPr/>
          </a:p>
        </p:txBody>
      </p:sp>
      <p:sp>
        <p:nvSpPr>
          <p:cNvPr id="250" name="Google Shape;250;g12685f02e82_0_1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To have our application connect to Box, we need to generate an access token with OAuth 2.0</a:t>
            </a:r>
            <a:endParaRPr/>
          </a:p>
          <a:p>
            <a:pPr indent="-342900" lvl="0" marL="457200" rtl="0" algn="l">
              <a:spcBef>
                <a:spcPts val="0"/>
              </a:spcBef>
              <a:spcAft>
                <a:spcPts val="0"/>
              </a:spcAft>
              <a:buSzPts val="1800"/>
              <a:buChar char="●"/>
            </a:pPr>
            <a:r>
              <a:rPr lang="en"/>
              <a:t>Box needs this so that they can authorize the correct user and allow access.</a:t>
            </a:r>
            <a:endParaRPr/>
          </a:p>
          <a:p>
            <a:pPr indent="-342900" lvl="0" marL="457200" rtl="0" algn="l">
              <a:spcBef>
                <a:spcPts val="0"/>
              </a:spcBef>
              <a:spcAft>
                <a:spcPts val="0"/>
              </a:spcAft>
              <a:buSzPts val="1800"/>
              <a:buChar char="●"/>
            </a:pPr>
            <a:r>
              <a:rPr lang="en"/>
              <a:t>We used a client credential grant to connect to a box accounts folder. The credential needs a client_id and a client_secret to work.</a:t>
            </a:r>
            <a:endParaRPr/>
          </a:p>
          <a:p>
            <a:pPr indent="0" lvl="0" marL="457200" rtl="0" algn="l">
              <a:spcBef>
                <a:spcPts val="1200"/>
              </a:spcBef>
              <a:spcAft>
                <a:spcPts val="1200"/>
              </a:spcAft>
              <a:buNone/>
            </a:pPr>
            <a:r>
              <a:t/>
            </a:r>
            <a:endParaRPr/>
          </a:p>
        </p:txBody>
      </p:sp>
      <p:pic>
        <p:nvPicPr>
          <p:cNvPr id="251" name="Google Shape;251;g12685f02e82_0_15"/>
          <p:cNvPicPr preferRelativeResize="0"/>
          <p:nvPr/>
        </p:nvPicPr>
        <p:blipFill>
          <a:blip r:embed="rId3">
            <a:alphaModFix/>
          </a:blip>
          <a:stretch>
            <a:fillRect/>
          </a:stretch>
        </p:blipFill>
        <p:spPr>
          <a:xfrm>
            <a:off x="4572000" y="3066825"/>
            <a:ext cx="2446726" cy="1835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4"/>
          <p:cNvSpPr txBox="1"/>
          <p:nvPr>
            <p:ph type="title"/>
          </p:nvPr>
        </p:nvSpPr>
        <p:spPr>
          <a:xfrm>
            <a:off x="819150" y="289125"/>
            <a:ext cx="7505700" cy="954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000"/>
              <a:buNone/>
            </a:pPr>
            <a:r>
              <a:rPr lang="en">
                <a:solidFill>
                  <a:schemeClr val="dk2"/>
                </a:solidFill>
              </a:rPr>
              <a:t>Current Progress (Enrollment App)</a:t>
            </a:r>
            <a:endParaRPr>
              <a:solidFill>
                <a:schemeClr val="dk2"/>
              </a:solidFill>
            </a:endParaRPr>
          </a:p>
        </p:txBody>
      </p:sp>
      <p:sp>
        <p:nvSpPr>
          <p:cNvPr id="257" name="Google Shape;257;p24"/>
          <p:cNvSpPr txBox="1"/>
          <p:nvPr>
            <p:ph idx="1" type="body"/>
          </p:nvPr>
        </p:nvSpPr>
        <p:spPr>
          <a:xfrm>
            <a:off x="410250" y="945725"/>
            <a:ext cx="4102500" cy="3428400"/>
          </a:xfrm>
          <a:prstGeom prst="rect">
            <a:avLst/>
          </a:prstGeom>
          <a:noFill/>
          <a:ln>
            <a:noFill/>
          </a:ln>
        </p:spPr>
        <p:txBody>
          <a:bodyPr anchorCtr="0" anchor="t" bIns="91425" lIns="91425" spcFirstLastPara="1" rIns="91425" wrap="square" tIns="91425">
            <a:noAutofit/>
          </a:bodyPr>
          <a:lstStyle/>
          <a:p>
            <a:pPr indent="-92075" lvl="0" marL="91440" rtl="0" algn="l">
              <a:lnSpc>
                <a:spcPct val="115000"/>
              </a:lnSpc>
              <a:spcBef>
                <a:spcPts val="0"/>
              </a:spcBef>
              <a:spcAft>
                <a:spcPts val="0"/>
              </a:spcAft>
              <a:buSzPts val="1210"/>
              <a:buChar char="●"/>
            </a:pPr>
            <a:r>
              <a:rPr lang="en" sz="1210"/>
              <a:t>Able to create form templates</a:t>
            </a:r>
            <a:endParaRPr sz="1210"/>
          </a:p>
          <a:p>
            <a:pPr indent="-213994" lvl="1" marL="548640" rtl="0" algn="l">
              <a:lnSpc>
                <a:spcPct val="115000"/>
              </a:lnSpc>
              <a:spcBef>
                <a:spcPts val="1000"/>
              </a:spcBef>
              <a:spcAft>
                <a:spcPts val="0"/>
              </a:spcAft>
              <a:buSzPts val="1210"/>
              <a:buChar char="○"/>
            </a:pPr>
            <a:r>
              <a:rPr lang="en" sz="1210"/>
              <a:t>Assign certain form field to specific Members</a:t>
            </a:r>
            <a:endParaRPr sz="1210"/>
          </a:p>
          <a:p>
            <a:pPr indent="-213993" lvl="2" marL="1005839" rtl="0" algn="l">
              <a:lnSpc>
                <a:spcPct val="115000"/>
              </a:lnSpc>
              <a:spcBef>
                <a:spcPts val="1000"/>
              </a:spcBef>
              <a:spcAft>
                <a:spcPts val="0"/>
              </a:spcAft>
              <a:buSzPts val="1210"/>
              <a:buChar char="■"/>
            </a:pPr>
            <a:r>
              <a:rPr lang="en" sz="1210"/>
              <a:t> Signature fields can only be filled by endorser</a:t>
            </a:r>
            <a:endParaRPr sz="1210"/>
          </a:p>
          <a:p>
            <a:pPr indent="-92075" lvl="0" marL="91440" rtl="0" algn="l">
              <a:lnSpc>
                <a:spcPct val="115000"/>
              </a:lnSpc>
              <a:spcBef>
                <a:spcPts val="1000"/>
              </a:spcBef>
              <a:spcAft>
                <a:spcPts val="0"/>
              </a:spcAft>
              <a:buSzPts val="1210"/>
              <a:buChar char="●"/>
            </a:pPr>
            <a:r>
              <a:rPr lang="en" sz="1210"/>
              <a:t>Capable of creating workflow to send form for filling and signing</a:t>
            </a:r>
            <a:endParaRPr sz="1210"/>
          </a:p>
          <a:p>
            <a:pPr indent="-92075" lvl="0" marL="91440" rtl="0" algn="l">
              <a:lnSpc>
                <a:spcPct val="115000"/>
              </a:lnSpc>
              <a:spcBef>
                <a:spcPts val="1000"/>
              </a:spcBef>
              <a:spcAft>
                <a:spcPts val="0"/>
              </a:spcAft>
              <a:buSzPts val="1210"/>
              <a:buChar char="●"/>
            </a:pPr>
            <a:r>
              <a:rPr lang="en" sz="1210"/>
              <a:t>Full process can be completed currently but Admin/HR will have to work within the Adobe sign web application</a:t>
            </a:r>
            <a:endParaRPr sz="1210"/>
          </a:p>
          <a:p>
            <a:pPr indent="-92075" lvl="0" marL="91440" rtl="0" algn="l">
              <a:lnSpc>
                <a:spcPct val="115000"/>
              </a:lnSpc>
              <a:spcBef>
                <a:spcPts val="1000"/>
              </a:spcBef>
              <a:spcAft>
                <a:spcPts val="0"/>
              </a:spcAft>
              <a:buSzPts val="1210"/>
              <a:buChar char="●"/>
            </a:pPr>
            <a:r>
              <a:rPr lang="en" sz="1210"/>
              <a:t>Created a new UI design for the Front end</a:t>
            </a:r>
            <a:endParaRPr sz="1210"/>
          </a:p>
          <a:p>
            <a:pPr indent="-92075" lvl="0" marL="91440" rtl="0" algn="l">
              <a:lnSpc>
                <a:spcPct val="115000"/>
              </a:lnSpc>
              <a:spcBef>
                <a:spcPts val="1000"/>
              </a:spcBef>
              <a:spcAft>
                <a:spcPts val="0"/>
              </a:spcAft>
              <a:buSzPts val="1210"/>
              <a:buChar char="●"/>
            </a:pPr>
            <a:r>
              <a:rPr lang="en" sz="1210"/>
              <a:t>We were able to run the Enrollment Application, generate new access tokens, and upload signed forms to Box.com.</a:t>
            </a:r>
            <a:endParaRPr sz="1210"/>
          </a:p>
          <a:p>
            <a:pPr indent="-92075" lvl="0" marL="91440" rtl="0" algn="l">
              <a:lnSpc>
                <a:spcPct val="115000"/>
              </a:lnSpc>
              <a:spcBef>
                <a:spcPts val="1000"/>
              </a:spcBef>
              <a:spcAft>
                <a:spcPts val="0"/>
              </a:spcAft>
              <a:buSzPts val="1210"/>
              <a:buChar char="●"/>
            </a:pPr>
            <a:r>
              <a:rPr lang="en" sz="1210"/>
              <a:t>Added a way to create new admin accounts</a:t>
            </a:r>
            <a:endParaRPr sz="1210"/>
          </a:p>
        </p:txBody>
      </p:sp>
      <p:pic>
        <p:nvPicPr>
          <p:cNvPr id="258" name="Google Shape;258;p24"/>
          <p:cNvPicPr preferRelativeResize="0"/>
          <p:nvPr/>
        </p:nvPicPr>
        <p:blipFill rotWithShape="1">
          <a:blip r:embed="rId3">
            <a:alphaModFix/>
          </a:blip>
          <a:srcRect b="6474" l="12904" r="7831" t="7310"/>
          <a:stretch/>
        </p:blipFill>
        <p:spPr>
          <a:xfrm>
            <a:off x="6933725" y="1084991"/>
            <a:ext cx="935625" cy="2116024"/>
          </a:xfrm>
          <a:prstGeom prst="rect">
            <a:avLst/>
          </a:prstGeom>
          <a:noFill/>
          <a:ln>
            <a:noFill/>
          </a:ln>
        </p:spPr>
      </p:pic>
      <p:pic>
        <p:nvPicPr>
          <p:cNvPr id="259" name="Google Shape;259;p24"/>
          <p:cNvPicPr preferRelativeResize="0"/>
          <p:nvPr/>
        </p:nvPicPr>
        <p:blipFill rotWithShape="1">
          <a:blip r:embed="rId4">
            <a:alphaModFix/>
          </a:blip>
          <a:srcRect b="0" l="0" r="0" t="0"/>
          <a:stretch/>
        </p:blipFill>
        <p:spPr>
          <a:xfrm>
            <a:off x="5001136" y="3380925"/>
            <a:ext cx="2868224" cy="1285375"/>
          </a:xfrm>
          <a:prstGeom prst="rect">
            <a:avLst/>
          </a:prstGeom>
          <a:noFill/>
          <a:ln>
            <a:noFill/>
          </a:ln>
        </p:spPr>
      </p:pic>
      <p:sp>
        <p:nvSpPr>
          <p:cNvPr id="260" name="Google Shape;260;p24"/>
          <p:cNvSpPr txBox="1"/>
          <p:nvPr/>
        </p:nvSpPr>
        <p:spPr>
          <a:xfrm>
            <a:off x="8025600" y="251025"/>
            <a:ext cx="8379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lang="en" sz="800">
                <a:latin typeface="Calibri"/>
                <a:ea typeface="Calibri"/>
                <a:cs typeface="Calibri"/>
                <a:sym typeface="Calibri"/>
              </a:rPr>
              <a:t>Ismael</a:t>
            </a:r>
            <a:endParaRPr b="0" i="0" sz="800" u="none" cap="none" strike="noStrike">
              <a:solidFill>
                <a:srgbClr val="000000"/>
              </a:solidFill>
              <a:latin typeface="Calibri"/>
              <a:ea typeface="Calibri"/>
              <a:cs typeface="Calibri"/>
              <a:sym typeface="Calibri"/>
            </a:endParaRPr>
          </a:p>
        </p:txBody>
      </p:sp>
      <p:pic>
        <p:nvPicPr>
          <p:cNvPr id="261" name="Google Shape;261;p24"/>
          <p:cNvPicPr preferRelativeResize="0"/>
          <p:nvPr/>
        </p:nvPicPr>
        <p:blipFill>
          <a:blip r:embed="rId5">
            <a:alphaModFix/>
          </a:blip>
          <a:stretch>
            <a:fillRect/>
          </a:stretch>
        </p:blipFill>
        <p:spPr>
          <a:xfrm>
            <a:off x="5005400" y="1024492"/>
            <a:ext cx="1477325" cy="224350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5"/>
          <p:cNvSpPr txBox="1"/>
          <p:nvPr>
            <p:ph idx="1" type="body"/>
          </p:nvPr>
        </p:nvSpPr>
        <p:spPr>
          <a:xfrm>
            <a:off x="311700" y="1055475"/>
            <a:ext cx="5497500" cy="37260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t/>
            </a:r>
            <a:endParaRPr/>
          </a:p>
          <a:p>
            <a:pPr indent="-342900" lvl="0" marL="457200" rtl="0" algn="l">
              <a:lnSpc>
                <a:spcPct val="115000"/>
              </a:lnSpc>
              <a:spcBef>
                <a:spcPts val="0"/>
              </a:spcBef>
              <a:spcAft>
                <a:spcPts val="0"/>
              </a:spcAft>
              <a:buSzPts val="1800"/>
              <a:buChar char="●"/>
            </a:pPr>
            <a:r>
              <a:rPr lang="en"/>
              <a:t>Power Apps</a:t>
            </a:r>
            <a:endParaRPr/>
          </a:p>
          <a:p>
            <a:pPr indent="-317500" lvl="1" marL="914400" rtl="0" algn="l">
              <a:lnSpc>
                <a:spcPct val="115000"/>
              </a:lnSpc>
              <a:spcBef>
                <a:spcPts val="0"/>
              </a:spcBef>
              <a:spcAft>
                <a:spcPts val="0"/>
              </a:spcAft>
              <a:buSzPts val="1400"/>
              <a:buChar char="○"/>
            </a:pPr>
            <a:r>
              <a:rPr lang="en" sz="1400"/>
              <a:t>M</a:t>
            </a:r>
            <a:r>
              <a:rPr lang="en" sz="1400"/>
              <a:t>igrate backend of two powerapp </a:t>
            </a:r>
            <a:endParaRPr/>
          </a:p>
          <a:p>
            <a:pPr indent="-317500" lvl="1" marL="914400" rtl="0" algn="l">
              <a:lnSpc>
                <a:spcPct val="115000"/>
              </a:lnSpc>
              <a:spcBef>
                <a:spcPts val="0"/>
              </a:spcBef>
              <a:spcAft>
                <a:spcPts val="0"/>
              </a:spcAft>
              <a:buSzPts val="1400"/>
              <a:buChar char="○"/>
            </a:pPr>
            <a:r>
              <a:rPr lang="en" sz="1400"/>
              <a:t>Recreated sharepoint lists into SQL tables</a:t>
            </a:r>
            <a:endParaRPr/>
          </a:p>
          <a:p>
            <a:pPr indent="-317500" lvl="1" marL="914400" rtl="0" algn="l">
              <a:lnSpc>
                <a:spcPct val="115000"/>
              </a:lnSpc>
              <a:spcBef>
                <a:spcPts val="0"/>
              </a:spcBef>
              <a:spcAft>
                <a:spcPts val="0"/>
              </a:spcAft>
              <a:buSzPts val="1400"/>
              <a:buChar char="○"/>
            </a:pPr>
            <a:r>
              <a:rPr lang="en" sz="1400">
                <a:solidFill>
                  <a:srgbClr val="434343"/>
                </a:solidFill>
              </a:rPr>
              <a:t>C</a:t>
            </a:r>
            <a:r>
              <a:rPr lang="en" sz="1400">
                <a:solidFill>
                  <a:srgbClr val="434343"/>
                </a:solidFill>
              </a:rPr>
              <a:t>reated power apps dev environment</a:t>
            </a:r>
            <a:endParaRPr/>
          </a:p>
          <a:p>
            <a:pPr indent="-317500" lvl="1" marL="914400" rtl="0" algn="l">
              <a:lnSpc>
                <a:spcPct val="115000"/>
              </a:lnSpc>
              <a:spcBef>
                <a:spcPts val="0"/>
              </a:spcBef>
              <a:spcAft>
                <a:spcPts val="0"/>
              </a:spcAft>
              <a:buSzPts val="1400"/>
              <a:buChar char="○"/>
            </a:pPr>
            <a:r>
              <a:rPr lang="en" sz="1400">
                <a:solidFill>
                  <a:srgbClr val="434343"/>
                </a:solidFill>
              </a:rPr>
              <a:t>G</a:t>
            </a:r>
            <a:r>
              <a:rPr lang="en" sz="1400">
                <a:solidFill>
                  <a:srgbClr val="434343"/>
                </a:solidFill>
              </a:rPr>
              <a:t>ained proper access</a:t>
            </a:r>
            <a:endParaRPr sz="1400">
              <a:solidFill>
                <a:srgbClr val="434343"/>
              </a:solidFill>
            </a:endParaRPr>
          </a:p>
          <a:p>
            <a:pPr indent="0" lvl="0" marL="914400" rtl="0" algn="l">
              <a:lnSpc>
                <a:spcPct val="115000"/>
              </a:lnSpc>
              <a:spcBef>
                <a:spcPts val="0"/>
              </a:spcBef>
              <a:spcAft>
                <a:spcPts val="0"/>
              </a:spcAft>
              <a:buNone/>
            </a:pPr>
            <a:r>
              <a:t/>
            </a:r>
            <a:endParaRPr>
              <a:solidFill>
                <a:srgbClr val="434343"/>
              </a:solidFill>
            </a:endParaRPr>
          </a:p>
          <a:p>
            <a:pPr indent="-342900" lvl="0" marL="457200" rtl="0" algn="l">
              <a:lnSpc>
                <a:spcPct val="115000"/>
              </a:lnSpc>
              <a:spcBef>
                <a:spcPts val="0"/>
              </a:spcBef>
              <a:spcAft>
                <a:spcPts val="0"/>
              </a:spcAft>
              <a:buSzPts val="1800"/>
              <a:buChar char="●"/>
            </a:pPr>
            <a:r>
              <a:rPr lang="en"/>
              <a:t>Enrollment App</a:t>
            </a:r>
            <a:endParaRPr/>
          </a:p>
          <a:p>
            <a:pPr indent="-317500" lvl="1" marL="914400" rtl="0" algn="l">
              <a:lnSpc>
                <a:spcPct val="115000"/>
              </a:lnSpc>
              <a:spcBef>
                <a:spcPts val="0"/>
              </a:spcBef>
              <a:spcAft>
                <a:spcPts val="0"/>
              </a:spcAft>
              <a:buSzPts val="1400"/>
              <a:buChar char="○"/>
            </a:pPr>
            <a:r>
              <a:rPr lang="en"/>
              <a:t>Navigate through Adobe Sign and API</a:t>
            </a:r>
            <a:endParaRPr/>
          </a:p>
          <a:p>
            <a:pPr indent="-317500" lvl="1" marL="914400" rtl="0" algn="l">
              <a:lnSpc>
                <a:spcPct val="115000"/>
              </a:lnSpc>
              <a:spcBef>
                <a:spcPts val="0"/>
              </a:spcBef>
              <a:spcAft>
                <a:spcPts val="0"/>
              </a:spcAft>
              <a:buSzPts val="1400"/>
              <a:buChar char="○"/>
            </a:pPr>
            <a:r>
              <a:rPr lang="en"/>
              <a:t>Using PDF libraries to fill out PDF forms.</a:t>
            </a:r>
            <a:endParaRPr/>
          </a:p>
          <a:p>
            <a:pPr indent="-317500" lvl="1" marL="914400" rtl="0" algn="l">
              <a:lnSpc>
                <a:spcPct val="115000"/>
              </a:lnSpc>
              <a:spcBef>
                <a:spcPts val="0"/>
              </a:spcBef>
              <a:spcAft>
                <a:spcPts val="0"/>
              </a:spcAft>
              <a:buSzPts val="1400"/>
              <a:buChar char="○"/>
            </a:pPr>
            <a:r>
              <a:rPr lang="en"/>
              <a:t>Create workflows to send the forms to employees and Company(HR,Manager…)</a:t>
            </a:r>
            <a:endParaRPr/>
          </a:p>
          <a:p>
            <a:pPr indent="-317500" lvl="2" marL="1371600" rtl="0" algn="l">
              <a:lnSpc>
                <a:spcPct val="115000"/>
              </a:lnSpc>
              <a:spcBef>
                <a:spcPts val="0"/>
              </a:spcBef>
              <a:spcAft>
                <a:spcPts val="0"/>
              </a:spcAft>
              <a:buSzPts val="1400"/>
              <a:buChar char="■"/>
            </a:pPr>
            <a:r>
              <a:rPr lang="en"/>
              <a:t>Signed forms are automatically uploaded to Box.com</a:t>
            </a:r>
            <a:endParaRPr/>
          </a:p>
          <a:p>
            <a:pPr indent="-317500" lvl="1" marL="914400" rtl="0" algn="l">
              <a:lnSpc>
                <a:spcPct val="115000"/>
              </a:lnSpc>
              <a:spcBef>
                <a:spcPts val="0"/>
              </a:spcBef>
              <a:spcAft>
                <a:spcPts val="0"/>
              </a:spcAft>
              <a:buSzPts val="1400"/>
              <a:buChar char="○"/>
            </a:pPr>
            <a:r>
              <a:rPr lang="en"/>
              <a:t>Updated UI</a:t>
            </a:r>
            <a:endParaRPr/>
          </a:p>
          <a:p>
            <a:pPr indent="-317500" lvl="1" marL="914400" rtl="0" algn="l">
              <a:lnSpc>
                <a:spcPct val="115000"/>
              </a:lnSpc>
              <a:spcBef>
                <a:spcPts val="0"/>
              </a:spcBef>
              <a:spcAft>
                <a:spcPts val="0"/>
              </a:spcAft>
              <a:buSzPts val="1400"/>
              <a:buChar char="○"/>
            </a:pPr>
            <a:r>
              <a:rPr lang="en"/>
              <a:t>New Admin Features</a:t>
            </a:r>
            <a:endParaRPr/>
          </a:p>
        </p:txBody>
      </p:sp>
      <p:sp>
        <p:nvSpPr>
          <p:cNvPr id="267" name="Google Shape;267;p2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3333"/>
              <a:buNone/>
            </a:pPr>
            <a:r>
              <a:rPr lang="en"/>
              <a:t>What we accomplished </a:t>
            </a:r>
            <a:endParaRPr/>
          </a:p>
        </p:txBody>
      </p:sp>
      <p:pic>
        <p:nvPicPr>
          <p:cNvPr id="268" name="Google Shape;268;p25"/>
          <p:cNvPicPr preferRelativeResize="0"/>
          <p:nvPr/>
        </p:nvPicPr>
        <p:blipFill>
          <a:blip r:embed="rId3">
            <a:alphaModFix/>
          </a:blip>
          <a:stretch>
            <a:fillRect/>
          </a:stretch>
        </p:blipFill>
        <p:spPr>
          <a:xfrm>
            <a:off x="6028875" y="1655362"/>
            <a:ext cx="2681073" cy="1832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12685f02e82_0_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Live Demo</a:t>
            </a:r>
            <a:endParaRPr/>
          </a:p>
        </p:txBody>
      </p:sp>
      <p:sp>
        <p:nvSpPr>
          <p:cNvPr id="274" name="Google Shape;274;g12685f02e82_0_0">
            <a:hlinkClick r:id="rId3"/>
          </p:cNvPr>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Ryan, Albert, Joshua</a:t>
            </a:r>
            <a:endParaRPr/>
          </a:p>
        </p:txBody>
      </p:sp>
      <p:sp>
        <p:nvSpPr>
          <p:cNvPr id="275" name="Google Shape;275;g12685f02e82_0_0"/>
          <p:cNvSpPr txBox="1"/>
          <p:nvPr/>
        </p:nvSpPr>
        <p:spPr>
          <a:xfrm>
            <a:off x="792975" y="728700"/>
            <a:ext cx="6868800" cy="36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300" u="sng">
                <a:solidFill>
                  <a:schemeClr val="hlink"/>
                </a:solidFill>
                <a:hlinkClick r:id="rId4"/>
              </a:rPr>
              <a:t>https://youtu.be/TAMZ3WJH5zE</a:t>
            </a:r>
            <a:endParaRPr sz="2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7"/>
          <p:cNvSpPr txBox="1"/>
          <p:nvPr>
            <p:ph type="title"/>
          </p:nvPr>
        </p:nvSpPr>
        <p:spPr>
          <a:xfrm>
            <a:off x="2671050" y="2094450"/>
            <a:ext cx="38019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
              <a:t>Thanks for Listening!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
          <p:cNvSpPr txBox="1"/>
          <p:nvPr>
            <p:ph idx="1" type="body"/>
          </p:nvPr>
        </p:nvSpPr>
        <p:spPr>
          <a:xfrm>
            <a:off x="819150" y="1526350"/>
            <a:ext cx="7713300" cy="3485700"/>
          </a:xfrm>
          <a:prstGeom prst="rect">
            <a:avLst/>
          </a:prstGeom>
          <a:noFill/>
          <a:ln>
            <a:noFill/>
          </a:ln>
        </p:spPr>
        <p:txBody>
          <a:bodyPr anchorCtr="0" anchor="t" bIns="91425" lIns="91425" spcFirstLastPara="1" rIns="91425" wrap="square" tIns="91425">
            <a:normAutofit fontScale="55000" lnSpcReduction="20000"/>
          </a:bodyPr>
          <a:lstStyle/>
          <a:p>
            <a:pPr indent="0" lvl="0" marL="0" rtl="0" algn="l">
              <a:lnSpc>
                <a:spcPct val="115000"/>
              </a:lnSpc>
              <a:spcBef>
                <a:spcPts val="0"/>
              </a:spcBef>
              <a:spcAft>
                <a:spcPts val="0"/>
              </a:spcAft>
              <a:buNone/>
            </a:pPr>
            <a:r>
              <a:t/>
            </a:r>
            <a:endParaRPr sz="1320">
              <a:highlight>
                <a:schemeClr val="dk1"/>
              </a:highlight>
            </a:endParaRPr>
          </a:p>
          <a:p>
            <a:pPr indent="0" lvl="0" marL="0" rtl="0" algn="l">
              <a:lnSpc>
                <a:spcPct val="115000"/>
              </a:lnSpc>
              <a:spcBef>
                <a:spcPts val="0"/>
              </a:spcBef>
              <a:spcAft>
                <a:spcPts val="0"/>
              </a:spcAft>
              <a:buNone/>
            </a:pPr>
            <a:r>
              <a:t/>
            </a:r>
            <a:endParaRPr sz="1901">
              <a:highlight>
                <a:schemeClr val="dk1"/>
              </a:highlight>
            </a:endParaRPr>
          </a:p>
          <a:p>
            <a:pPr indent="0" lvl="0" marL="0" rtl="0" algn="l">
              <a:lnSpc>
                <a:spcPct val="115000"/>
              </a:lnSpc>
              <a:spcBef>
                <a:spcPts val="0"/>
              </a:spcBef>
              <a:spcAft>
                <a:spcPts val="0"/>
              </a:spcAft>
              <a:buNone/>
            </a:pPr>
            <a:r>
              <a:rPr lang="en" sz="3006">
                <a:highlight>
                  <a:schemeClr val="lt1"/>
                </a:highlight>
              </a:rPr>
              <a:t>Provide affordable legal services to individuals who can’t afford a private lawyer.</a:t>
            </a:r>
            <a:endParaRPr sz="3006">
              <a:highlight>
                <a:schemeClr val="lt1"/>
              </a:highlight>
            </a:endParaRPr>
          </a:p>
          <a:p>
            <a:pPr indent="0" lvl="0" marL="0" rtl="0" algn="l">
              <a:lnSpc>
                <a:spcPct val="115000"/>
              </a:lnSpc>
              <a:spcBef>
                <a:spcPts val="0"/>
              </a:spcBef>
              <a:spcAft>
                <a:spcPts val="0"/>
              </a:spcAft>
              <a:buNone/>
            </a:pPr>
            <a:r>
              <a:t/>
            </a:r>
            <a:endParaRPr sz="3006">
              <a:highlight>
                <a:schemeClr val="lt1"/>
              </a:highlight>
            </a:endParaRPr>
          </a:p>
          <a:p>
            <a:pPr indent="-333589" lvl="0" marL="457200" rtl="0" algn="l">
              <a:lnSpc>
                <a:spcPct val="115000"/>
              </a:lnSpc>
              <a:spcBef>
                <a:spcPts val="0"/>
              </a:spcBef>
              <a:spcAft>
                <a:spcPts val="0"/>
              </a:spcAft>
              <a:buSzPct val="100000"/>
              <a:buChar char="●"/>
            </a:pPr>
            <a:r>
              <a:rPr lang="en" sz="3006">
                <a:highlight>
                  <a:schemeClr val="lt1"/>
                </a:highlight>
              </a:rPr>
              <a:t>32 office locations throughout the county. Integral to supporting the department’s mission is a team of more than</a:t>
            </a:r>
            <a:endParaRPr sz="3006">
              <a:highlight>
                <a:schemeClr val="lt1"/>
              </a:highlight>
            </a:endParaRPr>
          </a:p>
          <a:p>
            <a:pPr indent="0" lvl="0" marL="457200" rtl="0" algn="l">
              <a:lnSpc>
                <a:spcPct val="115000"/>
              </a:lnSpc>
              <a:spcBef>
                <a:spcPts val="0"/>
              </a:spcBef>
              <a:spcAft>
                <a:spcPts val="0"/>
              </a:spcAft>
              <a:buNone/>
            </a:pPr>
            <a:r>
              <a:t/>
            </a:r>
            <a:endParaRPr sz="3006">
              <a:highlight>
                <a:schemeClr val="lt1"/>
              </a:highlight>
            </a:endParaRPr>
          </a:p>
          <a:p>
            <a:pPr indent="-333589" lvl="0" marL="914400" rtl="0" algn="l">
              <a:lnSpc>
                <a:spcPct val="115000"/>
              </a:lnSpc>
              <a:spcBef>
                <a:spcPts val="0"/>
              </a:spcBef>
              <a:spcAft>
                <a:spcPts val="0"/>
              </a:spcAft>
              <a:buSzPct val="100000"/>
              <a:buChar char="●"/>
            </a:pPr>
            <a:r>
              <a:rPr lang="en" sz="3006">
                <a:highlight>
                  <a:schemeClr val="lt1"/>
                </a:highlight>
              </a:rPr>
              <a:t>1,200 employees</a:t>
            </a:r>
            <a:endParaRPr sz="3006">
              <a:highlight>
                <a:schemeClr val="lt1"/>
              </a:highlight>
            </a:endParaRPr>
          </a:p>
          <a:p>
            <a:pPr indent="-333589" lvl="0" marL="914400" rtl="0" algn="l">
              <a:lnSpc>
                <a:spcPct val="115000"/>
              </a:lnSpc>
              <a:spcBef>
                <a:spcPts val="0"/>
              </a:spcBef>
              <a:spcAft>
                <a:spcPts val="0"/>
              </a:spcAft>
              <a:buSzPct val="100000"/>
              <a:buChar char="●"/>
            </a:pPr>
            <a:r>
              <a:rPr lang="en" sz="3006">
                <a:highlight>
                  <a:schemeClr val="lt1"/>
                </a:highlight>
              </a:rPr>
              <a:t>700 attorneys</a:t>
            </a:r>
            <a:endParaRPr sz="3006">
              <a:highlight>
                <a:schemeClr val="lt1"/>
              </a:highlight>
            </a:endParaRPr>
          </a:p>
          <a:p>
            <a:pPr indent="0" lvl="0" marL="0" rtl="0" algn="l">
              <a:lnSpc>
                <a:spcPct val="115000"/>
              </a:lnSpc>
              <a:spcBef>
                <a:spcPts val="0"/>
              </a:spcBef>
              <a:spcAft>
                <a:spcPts val="0"/>
              </a:spcAft>
              <a:buNone/>
            </a:pPr>
            <a:r>
              <a:t/>
            </a:r>
            <a:endParaRPr sz="3006"/>
          </a:p>
          <a:p>
            <a:pPr indent="-333589" lvl="0" marL="457200" rtl="0" algn="l">
              <a:lnSpc>
                <a:spcPct val="115000"/>
              </a:lnSpc>
              <a:spcBef>
                <a:spcPts val="0"/>
              </a:spcBef>
              <a:spcAft>
                <a:spcPts val="0"/>
              </a:spcAft>
              <a:buSzPct val="100000"/>
              <a:buChar char="●"/>
            </a:pPr>
            <a:r>
              <a:rPr lang="en" sz="3006"/>
              <a:t>A good IT infrastructure is crucial for the</a:t>
            </a:r>
            <a:endParaRPr sz="3006"/>
          </a:p>
          <a:p>
            <a:pPr indent="0" lvl="0" marL="457200" rtl="0" algn="l">
              <a:lnSpc>
                <a:spcPct val="115000"/>
              </a:lnSpc>
              <a:spcBef>
                <a:spcPts val="0"/>
              </a:spcBef>
              <a:spcAft>
                <a:spcPts val="0"/>
              </a:spcAft>
              <a:buNone/>
            </a:pPr>
            <a:r>
              <a:rPr lang="en" sz="3006"/>
              <a:t> success of their mission</a:t>
            </a:r>
            <a:endParaRPr sz="3006"/>
          </a:p>
          <a:p>
            <a:pPr indent="0" lvl="0" marL="914400" rtl="0" algn="l">
              <a:lnSpc>
                <a:spcPct val="115000"/>
              </a:lnSpc>
              <a:spcBef>
                <a:spcPts val="0"/>
              </a:spcBef>
              <a:spcAft>
                <a:spcPts val="0"/>
              </a:spcAft>
              <a:buNone/>
            </a:pPr>
            <a:r>
              <a:t/>
            </a:r>
            <a:endParaRPr b="1" sz="1200">
              <a:highlight>
                <a:schemeClr val="dk1"/>
              </a:highlight>
            </a:endParaRPr>
          </a:p>
          <a:p>
            <a:pPr indent="0" lvl="0" marL="0" rtl="0" algn="l">
              <a:lnSpc>
                <a:spcPct val="115000"/>
              </a:lnSpc>
              <a:spcBef>
                <a:spcPts val="0"/>
              </a:spcBef>
              <a:spcAft>
                <a:spcPts val="0"/>
              </a:spcAft>
              <a:buNone/>
            </a:pPr>
            <a:r>
              <a:t/>
            </a:r>
            <a:endParaRPr/>
          </a:p>
        </p:txBody>
      </p:sp>
      <p:sp>
        <p:nvSpPr>
          <p:cNvPr id="83" name="Google Shape;83;p2"/>
          <p:cNvSpPr txBox="1"/>
          <p:nvPr>
            <p:ph type="title"/>
          </p:nvPr>
        </p:nvSpPr>
        <p:spPr>
          <a:xfrm>
            <a:off x="819150" y="579975"/>
            <a:ext cx="7505700" cy="9546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92592"/>
              <a:buNone/>
            </a:pPr>
            <a:r>
              <a:rPr lang="en">
                <a:solidFill>
                  <a:schemeClr val="dk2"/>
                </a:solidFill>
              </a:rPr>
              <a:t>LA County Public Defender &amp; CSULA Senior Design Partnership</a:t>
            </a:r>
            <a:endParaRPr>
              <a:solidFill>
                <a:schemeClr val="dk2"/>
              </a:solidFill>
            </a:endParaRPr>
          </a:p>
        </p:txBody>
      </p:sp>
      <p:sp>
        <p:nvSpPr>
          <p:cNvPr id="84" name="Google Shape;84;p2"/>
          <p:cNvSpPr txBox="1"/>
          <p:nvPr/>
        </p:nvSpPr>
        <p:spPr>
          <a:xfrm>
            <a:off x="7814625" y="286200"/>
            <a:ext cx="993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Michael</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3"/>
          <p:cNvSpPr txBox="1"/>
          <p:nvPr>
            <p:ph type="title"/>
          </p:nvPr>
        </p:nvSpPr>
        <p:spPr>
          <a:xfrm>
            <a:off x="819150" y="389925"/>
            <a:ext cx="7505700" cy="954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000"/>
              <a:buNone/>
            </a:pPr>
            <a:r>
              <a:rPr lang="en">
                <a:solidFill>
                  <a:schemeClr val="dk2"/>
                </a:solidFill>
              </a:rPr>
              <a:t>Project Overview</a:t>
            </a:r>
            <a:endParaRPr>
              <a:solidFill>
                <a:schemeClr val="dk2"/>
              </a:solidFill>
            </a:endParaRPr>
          </a:p>
        </p:txBody>
      </p:sp>
      <p:sp>
        <p:nvSpPr>
          <p:cNvPr id="90" name="Google Shape;90;p3"/>
          <p:cNvSpPr txBox="1"/>
          <p:nvPr>
            <p:ph idx="1" type="body"/>
          </p:nvPr>
        </p:nvSpPr>
        <p:spPr>
          <a:xfrm>
            <a:off x="652875" y="1478925"/>
            <a:ext cx="7312800" cy="3880800"/>
          </a:xfrm>
          <a:prstGeom prst="rect">
            <a:avLst/>
          </a:prstGeom>
          <a:noFill/>
          <a:ln>
            <a:noFill/>
          </a:ln>
        </p:spPr>
        <p:txBody>
          <a:bodyPr anchorCtr="0" anchor="t" bIns="91425" lIns="91425" spcFirstLastPara="1" rIns="91425" wrap="square" tIns="91425">
            <a:normAutofit fontScale="85000" lnSpcReduction="20000"/>
          </a:bodyPr>
          <a:lstStyle/>
          <a:p>
            <a:pPr indent="-341947" lvl="0" marL="457200" rtl="0" algn="l">
              <a:lnSpc>
                <a:spcPct val="115000"/>
              </a:lnSpc>
              <a:spcBef>
                <a:spcPts val="0"/>
              </a:spcBef>
              <a:spcAft>
                <a:spcPts val="0"/>
              </a:spcAft>
              <a:buSzPct val="100000"/>
              <a:buChar char="●"/>
            </a:pPr>
            <a:r>
              <a:rPr b="1" lang="en" sz="2100"/>
              <a:t>Build Upon Employee/Staff digital </a:t>
            </a:r>
            <a:r>
              <a:rPr b="1" lang="en" sz="2100"/>
              <a:t>management applications </a:t>
            </a:r>
            <a:r>
              <a:rPr lang="en" sz="2100"/>
              <a:t>with </a:t>
            </a:r>
            <a:r>
              <a:rPr lang="en" sz="2100"/>
              <a:t>Public Defender IT team</a:t>
            </a:r>
            <a:endParaRPr sz="2100"/>
          </a:p>
          <a:p>
            <a:pPr indent="0" lvl="0" marL="457200" rtl="0" algn="l">
              <a:lnSpc>
                <a:spcPct val="115000"/>
              </a:lnSpc>
              <a:spcBef>
                <a:spcPts val="0"/>
              </a:spcBef>
              <a:spcAft>
                <a:spcPts val="0"/>
              </a:spcAft>
              <a:buNone/>
            </a:pPr>
            <a:r>
              <a:t/>
            </a:r>
            <a:endParaRPr sz="2100"/>
          </a:p>
          <a:p>
            <a:pPr indent="-341947" lvl="0" marL="457200" rtl="0" algn="l">
              <a:lnSpc>
                <a:spcPct val="115000"/>
              </a:lnSpc>
              <a:spcBef>
                <a:spcPts val="1200"/>
              </a:spcBef>
              <a:spcAft>
                <a:spcPts val="0"/>
              </a:spcAft>
              <a:buSzPct val="100000"/>
              <a:buChar char="●"/>
            </a:pPr>
            <a:r>
              <a:rPr b="1" lang="en" sz="2100"/>
              <a:t>1st Project Requirement</a:t>
            </a:r>
            <a:r>
              <a:rPr lang="en" sz="2100"/>
              <a:t>:  Migrate sharepoint list to Azure SQL cloud database</a:t>
            </a:r>
            <a:endParaRPr sz="2100"/>
          </a:p>
          <a:p>
            <a:pPr indent="-320357" lvl="1" marL="914400" rtl="0" algn="l">
              <a:lnSpc>
                <a:spcPct val="115000"/>
              </a:lnSpc>
              <a:spcBef>
                <a:spcPts val="0"/>
              </a:spcBef>
              <a:spcAft>
                <a:spcPts val="0"/>
              </a:spcAft>
              <a:buSzPct val="100000"/>
              <a:buChar char="○"/>
            </a:pPr>
            <a:r>
              <a:rPr lang="en" sz="1700"/>
              <a:t>PDGO</a:t>
            </a:r>
            <a:endParaRPr sz="1700"/>
          </a:p>
          <a:p>
            <a:pPr indent="-320357" lvl="1" marL="914400" rtl="0" algn="l">
              <a:lnSpc>
                <a:spcPct val="115000"/>
              </a:lnSpc>
              <a:spcBef>
                <a:spcPts val="0"/>
              </a:spcBef>
              <a:spcAft>
                <a:spcPts val="0"/>
              </a:spcAft>
              <a:buSzPct val="100000"/>
              <a:buChar char="○"/>
            </a:pPr>
            <a:r>
              <a:rPr lang="en" sz="1700"/>
              <a:t>HelpDesk</a:t>
            </a:r>
            <a:endParaRPr sz="1700"/>
          </a:p>
          <a:p>
            <a:pPr indent="0" lvl="0" marL="914400" rtl="0" algn="l">
              <a:lnSpc>
                <a:spcPct val="115000"/>
              </a:lnSpc>
              <a:spcBef>
                <a:spcPts val="0"/>
              </a:spcBef>
              <a:spcAft>
                <a:spcPts val="0"/>
              </a:spcAft>
              <a:buNone/>
            </a:pPr>
            <a:r>
              <a:t/>
            </a:r>
            <a:endParaRPr sz="1700"/>
          </a:p>
          <a:p>
            <a:pPr indent="-341947" lvl="0" marL="457200" rtl="0" algn="l">
              <a:lnSpc>
                <a:spcPct val="115000"/>
              </a:lnSpc>
              <a:spcBef>
                <a:spcPts val="1200"/>
              </a:spcBef>
              <a:spcAft>
                <a:spcPts val="0"/>
              </a:spcAft>
              <a:buSzPct val="100000"/>
              <a:buChar char="●"/>
            </a:pPr>
            <a:r>
              <a:rPr b="1" lang="en" sz="2100"/>
              <a:t>2nd Project Requirement</a:t>
            </a:r>
            <a:r>
              <a:rPr lang="en" sz="2100"/>
              <a:t>: Redesign a web application that digitizes new hire </a:t>
            </a:r>
            <a:r>
              <a:rPr lang="en" sz="2100"/>
              <a:t>onboarding</a:t>
            </a:r>
            <a:r>
              <a:rPr lang="en" sz="2100"/>
              <a:t> process</a:t>
            </a:r>
            <a:endParaRPr sz="2100"/>
          </a:p>
          <a:p>
            <a:pPr indent="0" lvl="0" marL="457200" rtl="0" algn="l">
              <a:lnSpc>
                <a:spcPct val="115000"/>
              </a:lnSpc>
              <a:spcBef>
                <a:spcPts val="1200"/>
              </a:spcBef>
              <a:spcAft>
                <a:spcPts val="0"/>
              </a:spcAft>
              <a:buNone/>
            </a:pPr>
            <a:r>
              <a:t/>
            </a:r>
            <a:endParaRPr/>
          </a:p>
          <a:p>
            <a:pPr indent="0" lvl="0" marL="0" rtl="0" algn="l">
              <a:lnSpc>
                <a:spcPct val="115000"/>
              </a:lnSpc>
              <a:spcBef>
                <a:spcPts val="1200"/>
              </a:spcBef>
              <a:spcAft>
                <a:spcPts val="1200"/>
              </a:spcAft>
              <a:buSzPct val="72222"/>
              <a:buNone/>
            </a:pPr>
            <a:r>
              <a:t/>
            </a:r>
            <a:endParaRPr/>
          </a:p>
        </p:txBody>
      </p:sp>
      <p:sp>
        <p:nvSpPr>
          <p:cNvPr id="91" name="Google Shape;91;p3"/>
          <p:cNvSpPr txBox="1"/>
          <p:nvPr/>
        </p:nvSpPr>
        <p:spPr>
          <a:xfrm>
            <a:off x="7965675" y="223000"/>
            <a:ext cx="93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Michael</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4"/>
          <p:cNvSpPr txBox="1"/>
          <p:nvPr>
            <p:ph type="title"/>
          </p:nvPr>
        </p:nvSpPr>
        <p:spPr>
          <a:xfrm>
            <a:off x="819150" y="464025"/>
            <a:ext cx="7505700" cy="954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000"/>
              <a:buNone/>
            </a:pPr>
            <a:r>
              <a:rPr b="1" lang="en">
                <a:solidFill>
                  <a:schemeClr val="dk2"/>
                </a:solidFill>
              </a:rPr>
              <a:t>Microsoft Power Platform</a:t>
            </a:r>
            <a:endParaRPr b="1">
              <a:solidFill>
                <a:schemeClr val="dk2"/>
              </a:solidFill>
            </a:endParaRPr>
          </a:p>
        </p:txBody>
      </p:sp>
      <p:sp>
        <p:nvSpPr>
          <p:cNvPr id="97" name="Google Shape;97;p4"/>
          <p:cNvSpPr txBox="1"/>
          <p:nvPr>
            <p:ph idx="1" type="body"/>
          </p:nvPr>
        </p:nvSpPr>
        <p:spPr>
          <a:xfrm>
            <a:off x="525025" y="1291125"/>
            <a:ext cx="8267400" cy="3009600"/>
          </a:xfrm>
          <a:prstGeom prst="rect">
            <a:avLst/>
          </a:prstGeom>
          <a:noFill/>
          <a:ln>
            <a:noFill/>
          </a:ln>
        </p:spPr>
        <p:txBody>
          <a:bodyPr anchorCtr="0" anchor="t" bIns="91425" lIns="91425" spcFirstLastPara="1" rIns="91425" wrap="square" tIns="91425">
            <a:normAutofit/>
          </a:bodyPr>
          <a:lstStyle/>
          <a:p>
            <a:pPr indent="-317500" lvl="0" marL="457200" rtl="0" algn="l">
              <a:lnSpc>
                <a:spcPct val="115000"/>
              </a:lnSpc>
              <a:spcBef>
                <a:spcPts val="0"/>
              </a:spcBef>
              <a:spcAft>
                <a:spcPts val="0"/>
              </a:spcAft>
              <a:buSzPts val="1400"/>
              <a:buChar char="●"/>
            </a:pPr>
            <a:r>
              <a:rPr lang="en" sz="1900"/>
              <a:t>Public Defender uses the Microsoft 365 environment (Sharepoint, Outlook, Teams) and  PowerApps for their current web and mobile employee &amp; staff management processes</a:t>
            </a:r>
            <a:endParaRPr sz="1900"/>
          </a:p>
          <a:p>
            <a:pPr indent="0" lvl="0" marL="457200" rtl="0" algn="l">
              <a:lnSpc>
                <a:spcPct val="115000"/>
              </a:lnSpc>
              <a:spcBef>
                <a:spcPts val="1200"/>
              </a:spcBef>
              <a:spcAft>
                <a:spcPts val="0"/>
              </a:spcAft>
              <a:buSzPts val="1300"/>
              <a:buNone/>
            </a:pPr>
            <a:r>
              <a:t/>
            </a:r>
            <a:endParaRPr/>
          </a:p>
          <a:p>
            <a:pPr indent="0" lvl="0" marL="457200" rtl="0" algn="l">
              <a:lnSpc>
                <a:spcPct val="115000"/>
              </a:lnSpc>
              <a:spcBef>
                <a:spcPts val="1200"/>
              </a:spcBef>
              <a:spcAft>
                <a:spcPts val="0"/>
              </a:spcAft>
              <a:buSzPts val="1300"/>
              <a:buNone/>
            </a:pPr>
            <a:r>
              <a:t/>
            </a:r>
            <a:endParaRPr sz="1300">
              <a:highlight>
                <a:schemeClr val="dk1"/>
              </a:highlight>
            </a:endParaRPr>
          </a:p>
          <a:p>
            <a:pPr indent="0" lvl="0" marL="914400" rtl="0" algn="l">
              <a:lnSpc>
                <a:spcPct val="115000"/>
              </a:lnSpc>
              <a:spcBef>
                <a:spcPts val="1200"/>
              </a:spcBef>
              <a:spcAft>
                <a:spcPts val="1200"/>
              </a:spcAft>
              <a:buSzPts val="1300"/>
              <a:buNone/>
            </a:pPr>
            <a:r>
              <a:t/>
            </a:r>
            <a:endParaRPr sz="1300">
              <a:highlight>
                <a:schemeClr val="dk1"/>
              </a:highlight>
            </a:endParaRPr>
          </a:p>
        </p:txBody>
      </p:sp>
      <p:sp>
        <p:nvSpPr>
          <p:cNvPr id="98" name="Google Shape;98;p4"/>
          <p:cNvSpPr txBox="1"/>
          <p:nvPr/>
        </p:nvSpPr>
        <p:spPr>
          <a:xfrm>
            <a:off x="7848650" y="270050"/>
            <a:ext cx="105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400"/>
              <a:buFont typeface="Arial"/>
              <a:buNone/>
            </a:pPr>
            <a:r>
              <a:rPr lang="en">
                <a:latin typeface="Calibri"/>
                <a:ea typeface="Calibri"/>
                <a:cs typeface="Calibri"/>
                <a:sym typeface="Calibri"/>
              </a:rPr>
              <a:t>Michael</a:t>
            </a:r>
            <a:endParaRPr>
              <a:latin typeface="Calibri"/>
              <a:ea typeface="Calibri"/>
              <a:cs typeface="Calibri"/>
              <a:sym typeface="Calibri"/>
            </a:endParaRPr>
          </a:p>
        </p:txBody>
      </p:sp>
      <p:pic>
        <p:nvPicPr>
          <p:cNvPr id="99" name="Google Shape;99;p4"/>
          <p:cNvPicPr preferRelativeResize="0"/>
          <p:nvPr/>
        </p:nvPicPr>
        <p:blipFill rotWithShape="1">
          <a:blip r:embed="rId3">
            <a:alphaModFix/>
          </a:blip>
          <a:srcRect b="0" l="0" r="0" t="0"/>
          <a:stretch/>
        </p:blipFill>
        <p:spPr>
          <a:xfrm>
            <a:off x="2439575" y="2640575"/>
            <a:ext cx="4264850" cy="2215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5"/>
          <p:cNvSpPr txBox="1"/>
          <p:nvPr>
            <p:ph type="title"/>
          </p:nvPr>
        </p:nvSpPr>
        <p:spPr>
          <a:xfrm>
            <a:off x="1638300" y="775625"/>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
              <a:t>Power Apps</a:t>
            </a:r>
            <a:endParaRPr/>
          </a:p>
        </p:txBody>
      </p:sp>
      <p:sp>
        <p:nvSpPr>
          <p:cNvPr id="105" name="Google Shape;105;p5"/>
          <p:cNvSpPr txBox="1"/>
          <p:nvPr>
            <p:ph idx="1" type="body"/>
          </p:nvPr>
        </p:nvSpPr>
        <p:spPr>
          <a:xfrm>
            <a:off x="0" y="1443675"/>
            <a:ext cx="4773300" cy="3493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t/>
            </a:r>
            <a:endParaRPr/>
          </a:p>
          <a:p>
            <a:pPr indent="-336550" lvl="0" marL="457200" rtl="0" algn="l">
              <a:lnSpc>
                <a:spcPct val="115000"/>
              </a:lnSpc>
              <a:spcBef>
                <a:spcPts val="1200"/>
              </a:spcBef>
              <a:spcAft>
                <a:spcPts val="0"/>
              </a:spcAft>
              <a:buSzPts val="1700"/>
              <a:buChar char="●"/>
            </a:pPr>
            <a:r>
              <a:rPr lang="en" sz="1700">
                <a:highlight>
                  <a:schemeClr val="lt1"/>
                </a:highlight>
              </a:rPr>
              <a:t>Power Apps, included in Power Platform, is a combination of apps, services, and connectors, as well as a data platform, that provides a swift development environment to build custom apps </a:t>
            </a:r>
            <a:endParaRPr sz="1700">
              <a:highlight>
                <a:schemeClr val="lt1"/>
              </a:highlight>
            </a:endParaRPr>
          </a:p>
          <a:p>
            <a:pPr indent="-336550" lvl="0" marL="457200" rtl="0" algn="l">
              <a:lnSpc>
                <a:spcPct val="115000"/>
              </a:lnSpc>
              <a:spcBef>
                <a:spcPts val="0"/>
              </a:spcBef>
              <a:spcAft>
                <a:spcPts val="0"/>
              </a:spcAft>
              <a:buSzPts val="1700"/>
              <a:buChar char="●"/>
            </a:pPr>
            <a:r>
              <a:rPr lang="en" sz="1700">
                <a:highlight>
                  <a:schemeClr val="lt1"/>
                </a:highlight>
              </a:rPr>
              <a:t>Power Apps allows you to quickly build custom apps that connect to your data without having to write too much code</a:t>
            </a:r>
            <a:endParaRPr>
              <a:highlight>
                <a:schemeClr val="lt1"/>
              </a:highlight>
            </a:endParaRPr>
          </a:p>
        </p:txBody>
      </p:sp>
      <p:pic>
        <p:nvPicPr>
          <p:cNvPr id="106" name="Google Shape;106;p5"/>
          <p:cNvPicPr preferRelativeResize="0"/>
          <p:nvPr/>
        </p:nvPicPr>
        <p:blipFill rotWithShape="1">
          <a:blip r:embed="rId3">
            <a:alphaModFix/>
          </a:blip>
          <a:srcRect b="0" l="0" r="0" t="0"/>
          <a:stretch/>
        </p:blipFill>
        <p:spPr>
          <a:xfrm>
            <a:off x="293824" y="507350"/>
            <a:ext cx="1344475" cy="1066775"/>
          </a:xfrm>
          <a:prstGeom prst="rect">
            <a:avLst/>
          </a:prstGeom>
          <a:noFill/>
          <a:ln>
            <a:noFill/>
          </a:ln>
        </p:spPr>
      </p:pic>
      <p:sp>
        <p:nvSpPr>
          <p:cNvPr id="107" name="Google Shape;107;p5"/>
          <p:cNvSpPr txBox="1"/>
          <p:nvPr/>
        </p:nvSpPr>
        <p:spPr>
          <a:xfrm>
            <a:off x="6982675" y="107150"/>
            <a:ext cx="2235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
                <a:latin typeface="Calibri"/>
                <a:ea typeface="Calibri"/>
                <a:cs typeface="Calibri"/>
                <a:sym typeface="Calibri"/>
              </a:rPr>
              <a:t>Michael</a:t>
            </a:r>
            <a:endParaRPr b="0" i="0" sz="1400" u="none" cap="none" strike="noStrike">
              <a:solidFill>
                <a:srgbClr val="000000"/>
              </a:solidFill>
              <a:latin typeface="Calibri"/>
              <a:ea typeface="Calibri"/>
              <a:cs typeface="Calibri"/>
              <a:sym typeface="Calibri"/>
            </a:endParaRPr>
          </a:p>
        </p:txBody>
      </p:sp>
      <p:pic>
        <p:nvPicPr>
          <p:cNvPr id="108" name="Google Shape;108;p5"/>
          <p:cNvPicPr preferRelativeResize="0"/>
          <p:nvPr/>
        </p:nvPicPr>
        <p:blipFill>
          <a:blip r:embed="rId4">
            <a:alphaModFix/>
          </a:blip>
          <a:stretch>
            <a:fillRect/>
          </a:stretch>
        </p:blipFill>
        <p:spPr>
          <a:xfrm>
            <a:off x="5097075" y="1998499"/>
            <a:ext cx="3945126" cy="19467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7"/>
          <p:cNvSpPr txBox="1"/>
          <p:nvPr>
            <p:ph type="title"/>
          </p:nvPr>
        </p:nvSpPr>
        <p:spPr>
          <a:xfrm>
            <a:off x="819150" y="464000"/>
            <a:ext cx="7505700" cy="954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000"/>
              <a:buNone/>
            </a:pPr>
            <a:r>
              <a:rPr lang="en">
                <a:solidFill>
                  <a:schemeClr val="dk2"/>
                </a:solidFill>
              </a:rPr>
              <a:t>LACPD (Web &amp; Mobile) Power Apps</a:t>
            </a:r>
            <a:endParaRPr>
              <a:solidFill>
                <a:schemeClr val="dk2"/>
              </a:solidFill>
            </a:endParaRPr>
          </a:p>
        </p:txBody>
      </p:sp>
      <p:sp>
        <p:nvSpPr>
          <p:cNvPr id="114" name="Google Shape;114;p7"/>
          <p:cNvSpPr txBox="1"/>
          <p:nvPr>
            <p:ph idx="1" type="body"/>
          </p:nvPr>
        </p:nvSpPr>
        <p:spPr>
          <a:xfrm>
            <a:off x="1157750" y="1632475"/>
            <a:ext cx="2899500" cy="2529300"/>
          </a:xfrm>
          <a:prstGeom prst="rect">
            <a:avLst/>
          </a:prstGeom>
          <a:noFill/>
          <a:ln>
            <a:noFill/>
          </a:ln>
        </p:spPr>
        <p:txBody>
          <a:bodyPr anchorCtr="0" anchor="t" bIns="91425" lIns="91425" spcFirstLastPara="1" rIns="91425" wrap="square" tIns="91425">
            <a:normAutofit/>
          </a:bodyPr>
          <a:lstStyle/>
          <a:p>
            <a:pPr indent="-400050" lvl="0" marL="457200" rtl="0" algn="l">
              <a:lnSpc>
                <a:spcPct val="115000"/>
              </a:lnSpc>
              <a:spcBef>
                <a:spcPts val="0"/>
              </a:spcBef>
              <a:spcAft>
                <a:spcPts val="0"/>
              </a:spcAft>
              <a:buSzPts val="2700"/>
              <a:buChar char="●"/>
            </a:pPr>
            <a:r>
              <a:rPr b="1" lang="en" sz="2700"/>
              <a:t>PDGO </a:t>
            </a:r>
            <a:endParaRPr b="1" sz="2700"/>
          </a:p>
          <a:p>
            <a:pPr indent="0" lvl="0" marL="457200" rtl="0" algn="l">
              <a:lnSpc>
                <a:spcPct val="115000"/>
              </a:lnSpc>
              <a:spcBef>
                <a:spcPts val="0"/>
              </a:spcBef>
              <a:spcAft>
                <a:spcPts val="0"/>
              </a:spcAft>
              <a:buNone/>
            </a:pPr>
            <a:r>
              <a:t/>
            </a:r>
            <a:endParaRPr b="1" sz="2700"/>
          </a:p>
          <a:p>
            <a:pPr indent="-400050" lvl="0" marL="457200" rtl="0" algn="l">
              <a:lnSpc>
                <a:spcPct val="115000"/>
              </a:lnSpc>
              <a:spcBef>
                <a:spcPts val="1200"/>
              </a:spcBef>
              <a:spcAft>
                <a:spcPts val="0"/>
              </a:spcAft>
              <a:buSzPts val="2700"/>
              <a:buChar char="●"/>
            </a:pPr>
            <a:r>
              <a:rPr b="1" lang="en" sz="2700"/>
              <a:t>HelpDesk</a:t>
            </a:r>
            <a:endParaRPr b="1" sz="2700"/>
          </a:p>
        </p:txBody>
      </p:sp>
      <p:sp>
        <p:nvSpPr>
          <p:cNvPr id="115" name="Google Shape;115;p7"/>
          <p:cNvSpPr txBox="1"/>
          <p:nvPr/>
        </p:nvSpPr>
        <p:spPr>
          <a:xfrm>
            <a:off x="6982675" y="107150"/>
            <a:ext cx="2235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Simon</a:t>
            </a:r>
            <a:endParaRPr b="0" i="0" sz="1400" u="none" cap="none" strike="noStrike">
              <a:solidFill>
                <a:srgbClr val="000000"/>
              </a:solidFill>
              <a:latin typeface="Calibri"/>
              <a:ea typeface="Calibri"/>
              <a:cs typeface="Calibri"/>
              <a:sym typeface="Calibri"/>
            </a:endParaRPr>
          </a:p>
        </p:txBody>
      </p:sp>
      <p:pic>
        <p:nvPicPr>
          <p:cNvPr id="116" name="Google Shape;116;p7"/>
          <p:cNvPicPr preferRelativeResize="0"/>
          <p:nvPr/>
        </p:nvPicPr>
        <p:blipFill>
          <a:blip r:embed="rId3">
            <a:alphaModFix/>
          </a:blip>
          <a:stretch>
            <a:fillRect/>
          </a:stretch>
        </p:blipFill>
        <p:spPr>
          <a:xfrm>
            <a:off x="3924025" y="1123575"/>
            <a:ext cx="3876951" cy="3815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3333"/>
              <a:buNone/>
            </a:pPr>
            <a:r>
              <a:rPr lang="en"/>
              <a:t>About PD-GO</a:t>
            </a:r>
            <a:endParaRPr/>
          </a:p>
        </p:txBody>
      </p:sp>
      <p:sp>
        <p:nvSpPr>
          <p:cNvPr id="122" name="Google Shape;122;p8"/>
          <p:cNvSpPr txBox="1"/>
          <p:nvPr>
            <p:ph idx="1" type="body"/>
          </p:nvPr>
        </p:nvSpPr>
        <p:spPr>
          <a:xfrm>
            <a:off x="616875" y="1250025"/>
            <a:ext cx="5003400" cy="3561300"/>
          </a:xfrm>
          <a:prstGeom prst="rect">
            <a:avLst/>
          </a:prstGeom>
          <a:noFill/>
          <a:ln>
            <a:noFill/>
          </a:ln>
        </p:spPr>
        <p:txBody>
          <a:bodyPr anchorCtr="0" anchor="t" bIns="91425" lIns="91425" spcFirstLastPara="1" rIns="91425" wrap="square" tIns="91425">
            <a:noAutofit/>
          </a:bodyPr>
          <a:lstStyle/>
          <a:p>
            <a:pPr indent="-342900" lvl="0" marL="457200" rtl="0" algn="l">
              <a:lnSpc>
                <a:spcPct val="95000"/>
              </a:lnSpc>
              <a:spcBef>
                <a:spcPts val="0"/>
              </a:spcBef>
              <a:spcAft>
                <a:spcPts val="0"/>
              </a:spcAft>
              <a:buSzPts val="1800"/>
              <a:buChar char="●"/>
            </a:pPr>
            <a:r>
              <a:rPr lang="en">
                <a:solidFill>
                  <a:srgbClr val="434343"/>
                </a:solidFill>
              </a:rPr>
              <a:t>PD-GO is a Power app that staff uses at LACPD to </a:t>
            </a:r>
            <a:endParaRPr/>
          </a:p>
          <a:p>
            <a:pPr indent="-342900" lvl="1" marL="914400" rtl="0" algn="l">
              <a:lnSpc>
                <a:spcPct val="95000"/>
              </a:lnSpc>
              <a:spcBef>
                <a:spcPts val="0"/>
              </a:spcBef>
              <a:spcAft>
                <a:spcPts val="0"/>
              </a:spcAft>
              <a:buSzPts val="1800"/>
              <a:buChar char="○"/>
            </a:pPr>
            <a:r>
              <a:rPr lang="en" sz="1800"/>
              <a:t>R</a:t>
            </a:r>
            <a:r>
              <a:rPr lang="en" sz="1800"/>
              <a:t>equest time off</a:t>
            </a:r>
            <a:endParaRPr sz="1800"/>
          </a:p>
          <a:p>
            <a:pPr indent="-342900" lvl="1" marL="914400" rtl="0" algn="l">
              <a:lnSpc>
                <a:spcPct val="95000"/>
              </a:lnSpc>
              <a:spcBef>
                <a:spcPts val="0"/>
              </a:spcBef>
              <a:spcAft>
                <a:spcPts val="0"/>
              </a:spcAft>
              <a:buSzPts val="1800"/>
              <a:buChar char="○"/>
            </a:pPr>
            <a:r>
              <a:rPr lang="en" sz="1800"/>
              <a:t>Request overtime </a:t>
            </a:r>
            <a:endParaRPr sz="1800"/>
          </a:p>
          <a:p>
            <a:pPr indent="-342900" lvl="1" marL="914400" rtl="0" algn="l">
              <a:lnSpc>
                <a:spcPct val="95000"/>
              </a:lnSpc>
              <a:spcBef>
                <a:spcPts val="0"/>
              </a:spcBef>
              <a:spcAft>
                <a:spcPts val="0"/>
              </a:spcAft>
              <a:buSzPts val="1800"/>
              <a:buChar char="○"/>
            </a:pPr>
            <a:r>
              <a:rPr lang="en" sz="1800"/>
              <a:t>Compensatory time requested</a:t>
            </a:r>
            <a:endParaRPr sz="1800"/>
          </a:p>
          <a:p>
            <a:pPr indent="-342900" lvl="1" marL="914400" rtl="0" algn="l">
              <a:lnSpc>
                <a:spcPct val="95000"/>
              </a:lnSpc>
              <a:spcBef>
                <a:spcPts val="0"/>
              </a:spcBef>
              <a:spcAft>
                <a:spcPts val="0"/>
              </a:spcAft>
              <a:buSzPts val="1800"/>
              <a:buChar char="○"/>
            </a:pPr>
            <a:r>
              <a:rPr lang="en" sz="1800"/>
              <a:t>Business calendar</a:t>
            </a:r>
            <a:endParaRPr sz="1800"/>
          </a:p>
          <a:p>
            <a:pPr indent="-342900" lvl="1" marL="914400" rtl="0" algn="l">
              <a:lnSpc>
                <a:spcPct val="95000"/>
              </a:lnSpc>
              <a:spcBef>
                <a:spcPts val="0"/>
              </a:spcBef>
              <a:spcAft>
                <a:spcPts val="0"/>
              </a:spcAft>
              <a:buSzPts val="1800"/>
              <a:buChar char="○"/>
            </a:pPr>
            <a:r>
              <a:rPr lang="en" sz="1800"/>
              <a:t>Mobile convenience</a:t>
            </a:r>
            <a:endParaRPr sz="1800">
              <a:solidFill>
                <a:srgbClr val="4A4A4A"/>
              </a:solidFill>
              <a:highlight>
                <a:srgbClr val="FFFFFF"/>
              </a:highlight>
            </a:endParaRPr>
          </a:p>
          <a:p>
            <a:pPr indent="-342900" lvl="0" marL="457200" rtl="0" algn="l">
              <a:lnSpc>
                <a:spcPct val="95000"/>
              </a:lnSpc>
              <a:spcBef>
                <a:spcPts val="0"/>
              </a:spcBef>
              <a:spcAft>
                <a:spcPts val="0"/>
              </a:spcAft>
              <a:buClr>
                <a:srgbClr val="4A4A4A"/>
              </a:buClr>
              <a:buSzPts val="1800"/>
              <a:buChar char="●"/>
            </a:pPr>
            <a:r>
              <a:rPr lang="en">
                <a:solidFill>
                  <a:srgbClr val="4A4A4A"/>
                </a:solidFill>
                <a:highlight>
                  <a:srgbClr val="FFFFFF"/>
                </a:highlight>
              </a:rPr>
              <a:t>Manage your personal leave requests and team leave requests in one place. When a request is completed, managers are notified via email and can quickly approve or decline based on the situation.  </a:t>
            </a:r>
            <a:endParaRPr/>
          </a:p>
        </p:txBody>
      </p:sp>
      <p:sp>
        <p:nvSpPr>
          <p:cNvPr id="123" name="Google Shape;123;p8"/>
          <p:cNvSpPr txBox="1"/>
          <p:nvPr/>
        </p:nvSpPr>
        <p:spPr>
          <a:xfrm>
            <a:off x="6982675" y="107150"/>
            <a:ext cx="2235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Simon</a:t>
            </a:r>
            <a:endParaRPr b="0" i="0" sz="1400" u="none" cap="none" strike="noStrike">
              <a:solidFill>
                <a:srgbClr val="000000"/>
              </a:solidFill>
              <a:latin typeface="Calibri"/>
              <a:ea typeface="Calibri"/>
              <a:cs typeface="Calibri"/>
              <a:sym typeface="Calibri"/>
            </a:endParaRPr>
          </a:p>
        </p:txBody>
      </p:sp>
      <p:pic>
        <p:nvPicPr>
          <p:cNvPr id="124" name="Google Shape;124;p8"/>
          <p:cNvPicPr preferRelativeResize="0"/>
          <p:nvPr/>
        </p:nvPicPr>
        <p:blipFill>
          <a:blip r:embed="rId3">
            <a:alphaModFix/>
          </a:blip>
          <a:stretch>
            <a:fillRect/>
          </a:stretch>
        </p:blipFill>
        <p:spPr>
          <a:xfrm>
            <a:off x="5620275" y="1753517"/>
            <a:ext cx="3350949" cy="21040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9"/>
          <p:cNvSpPr txBox="1"/>
          <p:nvPr>
            <p:ph type="title"/>
          </p:nvPr>
        </p:nvSpPr>
        <p:spPr>
          <a:xfrm>
            <a:off x="819150" y="507338"/>
            <a:ext cx="7505700" cy="515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2592"/>
              <a:buNone/>
            </a:pPr>
            <a:r>
              <a:rPr lang="en"/>
              <a:t>About Helpdesk</a:t>
            </a:r>
            <a:endParaRPr/>
          </a:p>
          <a:p>
            <a:pPr indent="0" lvl="0" marL="0" rtl="0" algn="l">
              <a:lnSpc>
                <a:spcPct val="100000"/>
              </a:lnSpc>
              <a:spcBef>
                <a:spcPts val="0"/>
              </a:spcBef>
              <a:spcAft>
                <a:spcPts val="0"/>
              </a:spcAft>
              <a:buSzPct val="92592"/>
              <a:buNone/>
            </a:pPr>
            <a:r>
              <a:t/>
            </a:r>
            <a:endParaRPr/>
          </a:p>
        </p:txBody>
      </p:sp>
      <p:sp>
        <p:nvSpPr>
          <p:cNvPr id="130" name="Google Shape;130;p9"/>
          <p:cNvSpPr txBox="1"/>
          <p:nvPr>
            <p:ph idx="1" type="body"/>
          </p:nvPr>
        </p:nvSpPr>
        <p:spPr>
          <a:xfrm>
            <a:off x="280375" y="1244200"/>
            <a:ext cx="4031700" cy="34434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1200"/>
              </a:spcBef>
              <a:spcAft>
                <a:spcPts val="0"/>
              </a:spcAft>
              <a:buSzPts val="1300"/>
              <a:buChar char="●"/>
            </a:pPr>
            <a:r>
              <a:rPr lang="en"/>
              <a:t>IT Support Request app</a:t>
            </a:r>
            <a:endParaRPr/>
          </a:p>
          <a:p>
            <a:pPr indent="-311150" lvl="0" marL="457200" rtl="0" algn="l">
              <a:lnSpc>
                <a:spcPct val="115000"/>
              </a:lnSpc>
              <a:spcBef>
                <a:spcPts val="0"/>
              </a:spcBef>
              <a:spcAft>
                <a:spcPts val="0"/>
              </a:spcAft>
              <a:buSzPts val="1300"/>
              <a:buChar char="●"/>
            </a:pPr>
            <a:r>
              <a:rPr lang="en"/>
              <a:t>LACPD employees submit IT </a:t>
            </a:r>
            <a:endParaRPr/>
          </a:p>
          <a:p>
            <a:pPr indent="0" lvl="0" marL="457200" rtl="0" algn="l">
              <a:lnSpc>
                <a:spcPct val="115000"/>
              </a:lnSpc>
              <a:spcBef>
                <a:spcPts val="0"/>
              </a:spcBef>
              <a:spcAft>
                <a:spcPts val="0"/>
              </a:spcAft>
              <a:buNone/>
            </a:pPr>
            <a:r>
              <a:rPr lang="en"/>
              <a:t>help requests</a:t>
            </a:r>
            <a:endParaRPr/>
          </a:p>
          <a:p>
            <a:pPr indent="-311150" lvl="0" marL="457200" rtl="0" algn="l">
              <a:lnSpc>
                <a:spcPct val="115000"/>
              </a:lnSpc>
              <a:spcBef>
                <a:spcPts val="0"/>
              </a:spcBef>
              <a:spcAft>
                <a:spcPts val="0"/>
              </a:spcAft>
              <a:buSzPts val="1300"/>
              <a:buChar char="●"/>
            </a:pPr>
            <a:r>
              <a:rPr lang="en"/>
              <a:t>Updates the progress on the</a:t>
            </a:r>
            <a:endParaRPr/>
          </a:p>
          <a:p>
            <a:pPr indent="0" lvl="0" marL="457200" rtl="0" algn="l">
              <a:lnSpc>
                <a:spcPct val="115000"/>
              </a:lnSpc>
              <a:spcBef>
                <a:spcPts val="0"/>
              </a:spcBef>
              <a:spcAft>
                <a:spcPts val="0"/>
              </a:spcAft>
              <a:buNone/>
            </a:pPr>
            <a:r>
              <a:rPr lang="en"/>
              <a:t> issue</a:t>
            </a:r>
            <a:endParaRPr/>
          </a:p>
        </p:txBody>
      </p:sp>
      <p:pic>
        <p:nvPicPr>
          <p:cNvPr id="131" name="Google Shape;131;p9"/>
          <p:cNvPicPr preferRelativeResize="0"/>
          <p:nvPr/>
        </p:nvPicPr>
        <p:blipFill rotWithShape="1">
          <a:blip r:embed="rId3">
            <a:alphaModFix/>
          </a:blip>
          <a:srcRect b="0" l="0" r="0" t="0"/>
          <a:stretch/>
        </p:blipFill>
        <p:spPr>
          <a:xfrm>
            <a:off x="4311975" y="2066051"/>
            <a:ext cx="1448242" cy="2549676"/>
          </a:xfrm>
          <a:prstGeom prst="rect">
            <a:avLst/>
          </a:prstGeom>
          <a:noFill/>
          <a:ln>
            <a:noFill/>
          </a:ln>
        </p:spPr>
      </p:pic>
      <p:pic>
        <p:nvPicPr>
          <p:cNvPr id="132" name="Google Shape;132;p9"/>
          <p:cNvPicPr preferRelativeResize="0"/>
          <p:nvPr/>
        </p:nvPicPr>
        <p:blipFill rotWithShape="1">
          <a:blip r:embed="rId4">
            <a:alphaModFix/>
          </a:blip>
          <a:srcRect b="0" l="0" r="0" t="0"/>
          <a:stretch/>
        </p:blipFill>
        <p:spPr>
          <a:xfrm>
            <a:off x="5843992" y="2066050"/>
            <a:ext cx="1448242" cy="2560724"/>
          </a:xfrm>
          <a:prstGeom prst="rect">
            <a:avLst/>
          </a:prstGeom>
          <a:noFill/>
          <a:ln>
            <a:noFill/>
          </a:ln>
        </p:spPr>
      </p:pic>
      <p:pic>
        <p:nvPicPr>
          <p:cNvPr id="133" name="Google Shape;133;p9"/>
          <p:cNvPicPr preferRelativeResize="0"/>
          <p:nvPr/>
        </p:nvPicPr>
        <p:blipFill rotWithShape="1">
          <a:blip r:embed="rId5">
            <a:alphaModFix/>
          </a:blip>
          <a:srcRect b="0" l="0" r="0" t="0"/>
          <a:stretch/>
        </p:blipFill>
        <p:spPr>
          <a:xfrm>
            <a:off x="7376009" y="2066051"/>
            <a:ext cx="1448241" cy="2541523"/>
          </a:xfrm>
          <a:prstGeom prst="rect">
            <a:avLst/>
          </a:prstGeom>
          <a:noFill/>
          <a:ln>
            <a:noFill/>
          </a:ln>
        </p:spPr>
      </p:pic>
      <p:sp>
        <p:nvSpPr>
          <p:cNvPr id="134" name="Google Shape;134;p9"/>
          <p:cNvSpPr txBox="1"/>
          <p:nvPr/>
        </p:nvSpPr>
        <p:spPr>
          <a:xfrm>
            <a:off x="6982675" y="107150"/>
            <a:ext cx="2235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Simon</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