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1031200" cy="3200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484" y="-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301875" y="685800"/>
            <a:ext cx="22542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685800"/>
            <a:ext cx="22542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Add MLpart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City LA Logo, ITA (done)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Add Accepted paper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/>
              <a:t>K. Macias, D. Somers, H. Owens, J. Holm, E. Sokolova, A. Nguyen, K. Gamboa,  K. Lam, M. Pourhomayoun, “Parameterized Model for Mobility Project Scoring and Estimation of Benefits”, Esri Conference, 2018.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577975" y="9245600"/>
            <a:ext cx="8861425" cy="1920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10591800" y="9245600"/>
            <a:ext cx="8861425" cy="1920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577975" y="9245600"/>
            <a:ext cx="17875249" cy="1920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01700" algn="l" rtl="0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sz="10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819150" algn="l" rtl="0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sz="9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730250" algn="l" rtl="0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sz="7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577975" y="9942513"/>
            <a:ext cx="17875249" cy="685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3154363" y="18135600"/>
            <a:ext cx="14722475" cy="8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None/>
              <a:defRPr sz="10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 sz="9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None/>
              <a:defRPr sz="7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 rot="5400000">
            <a:off x="4417219" y="13411994"/>
            <a:ext cx="25603200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 rot="5400000">
            <a:off x="-4596606" y="9019381"/>
            <a:ext cx="25603200" cy="132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01700" algn="l" rtl="0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sz="10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819150" algn="l" rtl="0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sz="9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730250" algn="l" rtl="0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sz="7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914400" y="9909176"/>
            <a:ext cx="19202401" cy="178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01700" algn="l" rtl="0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sz="10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819150" algn="l" rtl="0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sz="9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730250" algn="l" rtl="0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sz="7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122738" y="22402800"/>
            <a:ext cx="12619037" cy="264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4122738" y="2859088"/>
            <a:ext cx="12619037" cy="1920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122738" y="25047575"/>
            <a:ext cx="12619037" cy="37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050925" y="1274763"/>
            <a:ext cx="6919913" cy="5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223250" y="1274763"/>
            <a:ext cx="11757025" cy="2731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1050925" y="6697663"/>
            <a:ext cx="6919913" cy="2189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050925" y="1281113"/>
            <a:ext cx="1892935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050925" y="7164388"/>
            <a:ext cx="9293225" cy="29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1050925" y="10148888"/>
            <a:ext cx="9293225" cy="18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10683875" y="7164388"/>
            <a:ext cx="9296400" cy="29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10683875" y="10148888"/>
            <a:ext cx="9296400" cy="18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62113" y="20566063"/>
            <a:ext cx="17875249" cy="635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662113" y="13565188"/>
            <a:ext cx="17875249" cy="700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577975" y="2844800"/>
            <a:ext cx="17875249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577975" y="9245600"/>
            <a:ext cx="17875249" cy="1920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01700" algn="l" rtl="0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sz="10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819150" algn="l" rtl="0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sz="9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730250" algn="l" rtl="0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sz="7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sz="6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sz="4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338567" y="17806117"/>
            <a:ext cx="12234450" cy="3644100"/>
          </a:xfrm>
          <a:prstGeom prst="roundRect">
            <a:avLst>
              <a:gd name="adj" fmla="val 16667"/>
            </a:avLst>
          </a:prstGeom>
          <a:solidFill>
            <a:srgbClr val="151414"/>
          </a:solidFill>
          <a:ln w="9525" cap="flat" cmpd="sng">
            <a:solidFill>
              <a:srgbClr val="15141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2853375" y="22171875"/>
            <a:ext cx="7692600" cy="2994300"/>
          </a:xfrm>
          <a:prstGeom prst="roundRect">
            <a:avLst>
              <a:gd name="adj" fmla="val 16667"/>
            </a:avLst>
          </a:prstGeom>
          <a:solidFill>
            <a:srgbClr val="151414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335700" y="25600763"/>
            <a:ext cx="12257100" cy="3644100"/>
          </a:xfrm>
          <a:prstGeom prst="roundRect">
            <a:avLst>
              <a:gd name="adj" fmla="val 16667"/>
            </a:avLst>
          </a:prstGeom>
          <a:solidFill>
            <a:srgbClr val="15141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35700" y="18849250"/>
            <a:ext cx="12257100" cy="8555100"/>
          </a:xfrm>
          <a:prstGeom prst="flowChartAlternateProcess">
            <a:avLst/>
          </a:prstGeom>
          <a:solidFill>
            <a:srgbClr val="151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349200" y="12624838"/>
            <a:ext cx="20332800" cy="4913400"/>
          </a:xfrm>
          <a:prstGeom prst="roundRect">
            <a:avLst>
              <a:gd name="adj" fmla="val 16667"/>
            </a:avLst>
          </a:prstGeom>
          <a:solidFill>
            <a:srgbClr val="15141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12853375" y="17778550"/>
            <a:ext cx="7692600" cy="4284600"/>
          </a:xfrm>
          <a:prstGeom prst="roundRect">
            <a:avLst>
              <a:gd name="adj" fmla="val 16667"/>
            </a:avLst>
          </a:prstGeom>
          <a:solidFill>
            <a:srgbClr val="151414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349200" y="9348238"/>
            <a:ext cx="20332800" cy="4913400"/>
          </a:xfrm>
          <a:prstGeom prst="roundRect">
            <a:avLst>
              <a:gd name="adj" fmla="val 16667"/>
            </a:avLst>
          </a:prstGeom>
          <a:solidFill>
            <a:srgbClr val="15141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349200" y="10230575"/>
            <a:ext cx="20332800" cy="6781200"/>
          </a:xfrm>
          <a:prstGeom prst="flowChartAlternateProcess">
            <a:avLst/>
          </a:prstGeom>
          <a:solidFill>
            <a:srgbClr val="151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35700" y="29380175"/>
            <a:ext cx="20359800" cy="2315700"/>
          </a:xfrm>
          <a:prstGeom prst="roundRect">
            <a:avLst>
              <a:gd name="adj" fmla="val 16667"/>
            </a:avLst>
          </a:prstGeom>
          <a:solidFill>
            <a:srgbClr val="15141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0" y="0"/>
            <a:ext cx="21031200" cy="5257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628900" y="76200"/>
            <a:ext cx="15700500" cy="4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3025" tIns="151500" rIns="303025" bIns="151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6600"/>
              <a:buFont typeface="Arial"/>
              <a:buNone/>
            </a:pPr>
            <a:br>
              <a:rPr lang="en-US" sz="66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1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Team Members:</a:t>
            </a:r>
            <a: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Kevin Gamboa,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Kevin Lam, </a:t>
            </a:r>
            <a: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Alvin Nguyen,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Elizaveta Sokolova</a:t>
            </a:r>
            <a:b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Faculty Advisor:</a:t>
            </a:r>
            <a: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Dr. Pourhomayoun</a:t>
            </a:r>
            <a:b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000" b="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ity of LA / LADOT / DSF</a:t>
            </a:r>
            <a:r>
              <a:rPr lang="en-US" sz="30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Liaisons:</a:t>
            </a:r>
            <a: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Karina Macias, 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Hunter Owens, David Somers</a:t>
            </a:r>
            <a:b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Department</a:t>
            </a:r>
            <a:r>
              <a:rPr lang="en-US" sz="30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of Computer Science</a:t>
            </a:r>
            <a:b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College of Engineering, Computer Science, and Technology</a:t>
            </a:r>
            <a:b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California State University, Los Angeles</a:t>
            </a:r>
            <a:endParaRPr/>
          </a:p>
        </p:txBody>
      </p:sp>
      <p:pic>
        <p:nvPicPr>
          <p:cNvPr id="100" name="Shape 100" descr="CalStateLAlogo_badge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1371600"/>
            <a:ext cx="2536825" cy="31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1717500" y="206700"/>
            <a:ext cx="175962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FCC00"/>
                </a:solidFill>
              </a:rPr>
              <a:t>Parameterized Model for Active Transportation</a:t>
            </a:r>
            <a:endParaRPr sz="6600">
              <a:solidFill>
                <a:srgbClr val="FFCC00"/>
              </a:solidFill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3387750" y="17980460"/>
            <a:ext cx="6949800" cy="3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Future Plans</a:t>
            </a:r>
            <a:endParaRPr sz="60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Char char="●"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Determine priority weights using machine learning models.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Char char="●"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Runtime scalability to increase capacity of project uploads.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Char char="●"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Integrate collision reduction prediction into the UI.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 t="13570" b="5510"/>
          <a:stretch/>
        </p:blipFill>
        <p:spPr>
          <a:xfrm>
            <a:off x="2286912" y="9647106"/>
            <a:ext cx="16457376" cy="749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6">
            <a:alphaModFix/>
          </a:blip>
          <a:srcRect l="31112" t="29281" r="35372" b="6841"/>
          <a:stretch/>
        </p:blipFill>
        <p:spPr>
          <a:xfrm>
            <a:off x="6112349" y="18804633"/>
            <a:ext cx="3594302" cy="397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349698" y="3960928"/>
            <a:ext cx="3359250" cy="8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45975" y="29955575"/>
            <a:ext cx="54501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Technologies</a:t>
            </a:r>
            <a:endParaRPr sz="60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94040" y="29681086"/>
            <a:ext cx="1713900" cy="17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6400" y="29571848"/>
            <a:ext cx="3878750" cy="193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760924" y="29494474"/>
            <a:ext cx="2087100" cy="20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349200" y="5411100"/>
            <a:ext cx="20332800" cy="3774600"/>
          </a:xfrm>
          <a:prstGeom prst="roundRect">
            <a:avLst>
              <a:gd name="adj" fmla="val 16667"/>
            </a:avLst>
          </a:prstGeom>
          <a:solidFill>
            <a:srgbClr val="15141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96100" y="24292426"/>
            <a:ext cx="2742225" cy="396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760913" y="1264481"/>
            <a:ext cx="2536824" cy="253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6675" y="18867713"/>
            <a:ext cx="2742225" cy="428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8447550" y="5334900"/>
            <a:ext cx="4136100" cy="14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</a:rPr>
              <a:t>Objectives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722200" y="6216900"/>
            <a:ext cx="19256400" cy="29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Develop a web map with the following features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Char char="○"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Automated scoring process based on project overlay with multiple map layers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Char char="○"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Allow users to add new projects through a drawing tool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Char char="○"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Importing and exporting of existing projects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3716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Char char="○"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Create a machine learning model to predict vehicle collision reduction within 35 ft of a proposed project location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6" name="Shape 1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876838" y="29681075"/>
            <a:ext cx="2742242" cy="171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13292800" y="22227975"/>
            <a:ext cx="7139700" cy="29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Conclusion</a:t>
            </a:r>
            <a:endParaRPr sz="60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Char char="●"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Param Model increases safety in the city of LA through the scoring feature and collision reduction machine learning model.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6345038" y="29681075"/>
            <a:ext cx="38100" cy="1713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797001" y="18132850"/>
            <a:ext cx="27423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Drawing Tool</a:t>
            </a:r>
            <a:endParaRPr sz="32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6103750" y="18132850"/>
            <a:ext cx="35943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Project Attributes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846675" y="23585500"/>
            <a:ext cx="37590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Automated Scoring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3588900" y="19044025"/>
            <a:ext cx="1989000" cy="3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Enables users to add projects onto the map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9913500" y="18967825"/>
            <a:ext cx="2406000" cy="3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Contains project information and the scoring for each ranking data category</a:t>
            </a:r>
            <a:endParaRPr sz="30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3665100" y="24526950"/>
            <a:ext cx="1989000" cy="29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Calculates score for all data categories based on project location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8980050" y="24526950"/>
            <a:ext cx="2742300" cy="3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Allows users to bulk upload past projects for scoring and export scored projects</a:t>
            </a:r>
            <a:endParaRPr sz="30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6028275" y="23585500"/>
            <a:ext cx="44232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Importing / Exporting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853375" y="25274900"/>
            <a:ext cx="7692600" cy="3969000"/>
          </a:xfrm>
          <a:prstGeom prst="roundRect">
            <a:avLst>
              <a:gd name="adj" fmla="val 16667"/>
            </a:avLst>
          </a:prstGeom>
          <a:solidFill>
            <a:srgbClr val="151414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46638" y="24322569"/>
            <a:ext cx="2742300" cy="4433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3224775" y="25274900"/>
            <a:ext cx="6949800" cy="3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Publication</a:t>
            </a:r>
            <a:endParaRPr sz="60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K. Macias, D. Somers, H. Owens, J. Holm, E. Sokolova, A. Nguyen, K. Gamboa,  K. Lam, M. Pourhomayoun, “Parameterized Model for Mobility Project Scoring and Estimation of Benefits”, Esri Conference, 2018.</a:t>
            </a:r>
            <a:endParaRPr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281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Georgia</vt:lpstr>
      <vt:lpstr>Times New Roman</vt:lpstr>
      <vt:lpstr>Default Design</vt:lpstr>
      <vt:lpstr>  Team Members: Kevin Gamboa, Kevin Lam, Alvin Nguyen, Elizaveta Sokolova Faculty Advisor: Dr. Pourhomayoun City of LA / LADOT / DSF Liaisons: Karina Macias, Hunter Owens, David Somers Department of Computer Science College of Engineering, Computer Science, and Technology California State University, Los Angeles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Members: Kevin Gamboa, Kevin Lam, Alvin Nguyen, Elizaveta Sokolova Faculty Advisor: Dr. Pourhomayoun City of LA / LADOT / DSF Liaisons: Karina Macias, Hunter Owens, David Somers Department of Computer Science College of Engineering, Computer Science, and Technology California State University, Los Angeles</dc:title>
  <dc:creator>Castle</dc:creator>
  <cp:lastModifiedBy>Lam, Kevin</cp:lastModifiedBy>
  <cp:revision>5</cp:revision>
  <dcterms:modified xsi:type="dcterms:W3CDTF">2018-04-21T04:18:37Z</dcterms:modified>
</cp:coreProperties>
</file>