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Proxima Nova"/>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bold.fntdata"/><Relationship Id="rId14" Type="http://schemas.openxmlformats.org/officeDocument/2006/relationships/slide" Target="slides/slide9.xml"/><Relationship Id="rId36" Type="http://schemas.openxmlformats.org/officeDocument/2006/relationships/font" Target="fonts/ProximaNova-regular.fntdata"/><Relationship Id="rId17" Type="http://schemas.openxmlformats.org/officeDocument/2006/relationships/slide" Target="slides/slide12.xml"/><Relationship Id="rId39" Type="http://schemas.openxmlformats.org/officeDocument/2006/relationships/font" Target="fonts/ProximaNova-boldItalic.fntdata"/><Relationship Id="rId16" Type="http://schemas.openxmlformats.org/officeDocument/2006/relationships/slide" Target="slides/slide11.xml"/><Relationship Id="rId38" Type="http://schemas.openxmlformats.org/officeDocument/2006/relationships/font" Target="fonts/ProximaNov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lstatela.edu/brand/colors-typography"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5cddcb607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5cddcb607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Validation and </a:t>
            </a:r>
            <a:r>
              <a:rPr lang="en"/>
              <a:t>input</a:t>
            </a:r>
            <a:r>
              <a:rPr lang="en"/>
              <a:t> ranges were essential when pertaining to the calculations and user inputs. The </a:t>
            </a:r>
            <a:r>
              <a:rPr lang="en"/>
              <a:t>validation and input ranges allowed the group to control what could be inserted to certain fields such as strings and numbers and the range in which they are accepted. Certain fields required only positive numbers, entering a negative number or one out of the range would destroy the foundation of the calculations. Most of the validation was done in the background using vues built in validation functions and triggered when the user unfocuses from a field or attempts to move beyond the current page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5cddcb607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5cddcb607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5cddcb6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5cddcb6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5cddcb60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5cddcb60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Bryan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5cddcb60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5cddcb60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Bryan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5cddcb60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5cddcb60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Bryan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5cddcb60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5cddcb60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Bryan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5cddcb60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5cddcb60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Bryan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5cddcb607_7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5cddcb607_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omar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598cd17b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598cd17b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Omar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598cd17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598cd17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5c9623a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5c9623a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5c9623a7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5c9623a7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5cddcb607_1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5cddcb607_1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5cddcb607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5cddcb607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d5cddcb607_6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d5cddcb607_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5cddcb60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d5cddcb60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5cddcb607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5cddcb607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d598cd17b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d598cd17b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d598cd17b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d598cd17b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Kayleen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d6041a4a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d6041a4a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5cddcb60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5cddcb60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914400" rtl="0" algn="l">
              <a:lnSpc>
                <a:spcPct val="115000"/>
              </a:lnSpc>
              <a:spcBef>
                <a:spcPts val="0"/>
              </a:spcBef>
              <a:spcAft>
                <a:spcPts val="0"/>
              </a:spcAft>
              <a:buClr>
                <a:srgbClr val="616161"/>
              </a:buClr>
              <a:buSzPts val="1300"/>
              <a:buFont typeface="Proxima Nova"/>
              <a:buChar char="●"/>
            </a:pPr>
            <a:r>
              <a:rPr lang="en" sz="1300">
                <a:solidFill>
                  <a:srgbClr val="616161"/>
                </a:solidFill>
                <a:latin typeface="Proxima Nova"/>
                <a:ea typeface="Proxima Nova"/>
                <a:cs typeface="Proxima Nova"/>
                <a:sym typeface="Proxima Nova"/>
              </a:rPr>
              <a:t>reducing the amount of iterations needed to do a specific function.</a:t>
            </a:r>
            <a:endParaRPr sz="1300">
              <a:solidFill>
                <a:srgbClr val="616161"/>
              </a:solidFill>
              <a:latin typeface="Proxima Nova"/>
              <a:ea typeface="Proxima Nova"/>
              <a:cs typeface="Proxima Nova"/>
              <a:sym typeface="Proxima Nova"/>
            </a:endParaRPr>
          </a:p>
          <a:p>
            <a:pPr indent="-342900" lvl="0" marL="914400" rtl="0" algn="l">
              <a:lnSpc>
                <a:spcPct val="115000"/>
              </a:lnSpc>
              <a:spcBef>
                <a:spcPts val="0"/>
              </a:spcBef>
              <a:spcAft>
                <a:spcPts val="0"/>
              </a:spcAft>
              <a:buClr>
                <a:srgbClr val="616161"/>
              </a:buClr>
              <a:buSzPts val="1800"/>
              <a:buFont typeface="Proxima Nova"/>
              <a:buChar char="●"/>
            </a:pPr>
            <a:r>
              <a:rPr lang="en" sz="1300">
                <a:solidFill>
                  <a:srgbClr val="616161"/>
                </a:solidFill>
                <a:latin typeface="Proxima Nova"/>
                <a:ea typeface="Proxima Nova"/>
                <a:cs typeface="Proxima Nova"/>
                <a:sym typeface="Proxima Nova"/>
              </a:rPr>
              <a:t>By being consistent with following a style guide that was design by cal state la using color theory.</a:t>
            </a:r>
            <a:r>
              <a:rPr lang="en" sz="700" u="sng">
                <a:solidFill>
                  <a:schemeClr val="hlink"/>
                </a:solidFill>
                <a:hlinkClick r:id="rId2"/>
              </a:rPr>
              <a:t>Colors &amp; Typography | Cal State LA</a:t>
            </a:r>
            <a:endParaRPr sz="1300">
              <a:solidFill>
                <a:srgbClr val="616161"/>
              </a:solidFill>
              <a:latin typeface="Proxima Nova"/>
              <a:ea typeface="Proxima Nova"/>
              <a:cs typeface="Proxima Nova"/>
              <a:sym typeface="Proxima No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5cddcb607_1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5cddcb607_1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598cd17b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598cd17b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598cd17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598cd17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5cddcb60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5cddcb60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a4cece93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a4cece93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5cddcb607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5cddcb607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5cddcb60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5cddcb60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Vue with the addition of Buefy, has helped lead this project to success. To begin, Vue is a an organizational front end framework used to help organize javascript within the </a:t>
            </a:r>
            <a:r>
              <a:rPr lang="en"/>
              <a:t>website. As seen on the image to the right, every section created for the website is allowed to have their own html, css, and javascript associated with it allowing for individual design, functionality, and separation of concerns based on the necessary parts of the website. Buefy, helped with user friendly UI, as well as easily usable libraries for creating sections on the website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36.pn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3.png"/><Relationship Id="rId5"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34.png"/><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citypave.app" TargetMode="External"/><Relationship Id="rId4" Type="http://schemas.openxmlformats.org/officeDocument/2006/relationships/image" Target="../media/image38.png"/><Relationship Id="rId5" Type="http://schemas.openxmlformats.org/officeDocument/2006/relationships/image" Target="../media/image24.png"/><Relationship Id="rId6"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586200"/>
            <a:ext cx="8520600" cy="910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City Pave</a:t>
            </a:r>
            <a:endParaRPr/>
          </a:p>
        </p:txBody>
      </p:sp>
      <p:sp>
        <p:nvSpPr>
          <p:cNvPr id="60" name="Google Shape;60;p13"/>
          <p:cNvSpPr txBox="1"/>
          <p:nvPr>
            <p:ph idx="1" type="subTitle"/>
          </p:nvPr>
        </p:nvSpPr>
        <p:spPr>
          <a:xfrm>
            <a:off x="266175" y="2008625"/>
            <a:ext cx="8520600" cy="283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latin typeface="Lato"/>
                <a:ea typeface="Lato"/>
                <a:cs typeface="Lato"/>
                <a:sym typeface="Lato"/>
              </a:rPr>
              <a:t>Developed by:</a:t>
            </a:r>
            <a:endParaRPr sz="1600">
              <a:latin typeface="Lato"/>
              <a:ea typeface="Lato"/>
              <a:cs typeface="Lato"/>
              <a:sym typeface="Lato"/>
            </a:endParaRPr>
          </a:p>
          <a:p>
            <a:pPr indent="0" lvl="0" marL="457200" rtl="0" algn="l">
              <a:spcBef>
                <a:spcPts val="0"/>
              </a:spcBef>
              <a:spcAft>
                <a:spcPts val="0"/>
              </a:spcAft>
              <a:buClr>
                <a:schemeClr val="dk1"/>
              </a:buClr>
              <a:buSzPts val="1100"/>
              <a:buFont typeface="Arial"/>
              <a:buNone/>
            </a:pPr>
            <a:r>
              <a:rPr b="1" lang="en" sz="1600">
                <a:latin typeface="Lato"/>
                <a:ea typeface="Lato"/>
                <a:cs typeface="Lato"/>
                <a:sym typeface="Lato"/>
              </a:rPr>
              <a:t>Adrian Flores, Allen Atienza, Andrew Gonzalez, Bryan Chu, Christian Esqueda, Christopher Ortega, Justin Nim, Kayleen Ponce, Mark Kalaiji, Omar Juarez</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latin typeface="Lato"/>
                <a:ea typeface="Lato"/>
                <a:cs typeface="Lato"/>
                <a:sym typeface="Lato"/>
              </a:rPr>
              <a:t>Academic Advisor:</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600">
                <a:latin typeface="Lato"/>
                <a:ea typeface="Lato"/>
                <a:cs typeface="Lato"/>
                <a:sym typeface="Lato"/>
              </a:rPr>
              <a:t>	Dr. Negin Forouzesh</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latin typeface="Lato"/>
                <a:ea typeface="Lato"/>
                <a:cs typeface="Lato"/>
                <a:sym typeface="Lato"/>
              </a:rPr>
              <a:t>Liaison:</a:t>
            </a:r>
            <a:endParaRPr b="1" sz="16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600">
                <a:latin typeface="Lato"/>
                <a:ea typeface="Lato"/>
                <a:cs typeface="Lato"/>
                <a:sym typeface="Lato"/>
              </a:rPr>
              <a:t>	Dr. Mehran Mazari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Validation and Input Ranges</a:t>
            </a:r>
            <a:endParaRPr/>
          </a:p>
        </p:txBody>
      </p:sp>
      <p:sp>
        <p:nvSpPr>
          <p:cNvPr id="120" name="Google Shape;120;p22"/>
          <p:cNvSpPr txBox="1"/>
          <p:nvPr>
            <p:ph idx="1" type="body"/>
          </p:nvPr>
        </p:nvSpPr>
        <p:spPr>
          <a:xfrm>
            <a:off x="311700" y="1152475"/>
            <a:ext cx="4894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Both </a:t>
            </a:r>
            <a:r>
              <a:rPr lang="en"/>
              <a:t>necessary</a:t>
            </a:r>
            <a:r>
              <a:rPr lang="en"/>
              <a:t> for consistency and accuracy </a:t>
            </a:r>
            <a:r>
              <a:rPr lang="en"/>
              <a:t>throughout the program</a:t>
            </a:r>
            <a:endParaRPr/>
          </a:p>
          <a:p>
            <a:pPr indent="-342900" lvl="0" marL="457200" rtl="0" algn="l">
              <a:spcBef>
                <a:spcPts val="0"/>
              </a:spcBef>
              <a:spcAft>
                <a:spcPts val="0"/>
              </a:spcAft>
              <a:buSzPts val="1800"/>
              <a:buChar char="●"/>
            </a:pPr>
            <a:r>
              <a:rPr lang="en"/>
              <a:t>Input ranges aid in the validation process</a:t>
            </a:r>
            <a:endParaRPr/>
          </a:p>
          <a:p>
            <a:pPr indent="-342900" lvl="0" marL="457200" rtl="0" algn="l">
              <a:spcBef>
                <a:spcPts val="0"/>
              </a:spcBef>
              <a:spcAft>
                <a:spcPts val="0"/>
              </a:spcAft>
              <a:buSzPts val="1800"/>
              <a:buChar char="●"/>
            </a:pPr>
            <a:r>
              <a:rPr lang="en"/>
              <a:t>Vue’s input ranges allow for specified lengths of strings and specified ranges of number values</a:t>
            </a:r>
            <a:endParaRPr/>
          </a:p>
          <a:p>
            <a:pPr indent="-342900" lvl="0" marL="457200" rtl="0" algn="l">
              <a:spcBef>
                <a:spcPts val="0"/>
              </a:spcBef>
              <a:spcAft>
                <a:spcPts val="0"/>
              </a:spcAft>
              <a:buSzPts val="1800"/>
              <a:buChar char="●"/>
            </a:pPr>
            <a:r>
              <a:rPr lang="en"/>
              <a:t>Validation process is done in most part behind the scenes in real time as well as once the user submits a form or attempts to move onto the next page</a:t>
            </a:r>
            <a:endParaRPr/>
          </a:p>
        </p:txBody>
      </p:sp>
      <p:pic>
        <p:nvPicPr>
          <p:cNvPr id="121" name="Google Shape;121;p22"/>
          <p:cNvPicPr preferRelativeResize="0"/>
          <p:nvPr/>
        </p:nvPicPr>
        <p:blipFill>
          <a:blip r:embed="rId3">
            <a:alphaModFix/>
          </a:blip>
          <a:stretch>
            <a:fillRect/>
          </a:stretch>
        </p:blipFill>
        <p:spPr>
          <a:xfrm>
            <a:off x="5206500" y="1995546"/>
            <a:ext cx="3722950" cy="20197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Tabs</a:t>
            </a:r>
            <a:endParaRPr/>
          </a:p>
        </p:txBody>
      </p:sp>
      <p:sp>
        <p:nvSpPr>
          <p:cNvPr id="127" name="Google Shape;12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the user to actively switch between </a:t>
            </a:r>
            <a:r>
              <a:rPr lang="en"/>
              <a:t>different</a:t>
            </a:r>
            <a:r>
              <a:rPr lang="en"/>
              <a:t> methods and scenarios</a:t>
            </a:r>
            <a:endParaRPr/>
          </a:p>
          <a:p>
            <a:pPr indent="-342900" lvl="0" marL="457200" rtl="0" algn="l">
              <a:spcBef>
                <a:spcPts val="0"/>
              </a:spcBef>
              <a:spcAft>
                <a:spcPts val="0"/>
              </a:spcAft>
              <a:buSzPts val="1800"/>
              <a:buChar char="●"/>
            </a:pPr>
            <a:r>
              <a:rPr lang="en"/>
              <a:t>Minimizes the amount of pages </a:t>
            </a:r>
            <a:r>
              <a:rPr lang="en"/>
              <a:t>necessary for the application</a:t>
            </a:r>
            <a:endParaRPr/>
          </a:p>
          <a:p>
            <a:pPr indent="0" lvl="0" marL="0" rtl="0" algn="l">
              <a:spcBef>
                <a:spcPts val="1200"/>
              </a:spcBef>
              <a:spcAft>
                <a:spcPts val="1200"/>
              </a:spcAft>
              <a:buNone/>
            </a:pPr>
            <a:r>
              <a:t/>
            </a:r>
            <a:endParaRPr/>
          </a:p>
        </p:txBody>
      </p:sp>
      <p:pic>
        <p:nvPicPr>
          <p:cNvPr id="128" name="Google Shape;128;p23"/>
          <p:cNvPicPr preferRelativeResize="0"/>
          <p:nvPr/>
        </p:nvPicPr>
        <p:blipFill>
          <a:blip r:embed="rId3">
            <a:alphaModFix/>
          </a:blip>
          <a:stretch>
            <a:fillRect/>
          </a:stretch>
        </p:blipFill>
        <p:spPr>
          <a:xfrm>
            <a:off x="1747925" y="1878950"/>
            <a:ext cx="5648150" cy="306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Calculations - Asphalt</a:t>
            </a:r>
            <a:endParaRPr/>
          </a:p>
        </p:txBody>
      </p:sp>
      <p:sp>
        <p:nvSpPr>
          <p:cNvPr id="134" name="Google Shape;134;p24"/>
          <p:cNvSpPr txBox="1"/>
          <p:nvPr>
            <p:ph idx="1" type="body"/>
          </p:nvPr>
        </p:nvSpPr>
        <p:spPr>
          <a:xfrm>
            <a:off x="4601675" y="1152475"/>
            <a:ext cx="423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Minimum Required Structural Number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Structural Number</a:t>
            </a:r>
            <a:endParaRPr/>
          </a:p>
        </p:txBody>
      </p:sp>
      <p:pic>
        <p:nvPicPr>
          <p:cNvPr id="135" name="Google Shape;135;p24"/>
          <p:cNvPicPr preferRelativeResize="0"/>
          <p:nvPr/>
        </p:nvPicPr>
        <p:blipFill>
          <a:blip r:embed="rId3">
            <a:alphaModFix/>
          </a:blip>
          <a:stretch>
            <a:fillRect/>
          </a:stretch>
        </p:blipFill>
        <p:spPr>
          <a:xfrm>
            <a:off x="311700" y="1327975"/>
            <a:ext cx="4230500" cy="1984200"/>
          </a:xfrm>
          <a:prstGeom prst="rect">
            <a:avLst/>
          </a:prstGeom>
          <a:noFill/>
          <a:ln>
            <a:noFill/>
          </a:ln>
          <a:effectLst>
            <a:outerShdw blurRad="57150" rotWithShape="0" algn="bl" dir="5400000" dist="19050">
              <a:srgbClr val="000000">
                <a:alpha val="50000"/>
              </a:srgbClr>
            </a:outerShdw>
          </a:effectLst>
        </p:spPr>
      </p:pic>
      <p:pic>
        <p:nvPicPr>
          <p:cNvPr id="136" name="Google Shape;136;p24"/>
          <p:cNvPicPr preferRelativeResize="0"/>
          <p:nvPr/>
        </p:nvPicPr>
        <p:blipFill>
          <a:blip r:embed="rId4">
            <a:alphaModFix/>
          </a:blip>
          <a:stretch>
            <a:fillRect/>
          </a:stretch>
        </p:blipFill>
        <p:spPr>
          <a:xfrm>
            <a:off x="545750" y="3613100"/>
            <a:ext cx="3762375" cy="447675"/>
          </a:xfrm>
          <a:prstGeom prst="rect">
            <a:avLst/>
          </a:prstGeom>
          <a:noFill/>
          <a:ln>
            <a:noFill/>
          </a:ln>
          <a:effectLst>
            <a:outerShdw blurRad="57150" rotWithShape="0" algn="bl" dir="5400000" dist="19050">
              <a:srgbClr val="000000">
                <a:alpha val="50000"/>
              </a:srgbClr>
            </a:outerShdw>
          </a:effectLst>
        </p:spPr>
      </p:pic>
      <p:sp>
        <p:nvSpPr>
          <p:cNvPr id="137" name="Google Shape;137;p24"/>
          <p:cNvSpPr txBox="1"/>
          <p:nvPr/>
        </p:nvSpPr>
        <p:spPr>
          <a:xfrm>
            <a:off x="2860950" y="4361700"/>
            <a:ext cx="34221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latin typeface="Proxima Nova"/>
                <a:ea typeface="Proxima Nova"/>
                <a:cs typeface="Proxima Nova"/>
                <a:sym typeface="Proxima Nova"/>
              </a:rPr>
              <a:t>1993 AASHTO Design Method</a:t>
            </a:r>
            <a:endParaRPr>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Calculations - Total Design ESALs (W18)</a:t>
            </a:r>
            <a:endParaRPr/>
          </a:p>
        </p:txBody>
      </p:sp>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Equivalent Single-Axle Loads</a:t>
            </a:r>
            <a:endParaRPr/>
          </a:p>
          <a:p>
            <a:pPr indent="0" lvl="0" marL="0" rtl="0" algn="l">
              <a:spcBef>
                <a:spcPts val="1200"/>
              </a:spcBef>
              <a:spcAft>
                <a:spcPts val="1200"/>
              </a:spcAft>
              <a:buNone/>
            </a:pPr>
            <a:r>
              <a:t/>
            </a:r>
            <a:endParaRPr/>
          </a:p>
        </p:txBody>
      </p:sp>
      <p:pic>
        <p:nvPicPr>
          <p:cNvPr id="144" name="Google Shape;144;p25"/>
          <p:cNvPicPr preferRelativeResize="0"/>
          <p:nvPr/>
        </p:nvPicPr>
        <p:blipFill>
          <a:blip r:embed="rId3">
            <a:alphaModFix/>
          </a:blip>
          <a:stretch>
            <a:fillRect/>
          </a:stretch>
        </p:blipFill>
        <p:spPr>
          <a:xfrm>
            <a:off x="311700" y="1983075"/>
            <a:ext cx="4213775" cy="311850"/>
          </a:xfrm>
          <a:prstGeom prst="rect">
            <a:avLst/>
          </a:prstGeom>
          <a:noFill/>
          <a:ln>
            <a:noFill/>
          </a:ln>
          <a:effectLst>
            <a:outerShdw blurRad="57150" rotWithShape="0" algn="bl" dir="5400000" dist="19050">
              <a:srgbClr val="000000">
                <a:alpha val="50000"/>
              </a:srgbClr>
            </a:outerShdw>
          </a:effectLst>
        </p:spPr>
      </p:pic>
      <p:pic>
        <p:nvPicPr>
          <p:cNvPr id="145" name="Google Shape;145;p25"/>
          <p:cNvPicPr preferRelativeResize="0"/>
          <p:nvPr/>
        </p:nvPicPr>
        <p:blipFill>
          <a:blip r:embed="rId4">
            <a:alphaModFix/>
          </a:blip>
          <a:stretch>
            <a:fillRect/>
          </a:stretch>
        </p:blipFill>
        <p:spPr>
          <a:xfrm>
            <a:off x="311700" y="2630250"/>
            <a:ext cx="4213775" cy="1786643"/>
          </a:xfrm>
          <a:prstGeom prst="rect">
            <a:avLst/>
          </a:prstGeom>
          <a:noFill/>
          <a:ln>
            <a:noFill/>
          </a:ln>
          <a:effectLst>
            <a:outerShdw blurRad="57150" rotWithShape="0" algn="bl" dir="5400000" dist="19050">
              <a:srgbClr val="000000">
                <a:alpha val="50000"/>
              </a:srgbClr>
            </a:outerShdw>
          </a:effectLst>
        </p:spPr>
      </p:pic>
      <p:pic>
        <p:nvPicPr>
          <p:cNvPr id="146" name="Google Shape;146;p25"/>
          <p:cNvPicPr preferRelativeResize="0"/>
          <p:nvPr/>
        </p:nvPicPr>
        <p:blipFill>
          <a:blip r:embed="rId5">
            <a:alphaModFix/>
          </a:blip>
          <a:stretch>
            <a:fillRect/>
          </a:stretch>
        </p:blipFill>
        <p:spPr>
          <a:xfrm>
            <a:off x="5026625" y="934821"/>
            <a:ext cx="3805676" cy="363405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Calculations - ZR</a:t>
            </a:r>
            <a:r>
              <a:rPr lang="en"/>
              <a:t> Table</a:t>
            </a:r>
            <a:endParaRPr/>
          </a:p>
        </p:txBody>
      </p:sp>
      <p:sp>
        <p:nvSpPr>
          <p:cNvPr id="152" name="Google Shape;15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53" name="Google Shape;153;p26"/>
          <p:cNvPicPr preferRelativeResize="0"/>
          <p:nvPr/>
        </p:nvPicPr>
        <p:blipFill>
          <a:blip r:embed="rId3">
            <a:alphaModFix/>
          </a:blip>
          <a:stretch>
            <a:fillRect/>
          </a:stretch>
        </p:blipFill>
        <p:spPr>
          <a:xfrm>
            <a:off x="0" y="1133516"/>
            <a:ext cx="9144000" cy="287646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Calculations - ZR, S0, &amp; ΔPSI</a:t>
            </a:r>
            <a:endParaRPr/>
          </a:p>
        </p:txBody>
      </p:sp>
      <p:sp>
        <p:nvSpPr>
          <p:cNvPr id="159" name="Google Shape;15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60" name="Google Shape;160;p27"/>
          <p:cNvPicPr preferRelativeResize="0"/>
          <p:nvPr/>
        </p:nvPicPr>
        <p:blipFill>
          <a:blip r:embed="rId3">
            <a:alphaModFix/>
          </a:blip>
          <a:stretch>
            <a:fillRect/>
          </a:stretch>
        </p:blipFill>
        <p:spPr>
          <a:xfrm>
            <a:off x="2162025" y="1017725"/>
            <a:ext cx="4626225" cy="355103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Calculations - Resilient Modulus (MR)</a:t>
            </a:r>
            <a:endParaRPr/>
          </a:p>
        </p:txBody>
      </p:sp>
      <p:sp>
        <p:nvSpPr>
          <p:cNvPr id="166" name="Google Shape;16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67" name="Google Shape;167;p28"/>
          <p:cNvPicPr preferRelativeResize="0"/>
          <p:nvPr/>
        </p:nvPicPr>
        <p:blipFill>
          <a:blip r:embed="rId3">
            <a:alphaModFix/>
          </a:blip>
          <a:stretch>
            <a:fillRect/>
          </a:stretch>
        </p:blipFill>
        <p:spPr>
          <a:xfrm>
            <a:off x="746000" y="2104436"/>
            <a:ext cx="3461725" cy="1512475"/>
          </a:xfrm>
          <a:prstGeom prst="rect">
            <a:avLst/>
          </a:prstGeom>
          <a:noFill/>
          <a:ln>
            <a:noFill/>
          </a:ln>
          <a:effectLst>
            <a:outerShdw blurRad="57150" rotWithShape="0" algn="bl" dir="5400000" dist="19050">
              <a:srgbClr val="000000">
                <a:alpha val="50000"/>
              </a:srgbClr>
            </a:outerShdw>
          </a:effectLst>
        </p:spPr>
      </p:pic>
      <p:pic>
        <p:nvPicPr>
          <p:cNvPr id="168" name="Google Shape;168;p28"/>
          <p:cNvPicPr preferRelativeResize="0"/>
          <p:nvPr/>
        </p:nvPicPr>
        <p:blipFill>
          <a:blip r:embed="rId4">
            <a:alphaModFix/>
          </a:blip>
          <a:stretch>
            <a:fillRect/>
          </a:stretch>
        </p:blipFill>
        <p:spPr>
          <a:xfrm>
            <a:off x="4730772" y="1197500"/>
            <a:ext cx="3779275" cy="3326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Calculations - Asphalt</a:t>
            </a:r>
            <a:endParaRPr/>
          </a:p>
        </p:txBody>
      </p:sp>
      <p:sp>
        <p:nvSpPr>
          <p:cNvPr id="174" name="Google Shape;174;p29"/>
          <p:cNvSpPr txBox="1"/>
          <p:nvPr>
            <p:ph idx="1" type="body"/>
          </p:nvPr>
        </p:nvSpPr>
        <p:spPr>
          <a:xfrm>
            <a:off x="4601675" y="1152475"/>
            <a:ext cx="423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Minimum Required Structural Number</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Structural Number</a:t>
            </a:r>
            <a:endParaRPr/>
          </a:p>
        </p:txBody>
      </p:sp>
      <p:pic>
        <p:nvPicPr>
          <p:cNvPr id="175" name="Google Shape;175;p29"/>
          <p:cNvPicPr preferRelativeResize="0"/>
          <p:nvPr/>
        </p:nvPicPr>
        <p:blipFill>
          <a:blip r:embed="rId3">
            <a:alphaModFix/>
          </a:blip>
          <a:stretch>
            <a:fillRect/>
          </a:stretch>
        </p:blipFill>
        <p:spPr>
          <a:xfrm>
            <a:off x="311700" y="1327975"/>
            <a:ext cx="4230500" cy="1984200"/>
          </a:xfrm>
          <a:prstGeom prst="rect">
            <a:avLst/>
          </a:prstGeom>
          <a:noFill/>
          <a:ln>
            <a:noFill/>
          </a:ln>
          <a:effectLst>
            <a:outerShdw blurRad="57150" rotWithShape="0" algn="bl" dir="5400000" dist="19050">
              <a:srgbClr val="000000">
                <a:alpha val="50000"/>
              </a:srgbClr>
            </a:outerShdw>
          </a:effectLst>
        </p:spPr>
      </p:pic>
      <p:pic>
        <p:nvPicPr>
          <p:cNvPr id="176" name="Google Shape;176;p29"/>
          <p:cNvPicPr preferRelativeResize="0"/>
          <p:nvPr/>
        </p:nvPicPr>
        <p:blipFill>
          <a:blip r:embed="rId4">
            <a:alphaModFix/>
          </a:blip>
          <a:stretch>
            <a:fillRect/>
          </a:stretch>
        </p:blipFill>
        <p:spPr>
          <a:xfrm>
            <a:off x="545750" y="3613100"/>
            <a:ext cx="3762375" cy="447675"/>
          </a:xfrm>
          <a:prstGeom prst="rect">
            <a:avLst/>
          </a:prstGeom>
          <a:noFill/>
          <a:ln>
            <a:noFill/>
          </a:ln>
          <a:effectLst>
            <a:outerShdw blurRad="57150" rotWithShape="0" algn="bl" dir="5400000" dist="19050">
              <a:srgbClr val="000000">
                <a:alpha val="50000"/>
              </a:srgbClr>
            </a:outerShdw>
          </a:effectLst>
        </p:spPr>
      </p:pic>
      <p:sp>
        <p:nvSpPr>
          <p:cNvPr id="177" name="Google Shape;177;p29"/>
          <p:cNvSpPr txBox="1"/>
          <p:nvPr/>
        </p:nvSpPr>
        <p:spPr>
          <a:xfrm>
            <a:off x="2860950" y="4361700"/>
            <a:ext cx="34221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latin typeface="Proxima Nova"/>
                <a:ea typeface="Proxima Nova"/>
                <a:cs typeface="Proxima Nova"/>
                <a:sym typeface="Proxima Nova"/>
              </a:rPr>
              <a:t>1993 AASHTO Design Method</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Database</a:t>
            </a:r>
            <a:r>
              <a:rPr lang="en"/>
              <a:t> Tables</a:t>
            </a:r>
            <a:endParaRPr/>
          </a:p>
          <a:p>
            <a:pPr indent="0" lvl="0" marL="0" rtl="0" algn="l">
              <a:spcBef>
                <a:spcPts val="0"/>
              </a:spcBef>
              <a:spcAft>
                <a:spcPts val="0"/>
              </a:spcAft>
              <a:buNone/>
            </a:pPr>
            <a:r>
              <a:t/>
            </a:r>
            <a:endParaRPr/>
          </a:p>
        </p:txBody>
      </p:sp>
      <p:sp>
        <p:nvSpPr>
          <p:cNvPr id="183" name="Google Shape;18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30"/>
          <p:cNvPicPr preferRelativeResize="0"/>
          <p:nvPr/>
        </p:nvPicPr>
        <p:blipFill>
          <a:blip r:embed="rId3">
            <a:alphaModFix/>
          </a:blip>
          <a:stretch>
            <a:fillRect/>
          </a:stretch>
        </p:blipFill>
        <p:spPr>
          <a:xfrm>
            <a:off x="146888" y="1152487"/>
            <a:ext cx="4162675" cy="3191275"/>
          </a:xfrm>
          <a:prstGeom prst="rect">
            <a:avLst/>
          </a:prstGeom>
          <a:noFill/>
          <a:ln>
            <a:noFill/>
          </a:ln>
        </p:spPr>
      </p:pic>
      <p:pic>
        <p:nvPicPr>
          <p:cNvPr id="185" name="Google Shape;185;p30"/>
          <p:cNvPicPr preferRelativeResize="0"/>
          <p:nvPr/>
        </p:nvPicPr>
        <p:blipFill>
          <a:blip r:embed="rId4">
            <a:alphaModFix/>
          </a:blip>
          <a:stretch>
            <a:fillRect/>
          </a:stretch>
        </p:blipFill>
        <p:spPr>
          <a:xfrm>
            <a:off x="4309575" y="2344175"/>
            <a:ext cx="4812974" cy="926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Continued</a:t>
            </a:r>
            <a:endParaRPr/>
          </a:p>
          <a:p>
            <a:pPr indent="0" lvl="0" marL="0" marR="0" rtl="0" algn="l">
              <a:lnSpc>
                <a:spcPct val="100000"/>
              </a:lnSpc>
              <a:spcBef>
                <a:spcPts val="0"/>
              </a:spcBef>
              <a:spcAft>
                <a:spcPts val="0"/>
              </a:spcAft>
              <a:buNone/>
            </a:pPr>
            <a:r>
              <a:t/>
            </a:r>
            <a:endParaRPr/>
          </a:p>
        </p:txBody>
      </p:sp>
      <p:sp>
        <p:nvSpPr>
          <p:cNvPr id="191" name="Google Shape;19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Sequelize</a:t>
            </a:r>
            <a:endParaRPr/>
          </a:p>
        </p:txBody>
      </p:sp>
      <p:pic>
        <p:nvPicPr>
          <p:cNvPr id="192" name="Google Shape;192;p31"/>
          <p:cNvPicPr preferRelativeResize="0"/>
          <p:nvPr/>
        </p:nvPicPr>
        <p:blipFill>
          <a:blip r:embed="rId3">
            <a:alphaModFix/>
          </a:blip>
          <a:stretch>
            <a:fillRect/>
          </a:stretch>
        </p:blipFill>
        <p:spPr>
          <a:xfrm>
            <a:off x="4572000" y="1017725"/>
            <a:ext cx="3617299" cy="3912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is City Pave?</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Purpose:</a:t>
            </a:r>
            <a:endParaRPr/>
          </a:p>
          <a:p>
            <a:pPr indent="-342900" lvl="0" marL="914400" rtl="0" algn="l">
              <a:spcBef>
                <a:spcPts val="1200"/>
              </a:spcBef>
              <a:spcAft>
                <a:spcPts val="0"/>
              </a:spcAft>
              <a:buSzPts val="1800"/>
              <a:buChar char="●"/>
            </a:pPr>
            <a:r>
              <a:rPr lang="en"/>
              <a:t>The purpose of city pave is to update the way that we do calculations for pavement design and bring it to the present day of how we make calculations.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26647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Planning the </a:t>
            </a:r>
            <a:r>
              <a:rPr lang="en"/>
              <a:t>tables</a:t>
            </a:r>
            <a:endParaRPr/>
          </a:p>
        </p:txBody>
      </p:sp>
      <p:sp>
        <p:nvSpPr>
          <p:cNvPr id="198" name="Google Shape;19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32"/>
          <p:cNvPicPr preferRelativeResize="0"/>
          <p:nvPr/>
        </p:nvPicPr>
        <p:blipFill>
          <a:blip r:embed="rId3">
            <a:alphaModFix/>
          </a:blip>
          <a:stretch>
            <a:fillRect/>
          </a:stretch>
        </p:blipFill>
        <p:spPr>
          <a:xfrm>
            <a:off x="311700" y="839175"/>
            <a:ext cx="8520600" cy="41643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26647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Nested or not?</a:t>
            </a:r>
            <a:endParaRPr/>
          </a:p>
        </p:txBody>
      </p:sp>
      <p:sp>
        <p:nvSpPr>
          <p:cNvPr id="205" name="Google Shape;20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6" name="Google Shape;206;p33"/>
          <p:cNvPicPr preferRelativeResize="0"/>
          <p:nvPr/>
        </p:nvPicPr>
        <p:blipFill>
          <a:blip r:embed="rId3">
            <a:alphaModFix/>
          </a:blip>
          <a:stretch>
            <a:fillRect/>
          </a:stretch>
        </p:blipFill>
        <p:spPr>
          <a:xfrm>
            <a:off x="311700" y="839175"/>
            <a:ext cx="8520600" cy="415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26647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Implementation</a:t>
            </a:r>
            <a:endParaRPr/>
          </a:p>
        </p:txBody>
      </p:sp>
      <p:sp>
        <p:nvSpPr>
          <p:cNvPr id="212" name="Google Shape;21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3" name="Google Shape;213;p34"/>
          <p:cNvPicPr preferRelativeResize="0"/>
          <p:nvPr/>
        </p:nvPicPr>
        <p:blipFill>
          <a:blip r:embed="rId3">
            <a:alphaModFix/>
          </a:blip>
          <a:stretch>
            <a:fillRect/>
          </a:stretch>
        </p:blipFill>
        <p:spPr>
          <a:xfrm>
            <a:off x="311700" y="1152475"/>
            <a:ext cx="8520600" cy="3840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Additional API Calls</a:t>
            </a:r>
            <a:endParaRPr/>
          </a:p>
        </p:txBody>
      </p:sp>
      <p:sp>
        <p:nvSpPr>
          <p:cNvPr id="219" name="Google Shape;219;p35"/>
          <p:cNvSpPr txBox="1"/>
          <p:nvPr>
            <p:ph idx="1" type="body"/>
          </p:nvPr>
        </p:nvSpPr>
        <p:spPr>
          <a:xfrm>
            <a:off x="311700" y="1106650"/>
            <a:ext cx="5978700" cy="3462300"/>
          </a:xfrm>
          <a:prstGeom prst="rect">
            <a:avLst/>
          </a:prstGeom>
        </p:spPr>
        <p:txBody>
          <a:bodyPr anchorCtr="0" anchor="t" bIns="91425" lIns="91425" spcFirstLastPara="1" rIns="91425" wrap="square" tIns="91425">
            <a:normAutofit/>
          </a:bodyPr>
          <a:lstStyle/>
          <a:p>
            <a:pPr indent="-319343" lvl="0" marL="457200" rtl="0" algn="l">
              <a:spcBef>
                <a:spcPts val="0"/>
              </a:spcBef>
              <a:spcAft>
                <a:spcPts val="0"/>
              </a:spcAft>
              <a:buSzPts val="1429"/>
              <a:buChar char="-"/>
            </a:pPr>
            <a:r>
              <a:rPr lang="en" sz="1429"/>
              <a:t>CityPave uses API calls to facilitate communication between the client-side and server-side</a:t>
            </a:r>
            <a:endParaRPr sz="1429"/>
          </a:p>
          <a:p>
            <a:pPr indent="-319343" lvl="0" marL="457200" rtl="0" algn="l">
              <a:spcBef>
                <a:spcPts val="0"/>
              </a:spcBef>
              <a:spcAft>
                <a:spcPts val="0"/>
              </a:spcAft>
              <a:buSzPts val="1429"/>
              <a:buChar char="-"/>
            </a:pPr>
            <a:r>
              <a:rPr lang="en" sz="1429"/>
              <a:t>Functions include Read, Update, and Delete.</a:t>
            </a:r>
            <a:endParaRPr sz="1429"/>
          </a:p>
          <a:p>
            <a:pPr indent="0" lvl="0" marL="0" rtl="0" algn="l">
              <a:spcBef>
                <a:spcPts val="1200"/>
              </a:spcBef>
              <a:spcAft>
                <a:spcPts val="1200"/>
              </a:spcAft>
              <a:buNone/>
            </a:pPr>
            <a:r>
              <a:t/>
            </a:r>
            <a:endParaRPr sz="1929"/>
          </a:p>
        </p:txBody>
      </p:sp>
      <p:pic>
        <p:nvPicPr>
          <p:cNvPr id="220" name="Google Shape;220;p35"/>
          <p:cNvPicPr preferRelativeResize="0"/>
          <p:nvPr/>
        </p:nvPicPr>
        <p:blipFill>
          <a:blip r:embed="rId3">
            <a:alphaModFix/>
          </a:blip>
          <a:stretch>
            <a:fillRect/>
          </a:stretch>
        </p:blipFill>
        <p:spPr>
          <a:xfrm>
            <a:off x="6664850" y="1433500"/>
            <a:ext cx="1962150" cy="2276475"/>
          </a:xfrm>
          <a:prstGeom prst="rect">
            <a:avLst/>
          </a:prstGeom>
          <a:noFill/>
          <a:ln>
            <a:noFill/>
          </a:ln>
        </p:spPr>
      </p:pic>
      <p:pic>
        <p:nvPicPr>
          <p:cNvPr id="221" name="Google Shape;221;p35"/>
          <p:cNvPicPr preferRelativeResize="0"/>
          <p:nvPr/>
        </p:nvPicPr>
        <p:blipFill>
          <a:blip r:embed="rId4">
            <a:alphaModFix/>
          </a:blip>
          <a:stretch>
            <a:fillRect/>
          </a:stretch>
        </p:blipFill>
        <p:spPr>
          <a:xfrm>
            <a:off x="1013550" y="2126750"/>
            <a:ext cx="5276850" cy="1104900"/>
          </a:xfrm>
          <a:prstGeom prst="rect">
            <a:avLst/>
          </a:prstGeom>
          <a:noFill/>
          <a:ln>
            <a:noFill/>
          </a:ln>
        </p:spPr>
      </p:pic>
      <p:pic>
        <p:nvPicPr>
          <p:cNvPr id="222" name="Google Shape;222;p35"/>
          <p:cNvPicPr preferRelativeResize="0"/>
          <p:nvPr/>
        </p:nvPicPr>
        <p:blipFill>
          <a:blip r:embed="rId5">
            <a:alphaModFix/>
          </a:blip>
          <a:stretch>
            <a:fillRect/>
          </a:stretch>
        </p:blipFill>
        <p:spPr>
          <a:xfrm>
            <a:off x="2147025" y="3412725"/>
            <a:ext cx="3009900" cy="1314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ProjectId</a:t>
            </a:r>
            <a:endParaRPr/>
          </a:p>
        </p:txBody>
      </p:sp>
      <p:sp>
        <p:nvSpPr>
          <p:cNvPr id="228" name="Google Shape;228;p36"/>
          <p:cNvSpPr txBox="1"/>
          <p:nvPr>
            <p:ph idx="1" type="body"/>
          </p:nvPr>
        </p:nvSpPr>
        <p:spPr>
          <a:xfrm>
            <a:off x="311700" y="1106650"/>
            <a:ext cx="5978700" cy="3462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All database tables that are a part of a particular project reference the project’s primary ID as a foreign key.</a:t>
            </a:r>
            <a:endParaRPr sz="1500"/>
          </a:p>
          <a:p>
            <a:pPr indent="-323850" lvl="0" marL="457200" rtl="0" algn="l">
              <a:spcBef>
                <a:spcPts val="0"/>
              </a:spcBef>
              <a:spcAft>
                <a:spcPts val="0"/>
              </a:spcAft>
              <a:buSzPts val="1500"/>
              <a:buChar char="-"/>
            </a:pPr>
            <a:r>
              <a:rPr lang="en" sz="1500"/>
              <a:t>This relationship between the project and other tables is what makes the API calls function without difficulty.</a:t>
            </a:r>
            <a:endParaRPr sz="1500"/>
          </a:p>
        </p:txBody>
      </p:sp>
      <p:pic>
        <p:nvPicPr>
          <p:cNvPr id="229" name="Google Shape;229;p36"/>
          <p:cNvPicPr preferRelativeResize="0"/>
          <p:nvPr/>
        </p:nvPicPr>
        <p:blipFill rotWithShape="1">
          <a:blip r:embed="rId3">
            <a:alphaModFix/>
          </a:blip>
          <a:srcRect b="60925" l="0" r="-8201" t="0"/>
          <a:stretch/>
        </p:blipFill>
        <p:spPr>
          <a:xfrm>
            <a:off x="5730725" y="2473075"/>
            <a:ext cx="2757876" cy="729451"/>
          </a:xfrm>
          <a:prstGeom prst="rect">
            <a:avLst/>
          </a:prstGeom>
          <a:noFill/>
          <a:ln>
            <a:noFill/>
          </a:ln>
        </p:spPr>
      </p:pic>
      <p:pic>
        <p:nvPicPr>
          <p:cNvPr id="230" name="Google Shape;230;p36"/>
          <p:cNvPicPr preferRelativeResize="0"/>
          <p:nvPr/>
        </p:nvPicPr>
        <p:blipFill>
          <a:blip r:embed="rId4">
            <a:alphaModFix/>
          </a:blip>
          <a:stretch>
            <a:fillRect/>
          </a:stretch>
        </p:blipFill>
        <p:spPr>
          <a:xfrm>
            <a:off x="266475" y="3563063"/>
            <a:ext cx="4419600" cy="1171575"/>
          </a:xfrm>
          <a:prstGeom prst="rect">
            <a:avLst/>
          </a:prstGeom>
          <a:noFill/>
          <a:ln>
            <a:noFill/>
          </a:ln>
        </p:spPr>
      </p:pic>
      <p:pic>
        <p:nvPicPr>
          <p:cNvPr id="231" name="Google Shape;231;p36"/>
          <p:cNvPicPr preferRelativeResize="0"/>
          <p:nvPr/>
        </p:nvPicPr>
        <p:blipFill>
          <a:blip r:embed="rId5">
            <a:alphaModFix/>
          </a:blip>
          <a:stretch>
            <a:fillRect/>
          </a:stretch>
        </p:blipFill>
        <p:spPr>
          <a:xfrm>
            <a:off x="5003250" y="3720288"/>
            <a:ext cx="3829050" cy="676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idx="1" type="body"/>
          </p:nvPr>
        </p:nvSpPr>
        <p:spPr>
          <a:xfrm>
            <a:off x="311700" y="1560500"/>
            <a:ext cx="4571400" cy="3008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CityPave is deployed to the web using Heroku</a:t>
            </a:r>
            <a:endParaRPr sz="1600"/>
          </a:p>
          <a:p>
            <a:pPr indent="-330200" lvl="0" marL="457200" rtl="0" algn="l">
              <a:spcBef>
                <a:spcPts val="0"/>
              </a:spcBef>
              <a:spcAft>
                <a:spcPts val="0"/>
              </a:spcAft>
              <a:buSzPts val="1600"/>
              <a:buChar char="-"/>
            </a:pPr>
            <a:r>
              <a:rPr lang="en" sz="1600"/>
              <a:t>Heroku is a container-based cloud Platform as a Service (PaaS).</a:t>
            </a:r>
            <a:endParaRPr sz="1600"/>
          </a:p>
        </p:txBody>
      </p:sp>
      <p:pic>
        <p:nvPicPr>
          <p:cNvPr id="237" name="Google Shape;237;p37"/>
          <p:cNvPicPr preferRelativeResize="0"/>
          <p:nvPr/>
        </p:nvPicPr>
        <p:blipFill>
          <a:blip r:embed="rId3">
            <a:alphaModFix/>
          </a:blip>
          <a:stretch>
            <a:fillRect/>
          </a:stretch>
        </p:blipFill>
        <p:spPr>
          <a:xfrm>
            <a:off x="2949000" y="289750"/>
            <a:ext cx="3245999" cy="1370525"/>
          </a:xfrm>
          <a:prstGeom prst="rect">
            <a:avLst/>
          </a:prstGeom>
          <a:noFill/>
          <a:ln>
            <a:noFill/>
          </a:ln>
        </p:spPr>
      </p:pic>
      <p:pic>
        <p:nvPicPr>
          <p:cNvPr id="238" name="Google Shape;238;p37"/>
          <p:cNvPicPr preferRelativeResize="0"/>
          <p:nvPr/>
        </p:nvPicPr>
        <p:blipFill>
          <a:blip r:embed="rId4">
            <a:alphaModFix/>
          </a:blip>
          <a:stretch>
            <a:fillRect/>
          </a:stretch>
        </p:blipFill>
        <p:spPr>
          <a:xfrm>
            <a:off x="4821425" y="1660275"/>
            <a:ext cx="4104926" cy="2432050"/>
          </a:xfrm>
          <a:prstGeom prst="rect">
            <a:avLst/>
          </a:prstGeom>
          <a:noFill/>
          <a:ln>
            <a:noFill/>
          </a:ln>
        </p:spPr>
      </p:pic>
      <p:pic>
        <p:nvPicPr>
          <p:cNvPr id="239" name="Google Shape;239;p37"/>
          <p:cNvPicPr preferRelativeResize="0"/>
          <p:nvPr/>
        </p:nvPicPr>
        <p:blipFill>
          <a:blip r:embed="rId5">
            <a:alphaModFix/>
          </a:blip>
          <a:stretch>
            <a:fillRect/>
          </a:stretch>
        </p:blipFill>
        <p:spPr>
          <a:xfrm>
            <a:off x="673375" y="3226775"/>
            <a:ext cx="2723937" cy="865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idx="1" type="body"/>
          </p:nvPr>
        </p:nvSpPr>
        <p:spPr>
          <a:xfrm>
            <a:off x="311700" y="1379650"/>
            <a:ext cx="4797300" cy="3189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u="sng">
                <a:solidFill>
                  <a:schemeClr val="hlink"/>
                </a:solidFill>
                <a:hlinkClick r:id="rId3"/>
              </a:rPr>
              <a:t>www.citypave.app</a:t>
            </a:r>
            <a:r>
              <a:rPr lang="en" sz="1500"/>
              <a:t> is the official web address of our web application and it was purchased using Google Domains.</a:t>
            </a:r>
            <a:endParaRPr sz="1500"/>
          </a:p>
          <a:p>
            <a:pPr indent="-323850" lvl="0" marL="457200" rtl="0" algn="l">
              <a:spcBef>
                <a:spcPts val="0"/>
              </a:spcBef>
              <a:spcAft>
                <a:spcPts val="0"/>
              </a:spcAft>
              <a:buSzPts val="1500"/>
              <a:buChar char="-"/>
            </a:pPr>
            <a:r>
              <a:rPr lang="en" sz="1500"/>
              <a:t>The application uses an SSL Certificate to provide an end-to-end encryption to protect all web requests and to make sure information is transmitted securely.</a:t>
            </a:r>
            <a:endParaRPr sz="1500"/>
          </a:p>
        </p:txBody>
      </p:sp>
      <p:pic>
        <p:nvPicPr>
          <p:cNvPr id="245" name="Google Shape;245;p38"/>
          <p:cNvPicPr preferRelativeResize="0"/>
          <p:nvPr/>
        </p:nvPicPr>
        <p:blipFill>
          <a:blip r:embed="rId4">
            <a:alphaModFix/>
          </a:blip>
          <a:stretch>
            <a:fillRect/>
          </a:stretch>
        </p:blipFill>
        <p:spPr>
          <a:xfrm>
            <a:off x="3195700" y="-180400"/>
            <a:ext cx="2752600" cy="1661350"/>
          </a:xfrm>
          <a:prstGeom prst="rect">
            <a:avLst/>
          </a:prstGeom>
          <a:noFill/>
          <a:ln>
            <a:noFill/>
          </a:ln>
        </p:spPr>
      </p:pic>
      <p:pic>
        <p:nvPicPr>
          <p:cNvPr id="246" name="Google Shape;246;p38"/>
          <p:cNvPicPr preferRelativeResize="0"/>
          <p:nvPr/>
        </p:nvPicPr>
        <p:blipFill>
          <a:blip r:embed="rId5">
            <a:alphaModFix/>
          </a:blip>
          <a:stretch>
            <a:fillRect/>
          </a:stretch>
        </p:blipFill>
        <p:spPr>
          <a:xfrm>
            <a:off x="5238800" y="1480951"/>
            <a:ext cx="3730200" cy="1860449"/>
          </a:xfrm>
          <a:prstGeom prst="rect">
            <a:avLst/>
          </a:prstGeom>
          <a:noFill/>
          <a:ln>
            <a:noFill/>
          </a:ln>
        </p:spPr>
      </p:pic>
      <p:pic>
        <p:nvPicPr>
          <p:cNvPr id="247" name="Google Shape;247;p38"/>
          <p:cNvPicPr preferRelativeResize="0"/>
          <p:nvPr/>
        </p:nvPicPr>
        <p:blipFill>
          <a:blip r:embed="rId6">
            <a:alphaModFix/>
          </a:blip>
          <a:stretch>
            <a:fillRect/>
          </a:stretch>
        </p:blipFill>
        <p:spPr>
          <a:xfrm>
            <a:off x="5261400" y="3493800"/>
            <a:ext cx="3314700" cy="781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Demo</a:t>
            </a:r>
            <a:endParaRPr/>
          </a:p>
        </p:txBody>
      </p:sp>
      <p:sp>
        <p:nvSpPr>
          <p:cNvPr id="253" name="Google Shape;253;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Presented by Christop</a:t>
            </a:r>
            <a:r>
              <a:rPr lang="en"/>
              <a:t>her </a:t>
            </a:r>
            <a:r>
              <a:rPr lang="en"/>
              <a:t>Ortega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Accomplishments and Road Blocks</a:t>
            </a:r>
            <a:endParaRPr/>
          </a:p>
        </p:txBody>
      </p:sp>
      <p:sp>
        <p:nvSpPr>
          <p:cNvPr id="259" name="Google Shape;259;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t/>
            </a:r>
            <a:endParaRPr sz="1900">
              <a:latin typeface="Lato"/>
              <a:ea typeface="Lato"/>
              <a:cs typeface="Lato"/>
              <a:sym typeface="Lato"/>
            </a:endParaRPr>
          </a:p>
          <a:p>
            <a:pPr indent="-349250" lvl="0" marL="457200" rtl="0" algn="l">
              <a:spcBef>
                <a:spcPts val="1200"/>
              </a:spcBef>
              <a:spcAft>
                <a:spcPts val="0"/>
              </a:spcAft>
              <a:buSzPts val="1900"/>
              <a:buFont typeface="Lato"/>
              <a:buChar char="●"/>
            </a:pPr>
            <a:r>
              <a:rPr lang="en" sz="1900">
                <a:latin typeface="Lato"/>
                <a:ea typeface="Lato"/>
                <a:cs typeface="Lato"/>
                <a:sym typeface="Lato"/>
              </a:rPr>
              <a:t>JS and Vue </a:t>
            </a:r>
            <a:endParaRPr sz="1900">
              <a:latin typeface="Lato"/>
              <a:ea typeface="Lato"/>
              <a:cs typeface="Lato"/>
              <a:sym typeface="Lato"/>
            </a:endParaRPr>
          </a:p>
          <a:p>
            <a:pPr indent="-349250" lvl="0" marL="457200" rtl="0" algn="l">
              <a:spcBef>
                <a:spcPts val="0"/>
              </a:spcBef>
              <a:spcAft>
                <a:spcPts val="0"/>
              </a:spcAft>
              <a:buSzPts val="1900"/>
              <a:buFont typeface="Lato"/>
              <a:buChar char="●"/>
            </a:pPr>
            <a:r>
              <a:rPr lang="en" sz="1900">
                <a:latin typeface="Lato"/>
                <a:ea typeface="Lato"/>
                <a:cs typeface="Lato"/>
                <a:sym typeface="Lato"/>
              </a:rPr>
              <a:t>Designing the Web Application</a:t>
            </a:r>
            <a:endParaRPr sz="1900">
              <a:latin typeface="Lato"/>
              <a:ea typeface="Lato"/>
              <a:cs typeface="Lato"/>
              <a:sym typeface="Lato"/>
            </a:endParaRPr>
          </a:p>
          <a:p>
            <a:pPr indent="-349250" lvl="0" marL="457200" rtl="0" algn="l">
              <a:spcBef>
                <a:spcPts val="0"/>
              </a:spcBef>
              <a:spcAft>
                <a:spcPts val="0"/>
              </a:spcAft>
              <a:buSzPts val="1900"/>
              <a:buFont typeface="Lato"/>
              <a:buChar char="●"/>
            </a:pPr>
            <a:r>
              <a:rPr lang="en" sz="1900">
                <a:latin typeface="Lato"/>
                <a:ea typeface="Lato"/>
                <a:cs typeface="Lato"/>
                <a:sym typeface="Lato"/>
              </a:rPr>
              <a:t>Calculations</a:t>
            </a:r>
            <a:endParaRPr sz="1900">
              <a:latin typeface="Lato"/>
              <a:ea typeface="Lato"/>
              <a:cs typeface="Lato"/>
              <a:sym typeface="Lato"/>
            </a:endParaRPr>
          </a:p>
          <a:p>
            <a:pPr indent="-349250" lvl="0" marL="457200" rtl="0" algn="l">
              <a:spcBef>
                <a:spcPts val="0"/>
              </a:spcBef>
              <a:spcAft>
                <a:spcPts val="0"/>
              </a:spcAft>
              <a:buSzPts val="1900"/>
              <a:buFont typeface="Lato"/>
              <a:buChar char="●"/>
            </a:pPr>
            <a:r>
              <a:rPr lang="en" sz="1900">
                <a:latin typeface="Lato"/>
                <a:ea typeface="Lato"/>
                <a:cs typeface="Lato"/>
                <a:sym typeface="Lato"/>
              </a:rPr>
              <a:t>Staying Organized while Online</a:t>
            </a:r>
            <a:endParaRPr sz="1900">
              <a:latin typeface="Lato"/>
              <a:ea typeface="Lato"/>
              <a:cs typeface="Lato"/>
              <a:sym typeface="Lato"/>
            </a:endParaRPr>
          </a:p>
          <a:p>
            <a:pPr indent="0" lvl="0" marL="0" rtl="0" algn="l">
              <a:spcBef>
                <a:spcPts val="1200"/>
              </a:spcBef>
              <a:spcAft>
                <a:spcPts val="1200"/>
              </a:spcAft>
              <a:buNone/>
            </a:pPr>
            <a:r>
              <a:t/>
            </a:r>
            <a:endParaRPr sz="1600">
              <a:latin typeface="Lato"/>
              <a:ea typeface="Lato"/>
              <a:cs typeface="Lato"/>
              <a:sym typeface="Lato"/>
            </a:endParaRPr>
          </a:p>
        </p:txBody>
      </p:sp>
      <p:pic>
        <p:nvPicPr>
          <p:cNvPr id="260" name="Google Shape;260;p40"/>
          <p:cNvPicPr preferRelativeResize="0"/>
          <p:nvPr/>
        </p:nvPicPr>
        <p:blipFill>
          <a:blip r:embed="rId3">
            <a:alphaModFix/>
          </a:blip>
          <a:stretch>
            <a:fillRect/>
          </a:stretch>
        </p:blipFill>
        <p:spPr>
          <a:xfrm>
            <a:off x="6269000" y="3033373"/>
            <a:ext cx="2738876" cy="1824775"/>
          </a:xfrm>
          <a:prstGeom prst="rect">
            <a:avLst/>
          </a:prstGeom>
          <a:noFill/>
          <a:ln>
            <a:noFill/>
          </a:ln>
        </p:spPr>
      </p:pic>
      <p:pic>
        <p:nvPicPr>
          <p:cNvPr id="261" name="Google Shape;261;p40"/>
          <p:cNvPicPr preferRelativeResize="0"/>
          <p:nvPr/>
        </p:nvPicPr>
        <p:blipFill>
          <a:blip r:embed="rId4">
            <a:alphaModFix/>
          </a:blip>
          <a:stretch>
            <a:fillRect/>
          </a:stretch>
        </p:blipFill>
        <p:spPr>
          <a:xfrm>
            <a:off x="6010700" y="1502450"/>
            <a:ext cx="2997175" cy="1405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rPr lang="en"/>
              <a:t>Future </a:t>
            </a:r>
            <a:r>
              <a:rPr lang="en"/>
              <a:t>Plans</a:t>
            </a:r>
            <a:endParaRPr/>
          </a:p>
        </p:txBody>
      </p:sp>
      <p:sp>
        <p:nvSpPr>
          <p:cNvPr id="267" name="Google Shape;267;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200"/>
              </a:spcBef>
              <a:spcAft>
                <a:spcPts val="0"/>
              </a:spcAft>
              <a:buNone/>
            </a:pPr>
            <a:r>
              <a:t/>
            </a:r>
            <a:endParaRPr/>
          </a:p>
          <a:p>
            <a:pPr indent="-355600" lvl="0" marL="457200" marR="0" rtl="0" algn="l">
              <a:lnSpc>
                <a:spcPct val="115000"/>
              </a:lnSpc>
              <a:spcBef>
                <a:spcPts val="1200"/>
              </a:spcBef>
              <a:spcAft>
                <a:spcPts val="0"/>
              </a:spcAft>
              <a:buSzPts val="2000"/>
              <a:buFont typeface="Lato"/>
              <a:buChar char="●"/>
            </a:pPr>
            <a:r>
              <a:rPr lang="en" sz="1900">
                <a:latin typeface="Lato"/>
                <a:ea typeface="Lato"/>
                <a:cs typeface="Lato"/>
                <a:sym typeface="Lato"/>
              </a:rPr>
              <a:t>ReCAPTCHA box, Password recovery, Map view</a:t>
            </a:r>
            <a:endParaRPr sz="1900">
              <a:latin typeface="Lato"/>
              <a:ea typeface="Lato"/>
              <a:cs typeface="Lato"/>
              <a:sym typeface="Lato"/>
            </a:endParaRPr>
          </a:p>
          <a:p>
            <a:pPr indent="-355600" lvl="0" marL="457200" marR="0" rtl="0" algn="l">
              <a:lnSpc>
                <a:spcPct val="115000"/>
              </a:lnSpc>
              <a:spcBef>
                <a:spcPts val="0"/>
              </a:spcBef>
              <a:spcAft>
                <a:spcPts val="0"/>
              </a:spcAft>
              <a:buSzPts val="2000"/>
              <a:buFont typeface="Lato"/>
              <a:buChar char="●"/>
            </a:pPr>
            <a:r>
              <a:rPr lang="en" sz="1900">
                <a:latin typeface="Lato"/>
                <a:ea typeface="Lato"/>
                <a:cs typeface="Lato"/>
                <a:sym typeface="Lato"/>
              </a:rPr>
              <a:t>Calculations</a:t>
            </a:r>
            <a:endParaRPr sz="2000">
              <a:latin typeface="Lato"/>
              <a:ea typeface="Lato"/>
              <a:cs typeface="Lato"/>
              <a:sym typeface="Lato"/>
            </a:endParaRPr>
          </a:p>
          <a:p>
            <a:pPr indent="-349250" lvl="0" marL="457200" rtl="0" algn="l">
              <a:spcBef>
                <a:spcPts val="0"/>
              </a:spcBef>
              <a:spcAft>
                <a:spcPts val="0"/>
              </a:spcAft>
              <a:buSzPts val="1900"/>
              <a:buFont typeface="Lato"/>
              <a:buChar char="●"/>
            </a:pPr>
            <a:r>
              <a:rPr lang="en" sz="1900">
                <a:latin typeface="Lato"/>
                <a:ea typeface="Lato"/>
                <a:cs typeface="Lato"/>
                <a:sym typeface="Lato"/>
              </a:rPr>
              <a:t>Graphs to Display Calculations </a:t>
            </a:r>
            <a:endParaRPr sz="1900">
              <a:latin typeface="Lato"/>
              <a:ea typeface="Lato"/>
              <a:cs typeface="Lato"/>
              <a:sym typeface="Lato"/>
            </a:endParaRPr>
          </a:p>
        </p:txBody>
      </p:sp>
      <p:pic>
        <p:nvPicPr>
          <p:cNvPr id="268" name="Google Shape;268;p41"/>
          <p:cNvPicPr preferRelativeResize="0"/>
          <p:nvPr/>
        </p:nvPicPr>
        <p:blipFill>
          <a:blip r:embed="rId3">
            <a:alphaModFix/>
          </a:blip>
          <a:stretch>
            <a:fillRect/>
          </a:stretch>
        </p:blipFill>
        <p:spPr>
          <a:xfrm>
            <a:off x="5158475" y="2149225"/>
            <a:ext cx="1913201" cy="1913201"/>
          </a:xfrm>
          <a:prstGeom prst="rect">
            <a:avLst/>
          </a:prstGeom>
          <a:noFill/>
          <a:ln>
            <a:noFill/>
          </a:ln>
        </p:spPr>
      </p:pic>
      <p:pic>
        <p:nvPicPr>
          <p:cNvPr id="269" name="Google Shape;269;p41"/>
          <p:cNvPicPr preferRelativeResize="0"/>
          <p:nvPr/>
        </p:nvPicPr>
        <p:blipFill>
          <a:blip r:embed="rId4">
            <a:alphaModFix/>
          </a:blip>
          <a:stretch>
            <a:fillRect/>
          </a:stretch>
        </p:blipFill>
        <p:spPr>
          <a:xfrm>
            <a:off x="6973976" y="2786475"/>
            <a:ext cx="2057483" cy="2095301"/>
          </a:xfrm>
          <a:prstGeom prst="rect">
            <a:avLst/>
          </a:prstGeom>
          <a:noFill/>
          <a:ln>
            <a:noFill/>
          </a:ln>
        </p:spPr>
      </p:pic>
      <p:pic>
        <p:nvPicPr>
          <p:cNvPr id="270" name="Google Shape;270;p41"/>
          <p:cNvPicPr preferRelativeResize="0"/>
          <p:nvPr/>
        </p:nvPicPr>
        <p:blipFill>
          <a:blip r:embed="rId5">
            <a:alphaModFix/>
          </a:blip>
          <a:stretch>
            <a:fillRect/>
          </a:stretch>
        </p:blipFill>
        <p:spPr>
          <a:xfrm>
            <a:off x="7273676" y="1246225"/>
            <a:ext cx="1170225" cy="1678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Continued</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is this accomplished:</a:t>
            </a:r>
            <a:endParaRPr/>
          </a:p>
          <a:p>
            <a:pPr indent="-342900" lvl="0" marL="914400" rtl="0" algn="l">
              <a:spcBef>
                <a:spcPts val="1200"/>
              </a:spcBef>
              <a:spcAft>
                <a:spcPts val="0"/>
              </a:spcAft>
              <a:buSzPts val="1800"/>
              <a:buChar char="●"/>
            </a:pPr>
            <a:r>
              <a:rPr lang="en"/>
              <a:t>Making User experience easy and simple </a:t>
            </a:r>
            <a:endParaRPr/>
          </a:p>
          <a:p>
            <a:pPr indent="-342900" lvl="0" marL="914400" rtl="0" algn="l">
              <a:spcBef>
                <a:spcPts val="0"/>
              </a:spcBef>
              <a:spcAft>
                <a:spcPts val="0"/>
              </a:spcAft>
              <a:buSzPts val="1800"/>
              <a:buChar char="●"/>
            </a:pPr>
            <a:r>
              <a:rPr lang="en"/>
              <a:t>Enjoyable/professional website experience </a:t>
            </a:r>
            <a:endParaRPr/>
          </a:p>
          <a:p>
            <a:pPr indent="-342900" lvl="0" marL="914400" rtl="0" algn="l">
              <a:spcBef>
                <a:spcPts val="0"/>
              </a:spcBef>
              <a:spcAft>
                <a:spcPts val="0"/>
              </a:spcAft>
              <a:buSzPts val="1800"/>
              <a:buChar char="●"/>
            </a:pPr>
            <a:r>
              <a:rPr lang="en"/>
              <a:t>Creating forms for calculations</a:t>
            </a:r>
            <a:endParaRPr/>
          </a:p>
          <a:p>
            <a:pPr indent="-317500" lvl="1" marL="1371600" rtl="0" algn="l">
              <a:spcBef>
                <a:spcPts val="0"/>
              </a:spcBef>
              <a:spcAft>
                <a:spcPts val="0"/>
              </a:spcAft>
              <a:buSzPts val="1400"/>
              <a:buChar char="○"/>
            </a:pPr>
            <a:r>
              <a:rPr lang="en"/>
              <a:t>Basic Pavement Design Tool</a:t>
            </a:r>
            <a:endParaRPr/>
          </a:p>
          <a:p>
            <a:pPr indent="-317500" lvl="1" marL="1371600" rtl="0" algn="l">
              <a:spcBef>
                <a:spcPts val="0"/>
              </a:spcBef>
              <a:spcAft>
                <a:spcPts val="0"/>
              </a:spcAft>
              <a:buSzPts val="1400"/>
              <a:buChar char="○"/>
            </a:pPr>
            <a:r>
              <a:rPr lang="en"/>
              <a:t>Overlay Design</a:t>
            </a:r>
            <a:endParaRPr/>
          </a:p>
          <a:p>
            <a:pPr indent="-317500" lvl="1" marL="1371600" rtl="0" algn="l">
              <a:spcBef>
                <a:spcPts val="0"/>
              </a:spcBef>
              <a:spcAft>
                <a:spcPts val="0"/>
              </a:spcAft>
              <a:buSzPts val="1400"/>
              <a:buChar char="○"/>
            </a:pPr>
            <a:r>
              <a:rPr lang="en"/>
              <a:t>Life-Cycle Cost</a:t>
            </a:r>
            <a:endParaRPr/>
          </a:p>
          <a:p>
            <a:pPr indent="-317500" lvl="1" marL="1371600" rtl="0" algn="l">
              <a:spcBef>
                <a:spcPts val="0"/>
              </a:spcBef>
              <a:spcAft>
                <a:spcPts val="0"/>
              </a:spcAft>
              <a:buSzPts val="1400"/>
              <a:buChar char="○"/>
            </a:pPr>
            <a:r>
              <a:rPr lang="en"/>
              <a:t>Pavement Design database</a:t>
            </a:r>
            <a:endParaRPr/>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None/>
            </a:pPr>
            <a:r>
              <a:t/>
            </a:r>
            <a:endParaRPr/>
          </a:p>
        </p:txBody>
      </p:sp>
      <p:sp>
        <p:nvSpPr>
          <p:cNvPr id="276" name="Google Shape;27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7" name="Google Shape;277;p42"/>
          <p:cNvPicPr preferRelativeResize="0"/>
          <p:nvPr/>
        </p:nvPicPr>
        <p:blipFill>
          <a:blip r:embed="rId3">
            <a:alphaModFix/>
          </a:blip>
          <a:stretch>
            <a:fillRect/>
          </a:stretch>
        </p:blipFill>
        <p:spPr>
          <a:xfrm>
            <a:off x="2584300" y="585300"/>
            <a:ext cx="3975404" cy="380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does this differ from other programs?</a:t>
            </a:r>
            <a:endParaRPr/>
          </a:p>
        </p:txBody>
      </p:sp>
      <p:sp>
        <p:nvSpPr>
          <p:cNvPr id="78" name="Google Shape;78;p16"/>
          <p:cNvSpPr txBox="1"/>
          <p:nvPr>
            <p:ph idx="1" type="body"/>
          </p:nvPr>
        </p:nvSpPr>
        <p:spPr>
          <a:xfrm>
            <a:off x="263400" y="10961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Current programs do not make it easy to understand what going on and have </a:t>
            </a:r>
            <a:r>
              <a:rPr lang="en"/>
              <a:t>a lot</a:t>
            </a:r>
            <a:r>
              <a:rPr lang="en"/>
              <a:t> of clutter.</a:t>
            </a:r>
            <a:endParaRPr/>
          </a:p>
          <a:p>
            <a:pPr indent="-342900" lvl="0" marL="457200" rtl="0" algn="l">
              <a:spcBef>
                <a:spcPts val="0"/>
              </a:spcBef>
              <a:spcAft>
                <a:spcPts val="0"/>
              </a:spcAft>
              <a:buSzPts val="1800"/>
              <a:buChar char="●"/>
            </a:pPr>
            <a:r>
              <a:rPr lang="en"/>
              <a:t>Functionality the program will run more smoother then other when it comes to dynamic tabs</a:t>
            </a:r>
            <a:endParaRPr/>
          </a:p>
          <a:p>
            <a:pPr indent="-342900" lvl="0" marL="457200" rtl="0" algn="l">
              <a:spcBef>
                <a:spcPts val="0"/>
              </a:spcBef>
              <a:spcAft>
                <a:spcPts val="0"/>
              </a:spcAft>
              <a:buSzPts val="1800"/>
              <a:buChar char="●"/>
            </a:pPr>
            <a:r>
              <a:rPr lang="en"/>
              <a:t>The </a:t>
            </a:r>
            <a:r>
              <a:rPr lang="en"/>
              <a:t>program</a:t>
            </a:r>
            <a:r>
              <a:rPr lang="en"/>
              <a:t> can be accessed over your phone as long as you have a internet access and a web browser application</a:t>
            </a:r>
            <a:endParaRPr/>
          </a:p>
          <a:p>
            <a:pPr indent="-342900" lvl="0" marL="457200" rtl="0" algn="l">
              <a:spcBef>
                <a:spcPts val="0"/>
              </a:spcBef>
              <a:spcAft>
                <a:spcPts val="0"/>
              </a:spcAft>
              <a:buSzPts val="1800"/>
              <a:buChar char="●"/>
            </a:pPr>
            <a:r>
              <a:rPr lang="en"/>
              <a:t>Information is stored in database and be accessed remotely</a:t>
            </a:r>
            <a:endParaRPr/>
          </a:p>
          <a:p>
            <a:pPr indent="0" lvl="0" marL="91440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Technologies</a:t>
            </a:r>
            <a:endParaRPr/>
          </a:p>
        </p:txBody>
      </p:sp>
      <p:sp>
        <p:nvSpPr>
          <p:cNvPr id="84" name="Google Shape;84;p17"/>
          <p:cNvSpPr txBox="1"/>
          <p:nvPr>
            <p:ph idx="1" type="body"/>
          </p:nvPr>
        </p:nvSpPr>
        <p:spPr>
          <a:xfrm>
            <a:off x="311700" y="1685700"/>
            <a:ext cx="3999900" cy="225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Javascript - Node.js</a:t>
            </a:r>
            <a:endParaRPr/>
          </a:p>
          <a:p>
            <a:pPr indent="-342900" lvl="0" marL="457200" rtl="0" algn="l">
              <a:spcBef>
                <a:spcPts val="0"/>
              </a:spcBef>
              <a:spcAft>
                <a:spcPts val="0"/>
              </a:spcAft>
              <a:buSzPts val="1800"/>
              <a:buChar char="●"/>
            </a:pPr>
            <a:r>
              <a:rPr lang="en"/>
              <a:t>NPM</a:t>
            </a:r>
            <a:endParaRPr/>
          </a:p>
          <a:p>
            <a:pPr indent="-342900" lvl="0" marL="457200" rtl="0" algn="l">
              <a:spcBef>
                <a:spcPts val="0"/>
              </a:spcBef>
              <a:spcAft>
                <a:spcPts val="0"/>
              </a:spcAft>
              <a:buSzPts val="1800"/>
              <a:buChar char="●"/>
            </a:pPr>
            <a:r>
              <a:rPr lang="en"/>
              <a:t>Vue.js</a:t>
            </a:r>
            <a:endParaRPr/>
          </a:p>
          <a:p>
            <a:pPr indent="-342900" lvl="0" marL="457200" rtl="0" algn="l">
              <a:spcBef>
                <a:spcPts val="0"/>
              </a:spcBef>
              <a:spcAft>
                <a:spcPts val="0"/>
              </a:spcAft>
              <a:buSzPts val="1800"/>
              <a:buChar char="●"/>
            </a:pPr>
            <a:r>
              <a:rPr lang="en"/>
              <a:t>Buefy</a:t>
            </a:r>
            <a:endParaRPr/>
          </a:p>
          <a:p>
            <a:pPr indent="-342900" lvl="0" marL="457200" rtl="0" algn="l">
              <a:spcBef>
                <a:spcPts val="0"/>
              </a:spcBef>
              <a:spcAft>
                <a:spcPts val="0"/>
              </a:spcAft>
              <a:buSzPts val="1800"/>
              <a:buChar char="●"/>
            </a:pPr>
            <a:r>
              <a:rPr lang="en"/>
              <a:t>mySQL</a:t>
            </a:r>
            <a:endParaRPr/>
          </a:p>
          <a:p>
            <a:pPr indent="-342900" lvl="0" marL="457200" rtl="0" algn="l">
              <a:spcBef>
                <a:spcPts val="0"/>
              </a:spcBef>
              <a:spcAft>
                <a:spcPts val="0"/>
              </a:spcAft>
              <a:buSzPts val="1800"/>
              <a:buChar char="●"/>
            </a:pPr>
            <a:r>
              <a:rPr lang="en"/>
              <a:t>Sequelize</a:t>
            </a:r>
            <a:endParaRPr/>
          </a:p>
        </p:txBody>
      </p:sp>
      <p:sp>
        <p:nvSpPr>
          <p:cNvPr id="85" name="Google Shape;85;p17"/>
          <p:cNvSpPr txBox="1"/>
          <p:nvPr>
            <p:ph idx="4294967295" type="body"/>
          </p:nvPr>
        </p:nvSpPr>
        <p:spPr>
          <a:xfrm>
            <a:off x="4832400" y="1685700"/>
            <a:ext cx="3999900" cy="1772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ZOHO</a:t>
            </a:r>
            <a:endParaRPr/>
          </a:p>
          <a:p>
            <a:pPr indent="-342900" lvl="0" marL="457200" rtl="0" algn="l">
              <a:spcBef>
                <a:spcPts val="0"/>
              </a:spcBef>
              <a:spcAft>
                <a:spcPts val="0"/>
              </a:spcAft>
              <a:buSzPts val="1800"/>
              <a:buChar char="●"/>
            </a:pPr>
            <a:r>
              <a:rPr lang="en"/>
              <a:t>Google domains</a:t>
            </a:r>
            <a:endParaRPr/>
          </a:p>
          <a:p>
            <a:pPr indent="-342900" lvl="0" marL="457200" rtl="0" algn="l">
              <a:spcBef>
                <a:spcPts val="0"/>
              </a:spcBef>
              <a:spcAft>
                <a:spcPts val="0"/>
              </a:spcAft>
              <a:buSzPts val="1800"/>
              <a:buChar char="●"/>
            </a:pPr>
            <a:r>
              <a:rPr lang="en"/>
              <a:t>Heroku</a:t>
            </a:r>
            <a:endParaRPr/>
          </a:p>
          <a:p>
            <a:pPr indent="-342900" lvl="0" marL="457200" rtl="0" algn="l">
              <a:spcBef>
                <a:spcPts val="0"/>
              </a:spcBef>
              <a:spcAft>
                <a:spcPts val="0"/>
              </a:spcAft>
              <a:buSzPts val="1800"/>
              <a:buChar char="●"/>
            </a:pPr>
            <a:r>
              <a:rPr lang="en"/>
              <a:t>GitHub</a:t>
            </a:r>
            <a:endParaRPr/>
          </a:p>
        </p:txBody>
      </p:sp>
      <p:pic>
        <p:nvPicPr>
          <p:cNvPr id="86" name="Google Shape;86;p17"/>
          <p:cNvPicPr preferRelativeResize="0"/>
          <p:nvPr/>
        </p:nvPicPr>
        <p:blipFill>
          <a:blip r:embed="rId3">
            <a:alphaModFix/>
          </a:blip>
          <a:stretch>
            <a:fillRect/>
          </a:stretch>
        </p:blipFill>
        <p:spPr>
          <a:xfrm>
            <a:off x="7678125" y="260913"/>
            <a:ext cx="1211575" cy="1211575"/>
          </a:xfrm>
          <a:prstGeom prst="rect">
            <a:avLst/>
          </a:prstGeom>
          <a:noFill/>
          <a:ln>
            <a:noFill/>
          </a:ln>
        </p:spPr>
      </p:pic>
      <p:pic>
        <p:nvPicPr>
          <p:cNvPr id="87" name="Google Shape;87;p17"/>
          <p:cNvPicPr preferRelativeResize="0"/>
          <p:nvPr/>
        </p:nvPicPr>
        <p:blipFill>
          <a:blip r:embed="rId4">
            <a:alphaModFix/>
          </a:blip>
          <a:stretch>
            <a:fillRect/>
          </a:stretch>
        </p:blipFill>
        <p:spPr>
          <a:xfrm>
            <a:off x="4708317" y="125592"/>
            <a:ext cx="2684424" cy="148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Front End - Home Page</a:t>
            </a:r>
            <a:endParaRPr/>
          </a:p>
        </p:txBody>
      </p:sp>
      <p:pic>
        <p:nvPicPr>
          <p:cNvPr id="93" name="Google Shape;93;p18"/>
          <p:cNvPicPr preferRelativeResize="0"/>
          <p:nvPr/>
        </p:nvPicPr>
        <p:blipFill>
          <a:blip r:embed="rId3">
            <a:alphaModFix/>
          </a:blip>
          <a:stretch>
            <a:fillRect/>
          </a:stretch>
        </p:blipFill>
        <p:spPr>
          <a:xfrm>
            <a:off x="877300" y="1017725"/>
            <a:ext cx="7389384"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Front End - Login</a:t>
            </a:r>
            <a:endParaRPr/>
          </a:p>
        </p:txBody>
      </p:sp>
      <p:pic>
        <p:nvPicPr>
          <p:cNvPr id="99" name="Google Shape;99;p19"/>
          <p:cNvPicPr preferRelativeResize="0"/>
          <p:nvPr/>
        </p:nvPicPr>
        <p:blipFill rotWithShape="1">
          <a:blip r:embed="rId3">
            <a:alphaModFix/>
          </a:blip>
          <a:srcRect b="2505" l="0" r="0" t="0"/>
          <a:stretch/>
        </p:blipFill>
        <p:spPr>
          <a:xfrm>
            <a:off x="1231139" y="1017725"/>
            <a:ext cx="6681725" cy="3664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Front End - Project Page</a:t>
            </a:r>
            <a:endParaRPr/>
          </a:p>
        </p:txBody>
      </p:sp>
      <p:pic>
        <p:nvPicPr>
          <p:cNvPr id="105" name="Google Shape;105;p20"/>
          <p:cNvPicPr preferRelativeResize="0"/>
          <p:nvPr/>
        </p:nvPicPr>
        <p:blipFill>
          <a:blip r:embed="rId3">
            <a:alphaModFix/>
          </a:blip>
          <a:stretch>
            <a:fillRect/>
          </a:stretch>
        </p:blipFill>
        <p:spPr>
          <a:xfrm>
            <a:off x="884275" y="1017725"/>
            <a:ext cx="7375457" cy="38209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Vue/ Vue-form wizard to Buefy</a:t>
            </a:r>
            <a:endParaRPr/>
          </a:p>
        </p:txBody>
      </p:sp>
      <p:sp>
        <p:nvSpPr>
          <p:cNvPr id="111" name="Google Shape;111;p21"/>
          <p:cNvSpPr txBox="1"/>
          <p:nvPr>
            <p:ph idx="1" type="body"/>
          </p:nvPr>
        </p:nvSpPr>
        <p:spPr>
          <a:xfrm>
            <a:off x="311700" y="1152475"/>
            <a:ext cx="4905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javascript front end framework used to help with the organization of the javascript</a:t>
            </a:r>
            <a:endParaRPr/>
          </a:p>
          <a:p>
            <a:pPr indent="-342900" lvl="0" marL="457200" rtl="0" algn="l">
              <a:spcBef>
                <a:spcPts val="0"/>
              </a:spcBef>
              <a:spcAft>
                <a:spcPts val="0"/>
              </a:spcAft>
              <a:buSzPts val="1800"/>
              <a:buChar char="●"/>
            </a:pPr>
            <a:r>
              <a:rPr lang="en"/>
              <a:t>Similar to Angular and React</a:t>
            </a:r>
            <a:endParaRPr/>
          </a:p>
          <a:p>
            <a:pPr indent="-342900" lvl="0" marL="457200" rtl="0" algn="l">
              <a:spcBef>
                <a:spcPts val="0"/>
              </a:spcBef>
              <a:spcAft>
                <a:spcPts val="0"/>
              </a:spcAft>
              <a:buSzPts val="1800"/>
              <a:buChar char="●"/>
            </a:pPr>
            <a:r>
              <a:rPr lang="en"/>
              <a:t>Approachable, Versatile, Performant, </a:t>
            </a:r>
            <a:r>
              <a:rPr lang="en"/>
              <a:t>maintainable, and testable</a:t>
            </a:r>
            <a:endParaRPr/>
          </a:p>
          <a:p>
            <a:pPr indent="-342900" lvl="0" marL="457200" rtl="0" algn="l">
              <a:spcBef>
                <a:spcPts val="0"/>
              </a:spcBef>
              <a:spcAft>
                <a:spcPts val="0"/>
              </a:spcAft>
              <a:buSzPts val="1800"/>
              <a:buChar char="●"/>
            </a:pPr>
            <a:r>
              <a:rPr lang="en"/>
              <a:t>Buefy allowed enhanced speed, responsiveness, navigation and a clean UI design fit for easy user navigation </a:t>
            </a:r>
            <a:endParaRPr/>
          </a:p>
        </p:txBody>
      </p:sp>
      <p:pic>
        <p:nvPicPr>
          <p:cNvPr id="112" name="Google Shape;112;p21"/>
          <p:cNvPicPr preferRelativeResize="0"/>
          <p:nvPr/>
        </p:nvPicPr>
        <p:blipFill>
          <a:blip r:embed="rId3">
            <a:alphaModFix/>
          </a:blip>
          <a:stretch>
            <a:fillRect/>
          </a:stretch>
        </p:blipFill>
        <p:spPr>
          <a:xfrm>
            <a:off x="5143875" y="149975"/>
            <a:ext cx="946100" cy="946100"/>
          </a:xfrm>
          <a:prstGeom prst="rect">
            <a:avLst/>
          </a:prstGeom>
          <a:noFill/>
          <a:ln>
            <a:noFill/>
          </a:ln>
        </p:spPr>
      </p:pic>
      <p:pic>
        <p:nvPicPr>
          <p:cNvPr id="113" name="Google Shape;113;p21"/>
          <p:cNvPicPr preferRelativeResize="0"/>
          <p:nvPr/>
        </p:nvPicPr>
        <p:blipFill>
          <a:blip r:embed="rId4">
            <a:alphaModFix/>
          </a:blip>
          <a:stretch>
            <a:fillRect/>
          </a:stretch>
        </p:blipFill>
        <p:spPr>
          <a:xfrm>
            <a:off x="6412700" y="206375"/>
            <a:ext cx="2074975" cy="811350"/>
          </a:xfrm>
          <a:prstGeom prst="rect">
            <a:avLst/>
          </a:prstGeom>
          <a:noFill/>
          <a:ln>
            <a:noFill/>
          </a:ln>
        </p:spPr>
      </p:pic>
      <p:pic>
        <p:nvPicPr>
          <p:cNvPr id="114" name="Google Shape;114;p21"/>
          <p:cNvPicPr preferRelativeResize="0"/>
          <p:nvPr/>
        </p:nvPicPr>
        <p:blipFill>
          <a:blip r:embed="rId5">
            <a:alphaModFix/>
          </a:blip>
          <a:stretch>
            <a:fillRect/>
          </a:stretch>
        </p:blipFill>
        <p:spPr>
          <a:xfrm>
            <a:off x="5217600" y="1282013"/>
            <a:ext cx="3614650" cy="288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