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9144000" cy="5143500" type="screen16x9"/>
  <p:notesSz cx="6858000" cy="9144000"/>
  <p:embeddedFontLst>
    <p:embeddedFont>
      <p:font typeface="Oswald" pitchFamily="2" charset="77"/>
      <p:regular r:id="rId24"/>
      <p:bold r:id="rId25"/>
    </p:embeddedFont>
    <p:embeddedFont>
      <p:font typeface="Pacifico" pitchFamily="2" charset="77"/>
      <p:regular r:id="rId26"/>
    </p:embeddedFont>
    <p:embeddedFont>
      <p:font typeface="Roboto" panose="02000000000000000000" pitchFamily="2"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76"/>
  </p:normalViewPr>
  <p:slideViewPr>
    <p:cSldViewPr snapToGrid="0">
      <p:cViewPr varScale="1">
        <p:scale>
          <a:sx n="141" d="100"/>
          <a:sy n="141" d="100"/>
        </p:scale>
        <p:origin x="800"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485378aad4_2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485378aad4_2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4894ee188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4894ee18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485378aad4_2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485378aad4_2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488e72abb5_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488e72abb5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485d527cb4_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485d527cb4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0000"/>
              </a:buClr>
              <a:buSzPts val="1100"/>
              <a:buFont typeface="Arial"/>
              <a:buNone/>
            </a:pPr>
            <a:r>
              <a:rPr lang="en" sz="900" b="1"/>
              <a:t>So, what data are we storing and utilizing in our application?</a:t>
            </a:r>
            <a:endParaRPr sz="900" b="1"/>
          </a:p>
          <a:p>
            <a:pPr marL="0" lvl="0" indent="0" algn="l" rtl="0">
              <a:lnSpc>
                <a:spcPct val="115000"/>
              </a:lnSpc>
              <a:spcBef>
                <a:spcPts val="0"/>
              </a:spcBef>
              <a:spcAft>
                <a:spcPts val="0"/>
              </a:spcAft>
              <a:buClr>
                <a:srgbClr val="000000"/>
              </a:buClr>
              <a:buSzPts val="1100"/>
              <a:buFont typeface="Arial"/>
              <a:buNone/>
            </a:pPr>
            <a:endParaRPr sz="900"/>
          </a:p>
          <a:p>
            <a:pPr marL="0" lvl="0" indent="0" algn="l" rtl="0">
              <a:lnSpc>
                <a:spcPct val="115000"/>
              </a:lnSpc>
              <a:spcBef>
                <a:spcPts val="0"/>
              </a:spcBef>
              <a:spcAft>
                <a:spcPts val="0"/>
              </a:spcAft>
              <a:buClr>
                <a:srgbClr val="000000"/>
              </a:buClr>
              <a:buSzPts val="1100"/>
              <a:buFont typeface="Arial"/>
              <a:buNone/>
            </a:pPr>
            <a:r>
              <a:rPr lang="en" sz="900"/>
              <a:t>We are primarily working with hydrological datasets.</a:t>
            </a:r>
            <a:endParaRPr sz="900"/>
          </a:p>
          <a:p>
            <a:pPr marL="0" lvl="0" indent="0" algn="l" rtl="0">
              <a:lnSpc>
                <a:spcPct val="115000"/>
              </a:lnSpc>
              <a:spcBef>
                <a:spcPts val="0"/>
              </a:spcBef>
              <a:spcAft>
                <a:spcPts val="0"/>
              </a:spcAft>
              <a:buClr>
                <a:srgbClr val="000000"/>
              </a:buClr>
              <a:buSzPts val="1100"/>
              <a:buFont typeface="Arial"/>
              <a:buNone/>
            </a:pPr>
            <a:endParaRPr sz="900"/>
          </a:p>
          <a:p>
            <a:pPr marL="0" lvl="0" indent="0" algn="l" rtl="0">
              <a:lnSpc>
                <a:spcPct val="115000"/>
              </a:lnSpc>
              <a:spcBef>
                <a:spcPts val="0"/>
              </a:spcBef>
              <a:spcAft>
                <a:spcPts val="0"/>
              </a:spcAft>
              <a:buClr>
                <a:srgbClr val="000000"/>
              </a:buClr>
              <a:buSzPts val="1100"/>
              <a:buFont typeface="Arial"/>
              <a:buNone/>
            </a:pPr>
            <a:r>
              <a:rPr lang="en" sz="900"/>
              <a:t>These include Reservoir though River datasets which are provided by JPL restful services.</a:t>
            </a:r>
            <a:endParaRPr sz="900"/>
          </a:p>
          <a:p>
            <a:pPr marL="0" lvl="0" indent="0" algn="l" rtl="0">
              <a:lnSpc>
                <a:spcPct val="115000"/>
              </a:lnSpc>
              <a:spcBef>
                <a:spcPts val="0"/>
              </a:spcBef>
              <a:spcAft>
                <a:spcPts val="0"/>
              </a:spcAft>
              <a:buClr>
                <a:srgbClr val="000000"/>
              </a:buClr>
              <a:buSzPts val="1100"/>
              <a:buFont typeface="Arial"/>
              <a:buNone/>
            </a:pPr>
            <a:endParaRPr sz="900"/>
          </a:p>
          <a:p>
            <a:pPr marL="0" lvl="0" indent="0" algn="l" rtl="0">
              <a:lnSpc>
                <a:spcPct val="115000"/>
              </a:lnSpc>
              <a:spcBef>
                <a:spcPts val="0"/>
              </a:spcBef>
              <a:spcAft>
                <a:spcPts val="0"/>
              </a:spcAft>
              <a:buClr>
                <a:srgbClr val="000000"/>
              </a:buClr>
              <a:buSzPts val="1100"/>
              <a:buFont typeface="Arial"/>
              <a:buNone/>
            </a:pPr>
            <a:r>
              <a:rPr lang="en" sz="900"/>
              <a:t>To the right is an example of a rest call to retrieve a list of reservoir sites.</a:t>
            </a:r>
            <a:endParaRPr sz="900"/>
          </a:p>
          <a:p>
            <a:pPr marL="0" lvl="0" indent="0" algn="l" rtl="0">
              <a:lnSpc>
                <a:spcPct val="115000"/>
              </a:lnSpc>
              <a:spcBef>
                <a:spcPts val="0"/>
              </a:spcBef>
              <a:spcAft>
                <a:spcPts val="0"/>
              </a:spcAft>
              <a:buClr>
                <a:srgbClr val="000000"/>
              </a:buClr>
              <a:buSzPts val="1100"/>
              <a:buFont typeface="Arial"/>
              <a:buNone/>
            </a:pPr>
            <a:endParaRPr sz="900"/>
          </a:p>
          <a:p>
            <a:pPr marL="0" lvl="0" indent="0" algn="l" rtl="0">
              <a:lnSpc>
                <a:spcPct val="115000"/>
              </a:lnSpc>
              <a:spcBef>
                <a:spcPts val="0"/>
              </a:spcBef>
              <a:spcAft>
                <a:spcPts val="0"/>
              </a:spcAft>
              <a:buClr>
                <a:srgbClr val="000000"/>
              </a:buClr>
              <a:buSzPts val="1100"/>
              <a:buFont typeface="Arial"/>
              <a:buNone/>
            </a:pPr>
            <a:r>
              <a:rPr lang="en" sz="900"/>
              <a:t>We get a text file that represents a table with various fields. </a:t>
            </a:r>
            <a:endParaRPr sz="900"/>
          </a:p>
          <a:p>
            <a:pPr marL="0" lvl="0" indent="0" algn="l" rtl="0">
              <a:lnSpc>
                <a:spcPct val="115000"/>
              </a:lnSpc>
              <a:spcBef>
                <a:spcPts val="0"/>
              </a:spcBef>
              <a:spcAft>
                <a:spcPts val="0"/>
              </a:spcAft>
              <a:buClr>
                <a:srgbClr val="000000"/>
              </a:buClr>
              <a:buSzPts val="1100"/>
              <a:buFont typeface="Arial"/>
              <a:buNone/>
            </a:pPr>
            <a:endParaRPr sz="900"/>
          </a:p>
          <a:p>
            <a:pPr marL="0" lvl="0" indent="0" algn="l" rtl="0">
              <a:lnSpc>
                <a:spcPct val="115000"/>
              </a:lnSpc>
              <a:spcBef>
                <a:spcPts val="0"/>
              </a:spcBef>
              <a:spcAft>
                <a:spcPts val="0"/>
              </a:spcAft>
              <a:buClr>
                <a:srgbClr val="000000"/>
              </a:buClr>
              <a:buSzPts val="1100"/>
              <a:buFont typeface="Arial"/>
              <a:buNone/>
            </a:pPr>
            <a:r>
              <a:rPr lang="en" sz="900"/>
              <a:t>The fields are.</a:t>
            </a:r>
            <a:endParaRPr sz="900"/>
          </a:p>
          <a:p>
            <a:pPr marL="0" lvl="0" indent="0" algn="l" rtl="0">
              <a:lnSpc>
                <a:spcPct val="115000"/>
              </a:lnSpc>
              <a:spcBef>
                <a:spcPts val="0"/>
              </a:spcBef>
              <a:spcAft>
                <a:spcPts val="0"/>
              </a:spcAft>
              <a:buClr>
                <a:srgbClr val="000000"/>
              </a:buClr>
              <a:buSzPts val="1100"/>
              <a:buFont typeface="Arial"/>
              <a:buNone/>
            </a:pPr>
            <a:endParaRPr sz="900"/>
          </a:p>
          <a:p>
            <a:pPr marL="0" lvl="0" indent="0" algn="l" rtl="0">
              <a:lnSpc>
                <a:spcPct val="115000"/>
              </a:lnSpc>
              <a:spcBef>
                <a:spcPts val="0"/>
              </a:spcBef>
              <a:spcAft>
                <a:spcPts val="0"/>
              </a:spcAft>
              <a:buClr>
                <a:srgbClr val="000000"/>
              </a:buClr>
              <a:buSzPts val="1100"/>
              <a:buFont typeface="Arial"/>
              <a:buNone/>
            </a:pPr>
            <a:r>
              <a:rPr lang="en" sz="900"/>
              <a:t>site_no which represents a unique number.</a:t>
            </a:r>
            <a:endParaRPr sz="900"/>
          </a:p>
          <a:p>
            <a:pPr marL="0" lvl="0" indent="0" algn="l" rtl="0">
              <a:lnSpc>
                <a:spcPct val="115000"/>
              </a:lnSpc>
              <a:spcBef>
                <a:spcPts val="0"/>
              </a:spcBef>
              <a:spcAft>
                <a:spcPts val="0"/>
              </a:spcAft>
              <a:buClr>
                <a:srgbClr val="000000"/>
              </a:buClr>
              <a:buSzPts val="1100"/>
              <a:buFont typeface="Arial"/>
              <a:buNone/>
            </a:pPr>
            <a:endParaRPr sz="900"/>
          </a:p>
          <a:p>
            <a:pPr marL="0" lvl="0" indent="0" algn="l" rtl="0">
              <a:lnSpc>
                <a:spcPct val="115000"/>
              </a:lnSpc>
              <a:spcBef>
                <a:spcPts val="0"/>
              </a:spcBef>
              <a:spcAft>
                <a:spcPts val="0"/>
              </a:spcAft>
              <a:buClr>
                <a:srgbClr val="000000"/>
              </a:buClr>
              <a:buSzPts val="1100"/>
              <a:buFont typeface="Arial"/>
              <a:buNone/>
            </a:pPr>
            <a:r>
              <a:rPr lang="en" sz="900"/>
              <a:t>description to that site.</a:t>
            </a:r>
            <a:endParaRPr sz="900"/>
          </a:p>
          <a:p>
            <a:pPr marL="0" lvl="0" indent="0" algn="l" rtl="0">
              <a:lnSpc>
                <a:spcPct val="115000"/>
              </a:lnSpc>
              <a:spcBef>
                <a:spcPts val="0"/>
              </a:spcBef>
              <a:spcAft>
                <a:spcPts val="0"/>
              </a:spcAft>
              <a:buClr>
                <a:srgbClr val="000000"/>
              </a:buClr>
              <a:buSzPts val="1100"/>
              <a:buFont typeface="Arial"/>
              <a:buNone/>
            </a:pPr>
            <a:endParaRPr sz="900"/>
          </a:p>
          <a:p>
            <a:pPr marL="0" lvl="0" indent="0" algn="l" rtl="0">
              <a:lnSpc>
                <a:spcPct val="115000"/>
              </a:lnSpc>
              <a:spcBef>
                <a:spcPts val="0"/>
              </a:spcBef>
              <a:spcAft>
                <a:spcPts val="0"/>
              </a:spcAft>
              <a:buClr>
                <a:srgbClr val="000000"/>
              </a:buClr>
              <a:buSzPts val="1100"/>
              <a:buFont typeface="Arial"/>
              <a:buNone/>
            </a:pPr>
            <a:r>
              <a:rPr lang="en" sz="900"/>
              <a:t>longitude and latitude for location.</a:t>
            </a:r>
            <a:endParaRPr sz="900"/>
          </a:p>
          <a:p>
            <a:pPr marL="0" lvl="0" indent="0" algn="l" rtl="0">
              <a:lnSpc>
                <a:spcPct val="115000"/>
              </a:lnSpc>
              <a:spcBef>
                <a:spcPts val="0"/>
              </a:spcBef>
              <a:spcAft>
                <a:spcPts val="0"/>
              </a:spcAft>
              <a:buClr>
                <a:srgbClr val="000000"/>
              </a:buClr>
              <a:buSzPts val="1100"/>
              <a:buFont typeface="Arial"/>
              <a:buNone/>
            </a:pPr>
            <a:endParaRPr sz="900"/>
          </a:p>
          <a:p>
            <a:pPr marL="0" lvl="0" indent="0" algn="l" rtl="0">
              <a:lnSpc>
                <a:spcPct val="115000"/>
              </a:lnSpc>
              <a:spcBef>
                <a:spcPts val="0"/>
              </a:spcBef>
              <a:spcAft>
                <a:spcPts val="0"/>
              </a:spcAft>
              <a:buClr>
                <a:srgbClr val="000000"/>
              </a:buClr>
              <a:buSzPts val="1100"/>
              <a:buFont typeface="Arial"/>
              <a:buNone/>
            </a:pPr>
            <a:r>
              <a:rPr lang="en" sz="900"/>
              <a:t>max and min datetime which corresponds to the max and min units of reservoir.</a:t>
            </a:r>
            <a:endParaRPr sz="900"/>
          </a:p>
          <a:p>
            <a:pPr marL="0" lvl="0" indent="0" algn="l" rtl="0">
              <a:lnSpc>
                <a:spcPct val="115000"/>
              </a:lnSpc>
              <a:spcBef>
                <a:spcPts val="0"/>
              </a:spcBef>
              <a:spcAft>
                <a:spcPts val="0"/>
              </a:spcAft>
              <a:buClr>
                <a:srgbClr val="000000"/>
              </a:buClr>
              <a:buSzPts val="1100"/>
              <a:buFont typeface="Arial"/>
              <a:buNone/>
            </a:pPr>
            <a:endParaRPr sz="900"/>
          </a:p>
          <a:p>
            <a:pPr marL="0" lvl="0" indent="0" algn="l" rtl="0">
              <a:lnSpc>
                <a:spcPct val="115000"/>
              </a:lnSpc>
              <a:spcBef>
                <a:spcPts val="0"/>
              </a:spcBef>
              <a:spcAft>
                <a:spcPts val="0"/>
              </a:spcAft>
              <a:buClr>
                <a:srgbClr val="000000"/>
              </a:buClr>
              <a:buSzPts val="1100"/>
              <a:buFont typeface="Arial"/>
              <a:buNone/>
            </a:pPr>
            <a:r>
              <a:rPr lang="en" sz="900"/>
              <a:t>What are these units?</a:t>
            </a:r>
            <a:endParaRPr sz="900"/>
          </a:p>
          <a:p>
            <a:pPr marL="0" lvl="0" indent="0" algn="l" rtl="0">
              <a:lnSpc>
                <a:spcPct val="115000"/>
              </a:lnSpc>
              <a:spcBef>
                <a:spcPts val="0"/>
              </a:spcBef>
              <a:spcAft>
                <a:spcPts val="0"/>
              </a:spcAft>
              <a:buClr>
                <a:srgbClr val="000000"/>
              </a:buClr>
              <a:buSzPts val="1100"/>
              <a:buFont typeface="Arial"/>
              <a:buNone/>
            </a:pPr>
            <a:endParaRPr sz="900"/>
          </a:p>
          <a:p>
            <a:pPr marL="0" lvl="0" indent="0" algn="l" rtl="0">
              <a:lnSpc>
                <a:spcPct val="115000"/>
              </a:lnSpc>
              <a:spcBef>
                <a:spcPts val="0"/>
              </a:spcBef>
              <a:spcAft>
                <a:spcPts val="0"/>
              </a:spcAft>
              <a:buClr>
                <a:srgbClr val="000000"/>
              </a:buClr>
              <a:buSzPts val="1100"/>
              <a:buFont typeface="Arial"/>
              <a:buNone/>
            </a:pPr>
            <a:r>
              <a:rPr lang="en" sz="900"/>
              <a:t>Well the second call below is displaying a REST call for a specific site_no.</a:t>
            </a:r>
            <a:endParaRPr sz="900"/>
          </a:p>
          <a:p>
            <a:pPr marL="0" lvl="0" indent="0" algn="l" rtl="0">
              <a:lnSpc>
                <a:spcPct val="115000"/>
              </a:lnSpc>
              <a:spcBef>
                <a:spcPts val="0"/>
              </a:spcBef>
              <a:spcAft>
                <a:spcPts val="0"/>
              </a:spcAft>
              <a:buClr>
                <a:srgbClr val="000000"/>
              </a:buClr>
              <a:buSzPts val="1100"/>
              <a:buFont typeface="Arial"/>
              <a:buNone/>
            </a:pPr>
            <a:r>
              <a:rPr lang="en" sz="900"/>
              <a:t>Which includes a datetime along with storage units in ac-ft. Which represents the volume of water in a reservoir.</a:t>
            </a:r>
            <a:endParaRPr sz="900"/>
          </a:p>
          <a:p>
            <a:pPr marL="0" lvl="0" indent="0" algn="l" rtl="0">
              <a:lnSpc>
                <a:spcPct val="115000"/>
              </a:lnSpc>
              <a:spcBef>
                <a:spcPts val="0"/>
              </a:spcBef>
              <a:spcAft>
                <a:spcPts val="0"/>
              </a:spcAft>
              <a:buClr>
                <a:srgbClr val="000000"/>
              </a:buClr>
              <a:buSzPts val="1100"/>
              <a:buFont typeface="Arial"/>
              <a:buNone/>
            </a:pPr>
            <a:endParaRPr sz="900"/>
          </a:p>
          <a:p>
            <a:pPr marL="0" lvl="0" indent="0" algn="l" rtl="0">
              <a:lnSpc>
                <a:spcPct val="115000"/>
              </a:lnSpc>
              <a:spcBef>
                <a:spcPts val="0"/>
              </a:spcBef>
              <a:spcAft>
                <a:spcPts val="0"/>
              </a:spcAft>
              <a:buClr>
                <a:srgbClr val="000000"/>
              </a:buClr>
              <a:buSzPts val="1100"/>
              <a:buFont typeface="Arial"/>
              <a:buNone/>
            </a:pPr>
            <a:r>
              <a:rPr lang="en" sz="900"/>
              <a:t>This schema structure is displayed throughout the other datasets each with their specific site number, location, and units.</a:t>
            </a:r>
            <a:endParaRPr sz="900"/>
          </a:p>
          <a:p>
            <a:pPr marL="0" lvl="0" indent="0" algn="l" rtl="0">
              <a:lnSpc>
                <a:spcPct val="115000"/>
              </a:lnSpc>
              <a:spcBef>
                <a:spcPts val="0"/>
              </a:spcBef>
              <a:spcAft>
                <a:spcPts val="0"/>
              </a:spcAft>
              <a:buClr>
                <a:srgbClr val="000000"/>
              </a:buClr>
              <a:buSzPts val="1100"/>
              <a:buFont typeface="Arial"/>
              <a:buNone/>
            </a:pPr>
            <a:endParaRPr sz="900"/>
          </a:p>
          <a:p>
            <a:pPr marL="0" lvl="0" indent="0" algn="l" rtl="0">
              <a:lnSpc>
                <a:spcPct val="115000"/>
              </a:lnSpc>
              <a:spcBef>
                <a:spcPts val="0"/>
              </a:spcBef>
              <a:spcAft>
                <a:spcPts val="0"/>
              </a:spcAft>
              <a:buClr>
                <a:srgbClr val="000000"/>
              </a:buClr>
              <a:buSzPts val="1100"/>
              <a:buFont typeface="Arial"/>
              <a:buNone/>
            </a:pPr>
            <a:r>
              <a:rPr lang="en" sz="900"/>
              <a:t>The well dataset includes dbgs which is the amount of water in a well.</a:t>
            </a:r>
            <a:endParaRPr sz="900"/>
          </a:p>
          <a:p>
            <a:pPr marL="0" lvl="0" indent="0" algn="l" rtl="0">
              <a:lnSpc>
                <a:spcPct val="115000"/>
              </a:lnSpc>
              <a:spcBef>
                <a:spcPts val="0"/>
              </a:spcBef>
              <a:spcAft>
                <a:spcPts val="0"/>
              </a:spcAft>
              <a:buClr>
                <a:srgbClr val="000000"/>
              </a:buClr>
              <a:buSzPts val="1100"/>
              <a:buFont typeface="Arial"/>
              <a:buNone/>
            </a:pPr>
            <a:endParaRPr sz="900"/>
          </a:p>
          <a:p>
            <a:pPr marL="0" lvl="0" indent="0" algn="l" rtl="0">
              <a:lnSpc>
                <a:spcPct val="115000"/>
              </a:lnSpc>
              <a:spcBef>
                <a:spcPts val="0"/>
              </a:spcBef>
              <a:spcAft>
                <a:spcPts val="0"/>
              </a:spcAft>
              <a:buClr>
                <a:srgbClr val="000000"/>
              </a:buClr>
              <a:buSzPts val="1100"/>
              <a:buFont typeface="Arial"/>
              <a:buNone/>
            </a:pPr>
            <a:r>
              <a:rPr lang="en" sz="900"/>
              <a:t>The soil moisture is the amount of water for specific area of land.</a:t>
            </a:r>
            <a:endParaRPr sz="900"/>
          </a:p>
          <a:p>
            <a:pPr marL="0" lvl="0" indent="0" algn="l" rtl="0">
              <a:lnSpc>
                <a:spcPct val="115000"/>
              </a:lnSpc>
              <a:spcBef>
                <a:spcPts val="0"/>
              </a:spcBef>
              <a:spcAft>
                <a:spcPts val="0"/>
              </a:spcAft>
              <a:buClr>
                <a:srgbClr val="000000"/>
              </a:buClr>
              <a:buSzPts val="1100"/>
              <a:buFont typeface="Arial"/>
              <a:buNone/>
            </a:pPr>
            <a:endParaRPr sz="900"/>
          </a:p>
          <a:p>
            <a:pPr marL="0" lvl="0" indent="0" algn="l" rtl="0">
              <a:lnSpc>
                <a:spcPct val="115000"/>
              </a:lnSpc>
              <a:spcBef>
                <a:spcPts val="0"/>
              </a:spcBef>
              <a:spcAft>
                <a:spcPts val="0"/>
              </a:spcAft>
              <a:buClr>
                <a:srgbClr val="000000"/>
              </a:buClr>
              <a:buSzPts val="1100"/>
              <a:buFont typeface="Arial"/>
              <a:buNone/>
            </a:pPr>
            <a:r>
              <a:rPr lang="en" sz="900"/>
              <a:t>Similarly the snotel units display the snow water equivalent which is the depth of water in an area of snow.</a:t>
            </a:r>
            <a:endParaRPr sz="900"/>
          </a:p>
          <a:p>
            <a:pPr marL="0" lvl="0" indent="0" algn="l" rtl="0">
              <a:lnSpc>
                <a:spcPct val="115000"/>
              </a:lnSpc>
              <a:spcBef>
                <a:spcPts val="0"/>
              </a:spcBef>
              <a:spcAft>
                <a:spcPts val="0"/>
              </a:spcAft>
              <a:buClr>
                <a:srgbClr val="000000"/>
              </a:buClr>
              <a:buSzPts val="1100"/>
              <a:buFont typeface="Arial"/>
              <a:buNone/>
            </a:pPr>
            <a:endParaRPr sz="900"/>
          </a:p>
          <a:p>
            <a:pPr marL="0" lvl="0" indent="0" algn="l" rtl="0">
              <a:lnSpc>
                <a:spcPct val="115000"/>
              </a:lnSpc>
              <a:spcBef>
                <a:spcPts val="0"/>
              </a:spcBef>
              <a:spcAft>
                <a:spcPts val="0"/>
              </a:spcAft>
              <a:buClr>
                <a:srgbClr val="000000"/>
              </a:buClr>
              <a:buSzPts val="1100"/>
              <a:buFont typeface="Arial"/>
              <a:buNone/>
            </a:pPr>
            <a:r>
              <a:rPr lang="en" sz="900"/>
              <a:t>The River data units measure flow rates at various points throughout the length of a river.</a:t>
            </a:r>
            <a:endParaRPr sz="900"/>
          </a:p>
          <a:p>
            <a:pPr marL="0" lvl="0" indent="0" algn="l" rtl="0">
              <a:lnSpc>
                <a:spcPct val="115000"/>
              </a:lnSpc>
              <a:spcBef>
                <a:spcPts val="0"/>
              </a:spcBef>
              <a:spcAft>
                <a:spcPts val="0"/>
              </a:spcAft>
              <a:buClr>
                <a:srgbClr val="000000"/>
              </a:buClr>
              <a:buSzPts val="1100"/>
              <a:buFont typeface="Arial"/>
              <a:buNone/>
            </a:pPr>
            <a:endParaRPr sz="900"/>
          </a:p>
          <a:p>
            <a:pPr marL="0" lvl="0" indent="0" algn="l" rtl="0">
              <a:lnSpc>
                <a:spcPct val="115000"/>
              </a:lnSpc>
              <a:spcBef>
                <a:spcPts val="0"/>
              </a:spcBef>
              <a:spcAft>
                <a:spcPts val="0"/>
              </a:spcAft>
              <a:buClr>
                <a:srgbClr val="000000"/>
              </a:buClr>
              <a:buSzPts val="1100"/>
              <a:buFont typeface="Arial"/>
              <a:buNone/>
            </a:pPr>
            <a:r>
              <a:rPr lang="en" sz="900"/>
              <a:t>In addition to jpls datasets we include mountain data which can store the height of the mountain or other hydrological datasets.</a:t>
            </a:r>
            <a:endParaRPr sz="900"/>
          </a:p>
          <a:p>
            <a:pPr marL="0" lvl="0" indent="0" algn="l" rtl="0">
              <a:lnSpc>
                <a:spcPct val="115000"/>
              </a:lnSpc>
              <a:spcBef>
                <a:spcPts val="0"/>
              </a:spcBef>
              <a:spcAft>
                <a:spcPts val="0"/>
              </a:spcAft>
              <a:buClr>
                <a:srgbClr val="000000"/>
              </a:buClr>
              <a:buSzPts val="1100"/>
              <a:buFont typeface="Arial"/>
              <a:buNone/>
            </a:pPr>
            <a:endParaRPr/>
          </a:p>
          <a:p>
            <a:pPr marL="0" lvl="0" indent="0" algn="l" rtl="0">
              <a:lnSpc>
                <a:spcPct val="115000"/>
              </a:lnSpc>
              <a:spcBef>
                <a:spcPts val="0"/>
              </a:spcBef>
              <a:spcAft>
                <a:spcPts val="0"/>
              </a:spcAft>
              <a:buClr>
                <a:srgbClr val="000000"/>
              </a:buClr>
              <a:buSzPts val="1100"/>
              <a:buFont typeface="Arial"/>
              <a:buNone/>
            </a:pPr>
            <a:endParaRPr sz="900"/>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485378aad4_2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485378aad4_2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487c5d0852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487c5d085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0000"/>
              </a:buClr>
              <a:buSzPts val="1100"/>
              <a:buFont typeface="Arial"/>
              <a:buNone/>
            </a:pPr>
            <a:r>
              <a:rPr lang="en" sz="900" b="1"/>
              <a:t>How do we represent this data?</a:t>
            </a:r>
            <a:endParaRPr sz="900" b="1"/>
          </a:p>
          <a:p>
            <a:pPr marL="0" lvl="0" indent="0" algn="l" rtl="0">
              <a:lnSpc>
                <a:spcPct val="115000"/>
              </a:lnSpc>
              <a:spcBef>
                <a:spcPts val="0"/>
              </a:spcBef>
              <a:spcAft>
                <a:spcPts val="0"/>
              </a:spcAft>
              <a:buClr>
                <a:srgbClr val="000000"/>
              </a:buClr>
              <a:buSzPts val="1100"/>
              <a:buFont typeface="Arial"/>
              <a:buNone/>
            </a:pPr>
            <a:endParaRPr sz="900"/>
          </a:p>
          <a:p>
            <a:pPr marL="0" lvl="0" indent="0" algn="l" rtl="0">
              <a:lnSpc>
                <a:spcPct val="115000"/>
              </a:lnSpc>
              <a:spcBef>
                <a:spcPts val="0"/>
              </a:spcBef>
              <a:spcAft>
                <a:spcPts val="0"/>
              </a:spcAft>
              <a:buClr>
                <a:srgbClr val="000000"/>
              </a:buClr>
              <a:buSzPts val="1100"/>
              <a:buFont typeface="Arial"/>
              <a:buNone/>
            </a:pPr>
            <a:r>
              <a:rPr lang="en" sz="900"/>
              <a:t>Since, we are working with android we use a recycler view to store various elements.</a:t>
            </a:r>
            <a:endParaRPr sz="900"/>
          </a:p>
          <a:p>
            <a:pPr marL="0" lvl="0" indent="0" algn="l" rtl="0">
              <a:lnSpc>
                <a:spcPct val="115000"/>
              </a:lnSpc>
              <a:spcBef>
                <a:spcPts val="0"/>
              </a:spcBef>
              <a:spcAft>
                <a:spcPts val="0"/>
              </a:spcAft>
              <a:buClr>
                <a:srgbClr val="000000"/>
              </a:buClr>
              <a:buSzPts val="1100"/>
              <a:buFont typeface="Arial"/>
              <a:buNone/>
            </a:pPr>
            <a:endParaRPr sz="900"/>
          </a:p>
          <a:p>
            <a:pPr marL="0" lvl="0" indent="0" algn="l" rtl="0">
              <a:lnSpc>
                <a:spcPct val="115000"/>
              </a:lnSpc>
              <a:spcBef>
                <a:spcPts val="0"/>
              </a:spcBef>
              <a:spcAft>
                <a:spcPts val="0"/>
              </a:spcAft>
              <a:buClr>
                <a:srgbClr val="000000"/>
              </a:buClr>
              <a:buSzPts val="1100"/>
              <a:buFont typeface="Arial"/>
              <a:buNone/>
            </a:pPr>
            <a:r>
              <a:rPr lang="en" sz="900"/>
              <a:t>The first image on the right demonstrates a recycleview with elements from a specified range in the wells dataset.</a:t>
            </a:r>
            <a:endParaRPr sz="900"/>
          </a:p>
          <a:p>
            <a:pPr marL="0" lvl="0" indent="0" algn="l" rtl="0">
              <a:lnSpc>
                <a:spcPct val="115000"/>
              </a:lnSpc>
              <a:spcBef>
                <a:spcPts val="0"/>
              </a:spcBef>
              <a:spcAft>
                <a:spcPts val="0"/>
              </a:spcAft>
              <a:buClr>
                <a:srgbClr val="000000"/>
              </a:buClr>
              <a:buSzPts val="1100"/>
              <a:buFont typeface="Arial"/>
              <a:buNone/>
            </a:pPr>
            <a:endParaRPr sz="900"/>
          </a:p>
          <a:p>
            <a:pPr marL="0" lvl="0" indent="0" algn="l" rtl="0">
              <a:lnSpc>
                <a:spcPct val="115000"/>
              </a:lnSpc>
              <a:spcBef>
                <a:spcPts val="0"/>
              </a:spcBef>
              <a:spcAft>
                <a:spcPts val="0"/>
              </a:spcAft>
              <a:buClr>
                <a:srgbClr val="000000"/>
              </a:buClr>
              <a:buSzPts val="1100"/>
              <a:buFont typeface="Arial"/>
              <a:buNone/>
            </a:pPr>
            <a:r>
              <a:rPr lang="en" sz="900"/>
              <a:t>The recycler view can also be used to display a single element such as the minimum, maximum, or average value.</a:t>
            </a:r>
            <a:endParaRPr sz="900"/>
          </a:p>
          <a:p>
            <a:pPr marL="0" lvl="0" indent="0" algn="l" rtl="0">
              <a:lnSpc>
                <a:spcPct val="115000"/>
              </a:lnSpc>
              <a:spcBef>
                <a:spcPts val="0"/>
              </a:spcBef>
              <a:spcAft>
                <a:spcPts val="0"/>
              </a:spcAft>
              <a:buClr>
                <a:srgbClr val="000000"/>
              </a:buClr>
              <a:buSzPts val="1100"/>
              <a:buFont typeface="Arial"/>
              <a:buNone/>
            </a:pPr>
            <a:endParaRPr sz="900"/>
          </a:p>
          <a:p>
            <a:pPr marL="0" lvl="0" indent="0" algn="l" rtl="0">
              <a:lnSpc>
                <a:spcPct val="115000"/>
              </a:lnSpc>
              <a:spcBef>
                <a:spcPts val="0"/>
              </a:spcBef>
              <a:spcAft>
                <a:spcPts val="0"/>
              </a:spcAft>
              <a:buClr>
                <a:srgbClr val="000000"/>
              </a:buClr>
              <a:buSzPts val="1100"/>
              <a:buFont typeface="Arial"/>
              <a:buNone/>
            </a:pPr>
            <a:r>
              <a:rPr lang="en" sz="900"/>
              <a:t>The last image on the right displays a graph.</a:t>
            </a:r>
            <a:endParaRPr sz="900"/>
          </a:p>
          <a:p>
            <a:pPr marL="0" lvl="0" indent="0" algn="l" rtl="0">
              <a:lnSpc>
                <a:spcPct val="115000"/>
              </a:lnSpc>
              <a:spcBef>
                <a:spcPts val="0"/>
              </a:spcBef>
              <a:spcAft>
                <a:spcPts val="0"/>
              </a:spcAft>
              <a:buClr>
                <a:srgbClr val="000000"/>
              </a:buClr>
              <a:buSzPts val="1100"/>
              <a:buFont typeface="Arial"/>
              <a:buNone/>
            </a:pPr>
            <a:endParaRPr sz="900"/>
          </a:p>
          <a:p>
            <a:pPr marL="0" lvl="0" indent="0" algn="l" rtl="0">
              <a:lnSpc>
                <a:spcPct val="115000"/>
              </a:lnSpc>
              <a:spcBef>
                <a:spcPts val="0"/>
              </a:spcBef>
              <a:spcAft>
                <a:spcPts val="0"/>
              </a:spcAft>
              <a:buClr>
                <a:srgbClr val="000000"/>
              </a:buClr>
              <a:buSzPts val="1100"/>
              <a:buFont typeface="Arial"/>
              <a:buNone/>
            </a:pPr>
            <a:r>
              <a:rPr lang="en" sz="900"/>
              <a:t>This was implemented using graph view. An external library in android to display the data varying over time.</a:t>
            </a:r>
            <a:endParaRPr sz="900"/>
          </a:p>
          <a:p>
            <a:pPr marL="0" lvl="0" indent="0" algn="l" rtl="0">
              <a:lnSpc>
                <a:spcPct val="115000"/>
              </a:lnSpc>
              <a:spcBef>
                <a:spcPts val="0"/>
              </a:spcBef>
              <a:spcAft>
                <a:spcPts val="0"/>
              </a:spcAft>
              <a:buClr>
                <a:srgbClr val="000000"/>
              </a:buClr>
              <a:buSzPts val="1100"/>
              <a:buFont typeface="Arial"/>
              <a:buNone/>
            </a:pPr>
            <a:endParaRPr sz="900"/>
          </a:p>
          <a:p>
            <a:pPr marL="0" lvl="0" indent="0" algn="l" rtl="0">
              <a:lnSpc>
                <a:spcPct val="115000"/>
              </a:lnSpc>
              <a:spcBef>
                <a:spcPts val="0"/>
              </a:spcBef>
              <a:spcAft>
                <a:spcPts val="0"/>
              </a:spcAft>
              <a:buClr>
                <a:srgbClr val="000000"/>
              </a:buClr>
              <a:buSzPts val="1100"/>
              <a:buFont typeface="Arial"/>
              <a:buNone/>
            </a:pPr>
            <a:r>
              <a:rPr lang="en" sz="900"/>
              <a:t>This can also be used to display standard deviations in a chart.</a:t>
            </a:r>
            <a:endParaRPr sz="900"/>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485378aad4_2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485378aad4_2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487c5d085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487c5d08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a:t>Alternative approach</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489ca3a20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489ca3a20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4881d426e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4881d426e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485378aad4_4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485378aad4_4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488e72abb5_1_7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488e72abb5_1_7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48a7eb12c6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48a7eb12c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485378aad4_0_1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485378aad4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488e72abb5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488e72abb5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Movement of the deivce needs to be precisouly tracked</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488dbd06f5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488dbd06f5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485378aad4_0_1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485378aad4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purpose of our project is to take what last years team provided and expand and improve on their application while implementing their framework. We are doing this to…..</a:t>
            </a:r>
            <a:endParaRPr/>
          </a:p>
          <a:p>
            <a:pPr marL="0" lvl="0" indent="0" algn="l" rtl="0">
              <a:spcBef>
                <a:spcPts val="0"/>
              </a:spcBef>
              <a:spcAft>
                <a:spcPts val="0"/>
              </a:spcAft>
              <a:buNone/>
            </a:pPr>
            <a:endParaRPr/>
          </a:p>
          <a:p>
            <a:pPr marL="0" lvl="0" indent="0" algn="l" rtl="0">
              <a:spcBef>
                <a:spcPts val="0"/>
              </a:spcBef>
              <a:spcAft>
                <a:spcPts val="0"/>
              </a:spcAft>
              <a:buNone/>
            </a:pPr>
            <a:r>
              <a:rPr lang="en"/>
              <a:t>The AR technology will extend what the user can see, for example, one might not be able to see a well since it is underground or be able to visualize soil moisture since it is not something that is clearly visible. And the AR aspect of the app will help by putting into perspective what we normally cannot see.</a:t>
            </a: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485378aad4_0_1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485378aad4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488e72abb5_1_6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488e72abb5_1_6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USE example to explain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485378aad4_2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485378aad4_2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8246400" y="4245875"/>
            <a:ext cx="897600" cy="897600"/>
          </a:xfrm>
          <a:prstGeom prst="round1Rect">
            <a:avLst>
              <a:gd name="adj" fmla="val 16667"/>
            </a:avLst>
          </a:prstGeom>
          <a:solidFill>
            <a:schemeClr val="lt1">
              <a:alpha val="680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90525" y="1819275"/>
            <a:ext cx="8222100" cy="933600"/>
          </a:xfrm>
          <a:prstGeom prst="rect">
            <a:avLst/>
          </a:prstGeom>
        </p:spPr>
        <p:txBody>
          <a:bodyPr spcFirstLastPara="1" wrap="square" lIns="91425" tIns="91425" rIns="91425" bIns="91425" anchor="b"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3" name="Google Shape;13;p2"/>
          <p:cNvSpPr txBox="1">
            <a:spLocks noGrp="1"/>
          </p:cNvSpPr>
          <p:nvPr>
            <p:ph type="subTitle" idx="1"/>
          </p:nvPr>
        </p:nvSpPr>
        <p:spPr>
          <a:xfrm>
            <a:off x="390525" y="2789130"/>
            <a:ext cx="8222100" cy="4329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4" name="Google Shape;14;p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4"/>
        </a:solidFill>
        <a:effectLst/>
      </p:bgPr>
    </p:bg>
    <p:spTree>
      <p:nvGrpSpPr>
        <p:cNvPr id="1" name="Shape 57"/>
        <p:cNvGrpSpPr/>
        <p:nvPr/>
      </p:nvGrpSpPr>
      <p:grpSpPr>
        <a:xfrm>
          <a:off x="0" y="0"/>
          <a:ext cx="0" cy="0"/>
          <a:chOff x="0" y="0"/>
          <a:chExt cx="0" cy="0"/>
        </a:xfrm>
      </p:grpSpPr>
      <p:sp>
        <p:nvSpPr>
          <p:cNvPr id="58" name="Google Shape;58;p11"/>
          <p:cNvSpPr txBox="1">
            <a:spLocks noGrp="1"/>
          </p:cNvSpPr>
          <p:nvPr>
            <p:ph type="title" hasCustomPrompt="1"/>
          </p:nvPr>
        </p:nvSpPr>
        <p:spPr>
          <a:xfrm>
            <a:off x="475500" y="1258525"/>
            <a:ext cx="8222100" cy="1963500"/>
          </a:xfrm>
          <a:prstGeom prst="rect">
            <a:avLst/>
          </a:prstGeom>
        </p:spPr>
        <p:txBody>
          <a:bodyPr spcFirstLastPara="1" wrap="square" lIns="91425" tIns="91425" rIns="91425" bIns="91425" anchor="b" anchorCtr="0"/>
          <a:lstStyle>
            <a:lvl1pPr lvl="0" algn="ctr">
              <a:spcBef>
                <a:spcPts val="0"/>
              </a:spcBef>
              <a:spcAft>
                <a:spcPts val="0"/>
              </a:spcAft>
              <a:buClr>
                <a:schemeClr val="dk2"/>
              </a:buClr>
              <a:buSzPts val="12000"/>
              <a:buNone/>
              <a:defRPr sz="12000">
                <a:solidFill>
                  <a:schemeClr val="dk2"/>
                </a:solidFill>
              </a:defRPr>
            </a:lvl1pPr>
            <a:lvl2pPr lvl="1" algn="ctr">
              <a:spcBef>
                <a:spcPts val="0"/>
              </a:spcBef>
              <a:spcAft>
                <a:spcPts val="0"/>
              </a:spcAft>
              <a:buClr>
                <a:schemeClr val="dk2"/>
              </a:buClr>
              <a:buSzPts val="12000"/>
              <a:buNone/>
              <a:defRPr sz="12000">
                <a:solidFill>
                  <a:schemeClr val="dk2"/>
                </a:solidFill>
              </a:defRPr>
            </a:lvl2pPr>
            <a:lvl3pPr lvl="2" algn="ctr">
              <a:spcBef>
                <a:spcPts val="0"/>
              </a:spcBef>
              <a:spcAft>
                <a:spcPts val="0"/>
              </a:spcAft>
              <a:buClr>
                <a:schemeClr val="dk2"/>
              </a:buClr>
              <a:buSzPts val="12000"/>
              <a:buNone/>
              <a:defRPr sz="12000">
                <a:solidFill>
                  <a:schemeClr val="dk2"/>
                </a:solidFill>
              </a:defRPr>
            </a:lvl3pPr>
            <a:lvl4pPr lvl="3" algn="ctr">
              <a:spcBef>
                <a:spcPts val="0"/>
              </a:spcBef>
              <a:spcAft>
                <a:spcPts val="0"/>
              </a:spcAft>
              <a:buClr>
                <a:schemeClr val="dk2"/>
              </a:buClr>
              <a:buSzPts val="12000"/>
              <a:buNone/>
              <a:defRPr sz="12000">
                <a:solidFill>
                  <a:schemeClr val="dk2"/>
                </a:solidFill>
              </a:defRPr>
            </a:lvl4pPr>
            <a:lvl5pPr lvl="4" algn="ctr">
              <a:spcBef>
                <a:spcPts val="0"/>
              </a:spcBef>
              <a:spcAft>
                <a:spcPts val="0"/>
              </a:spcAft>
              <a:buClr>
                <a:schemeClr val="dk2"/>
              </a:buClr>
              <a:buSzPts val="12000"/>
              <a:buNone/>
              <a:defRPr sz="12000">
                <a:solidFill>
                  <a:schemeClr val="dk2"/>
                </a:solidFill>
              </a:defRPr>
            </a:lvl5pPr>
            <a:lvl6pPr lvl="5" algn="ctr">
              <a:spcBef>
                <a:spcPts val="0"/>
              </a:spcBef>
              <a:spcAft>
                <a:spcPts val="0"/>
              </a:spcAft>
              <a:buClr>
                <a:schemeClr val="dk2"/>
              </a:buClr>
              <a:buSzPts val="12000"/>
              <a:buNone/>
              <a:defRPr sz="12000">
                <a:solidFill>
                  <a:schemeClr val="dk2"/>
                </a:solidFill>
              </a:defRPr>
            </a:lvl6pPr>
            <a:lvl7pPr lvl="6" algn="ctr">
              <a:spcBef>
                <a:spcPts val="0"/>
              </a:spcBef>
              <a:spcAft>
                <a:spcPts val="0"/>
              </a:spcAft>
              <a:buClr>
                <a:schemeClr val="dk2"/>
              </a:buClr>
              <a:buSzPts val="12000"/>
              <a:buNone/>
              <a:defRPr sz="12000">
                <a:solidFill>
                  <a:schemeClr val="dk2"/>
                </a:solidFill>
              </a:defRPr>
            </a:lvl7pPr>
            <a:lvl8pPr lvl="7" algn="ctr">
              <a:spcBef>
                <a:spcPts val="0"/>
              </a:spcBef>
              <a:spcAft>
                <a:spcPts val="0"/>
              </a:spcAft>
              <a:buClr>
                <a:schemeClr val="dk2"/>
              </a:buClr>
              <a:buSzPts val="12000"/>
              <a:buNone/>
              <a:defRPr sz="12000">
                <a:solidFill>
                  <a:schemeClr val="dk2"/>
                </a:solidFill>
              </a:defRPr>
            </a:lvl8pPr>
            <a:lvl9pPr lvl="8" algn="ctr">
              <a:spcBef>
                <a:spcPts val="0"/>
              </a:spcBef>
              <a:spcAft>
                <a:spcPts val="0"/>
              </a:spcAft>
              <a:buClr>
                <a:schemeClr val="dk2"/>
              </a:buClr>
              <a:buSzPts val="12000"/>
              <a:buNone/>
              <a:defRPr sz="12000">
                <a:solidFill>
                  <a:schemeClr val="dk2"/>
                </a:solidFill>
              </a:defRPr>
            </a:lvl9pPr>
          </a:lstStyle>
          <a:p>
            <a:r>
              <a:t>xx%</a:t>
            </a:r>
          </a:p>
        </p:txBody>
      </p:sp>
      <p:sp>
        <p:nvSpPr>
          <p:cNvPr id="59" name="Google Shape;59;p11"/>
          <p:cNvSpPr txBox="1">
            <a:spLocks noGrp="1"/>
          </p:cNvSpPr>
          <p:nvPr>
            <p:ph type="body" idx="1"/>
          </p:nvPr>
        </p:nvSpPr>
        <p:spPr>
          <a:xfrm>
            <a:off x="475500" y="3304625"/>
            <a:ext cx="82221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60" name="Google Shape;60;p11"/>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61"/>
        <p:cNvGrpSpPr/>
        <p:nvPr/>
      </p:nvGrpSpPr>
      <p:grpSpPr>
        <a:xfrm>
          <a:off x="0" y="0"/>
          <a:ext cx="0" cy="0"/>
          <a:chOff x="0" y="0"/>
          <a:chExt cx="0" cy="0"/>
        </a:xfrm>
      </p:grpSpPr>
      <p:sp>
        <p:nvSpPr>
          <p:cNvPr id="62" name="Google Shape;62;p1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7" name="Google Shape;17;p3"/>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2" name="Google Shape;22;p4"/>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5"/>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8" name="Google Shape;28;p5"/>
          <p:cNvSpPr txBox="1">
            <a:spLocks noGrp="1"/>
          </p:cNvSpPr>
          <p:nvPr>
            <p:ph type="body" idx="1"/>
          </p:nvPr>
        </p:nvSpPr>
        <p:spPr>
          <a:xfrm>
            <a:off x="471900" y="1919075"/>
            <a:ext cx="3999900" cy="2710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body" idx="2"/>
          </p:nvPr>
        </p:nvSpPr>
        <p:spPr>
          <a:xfrm>
            <a:off x="4694250" y="1919075"/>
            <a:ext cx="3999900" cy="2710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0" name="Google Shape;30;p5"/>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p:nvPr/>
        </p:nvSpPr>
        <p:spPr>
          <a:xfrm rot="10800000" flipH="1">
            <a:off x="0" y="656400"/>
            <a:ext cx="9144000" cy="448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35" name="Google Shape;35;p6"/>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txBox="1"/>
          <p:nvPr/>
        </p:nvSpPr>
        <p:spPr>
          <a:xfrm rot="10800000" flipH="1">
            <a:off x="3276600" y="25"/>
            <a:ext cx="58674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7"/>
          <p:cNvSpPr txBox="1">
            <a:spLocks noGrp="1"/>
          </p:cNvSpPr>
          <p:nvPr>
            <p:ph type="title"/>
          </p:nvPr>
        </p:nvSpPr>
        <p:spPr>
          <a:xfrm>
            <a:off x="226078" y="357800"/>
            <a:ext cx="2808000" cy="9534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226075" y="1465800"/>
            <a:ext cx="2808000" cy="3163500"/>
          </a:xfrm>
          <a:prstGeom prst="rect">
            <a:avLst/>
          </a:prstGeom>
        </p:spPr>
        <p:txBody>
          <a:bodyPr spcFirstLastPara="1" wrap="square" lIns="91425" tIns="91425" rIns="91425" bIns="91425" anchor="t" anchorCtr="0"/>
          <a:lstStyle>
            <a:lvl1pPr marL="457200" lvl="0" indent="-304800">
              <a:spcBef>
                <a:spcPts val="0"/>
              </a:spcBef>
              <a:spcAft>
                <a:spcPts val="0"/>
              </a:spcAft>
              <a:buClr>
                <a:schemeClr val="lt1"/>
              </a:buClr>
              <a:buSzPts val="1200"/>
              <a:buChar char="●"/>
              <a:defRPr sz="1200">
                <a:solidFill>
                  <a:schemeClr val="lt1"/>
                </a:solidFill>
              </a:defRPr>
            </a:lvl1pPr>
            <a:lvl2pPr marL="914400" lvl="1" indent="-304800">
              <a:spcBef>
                <a:spcPts val="1600"/>
              </a:spcBef>
              <a:spcAft>
                <a:spcPts val="0"/>
              </a:spcAft>
              <a:buClr>
                <a:schemeClr val="lt1"/>
              </a:buClr>
              <a:buSzPts val="1200"/>
              <a:buChar char="○"/>
              <a:defRPr sz="1200">
                <a:solidFill>
                  <a:schemeClr val="lt1"/>
                </a:solidFill>
              </a:defRPr>
            </a:lvl2pPr>
            <a:lvl3pPr marL="1371600" lvl="2" indent="-304800">
              <a:spcBef>
                <a:spcPts val="1600"/>
              </a:spcBef>
              <a:spcAft>
                <a:spcPts val="0"/>
              </a:spcAft>
              <a:buClr>
                <a:schemeClr val="lt1"/>
              </a:buClr>
              <a:buSzPts val="1200"/>
              <a:buChar char="■"/>
              <a:defRPr sz="1200">
                <a:solidFill>
                  <a:schemeClr val="lt1"/>
                </a:solidFill>
              </a:defRPr>
            </a:lvl3pPr>
            <a:lvl4pPr marL="1828800" lvl="3" indent="-304800">
              <a:spcBef>
                <a:spcPts val="1600"/>
              </a:spcBef>
              <a:spcAft>
                <a:spcPts val="0"/>
              </a:spcAft>
              <a:buClr>
                <a:schemeClr val="lt1"/>
              </a:buClr>
              <a:buSzPts val="1200"/>
              <a:buChar char="●"/>
              <a:defRPr sz="1200">
                <a:solidFill>
                  <a:schemeClr val="lt1"/>
                </a:solidFill>
              </a:defRPr>
            </a:lvl4pPr>
            <a:lvl5pPr marL="2286000" lvl="4" indent="-304800">
              <a:spcBef>
                <a:spcPts val="1600"/>
              </a:spcBef>
              <a:spcAft>
                <a:spcPts val="0"/>
              </a:spcAft>
              <a:buClr>
                <a:schemeClr val="lt1"/>
              </a:buClr>
              <a:buSzPts val="1200"/>
              <a:buChar char="○"/>
              <a:defRPr sz="1200">
                <a:solidFill>
                  <a:schemeClr val="lt1"/>
                </a:solidFill>
              </a:defRPr>
            </a:lvl5pPr>
            <a:lvl6pPr marL="2743200" lvl="5" indent="-304800">
              <a:spcBef>
                <a:spcPts val="1600"/>
              </a:spcBef>
              <a:spcAft>
                <a:spcPts val="0"/>
              </a:spcAft>
              <a:buClr>
                <a:schemeClr val="lt1"/>
              </a:buClr>
              <a:buSzPts val="1200"/>
              <a:buChar char="■"/>
              <a:defRPr sz="1200">
                <a:solidFill>
                  <a:schemeClr val="lt1"/>
                </a:solidFill>
              </a:defRPr>
            </a:lvl6pPr>
            <a:lvl7pPr marL="3200400" lvl="6" indent="-304800">
              <a:spcBef>
                <a:spcPts val="1600"/>
              </a:spcBef>
              <a:spcAft>
                <a:spcPts val="0"/>
              </a:spcAft>
              <a:buClr>
                <a:schemeClr val="lt1"/>
              </a:buClr>
              <a:buSzPts val="1200"/>
              <a:buChar char="●"/>
              <a:defRPr sz="1200">
                <a:solidFill>
                  <a:schemeClr val="lt1"/>
                </a:solidFill>
              </a:defRPr>
            </a:lvl7pPr>
            <a:lvl8pPr marL="3657600" lvl="7" indent="-304800">
              <a:spcBef>
                <a:spcPts val="1600"/>
              </a:spcBef>
              <a:spcAft>
                <a:spcPts val="0"/>
              </a:spcAft>
              <a:buClr>
                <a:schemeClr val="lt1"/>
              </a:buClr>
              <a:buSzPts val="1200"/>
              <a:buChar char="○"/>
              <a:defRPr sz="1200">
                <a:solidFill>
                  <a:schemeClr val="lt1"/>
                </a:solidFill>
              </a:defRPr>
            </a:lvl8pPr>
            <a:lvl9pPr marL="4114800" lvl="8" indent="-304800">
              <a:spcBef>
                <a:spcPts val="1600"/>
              </a:spcBef>
              <a:spcAft>
                <a:spcPts val="1600"/>
              </a:spcAft>
              <a:buClr>
                <a:schemeClr val="lt1"/>
              </a:buClr>
              <a:buSzPts val="1200"/>
              <a:buChar char="■"/>
              <a:defRPr sz="1200">
                <a:solidFill>
                  <a:schemeClr val="lt1"/>
                </a:solidFill>
              </a:defRPr>
            </a:lvl9pPr>
          </a:lstStyle>
          <a:p>
            <a:endParaRPr/>
          </a:p>
        </p:txBody>
      </p:sp>
      <p:sp>
        <p:nvSpPr>
          <p:cNvPr id="41" name="Google Shape;41;p7"/>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488250"/>
            <a:ext cx="6227100" cy="4090800"/>
          </a:xfrm>
          <a:prstGeom prst="rect">
            <a:avLst/>
          </a:prstGeom>
        </p:spPr>
        <p:txBody>
          <a:bodyPr spcFirstLastPara="1" wrap="square" lIns="91425" tIns="91425" rIns="91425" bIns="91425" anchor="ctr" anchorCtr="0"/>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a:p>
        </p:txBody>
      </p:sp>
      <p:sp>
        <p:nvSpPr>
          <p:cNvPr id="44" name="Google Shape;44;p8"/>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flipH="1">
            <a:off x="0" y="0"/>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Clr>
                <a:schemeClr val="dk2"/>
              </a:buClr>
              <a:buSzPts val="4200"/>
              <a:buNone/>
              <a:defRPr sz="4200">
                <a:solidFill>
                  <a:schemeClr val="dk2"/>
                </a:solidFill>
              </a:defRPr>
            </a:lvl1pPr>
            <a:lvl2pPr lvl="1" algn="ctr">
              <a:spcBef>
                <a:spcPts val="0"/>
              </a:spcBef>
              <a:spcAft>
                <a:spcPts val="0"/>
              </a:spcAft>
              <a:buClr>
                <a:schemeClr val="dk2"/>
              </a:buClr>
              <a:buSzPts val="4200"/>
              <a:buNone/>
              <a:defRPr sz="4200">
                <a:solidFill>
                  <a:schemeClr val="dk2"/>
                </a:solidFill>
              </a:defRPr>
            </a:lvl2pPr>
            <a:lvl3pPr lvl="2" algn="ctr">
              <a:spcBef>
                <a:spcPts val="0"/>
              </a:spcBef>
              <a:spcAft>
                <a:spcPts val="0"/>
              </a:spcAft>
              <a:buClr>
                <a:schemeClr val="dk2"/>
              </a:buClr>
              <a:buSzPts val="4200"/>
              <a:buNone/>
              <a:defRPr sz="4200">
                <a:solidFill>
                  <a:schemeClr val="dk2"/>
                </a:solidFill>
              </a:defRPr>
            </a:lvl3pPr>
            <a:lvl4pPr lvl="3" algn="ctr">
              <a:spcBef>
                <a:spcPts val="0"/>
              </a:spcBef>
              <a:spcAft>
                <a:spcPts val="0"/>
              </a:spcAft>
              <a:buClr>
                <a:schemeClr val="dk2"/>
              </a:buClr>
              <a:buSzPts val="4200"/>
              <a:buNone/>
              <a:defRPr sz="4200">
                <a:solidFill>
                  <a:schemeClr val="dk2"/>
                </a:solidFill>
              </a:defRPr>
            </a:lvl4pPr>
            <a:lvl5pPr lvl="4" algn="ctr">
              <a:spcBef>
                <a:spcPts val="0"/>
              </a:spcBef>
              <a:spcAft>
                <a:spcPts val="0"/>
              </a:spcAft>
              <a:buClr>
                <a:schemeClr val="dk2"/>
              </a:buClr>
              <a:buSzPts val="4200"/>
              <a:buNone/>
              <a:defRPr sz="4200">
                <a:solidFill>
                  <a:schemeClr val="dk2"/>
                </a:solidFill>
              </a:defRPr>
            </a:lvl5pPr>
            <a:lvl6pPr lvl="5" algn="ctr">
              <a:spcBef>
                <a:spcPts val="0"/>
              </a:spcBef>
              <a:spcAft>
                <a:spcPts val="0"/>
              </a:spcAft>
              <a:buClr>
                <a:schemeClr val="dk2"/>
              </a:buClr>
              <a:buSzPts val="4200"/>
              <a:buNone/>
              <a:defRPr sz="4200">
                <a:solidFill>
                  <a:schemeClr val="dk2"/>
                </a:solidFill>
              </a:defRPr>
            </a:lvl6pPr>
            <a:lvl7pPr lvl="6" algn="ctr">
              <a:spcBef>
                <a:spcPts val="0"/>
              </a:spcBef>
              <a:spcAft>
                <a:spcPts val="0"/>
              </a:spcAft>
              <a:buClr>
                <a:schemeClr val="dk2"/>
              </a:buClr>
              <a:buSzPts val="4200"/>
              <a:buNone/>
              <a:defRPr sz="4200">
                <a:solidFill>
                  <a:schemeClr val="dk2"/>
                </a:solidFill>
              </a:defRPr>
            </a:lvl7pPr>
            <a:lvl8pPr lvl="7" algn="ctr">
              <a:spcBef>
                <a:spcPts val="0"/>
              </a:spcBef>
              <a:spcAft>
                <a:spcPts val="0"/>
              </a:spcAft>
              <a:buClr>
                <a:schemeClr val="dk2"/>
              </a:buClr>
              <a:buSzPts val="4200"/>
              <a:buNone/>
              <a:defRPr sz="4200">
                <a:solidFill>
                  <a:schemeClr val="dk2"/>
                </a:solidFill>
              </a:defRPr>
            </a:lvl8pPr>
            <a:lvl9pPr lvl="8" algn="ctr">
              <a:spcBef>
                <a:spcPts val="0"/>
              </a:spcBef>
              <a:spcAft>
                <a:spcPts val="0"/>
              </a:spcAft>
              <a:buClr>
                <a:schemeClr val="dk2"/>
              </a:buClr>
              <a:buSzPts val="4200"/>
              <a:buNone/>
              <a:defRPr sz="4200">
                <a:solidFill>
                  <a:schemeClr val="dk2"/>
                </a:solidFill>
              </a:defRPr>
            </a:lvl9pPr>
          </a:lstStyle>
          <a:p>
            <a:endParaRPr/>
          </a:p>
        </p:txBody>
      </p:sp>
      <p:sp>
        <p:nvSpPr>
          <p:cNvPr id="49" name="Google Shape;49;p9"/>
          <p:cNvSpPr txBox="1">
            <a:spLocks noGrp="1"/>
          </p:cNvSpPr>
          <p:nvPr>
            <p:ph type="subTitle" idx="1"/>
          </p:nvPr>
        </p:nvSpPr>
        <p:spPr>
          <a:xfrm>
            <a:off x="265500" y="2779467"/>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p:nvPr/>
        </p:nvSpPr>
        <p:spPr>
          <a:xfrm rot="10800000" flipH="1">
            <a:off x="0" y="0"/>
            <a:ext cx="9144000" cy="4695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0"/>
          <p:cNvSpPr/>
          <p:nvPr/>
        </p:nvSpPr>
        <p:spPr>
          <a:xfrm rot="10800000" flipH="1">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0"/>
          <p:cNvSpPr txBox="1">
            <a:spLocks noGrp="1"/>
          </p:cNvSpPr>
          <p:nvPr>
            <p:ph type="body" idx="1"/>
          </p:nvPr>
        </p:nvSpPr>
        <p:spPr>
          <a:xfrm>
            <a:off x="57150" y="4696825"/>
            <a:ext cx="8382000" cy="4467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Clr>
                <a:schemeClr val="lt1"/>
              </a:buClr>
              <a:buSzPts val="1200"/>
              <a:buNone/>
              <a:defRPr sz="1200">
                <a:solidFill>
                  <a:schemeClr val="lt1"/>
                </a:solidFill>
              </a:defRPr>
            </a:lvl1pPr>
          </a:lstStyle>
          <a:p>
            <a:endParaRPr/>
          </a:p>
        </p:txBody>
      </p:sp>
      <p:sp>
        <p:nvSpPr>
          <p:cNvPr id="56" name="Google Shape;56;p10"/>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terial">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lstStyle>
            <a:lvl1pPr lv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471900" y="1919075"/>
            <a:ext cx="8222100" cy="2710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marL="914400" lvl="1"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marL="1371600" lvl="2"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marL="1828800" lvl="3"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marL="2286000" lvl="4"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marL="2743200" lvl="5"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marL="3200400" lvl="6"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marL="3657600" lvl="7"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marL="4114800" lvl="8" indent="-31750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2"/>
                </a:solidFill>
                <a:latin typeface="Roboto"/>
                <a:ea typeface="Roboto"/>
                <a:cs typeface="Roboto"/>
                <a:sym typeface="Roboto"/>
              </a:defRPr>
            </a:lvl1pPr>
            <a:lvl2pPr lvl="1" algn="r">
              <a:buNone/>
              <a:defRPr sz="1000">
                <a:solidFill>
                  <a:schemeClr val="lt2"/>
                </a:solidFill>
                <a:latin typeface="Roboto"/>
                <a:ea typeface="Roboto"/>
                <a:cs typeface="Roboto"/>
                <a:sym typeface="Roboto"/>
              </a:defRPr>
            </a:lvl2pPr>
            <a:lvl3pPr lvl="2" algn="r">
              <a:buNone/>
              <a:defRPr sz="1000">
                <a:solidFill>
                  <a:schemeClr val="lt2"/>
                </a:solidFill>
                <a:latin typeface="Roboto"/>
                <a:ea typeface="Roboto"/>
                <a:cs typeface="Roboto"/>
                <a:sym typeface="Roboto"/>
              </a:defRPr>
            </a:lvl3pPr>
            <a:lvl4pPr lvl="3" algn="r">
              <a:buNone/>
              <a:defRPr sz="1000">
                <a:solidFill>
                  <a:schemeClr val="lt2"/>
                </a:solidFill>
                <a:latin typeface="Roboto"/>
                <a:ea typeface="Roboto"/>
                <a:cs typeface="Roboto"/>
                <a:sym typeface="Roboto"/>
              </a:defRPr>
            </a:lvl4pPr>
            <a:lvl5pPr lvl="4" algn="r">
              <a:buNone/>
              <a:defRPr sz="1000">
                <a:solidFill>
                  <a:schemeClr val="lt2"/>
                </a:solidFill>
                <a:latin typeface="Roboto"/>
                <a:ea typeface="Roboto"/>
                <a:cs typeface="Roboto"/>
                <a:sym typeface="Roboto"/>
              </a:defRPr>
            </a:lvl5pPr>
            <a:lvl6pPr lvl="5" algn="r">
              <a:buNone/>
              <a:defRPr sz="1000">
                <a:solidFill>
                  <a:schemeClr val="lt2"/>
                </a:solidFill>
                <a:latin typeface="Roboto"/>
                <a:ea typeface="Roboto"/>
                <a:cs typeface="Roboto"/>
                <a:sym typeface="Roboto"/>
              </a:defRPr>
            </a:lvl6pPr>
            <a:lvl7pPr lvl="6" algn="r">
              <a:buNone/>
              <a:defRPr sz="1000">
                <a:solidFill>
                  <a:schemeClr val="lt2"/>
                </a:solidFill>
                <a:latin typeface="Roboto"/>
                <a:ea typeface="Roboto"/>
                <a:cs typeface="Roboto"/>
                <a:sym typeface="Roboto"/>
              </a:defRPr>
            </a:lvl7pPr>
            <a:lvl8pPr lvl="7" algn="r">
              <a:buNone/>
              <a:defRPr sz="1000">
                <a:solidFill>
                  <a:schemeClr val="lt2"/>
                </a:solidFill>
                <a:latin typeface="Roboto"/>
                <a:ea typeface="Roboto"/>
                <a:cs typeface="Roboto"/>
                <a:sym typeface="Roboto"/>
              </a:defRPr>
            </a:lvl8pPr>
            <a:lvl9pPr lvl="8" algn="r">
              <a:buNone/>
              <a:defRPr sz="1000">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xml"/><Relationship Id="rId1" Type="http://schemas.openxmlformats.org/officeDocument/2006/relationships/video" Target="https://www.youtube.com/embed/Q0D_etSPnbI?feature=oembed" TargetMode="Externa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4.jp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6"/>
        <p:cNvGrpSpPr/>
        <p:nvPr/>
      </p:nvGrpSpPr>
      <p:grpSpPr>
        <a:xfrm>
          <a:off x="0" y="0"/>
          <a:ext cx="0" cy="0"/>
          <a:chOff x="0" y="0"/>
          <a:chExt cx="0" cy="0"/>
        </a:xfrm>
      </p:grpSpPr>
      <p:sp>
        <p:nvSpPr>
          <p:cNvPr id="67" name="Google Shape;67;p13"/>
          <p:cNvSpPr txBox="1">
            <a:spLocks noGrp="1"/>
          </p:cNvSpPr>
          <p:nvPr>
            <p:ph type="ctrTitle"/>
          </p:nvPr>
        </p:nvSpPr>
        <p:spPr>
          <a:xfrm>
            <a:off x="390525" y="712400"/>
            <a:ext cx="8222100" cy="84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Augmented Reality for Hydrology   Version 2</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2"/>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Map View</a:t>
            </a:r>
            <a:endParaRPr/>
          </a:p>
        </p:txBody>
      </p:sp>
      <p:sp>
        <p:nvSpPr>
          <p:cNvPr id="171" name="Google Shape;171;p22"/>
          <p:cNvSpPr txBox="1">
            <a:spLocks noGrp="1"/>
          </p:cNvSpPr>
          <p:nvPr>
            <p:ph type="body" idx="1"/>
          </p:nvPr>
        </p:nvSpPr>
        <p:spPr>
          <a:xfrm>
            <a:off x="471900" y="1919075"/>
            <a:ext cx="3828000" cy="2710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Lets users  view nearby  (POI)</a:t>
            </a:r>
            <a:endParaRPr/>
          </a:p>
          <a:p>
            <a:pPr marL="457200" lvl="0" indent="-342900" algn="l" rtl="0">
              <a:spcBef>
                <a:spcPts val="0"/>
              </a:spcBef>
              <a:spcAft>
                <a:spcPts val="0"/>
              </a:spcAft>
              <a:buSzPts val="1800"/>
              <a:buChar char="●"/>
            </a:pPr>
            <a:r>
              <a:rPr lang="en"/>
              <a:t>This feature was implemented so the user can have  access to (POI) without accessing the camera or AR aspect of the app</a:t>
            </a:r>
            <a:endParaRPr/>
          </a:p>
          <a:p>
            <a:pPr marL="457200" lvl="0" indent="0" algn="l" rtl="0">
              <a:spcBef>
                <a:spcPts val="1600"/>
              </a:spcBef>
              <a:spcAft>
                <a:spcPts val="0"/>
              </a:spcAft>
              <a:buNone/>
            </a:pPr>
            <a:endParaRPr/>
          </a:p>
          <a:p>
            <a:pPr marL="457200" lvl="0" indent="0" algn="l" rtl="0">
              <a:spcBef>
                <a:spcPts val="1600"/>
              </a:spcBef>
              <a:spcAft>
                <a:spcPts val="0"/>
              </a:spcAft>
              <a:buNone/>
            </a:pPr>
            <a:endParaRPr/>
          </a:p>
          <a:p>
            <a:pPr marL="0" lvl="0" indent="0" algn="l" rtl="0">
              <a:spcBef>
                <a:spcPts val="1600"/>
              </a:spcBef>
              <a:spcAft>
                <a:spcPts val="1600"/>
              </a:spcAft>
              <a:buNone/>
            </a:pPr>
            <a:endParaRPr/>
          </a:p>
        </p:txBody>
      </p:sp>
      <p:sp>
        <p:nvSpPr>
          <p:cNvPr id="172" name="Google Shape;172;p22"/>
          <p:cNvSpPr txBox="1"/>
          <p:nvPr/>
        </p:nvSpPr>
        <p:spPr>
          <a:xfrm>
            <a:off x="0" y="4876575"/>
            <a:ext cx="2032800" cy="26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Presenter: Leonardo Obay</a:t>
            </a:r>
            <a:endParaRPr sz="1100"/>
          </a:p>
        </p:txBody>
      </p:sp>
      <p:grpSp>
        <p:nvGrpSpPr>
          <p:cNvPr id="173" name="Google Shape;173;p22"/>
          <p:cNvGrpSpPr/>
          <p:nvPr/>
        </p:nvGrpSpPr>
        <p:grpSpPr>
          <a:xfrm>
            <a:off x="7034391" y="1743933"/>
            <a:ext cx="1728441" cy="3335834"/>
            <a:chOff x="7314575" y="1468287"/>
            <a:chExt cx="1829426" cy="3611774"/>
          </a:xfrm>
        </p:grpSpPr>
        <p:pic>
          <p:nvPicPr>
            <p:cNvPr id="174" name="Google Shape;174;p22"/>
            <p:cNvPicPr preferRelativeResize="0"/>
            <p:nvPr/>
          </p:nvPicPr>
          <p:blipFill rotWithShape="1">
            <a:blip r:embed="rId3">
              <a:alphaModFix/>
            </a:blip>
            <a:srcRect r="2761"/>
            <a:stretch/>
          </p:blipFill>
          <p:spPr>
            <a:xfrm>
              <a:off x="7314575" y="1468287"/>
              <a:ext cx="1829426" cy="3611774"/>
            </a:xfrm>
            <a:prstGeom prst="rect">
              <a:avLst/>
            </a:prstGeom>
            <a:noFill/>
            <a:ln>
              <a:noFill/>
            </a:ln>
          </p:spPr>
        </p:pic>
        <p:pic>
          <p:nvPicPr>
            <p:cNvPr id="175" name="Google Shape;175;p22"/>
            <p:cNvPicPr preferRelativeResize="0"/>
            <p:nvPr/>
          </p:nvPicPr>
          <p:blipFill>
            <a:blip r:embed="rId4">
              <a:alphaModFix/>
            </a:blip>
            <a:stretch>
              <a:fillRect/>
            </a:stretch>
          </p:blipFill>
          <p:spPr>
            <a:xfrm>
              <a:off x="7529950" y="1889975"/>
              <a:ext cx="1508300" cy="2578525"/>
            </a:xfrm>
            <a:prstGeom prst="rect">
              <a:avLst/>
            </a:prstGeom>
            <a:noFill/>
            <a:ln>
              <a:noFill/>
            </a:ln>
          </p:spPr>
        </p:pic>
      </p:grpSp>
      <p:grpSp>
        <p:nvGrpSpPr>
          <p:cNvPr id="176" name="Google Shape;176;p22"/>
          <p:cNvGrpSpPr/>
          <p:nvPr/>
        </p:nvGrpSpPr>
        <p:grpSpPr>
          <a:xfrm>
            <a:off x="5117084" y="1756551"/>
            <a:ext cx="1809943" cy="3310574"/>
            <a:chOff x="5285250" y="1481950"/>
            <a:chExt cx="1915689" cy="3584424"/>
          </a:xfrm>
        </p:grpSpPr>
        <p:pic>
          <p:nvPicPr>
            <p:cNvPr id="177" name="Google Shape;177;p22"/>
            <p:cNvPicPr preferRelativeResize="0"/>
            <p:nvPr/>
          </p:nvPicPr>
          <p:blipFill>
            <a:blip r:embed="rId5">
              <a:alphaModFix/>
            </a:blip>
            <a:stretch>
              <a:fillRect/>
            </a:stretch>
          </p:blipFill>
          <p:spPr>
            <a:xfrm>
              <a:off x="5285250" y="1481950"/>
              <a:ext cx="1915689" cy="3584424"/>
            </a:xfrm>
            <a:prstGeom prst="rect">
              <a:avLst/>
            </a:prstGeom>
            <a:noFill/>
            <a:ln>
              <a:noFill/>
            </a:ln>
          </p:spPr>
        </p:pic>
        <p:pic>
          <p:nvPicPr>
            <p:cNvPr id="178" name="Google Shape;178;p22"/>
            <p:cNvPicPr preferRelativeResize="0"/>
            <p:nvPr/>
          </p:nvPicPr>
          <p:blipFill>
            <a:blip r:embed="rId6">
              <a:alphaModFix/>
            </a:blip>
            <a:stretch>
              <a:fillRect/>
            </a:stretch>
          </p:blipFill>
          <p:spPr>
            <a:xfrm>
              <a:off x="5521500" y="1889975"/>
              <a:ext cx="1566001" cy="2612276"/>
            </a:xfrm>
            <a:prstGeom prst="rect">
              <a:avLst/>
            </a:prstGeom>
            <a:noFill/>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3"/>
          <p:cNvSpPr txBox="1">
            <a:spLocks noGrp="1"/>
          </p:cNvSpPr>
          <p:nvPr>
            <p:ph type="body" idx="1"/>
          </p:nvPr>
        </p:nvSpPr>
        <p:spPr>
          <a:xfrm>
            <a:off x="471900" y="1919075"/>
            <a:ext cx="3490500" cy="27102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SzPts val="1800"/>
              <a:buChar char="●"/>
            </a:pPr>
            <a:r>
              <a:rPr lang="en"/>
              <a:t>Network calls that  provides of data of various (POI)</a:t>
            </a:r>
            <a:endParaRPr/>
          </a:p>
          <a:p>
            <a:pPr marL="457200" lvl="0" indent="-342900" algn="l" rtl="0">
              <a:lnSpc>
                <a:spcPct val="150000"/>
              </a:lnSpc>
              <a:spcBef>
                <a:spcPts val="0"/>
              </a:spcBef>
              <a:spcAft>
                <a:spcPts val="0"/>
              </a:spcAft>
              <a:buSzPts val="1800"/>
              <a:buChar char="●"/>
            </a:pPr>
            <a:r>
              <a:rPr lang="en"/>
              <a:t>Due to the  data size being so massive Network calls were ideal</a:t>
            </a:r>
            <a:endParaRPr/>
          </a:p>
          <a:p>
            <a:pPr marL="457200" lvl="0" indent="0" algn="l" rtl="0">
              <a:lnSpc>
                <a:spcPct val="150000"/>
              </a:lnSpc>
              <a:spcBef>
                <a:spcPts val="1600"/>
              </a:spcBef>
              <a:spcAft>
                <a:spcPts val="1600"/>
              </a:spcAft>
              <a:buNone/>
            </a:pPr>
            <a:endParaRPr/>
          </a:p>
        </p:txBody>
      </p:sp>
      <p:sp>
        <p:nvSpPr>
          <p:cNvPr id="184" name="Google Shape;184;p23"/>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Rest Calls </a:t>
            </a:r>
            <a:endParaRPr/>
          </a:p>
        </p:txBody>
      </p:sp>
      <p:sp>
        <p:nvSpPr>
          <p:cNvPr id="185" name="Google Shape;185;p23"/>
          <p:cNvSpPr txBox="1"/>
          <p:nvPr/>
        </p:nvSpPr>
        <p:spPr>
          <a:xfrm>
            <a:off x="5942700" y="315625"/>
            <a:ext cx="2028900" cy="27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86" name="Google Shape;186;p23"/>
          <p:cNvPicPr preferRelativeResize="0"/>
          <p:nvPr/>
        </p:nvPicPr>
        <p:blipFill>
          <a:blip r:embed="rId3">
            <a:alphaModFix/>
          </a:blip>
          <a:stretch>
            <a:fillRect/>
          </a:stretch>
        </p:blipFill>
        <p:spPr>
          <a:xfrm>
            <a:off x="4052425" y="2403000"/>
            <a:ext cx="5129702" cy="2639249"/>
          </a:xfrm>
          <a:prstGeom prst="rect">
            <a:avLst/>
          </a:prstGeom>
          <a:noFill/>
          <a:ln>
            <a:noFill/>
          </a:ln>
        </p:spPr>
      </p:pic>
      <p:pic>
        <p:nvPicPr>
          <p:cNvPr id="187" name="Google Shape;187;p23"/>
          <p:cNvPicPr preferRelativeResize="0"/>
          <p:nvPr/>
        </p:nvPicPr>
        <p:blipFill>
          <a:blip r:embed="rId4">
            <a:alphaModFix/>
          </a:blip>
          <a:stretch>
            <a:fillRect/>
          </a:stretch>
        </p:blipFill>
        <p:spPr>
          <a:xfrm>
            <a:off x="5366250" y="1691425"/>
            <a:ext cx="3644999" cy="711575"/>
          </a:xfrm>
          <a:prstGeom prst="rect">
            <a:avLst/>
          </a:prstGeom>
          <a:noFill/>
          <a:ln>
            <a:noFill/>
          </a:ln>
        </p:spPr>
      </p:pic>
      <p:sp>
        <p:nvSpPr>
          <p:cNvPr id="188" name="Google Shape;188;p23"/>
          <p:cNvSpPr txBox="1"/>
          <p:nvPr/>
        </p:nvSpPr>
        <p:spPr>
          <a:xfrm>
            <a:off x="0" y="4876575"/>
            <a:ext cx="2032800" cy="26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Presenter: Leonardo Obay</a:t>
            </a:r>
            <a:endParaRPr sz="11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4"/>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SQLite</a:t>
            </a:r>
            <a:endParaRPr/>
          </a:p>
        </p:txBody>
      </p:sp>
      <p:sp>
        <p:nvSpPr>
          <p:cNvPr id="194" name="Google Shape;194;p24"/>
          <p:cNvSpPr txBox="1">
            <a:spLocks noGrp="1"/>
          </p:cNvSpPr>
          <p:nvPr>
            <p:ph type="body" idx="1"/>
          </p:nvPr>
        </p:nvSpPr>
        <p:spPr>
          <a:xfrm>
            <a:off x="620400" y="1709825"/>
            <a:ext cx="8222100" cy="15243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SzPts val="1800"/>
              <a:buChar char="●"/>
            </a:pPr>
            <a:r>
              <a:rPr lang="en"/>
              <a:t>Stores data from JPL’s servers locally on android </a:t>
            </a:r>
            <a:endParaRPr/>
          </a:p>
          <a:p>
            <a:pPr marL="457200" lvl="0" indent="-342900" algn="l" rtl="0">
              <a:lnSpc>
                <a:spcPct val="150000"/>
              </a:lnSpc>
              <a:spcBef>
                <a:spcPts val="0"/>
              </a:spcBef>
              <a:spcAft>
                <a:spcPts val="0"/>
              </a:spcAft>
              <a:buSzPts val="1800"/>
              <a:buChar char="●"/>
            </a:pPr>
            <a:r>
              <a:rPr lang="en"/>
              <a:t>We use it in order to increase performance or pulling up POI data and in implementation of an offline mode as well.</a:t>
            </a:r>
            <a:endParaRPr/>
          </a:p>
          <a:p>
            <a:pPr marL="457200" lvl="0" indent="0" algn="l" rtl="0">
              <a:lnSpc>
                <a:spcPct val="150000"/>
              </a:lnSpc>
              <a:spcBef>
                <a:spcPts val="1600"/>
              </a:spcBef>
              <a:spcAft>
                <a:spcPts val="1600"/>
              </a:spcAft>
              <a:buNone/>
            </a:pPr>
            <a:endParaRPr/>
          </a:p>
        </p:txBody>
      </p:sp>
      <p:pic>
        <p:nvPicPr>
          <p:cNvPr id="195" name="Google Shape;195;p24"/>
          <p:cNvPicPr preferRelativeResize="0"/>
          <p:nvPr/>
        </p:nvPicPr>
        <p:blipFill>
          <a:blip r:embed="rId3">
            <a:alphaModFix/>
          </a:blip>
          <a:stretch>
            <a:fillRect/>
          </a:stretch>
        </p:blipFill>
        <p:spPr>
          <a:xfrm>
            <a:off x="483450" y="3440888"/>
            <a:ext cx="8495998" cy="1435675"/>
          </a:xfrm>
          <a:prstGeom prst="rect">
            <a:avLst/>
          </a:prstGeom>
          <a:noFill/>
          <a:ln w="19050" cap="flat" cmpd="sng">
            <a:solidFill>
              <a:srgbClr val="000000"/>
            </a:solidFill>
            <a:prstDash val="solid"/>
            <a:round/>
            <a:headEnd type="none" w="sm" len="sm"/>
            <a:tailEnd type="none" w="sm" len="sm"/>
          </a:ln>
        </p:spPr>
      </p:pic>
      <p:sp>
        <p:nvSpPr>
          <p:cNvPr id="196" name="Google Shape;196;p24"/>
          <p:cNvSpPr txBox="1"/>
          <p:nvPr/>
        </p:nvSpPr>
        <p:spPr>
          <a:xfrm>
            <a:off x="0" y="4876575"/>
            <a:ext cx="2032800" cy="26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Presenter: Leonardo Obay</a:t>
            </a:r>
            <a:endParaRPr sz="11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5"/>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Datasets</a:t>
            </a:r>
            <a:endParaRPr/>
          </a:p>
        </p:txBody>
      </p:sp>
      <p:sp>
        <p:nvSpPr>
          <p:cNvPr id="202" name="Google Shape;202;p25"/>
          <p:cNvSpPr txBox="1">
            <a:spLocks noGrp="1"/>
          </p:cNvSpPr>
          <p:nvPr>
            <p:ph type="body" idx="1"/>
          </p:nvPr>
        </p:nvSpPr>
        <p:spPr>
          <a:xfrm>
            <a:off x="264100" y="1717850"/>
            <a:ext cx="2819700" cy="34257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SzPts val="1800"/>
              <a:buChar char="●"/>
            </a:pPr>
            <a:r>
              <a:rPr lang="en"/>
              <a:t>Hydrology Data:</a:t>
            </a:r>
            <a:endParaRPr/>
          </a:p>
          <a:p>
            <a:pPr marL="914400" lvl="1" indent="-317500" algn="l" rtl="0">
              <a:lnSpc>
                <a:spcPct val="150000"/>
              </a:lnSpc>
              <a:spcBef>
                <a:spcPts val="0"/>
              </a:spcBef>
              <a:spcAft>
                <a:spcPts val="0"/>
              </a:spcAft>
              <a:buSzPts val="1400"/>
              <a:buChar char="○"/>
            </a:pPr>
            <a:r>
              <a:rPr lang="en"/>
              <a:t>Reservoir</a:t>
            </a:r>
            <a:endParaRPr sz="1200"/>
          </a:p>
          <a:p>
            <a:pPr marL="914400" lvl="1" indent="-317500" algn="l" rtl="0">
              <a:lnSpc>
                <a:spcPct val="150000"/>
              </a:lnSpc>
              <a:spcBef>
                <a:spcPts val="0"/>
              </a:spcBef>
              <a:spcAft>
                <a:spcPts val="0"/>
              </a:spcAft>
              <a:buSzPts val="1400"/>
              <a:buChar char="○"/>
            </a:pPr>
            <a:r>
              <a:rPr lang="en"/>
              <a:t>Well</a:t>
            </a:r>
            <a:endParaRPr sz="1200"/>
          </a:p>
          <a:p>
            <a:pPr marL="914400" lvl="1" indent="-317500" algn="l" rtl="0">
              <a:lnSpc>
                <a:spcPct val="150000"/>
              </a:lnSpc>
              <a:spcBef>
                <a:spcPts val="0"/>
              </a:spcBef>
              <a:spcAft>
                <a:spcPts val="0"/>
              </a:spcAft>
              <a:buSzPts val="1400"/>
              <a:buChar char="○"/>
            </a:pPr>
            <a:r>
              <a:rPr lang="en"/>
              <a:t>SoilMoisture</a:t>
            </a:r>
            <a:endParaRPr/>
          </a:p>
          <a:p>
            <a:pPr marL="914400" lvl="1" indent="-317500" algn="l" rtl="0">
              <a:lnSpc>
                <a:spcPct val="150000"/>
              </a:lnSpc>
              <a:spcBef>
                <a:spcPts val="0"/>
              </a:spcBef>
              <a:spcAft>
                <a:spcPts val="0"/>
              </a:spcAft>
              <a:buSzPts val="1400"/>
              <a:buChar char="○"/>
            </a:pPr>
            <a:r>
              <a:rPr lang="en"/>
              <a:t>Snotel</a:t>
            </a:r>
            <a:endParaRPr sz="1200"/>
          </a:p>
          <a:p>
            <a:pPr marL="914400" lvl="1" indent="-317500" algn="l" rtl="0">
              <a:lnSpc>
                <a:spcPct val="150000"/>
              </a:lnSpc>
              <a:spcBef>
                <a:spcPts val="0"/>
              </a:spcBef>
              <a:spcAft>
                <a:spcPts val="0"/>
              </a:spcAft>
              <a:buSzPts val="1400"/>
              <a:buChar char="○"/>
            </a:pPr>
            <a:r>
              <a:rPr lang="en"/>
              <a:t>River</a:t>
            </a:r>
            <a:endParaRPr/>
          </a:p>
          <a:p>
            <a:pPr marL="457200" lvl="0" indent="-342900" algn="l" rtl="0">
              <a:lnSpc>
                <a:spcPct val="150000"/>
              </a:lnSpc>
              <a:spcBef>
                <a:spcPts val="0"/>
              </a:spcBef>
              <a:spcAft>
                <a:spcPts val="0"/>
              </a:spcAft>
              <a:buSzPts val="1800"/>
              <a:buChar char="●"/>
            </a:pPr>
            <a:r>
              <a:rPr lang="en"/>
              <a:t>Mountain data:</a:t>
            </a:r>
            <a:endParaRPr/>
          </a:p>
          <a:p>
            <a:pPr marL="914400" lvl="1" indent="-317500" algn="l" rtl="0">
              <a:lnSpc>
                <a:spcPct val="150000"/>
              </a:lnSpc>
              <a:spcBef>
                <a:spcPts val="0"/>
              </a:spcBef>
              <a:spcAft>
                <a:spcPts val="0"/>
              </a:spcAft>
              <a:buSzPts val="1400"/>
              <a:buChar char="○"/>
            </a:pPr>
            <a:r>
              <a:rPr lang="en"/>
              <a:t>Peak</a:t>
            </a:r>
            <a:endParaRPr/>
          </a:p>
          <a:p>
            <a:pPr marL="1371600" lvl="0" indent="0" algn="l" rtl="0">
              <a:lnSpc>
                <a:spcPct val="150000"/>
              </a:lnSpc>
              <a:spcBef>
                <a:spcPts val="1600"/>
              </a:spcBef>
              <a:spcAft>
                <a:spcPts val="1600"/>
              </a:spcAft>
              <a:buNone/>
            </a:pPr>
            <a:endParaRPr/>
          </a:p>
        </p:txBody>
      </p:sp>
      <p:pic>
        <p:nvPicPr>
          <p:cNvPr id="203" name="Google Shape;203;p25"/>
          <p:cNvPicPr preferRelativeResize="0"/>
          <p:nvPr/>
        </p:nvPicPr>
        <p:blipFill>
          <a:blip r:embed="rId3">
            <a:alphaModFix/>
          </a:blip>
          <a:stretch>
            <a:fillRect/>
          </a:stretch>
        </p:blipFill>
        <p:spPr>
          <a:xfrm>
            <a:off x="3083650" y="3912075"/>
            <a:ext cx="2657475" cy="1231425"/>
          </a:xfrm>
          <a:prstGeom prst="rect">
            <a:avLst/>
          </a:prstGeom>
          <a:noFill/>
          <a:ln>
            <a:noFill/>
          </a:ln>
        </p:spPr>
      </p:pic>
      <p:pic>
        <p:nvPicPr>
          <p:cNvPr id="204" name="Google Shape;204;p25"/>
          <p:cNvPicPr preferRelativeResize="0"/>
          <p:nvPr/>
        </p:nvPicPr>
        <p:blipFill>
          <a:blip r:embed="rId4">
            <a:alphaModFix/>
          </a:blip>
          <a:stretch>
            <a:fillRect/>
          </a:stretch>
        </p:blipFill>
        <p:spPr>
          <a:xfrm>
            <a:off x="3083650" y="2047550"/>
            <a:ext cx="6060349" cy="1466550"/>
          </a:xfrm>
          <a:prstGeom prst="rect">
            <a:avLst/>
          </a:prstGeom>
          <a:noFill/>
          <a:ln>
            <a:noFill/>
          </a:ln>
        </p:spPr>
      </p:pic>
      <p:sp>
        <p:nvSpPr>
          <p:cNvPr id="205" name="Google Shape;205;p25"/>
          <p:cNvSpPr txBox="1"/>
          <p:nvPr/>
        </p:nvSpPr>
        <p:spPr>
          <a:xfrm>
            <a:off x="0" y="4876575"/>
            <a:ext cx="2032800" cy="26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Presenter: Anthony Soto</a:t>
            </a:r>
            <a:endParaRPr sz="1100"/>
          </a:p>
        </p:txBody>
      </p:sp>
      <p:sp>
        <p:nvSpPr>
          <p:cNvPr id="206" name="Google Shape;206;p25"/>
          <p:cNvSpPr txBox="1"/>
          <p:nvPr/>
        </p:nvSpPr>
        <p:spPr>
          <a:xfrm>
            <a:off x="3083650" y="3582375"/>
            <a:ext cx="2570700" cy="3297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1600"/>
              </a:spcAft>
              <a:buNone/>
            </a:pPr>
            <a:r>
              <a:rPr lang="en" sz="1200">
                <a:solidFill>
                  <a:schemeClr val="lt2"/>
                </a:solidFill>
                <a:latin typeface="Roboto"/>
                <a:ea typeface="Roboto"/>
                <a:cs typeface="Roboto"/>
                <a:sym typeface="Roboto"/>
              </a:rPr>
              <a:t>REST call for a specific site_no:</a:t>
            </a:r>
            <a:endParaRPr sz="1200"/>
          </a:p>
        </p:txBody>
      </p:sp>
      <p:sp>
        <p:nvSpPr>
          <p:cNvPr id="207" name="Google Shape;207;p25"/>
          <p:cNvSpPr txBox="1"/>
          <p:nvPr/>
        </p:nvSpPr>
        <p:spPr>
          <a:xfrm>
            <a:off x="3083650" y="1717850"/>
            <a:ext cx="4118700" cy="3297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1600"/>
              </a:spcAft>
              <a:buClr>
                <a:srgbClr val="000000"/>
              </a:buClr>
              <a:buSzPts val="1100"/>
              <a:buFont typeface="Arial"/>
              <a:buNone/>
            </a:pPr>
            <a:r>
              <a:rPr lang="en" sz="1200">
                <a:solidFill>
                  <a:schemeClr val="lt2"/>
                </a:solidFill>
                <a:latin typeface="Roboto"/>
                <a:ea typeface="Roboto"/>
                <a:cs typeface="Roboto"/>
                <a:sym typeface="Roboto"/>
              </a:rPr>
              <a:t>REST call for listing Reservoir  sites:</a:t>
            </a:r>
            <a:endParaRPr sz="12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6"/>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Representing Numerical Data</a:t>
            </a:r>
            <a:endParaRPr/>
          </a:p>
        </p:txBody>
      </p:sp>
      <p:sp>
        <p:nvSpPr>
          <p:cNvPr id="213" name="Google Shape;213;p26"/>
          <p:cNvSpPr txBox="1">
            <a:spLocks noGrp="1"/>
          </p:cNvSpPr>
          <p:nvPr>
            <p:ph type="body" idx="1"/>
          </p:nvPr>
        </p:nvSpPr>
        <p:spPr>
          <a:xfrm>
            <a:off x="471900" y="1785400"/>
            <a:ext cx="4308600" cy="3191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RecyclerView used to display a list of data. Numerical data such as: </a:t>
            </a:r>
            <a:endParaRPr/>
          </a:p>
          <a:p>
            <a:pPr marL="914400" lvl="1" indent="-317500" algn="l" rtl="0">
              <a:spcBef>
                <a:spcPts val="0"/>
              </a:spcBef>
              <a:spcAft>
                <a:spcPts val="0"/>
              </a:spcAft>
              <a:buSzPts val="1400"/>
              <a:buChar char="○"/>
            </a:pPr>
            <a:r>
              <a:rPr lang="en"/>
              <a:t>min</a:t>
            </a:r>
            <a:endParaRPr/>
          </a:p>
          <a:p>
            <a:pPr marL="914400" lvl="1" indent="-317500" algn="l" rtl="0">
              <a:spcBef>
                <a:spcPts val="0"/>
              </a:spcBef>
              <a:spcAft>
                <a:spcPts val="0"/>
              </a:spcAft>
              <a:buSzPts val="1400"/>
              <a:buChar char="○"/>
            </a:pPr>
            <a:r>
              <a:rPr lang="en"/>
              <a:t>max</a:t>
            </a:r>
            <a:endParaRPr/>
          </a:p>
          <a:p>
            <a:pPr marL="914400" lvl="1" indent="-317500" algn="l" rtl="0">
              <a:spcBef>
                <a:spcPts val="0"/>
              </a:spcBef>
              <a:spcAft>
                <a:spcPts val="0"/>
              </a:spcAft>
              <a:buSzPts val="1400"/>
              <a:buChar char="○"/>
            </a:pPr>
            <a:r>
              <a:rPr lang="en"/>
              <a:t>mean </a:t>
            </a:r>
            <a:endParaRPr/>
          </a:p>
          <a:p>
            <a:pPr marL="457200" lvl="0" indent="-342900" algn="l" rtl="0">
              <a:spcBef>
                <a:spcPts val="0"/>
              </a:spcBef>
              <a:spcAft>
                <a:spcPts val="0"/>
              </a:spcAft>
              <a:buSzPts val="1800"/>
              <a:buChar char="●"/>
            </a:pPr>
            <a:r>
              <a:rPr lang="en"/>
              <a:t>GraphView used to display data in a line graph. Useful when representing:</a:t>
            </a:r>
            <a:endParaRPr/>
          </a:p>
          <a:p>
            <a:pPr marL="914400" lvl="1" indent="-317500" algn="l" rtl="0">
              <a:spcBef>
                <a:spcPts val="0"/>
              </a:spcBef>
              <a:spcAft>
                <a:spcPts val="0"/>
              </a:spcAft>
              <a:buSzPts val="1400"/>
              <a:buChar char="○"/>
            </a:pPr>
            <a:r>
              <a:rPr lang="en"/>
              <a:t>variables over a continuous time</a:t>
            </a:r>
            <a:endParaRPr/>
          </a:p>
          <a:p>
            <a:pPr marL="914400" lvl="1" indent="-317500" algn="l" rtl="0">
              <a:spcBef>
                <a:spcPts val="0"/>
              </a:spcBef>
              <a:spcAft>
                <a:spcPts val="0"/>
              </a:spcAft>
              <a:buSzPts val="1400"/>
              <a:buChar char="○"/>
            </a:pPr>
            <a:r>
              <a:rPr lang="en"/>
              <a:t>standard deviations</a:t>
            </a:r>
            <a:endParaRPr/>
          </a:p>
          <a:p>
            <a:pPr marL="457200" lvl="0" indent="0" algn="l" rtl="0">
              <a:spcBef>
                <a:spcPts val="1600"/>
              </a:spcBef>
              <a:spcAft>
                <a:spcPts val="1600"/>
              </a:spcAft>
              <a:buNone/>
            </a:pPr>
            <a:endParaRPr/>
          </a:p>
        </p:txBody>
      </p:sp>
      <p:sp>
        <p:nvSpPr>
          <p:cNvPr id="214" name="Google Shape;214;p26"/>
          <p:cNvSpPr txBox="1"/>
          <p:nvPr/>
        </p:nvSpPr>
        <p:spPr>
          <a:xfrm>
            <a:off x="0" y="4876575"/>
            <a:ext cx="2032800" cy="26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Presenter: Anthony Soto</a:t>
            </a:r>
            <a:endParaRPr sz="1100"/>
          </a:p>
        </p:txBody>
      </p:sp>
      <p:pic>
        <p:nvPicPr>
          <p:cNvPr id="215" name="Google Shape;215;p26"/>
          <p:cNvPicPr preferRelativeResize="0"/>
          <p:nvPr/>
        </p:nvPicPr>
        <p:blipFill rotWithShape="1">
          <a:blip r:embed="rId3">
            <a:alphaModFix/>
          </a:blip>
          <a:srcRect r="2761"/>
          <a:stretch/>
        </p:blipFill>
        <p:spPr>
          <a:xfrm>
            <a:off x="7160475" y="1722400"/>
            <a:ext cx="1731775" cy="3418951"/>
          </a:xfrm>
          <a:prstGeom prst="rect">
            <a:avLst/>
          </a:prstGeom>
          <a:noFill/>
          <a:ln>
            <a:noFill/>
          </a:ln>
        </p:spPr>
      </p:pic>
      <p:pic>
        <p:nvPicPr>
          <p:cNvPr id="216" name="Google Shape;216;p26"/>
          <p:cNvPicPr preferRelativeResize="0"/>
          <p:nvPr/>
        </p:nvPicPr>
        <p:blipFill>
          <a:blip r:embed="rId4">
            <a:alphaModFix/>
          </a:blip>
          <a:stretch>
            <a:fillRect/>
          </a:stretch>
        </p:blipFill>
        <p:spPr>
          <a:xfrm>
            <a:off x="4901475" y="1720175"/>
            <a:ext cx="1829626" cy="34233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7"/>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Why a mesh?</a:t>
            </a:r>
            <a:endParaRPr/>
          </a:p>
        </p:txBody>
      </p:sp>
      <p:sp>
        <p:nvSpPr>
          <p:cNvPr id="222" name="Google Shape;222;p27"/>
          <p:cNvSpPr txBox="1">
            <a:spLocks noGrp="1"/>
          </p:cNvSpPr>
          <p:nvPr>
            <p:ph type="body" idx="1"/>
          </p:nvPr>
        </p:nvSpPr>
        <p:spPr>
          <a:xfrm>
            <a:off x="471900" y="1919075"/>
            <a:ext cx="3985800" cy="2710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Fits well in an AR environment</a:t>
            </a:r>
            <a:endParaRPr/>
          </a:p>
          <a:p>
            <a:pPr marL="914400" lvl="1" indent="-317500" algn="l" rtl="0">
              <a:spcBef>
                <a:spcPts val="0"/>
              </a:spcBef>
              <a:spcAft>
                <a:spcPts val="0"/>
              </a:spcAft>
              <a:buSzPts val="1400"/>
              <a:buChar char="○"/>
            </a:pPr>
            <a:r>
              <a:rPr lang="en"/>
              <a:t>2 ½ dimensional model</a:t>
            </a:r>
            <a:endParaRPr/>
          </a:p>
          <a:p>
            <a:pPr marL="914400" lvl="1" indent="-317500" algn="l" rtl="0">
              <a:spcBef>
                <a:spcPts val="0"/>
              </a:spcBef>
              <a:spcAft>
                <a:spcPts val="0"/>
              </a:spcAft>
              <a:buSzPts val="1400"/>
              <a:buChar char="○"/>
            </a:pPr>
            <a:r>
              <a:rPr lang="en"/>
              <a:t>Can be used to represent terrain</a:t>
            </a:r>
            <a:endParaRPr/>
          </a:p>
          <a:p>
            <a:pPr marL="457200" lvl="0" indent="-342900" algn="l" rtl="0">
              <a:spcBef>
                <a:spcPts val="0"/>
              </a:spcBef>
              <a:spcAft>
                <a:spcPts val="0"/>
              </a:spcAft>
              <a:buSzPts val="1800"/>
              <a:buChar char="●"/>
            </a:pPr>
            <a:r>
              <a:rPr lang="en"/>
              <a:t>Easier to visualize large area data, such as:</a:t>
            </a:r>
            <a:endParaRPr/>
          </a:p>
          <a:p>
            <a:pPr marL="914400" lvl="1" indent="-317500" algn="l" rtl="0">
              <a:spcBef>
                <a:spcPts val="0"/>
              </a:spcBef>
              <a:spcAft>
                <a:spcPts val="0"/>
              </a:spcAft>
              <a:buSzPts val="1400"/>
              <a:buChar char="○"/>
            </a:pPr>
            <a:r>
              <a:rPr lang="en"/>
              <a:t>River networks</a:t>
            </a:r>
            <a:endParaRPr/>
          </a:p>
          <a:p>
            <a:pPr marL="914400" lvl="1" indent="-317500" algn="l" rtl="0">
              <a:spcBef>
                <a:spcPts val="0"/>
              </a:spcBef>
              <a:spcAft>
                <a:spcPts val="0"/>
              </a:spcAft>
              <a:buSzPts val="1400"/>
              <a:buChar char="○"/>
            </a:pPr>
            <a:r>
              <a:rPr lang="en"/>
              <a:t>Snotel</a:t>
            </a:r>
            <a:endParaRPr/>
          </a:p>
        </p:txBody>
      </p:sp>
      <p:pic>
        <p:nvPicPr>
          <p:cNvPr id="223" name="Google Shape;223;p27"/>
          <p:cNvPicPr preferRelativeResize="0"/>
          <p:nvPr/>
        </p:nvPicPr>
        <p:blipFill>
          <a:blip r:embed="rId3">
            <a:alphaModFix/>
          </a:blip>
          <a:stretch>
            <a:fillRect/>
          </a:stretch>
        </p:blipFill>
        <p:spPr>
          <a:xfrm>
            <a:off x="4271525" y="3200900"/>
            <a:ext cx="4422476" cy="1873050"/>
          </a:xfrm>
          <a:prstGeom prst="rect">
            <a:avLst/>
          </a:prstGeom>
          <a:noFill/>
          <a:ln>
            <a:noFill/>
          </a:ln>
        </p:spPr>
      </p:pic>
      <p:pic>
        <p:nvPicPr>
          <p:cNvPr id="224" name="Google Shape;224;p27"/>
          <p:cNvPicPr preferRelativeResize="0"/>
          <p:nvPr/>
        </p:nvPicPr>
        <p:blipFill>
          <a:blip r:embed="rId4">
            <a:alphaModFix/>
          </a:blip>
          <a:stretch>
            <a:fillRect/>
          </a:stretch>
        </p:blipFill>
        <p:spPr>
          <a:xfrm>
            <a:off x="4271525" y="738725"/>
            <a:ext cx="4422475" cy="2075850"/>
          </a:xfrm>
          <a:prstGeom prst="rect">
            <a:avLst/>
          </a:prstGeom>
          <a:noFill/>
          <a:ln>
            <a:noFill/>
          </a:ln>
        </p:spPr>
      </p:pic>
      <p:sp>
        <p:nvSpPr>
          <p:cNvPr id="225" name="Google Shape;225;p27"/>
          <p:cNvSpPr txBox="1"/>
          <p:nvPr/>
        </p:nvSpPr>
        <p:spPr>
          <a:xfrm>
            <a:off x="0" y="4876575"/>
            <a:ext cx="2032800" cy="26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Presenter: Refugio Martinez</a:t>
            </a:r>
            <a:endParaRPr sz="11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8"/>
          <p:cNvSpPr txBox="1">
            <a:spLocks noGrp="1"/>
          </p:cNvSpPr>
          <p:nvPr>
            <p:ph type="body" idx="1"/>
          </p:nvPr>
        </p:nvSpPr>
        <p:spPr>
          <a:xfrm>
            <a:off x="471900" y="1919075"/>
            <a:ext cx="3689100" cy="271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is a mesh?</a:t>
            </a:r>
            <a:endParaRPr/>
          </a:p>
          <a:p>
            <a:pPr marL="457200" lvl="0" indent="-342900" algn="l" rtl="0">
              <a:spcBef>
                <a:spcPts val="1600"/>
              </a:spcBef>
              <a:spcAft>
                <a:spcPts val="0"/>
              </a:spcAft>
              <a:buSzPts val="1800"/>
              <a:buChar char="●"/>
            </a:pPr>
            <a:r>
              <a:rPr lang="en"/>
              <a:t>A collection of polygons that make up a 3D object</a:t>
            </a:r>
            <a:endParaRPr/>
          </a:p>
          <a:p>
            <a:pPr marL="457200" lvl="0" indent="-342900" algn="l" rtl="0">
              <a:spcBef>
                <a:spcPts val="0"/>
              </a:spcBef>
              <a:spcAft>
                <a:spcPts val="0"/>
              </a:spcAft>
              <a:buSzPts val="1800"/>
              <a:buChar char="●"/>
            </a:pPr>
            <a:r>
              <a:rPr lang="en"/>
              <a:t>DEM service from jpl returns tiff file of specified area</a:t>
            </a:r>
            <a:endParaRPr/>
          </a:p>
        </p:txBody>
      </p:sp>
      <p:sp>
        <p:nvSpPr>
          <p:cNvPr id="231" name="Google Shape;231;p28"/>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Mesh from Digital Elevation Map (DEM)</a:t>
            </a:r>
            <a:endParaRPr/>
          </a:p>
        </p:txBody>
      </p:sp>
      <p:sp>
        <p:nvSpPr>
          <p:cNvPr id="232" name="Google Shape;232;p28"/>
          <p:cNvSpPr txBox="1"/>
          <p:nvPr/>
        </p:nvSpPr>
        <p:spPr>
          <a:xfrm>
            <a:off x="0" y="4876575"/>
            <a:ext cx="2032800" cy="26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Presenter: Refugio Martinez</a:t>
            </a:r>
            <a:endParaRPr sz="1100"/>
          </a:p>
        </p:txBody>
      </p:sp>
      <p:pic>
        <p:nvPicPr>
          <p:cNvPr id="233" name="Google Shape;233;p28"/>
          <p:cNvPicPr preferRelativeResize="0"/>
          <p:nvPr/>
        </p:nvPicPr>
        <p:blipFill>
          <a:blip r:embed="rId3">
            <a:alphaModFix/>
          </a:blip>
          <a:stretch>
            <a:fillRect/>
          </a:stretch>
        </p:blipFill>
        <p:spPr>
          <a:xfrm>
            <a:off x="4572000" y="1919075"/>
            <a:ext cx="4122000" cy="29574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29"/>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Challenges		     		 Solutions</a:t>
            </a:r>
            <a:endParaRPr/>
          </a:p>
        </p:txBody>
      </p:sp>
      <p:sp>
        <p:nvSpPr>
          <p:cNvPr id="239" name="Google Shape;239;p29"/>
          <p:cNvSpPr txBox="1">
            <a:spLocks noGrp="1"/>
          </p:cNvSpPr>
          <p:nvPr>
            <p:ph type="body" idx="1"/>
          </p:nvPr>
        </p:nvSpPr>
        <p:spPr>
          <a:xfrm>
            <a:off x="471900" y="1688750"/>
            <a:ext cx="3999900" cy="3388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Heavy computation:</a:t>
            </a:r>
            <a:endParaRPr b="1"/>
          </a:p>
          <a:p>
            <a:pPr marL="0" lvl="0" indent="0" algn="l" rtl="0">
              <a:spcBef>
                <a:spcPts val="1600"/>
              </a:spcBef>
              <a:spcAft>
                <a:spcPts val="0"/>
              </a:spcAft>
              <a:buNone/>
            </a:pPr>
            <a:r>
              <a:rPr lang="en"/>
              <a:t>Drains device’s battery</a:t>
            </a:r>
            <a:endParaRPr/>
          </a:p>
          <a:p>
            <a:pPr marL="0" lvl="0" indent="0" algn="l" rtl="0">
              <a:spcBef>
                <a:spcPts val="1600"/>
              </a:spcBef>
              <a:spcAft>
                <a:spcPts val="0"/>
              </a:spcAft>
              <a:buNone/>
            </a:pPr>
            <a:r>
              <a:rPr lang="en"/>
              <a:t>May take a few seconds to complete the work load </a:t>
            </a:r>
            <a:endParaRPr/>
          </a:p>
          <a:p>
            <a:pPr marL="0" lvl="0" indent="0" algn="l" rtl="0">
              <a:spcBef>
                <a:spcPts val="1600"/>
              </a:spcBef>
              <a:spcAft>
                <a:spcPts val="0"/>
              </a:spcAft>
              <a:buNone/>
            </a:pPr>
            <a:endParaRPr b="1"/>
          </a:p>
          <a:p>
            <a:pPr marL="0" lvl="0" indent="0" algn="l" rtl="0">
              <a:spcBef>
                <a:spcPts val="1600"/>
              </a:spcBef>
              <a:spcAft>
                <a:spcPts val="0"/>
              </a:spcAft>
              <a:buNone/>
            </a:pPr>
            <a:r>
              <a:rPr lang="en" b="1"/>
              <a:t>Scaling and rotation:</a:t>
            </a:r>
            <a:endParaRPr b="1"/>
          </a:p>
          <a:p>
            <a:pPr marL="0" lvl="0" indent="0" algn="l" rtl="0">
              <a:spcBef>
                <a:spcPts val="1600"/>
              </a:spcBef>
              <a:spcAft>
                <a:spcPts val="0"/>
              </a:spcAft>
              <a:buNone/>
            </a:pPr>
            <a:r>
              <a:rPr lang="en"/>
              <a:t>Mesh needs to align with the real world environment</a:t>
            </a:r>
            <a:endParaRPr/>
          </a:p>
          <a:p>
            <a:pPr marL="0" lvl="0" indent="0" algn="l" rtl="0">
              <a:spcBef>
                <a:spcPts val="1600"/>
              </a:spcBef>
              <a:spcAft>
                <a:spcPts val="1600"/>
              </a:spcAft>
              <a:buNone/>
            </a:pPr>
            <a:r>
              <a:rPr lang="en"/>
              <a:t>	</a:t>
            </a:r>
            <a:endParaRPr/>
          </a:p>
        </p:txBody>
      </p:sp>
      <p:sp>
        <p:nvSpPr>
          <p:cNvPr id="240" name="Google Shape;240;p29"/>
          <p:cNvSpPr txBox="1">
            <a:spLocks noGrp="1"/>
          </p:cNvSpPr>
          <p:nvPr>
            <p:ph type="body" idx="2"/>
          </p:nvPr>
        </p:nvSpPr>
        <p:spPr>
          <a:xfrm>
            <a:off x="4694100" y="1688825"/>
            <a:ext cx="3999900" cy="3388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1600"/>
              </a:spcBef>
              <a:spcAft>
                <a:spcPts val="0"/>
              </a:spcAft>
              <a:buNone/>
            </a:pPr>
            <a:r>
              <a:rPr lang="en"/>
              <a:t>Downsampling for less computation but similar results</a:t>
            </a:r>
            <a:endParaRPr/>
          </a:p>
          <a:p>
            <a:pPr marL="0" lvl="0" indent="0" algn="l" rtl="0">
              <a:spcBef>
                <a:spcPts val="1600"/>
              </a:spcBef>
              <a:spcAft>
                <a:spcPts val="0"/>
              </a:spcAft>
              <a:buNone/>
            </a:pPr>
            <a:r>
              <a:rPr lang="en"/>
              <a:t>Have computation done on app startup</a:t>
            </a:r>
            <a:endParaRPr u="sng"/>
          </a:p>
          <a:p>
            <a:pPr marL="0" lvl="0" indent="0" algn="l" rtl="0">
              <a:spcBef>
                <a:spcPts val="1600"/>
              </a:spcBef>
              <a:spcAft>
                <a:spcPts val="0"/>
              </a:spcAft>
              <a:buNone/>
            </a:pPr>
            <a:endParaRPr u="sng"/>
          </a:p>
          <a:p>
            <a:pPr marL="0" lvl="0" indent="0" algn="l" rtl="0">
              <a:spcBef>
                <a:spcPts val="1600"/>
              </a:spcBef>
              <a:spcAft>
                <a:spcPts val="0"/>
              </a:spcAft>
              <a:buNone/>
            </a:pPr>
            <a:r>
              <a:rPr lang="en"/>
              <a:t>Use of a map to properly scale mesh to its real world version</a:t>
            </a:r>
            <a:endParaRPr/>
          </a:p>
          <a:p>
            <a:pPr marL="0" lvl="0" indent="0" algn="l" rtl="0">
              <a:spcBef>
                <a:spcPts val="1600"/>
              </a:spcBef>
              <a:spcAft>
                <a:spcPts val="1600"/>
              </a:spcAft>
              <a:buNone/>
            </a:pPr>
            <a:r>
              <a:rPr lang="en"/>
              <a:t>Use of device’s gyroscope to rotate mesh into position</a:t>
            </a:r>
            <a:endParaRPr/>
          </a:p>
        </p:txBody>
      </p:sp>
      <p:cxnSp>
        <p:nvCxnSpPr>
          <p:cNvPr id="241" name="Google Shape;241;p29"/>
          <p:cNvCxnSpPr>
            <a:stCxn id="239" idx="1"/>
          </p:cNvCxnSpPr>
          <p:nvPr/>
        </p:nvCxnSpPr>
        <p:spPr>
          <a:xfrm>
            <a:off x="471900" y="3383000"/>
            <a:ext cx="3744600" cy="5400"/>
          </a:xfrm>
          <a:prstGeom prst="straightConnector1">
            <a:avLst/>
          </a:prstGeom>
          <a:noFill/>
          <a:ln w="9525" cap="flat" cmpd="sng">
            <a:solidFill>
              <a:schemeClr val="dk2"/>
            </a:solidFill>
            <a:prstDash val="solid"/>
            <a:round/>
            <a:headEnd type="none" w="med" len="med"/>
            <a:tailEnd type="none" w="med" len="med"/>
          </a:ln>
        </p:spPr>
      </p:cxnSp>
      <p:cxnSp>
        <p:nvCxnSpPr>
          <p:cNvPr id="242" name="Google Shape;242;p29"/>
          <p:cNvCxnSpPr>
            <a:stCxn id="240" idx="1"/>
          </p:cNvCxnSpPr>
          <p:nvPr/>
        </p:nvCxnSpPr>
        <p:spPr>
          <a:xfrm>
            <a:off x="4694100" y="3383075"/>
            <a:ext cx="3999900" cy="0"/>
          </a:xfrm>
          <a:prstGeom prst="straightConnector1">
            <a:avLst/>
          </a:prstGeom>
          <a:noFill/>
          <a:ln w="9525" cap="flat" cmpd="sng">
            <a:solidFill>
              <a:schemeClr val="dk2"/>
            </a:solidFill>
            <a:prstDash val="solid"/>
            <a:round/>
            <a:headEnd type="none" w="med" len="med"/>
            <a:tailEnd type="none" w="med" len="med"/>
          </a:ln>
        </p:spPr>
      </p:cxnSp>
      <p:sp>
        <p:nvSpPr>
          <p:cNvPr id="243" name="Google Shape;243;p29"/>
          <p:cNvSpPr txBox="1"/>
          <p:nvPr/>
        </p:nvSpPr>
        <p:spPr>
          <a:xfrm>
            <a:off x="0" y="4876575"/>
            <a:ext cx="2032800" cy="26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Presenter: Refugio Martinez</a:t>
            </a:r>
            <a:endParaRPr sz="11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0"/>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Demo Video</a:t>
            </a:r>
            <a:endParaRPr/>
          </a:p>
        </p:txBody>
      </p:sp>
      <p:sp>
        <p:nvSpPr>
          <p:cNvPr id="250" name="Google Shape;250;p30"/>
          <p:cNvSpPr txBox="1"/>
          <p:nvPr/>
        </p:nvSpPr>
        <p:spPr>
          <a:xfrm>
            <a:off x="0" y="4671250"/>
            <a:ext cx="1586400" cy="47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Presenter: Gilberto Placidon</a:t>
            </a:r>
            <a:endParaRPr sz="1100"/>
          </a:p>
        </p:txBody>
      </p:sp>
      <p:pic>
        <p:nvPicPr>
          <p:cNvPr id="2" name="AR Hydrology (Version 2) Demo 1">
            <a:hlinkClick r:id="" action="ppaction://media"/>
            <a:extLst>
              <a:ext uri="{FF2B5EF4-FFF2-40B4-BE49-F238E27FC236}">
                <a16:creationId xmlns:a16="http://schemas.microsoft.com/office/drawing/2014/main" id="{54BCC690-F1D9-7948-82A9-05246DB0CCF6}"/>
              </a:ext>
            </a:extLst>
          </p:cNvPr>
          <p:cNvPicPr>
            <a:picLocks noRot="1" noChangeAspect="1"/>
          </p:cNvPicPr>
          <p:nvPr>
            <a:videoFile r:link="rId1"/>
          </p:nvPr>
        </p:nvPicPr>
        <p:blipFill>
          <a:blip r:embed="rId4"/>
          <a:stretch>
            <a:fillRect/>
          </a:stretch>
        </p:blipFill>
        <p:spPr>
          <a:xfrm>
            <a:off x="1181778" y="857250"/>
            <a:ext cx="6780444" cy="3814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1"/>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Continued Work</a:t>
            </a:r>
            <a:endParaRPr/>
          </a:p>
        </p:txBody>
      </p:sp>
      <p:sp>
        <p:nvSpPr>
          <p:cNvPr id="256" name="Google Shape;256;p31"/>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SzPts val="1800"/>
              <a:buChar char="●"/>
            </a:pPr>
            <a:r>
              <a:rPr lang="en"/>
              <a:t>Improve user interface design to make it more intuitive and user friendly</a:t>
            </a:r>
            <a:endParaRPr/>
          </a:p>
          <a:p>
            <a:pPr marL="457200" lvl="0" indent="-342900" algn="l" rtl="0">
              <a:lnSpc>
                <a:spcPct val="150000"/>
              </a:lnSpc>
              <a:spcBef>
                <a:spcPts val="0"/>
              </a:spcBef>
              <a:spcAft>
                <a:spcPts val="0"/>
              </a:spcAft>
              <a:buSzPts val="1800"/>
              <a:buChar char="●"/>
            </a:pPr>
            <a:r>
              <a:rPr lang="en"/>
              <a:t>Implement remaining datasets provided by JPL into application</a:t>
            </a:r>
            <a:endParaRPr/>
          </a:p>
          <a:p>
            <a:pPr marL="457200" lvl="0" indent="-342900" algn="l" rtl="0">
              <a:lnSpc>
                <a:spcPct val="150000"/>
              </a:lnSpc>
              <a:spcBef>
                <a:spcPts val="0"/>
              </a:spcBef>
              <a:spcAft>
                <a:spcPts val="0"/>
              </a:spcAft>
              <a:buSzPts val="1800"/>
              <a:buChar char="●"/>
            </a:pPr>
            <a:r>
              <a:rPr lang="en"/>
              <a:t>Align the mesh with the video input</a:t>
            </a:r>
            <a:endParaRPr/>
          </a:p>
          <a:p>
            <a:pPr marL="457200" lvl="0" indent="-342900" algn="l" rtl="0">
              <a:lnSpc>
                <a:spcPct val="150000"/>
              </a:lnSpc>
              <a:spcBef>
                <a:spcPts val="0"/>
              </a:spcBef>
              <a:spcAft>
                <a:spcPts val="0"/>
              </a:spcAft>
              <a:buSzPts val="1800"/>
              <a:buChar char="●"/>
            </a:pPr>
            <a:r>
              <a:rPr lang="en"/>
              <a:t>Better implementation of maps that can be useful to the user (e.g. display multiple point-of-interests in given area)</a:t>
            </a:r>
            <a:endParaRPr/>
          </a:p>
        </p:txBody>
      </p:sp>
      <p:sp>
        <p:nvSpPr>
          <p:cNvPr id="257" name="Google Shape;257;p31"/>
          <p:cNvSpPr txBox="1"/>
          <p:nvPr/>
        </p:nvSpPr>
        <p:spPr>
          <a:xfrm>
            <a:off x="0" y="4876575"/>
            <a:ext cx="2032800" cy="26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Presenter: Gilberto Placidon</a:t>
            </a:r>
            <a:endParaRPr sz="11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4"/>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Team Members</a:t>
            </a:r>
            <a:endParaRPr/>
          </a:p>
        </p:txBody>
      </p:sp>
      <p:sp>
        <p:nvSpPr>
          <p:cNvPr id="73" name="Google Shape;73;p14"/>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Autofit/>
          </a:bodyPr>
          <a:lstStyle/>
          <a:p>
            <a:pPr marL="457200" lvl="0" indent="-330200" algn="l" rtl="0">
              <a:lnSpc>
                <a:spcPct val="150000"/>
              </a:lnSpc>
              <a:spcBef>
                <a:spcPts val="0"/>
              </a:spcBef>
              <a:spcAft>
                <a:spcPts val="0"/>
              </a:spcAft>
              <a:buSzPts val="1600"/>
              <a:buFont typeface="Arial"/>
              <a:buChar char="●"/>
            </a:pPr>
            <a:r>
              <a:rPr lang="en" sz="1600">
                <a:latin typeface="Arial"/>
                <a:ea typeface="Arial"/>
                <a:cs typeface="Arial"/>
                <a:sym typeface="Arial"/>
              </a:rPr>
              <a:t>Dr. Elaine Kang - Advisor</a:t>
            </a:r>
            <a:endParaRPr sz="1600">
              <a:latin typeface="Arial"/>
              <a:ea typeface="Arial"/>
              <a:cs typeface="Arial"/>
              <a:sym typeface="Arial"/>
            </a:endParaRPr>
          </a:p>
          <a:p>
            <a:pPr marL="457200" lvl="0" indent="-330200" algn="l" rtl="0">
              <a:lnSpc>
                <a:spcPct val="150000"/>
              </a:lnSpc>
              <a:spcBef>
                <a:spcPts val="0"/>
              </a:spcBef>
              <a:spcAft>
                <a:spcPts val="0"/>
              </a:spcAft>
              <a:buSzPts val="1600"/>
              <a:buFont typeface="Arial"/>
              <a:buChar char="●"/>
            </a:pPr>
            <a:r>
              <a:rPr lang="en" sz="1600">
                <a:latin typeface="Arial"/>
                <a:ea typeface="Arial"/>
                <a:cs typeface="Arial"/>
                <a:sym typeface="Arial"/>
              </a:rPr>
              <a:t>Mher Oganesyan - Team Lead</a:t>
            </a:r>
            <a:endParaRPr sz="1600">
              <a:latin typeface="Arial"/>
              <a:ea typeface="Arial"/>
              <a:cs typeface="Arial"/>
              <a:sym typeface="Arial"/>
            </a:endParaRPr>
          </a:p>
          <a:p>
            <a:pPr marL="457200" lvl="0" indent="-330200" algn="l" rtl="0">
              <a:lnSpc>
                <a:spcPct val="150000"/>
              </a:lnSpc>
              <a:spcBef>
                <a:spcPts val="0"/>
              </a:spcBef>
              <a:spcAft>
                <a:spcPts val="0"/>
              </a:spcAft>
              <a:buSzPts val="1600"/>
              <a:buFont typeface="Arial"/>
              <a:buChar char="●"/>
            </a:pPr>
            <a:r>
              <a:rPr lang="en" sz="1600">
                <a:latin typeface="Arial"/>
                <a:ea typeface="Arial"/>
                <a:cs typeface="Arial"/>
                <a:sym typeface="Arial"/>
              </a:rPr>
              <a:t>Leonardo Obay</a:t>
            </a:r>
            <a:endParaRPr sz="1600">
              <a:latin typeface="Arial"/>
              <a:ea typeface="Arial"/>
              <a:cs typeface="Arial"/>
              <a:sym typeface="Arial"/>
            </a:endParaRPr>
          </a:p>
          <a:p>
            <a:pPr marL="457200" lvl="0" indent="-330200" algn="l" rtl="0">
              <a:lnSpc>
                <a:spcPct val="150000"/>
              </a:lnSpc>
              <a:spcBef>
                <a:spcPts val="0"/>
              </a:spcBef>
              <a:spcAft>
                <a:spcPts val="0"/>
              </a:spcAft>
              <a:buSzPts val="1600"/>
              <a:buFont typeface="Arial"/>
              <a:buChar char="●"/>
            </a:pPr>
            <a:r>
              <a:rPr lang="en" sz="1600">
                <a:latin typeface="Arial"/>
                <a:ea typeface="Arial"/>
                <a:cs typeface="Arial"/>
                <a:sym typeface="Arial"/>
              </a:rPr>
              <a:t>Anthony Soto</a:t>
            </a:r>
            <a:endParaRPr sz="1600">
              <a:latin typeface="Arial"/>
              <a:ea typeface="Arial"/>
              <a:cs typeface="Arial"/>
              <a:sym typeface="Arial"/>
            </a:endParaRPr>
          </a:p>
          <a:p>
            <a:pPr marL="457200" lvl="0" indent="-330200" algn="l" rtl="0">
              <a:lnSpc>
                <a:spcPct val="150000"/>
              </a:lnSpc>
              <a:spcBef>
                <a:spcPts val="0"/>
              </a:spcBef>
              <a:spcAft>
                <a:spcPts val="0"/>
              </a:spcAft>
              <a:buSzPts val="1600"/>
              <a:buFont typeface="Arial"/>
              <a:buChar char="●"/>
            </a:pPr>
            <a:r>
              <a:rPr lang="en" sz="1600">
                <a:latin typeface="Arial"/>
                <a:ea typeface="Arial"/>
                <a:cs typeface="Arial"/>
                <a:sym typeface="Arial"/>
              </a:rPr>
              <a:t>Refugio Arroyo-Martinez</a:t>
            </a:r>
            <a:endParaRPr sz="1600">
              <a:latin typeface="Arial"/>
              <a:ea typeface="Arial"/>
              <a:cs typeface="Arial"/>
              <a:sym typeface="Arial"/>
            </a:endParaRPr>
          </a:p>
          <a:p>
            <a:pPr marL="457200" lvl="0" indent="-330200" algn="l" rtl="0">
              <a:lnSpc>
                <a:spcPct val="150000"/>
              </a:lnSpc>
              <a:spcBef>
                <a:spcPts val="0"/>
              </a:spcBef>
              <a:spcAft>
                <a:spcPts val="0"/>
              </a:spcAft>
              <a:buSzPts val="1600"/>
              <a:buFont typeface="Arial"/>
              <a:buChar char="●"/>
            </a:pPr>
            <a:r>
              <a:rPr lang="en" sz="1600">
                <a:latin typeface="Arial"/>
                <a:ea typeface="Arial"/>
                <a:cs typeface="Arial"/>
                <a:sym typeface="Arial"/>
              </a:rPr>
              <a:t>Gilberto Placidon</a:t>
            </a:r>
            <a:endParaRPr sz="1600">
              <a:latin typeface="Arial"/>
              <a:ea typeface="Arial"/>
              <a:cs typeface="Arial"/>
              <a:sym typeface="Arial"/>
            </a:endParaRPr>
          </a:p>
          <a:p>
            <a:pPr marL="0" lvl="0" indent="0" algn="l" rtl="0">
              <a:lnSpc>
                <a:spcPct val="150000"/>
              </a:lnSpc>
              <a:spcBef>
                <a:spcPts val="0"/>
              </a:spcBef>
              <a:spcAft>
                <a:spcPts val="0"/>
              </a:spcAft>
              <a:buNone/>
            </a:pPr>
            <a:endParaRPr sz="1600">
              <a:latin typeface="Arial"/>
              <a:ea typeface="Arial"/>
              <a:cs typeface="Arial"/>
              <a:sym typeface="Arial"/>
            </a:endParaRPr>
          </a:p>
        </p:txBody>
      </p:sp>
      <p:sp>
        <p:nvSpPr>
          <p:cNvPr id="74" name="Google Shape;74;p14"/>
          <p:cNvSpPr txBox="1">
            <a:spLocks noGrp="1"/>
          </p:cNvSpPr>
          <p:nvPr>
            <p:ph type="body" idx="1"/>
          </p:nvPr>
        </p:nvSpPr>
        <p:spPr>
          <a:xfrm>
            <a:off x="4572000" y="1919075"/>
            <a:ext cx="4122000" cy="2710200"/>
          </a:xfrm>
          <a:prstGeom prst="rect">
            <a:avLst/>
          </a:prstGeom>
        </p:spPr>
        <p:txBody>
          <a:bodyPr spcFirstLastPara="1" wrap="square" lIns="91425" tIns="91425" rIns="91425" bIns="91425" anchor="t" anchorCtr="0">
            <a:noAutofit/>
          </a:bodyPr>
          <a:lstStyle/>
          <a:p>
            <a:pPr marL="457200" lvl="0" indent="-330200" algn="l" rtl="0">
              <a:lnSpc>
                <a:spcPct val="150000"/>
              </a:lnSpc>
              <a:spcBef>
                <a:spcPts val="0"/>
              </a:spcBef>
              <a:spcAft>
                <a:spcPts val="0"/>
              </a:spcAft>
              <a:buSzPts val="1600"/>
              <a:buChar char="●"/>
            </a:pPr>
            <a:r>
              <a:rPr lang="en" sz="1600"/>
              <a:t>Shan Malhotra</a:t>
            </a:r>
            <a:endParaRPr sz="1600"/>
          </a:p>
          <a:p>
            <a:pPr marL="457200" lvl="0" indent="-330200" algn="l" rtl="0">
              <a:lnSpc>
                <a:spcPct val="150000"/>
              </a:lnSpc>
              <a:spcBef>
                <a:spcPts val="0"/>
              </a:spcBef>
              <a:spcAft>
                <a:spcPts val="0"/>
              </a:spcAft>
              <a:buSzPts val="1600"/>
              <a:buChar char="●"/>
            </a:pPr>
            <a:r>
              <a:rPr lang="en" sz="1600"/>
              <a:t>Michael Rueckert</a:t>
            </a:r>
            <a:endParaRPr sz="1600"/>
          </a:p>
          <a:p>
            <a:pPr marL="457200" marR="0" lvl="0" indent="-330200" algn="l" rtl="0">
              <a:lnSpc>
                <a:spcPct val="150000"/>
              </a:lnSpc>
              <a:spcBef>
                <a:spcPts val="0"/>
              </a:spcBef>
              <a:spcAft>
                <a:spcPts val="0"/>
              </a:spcAft>
              <a:buSzPts val="1600"/>
              <a:buChar char="●"/>
            </a:pPr>
            <a:r>
              <a:rPr lang="en" sz="1600"/>
              <a:t>Natalie Gallegos</a:t>
            </a:r>
            <a:endParaRPr sz="1600"/>
          </a:p>
          <a:p>
            <a:pPr marL="457200" lvl="0" indent="-330200" algn="l" rtl="0">
              <a:lnSpc>
                <a:spcPct val="150000"/>
              </a:lnSpc>
              <a:spcBef>
                <a:spcPts val="0"/>
              </a:spcBef>
              <a:spcAft>
                <a:spcPts val="0"/>
              </a:spcAft>
              <a:buSzPts val="1600"/>
              <a:buChar char="●"/>
            </a:pPr>
            <a:r>
              <a:rPr lang="en" sz="1600"/>
              <a:t>George Chang </a:t>
            </a:r>
            <a:endParaRPr sz="1600"/>
          </a:p>
          <a:p>
            <a:pPr marL="457200" lvl="0" indent="-330200" algn="l" rtl="0">
              <a:lnSpc>
                <a:spcPct val="150000"/>
              </a:lnSpc>
              <a:spcBef>
                <a:spcPts val="0"/>
              </a:spcBef>
              <a:spcAft>
                <a:spcPts val="0"/>
              </a:spcAft>
              <a:buSzPts val="1600"/>
              <a:buChar char="●"/>
            </a:pPr>
            <a:r>
              <a:rPr lang="en" sz="1600"/>
              <a:t>Emily Law</a:t>
            </a:r>
            <a:endParaRPr sz="1600"/>
          </a:p>
        </p:txBody>
      </p:sp>
      <p:sp>
        <p:nvSpPr>
          <p:cNvPr id="75" name="Google Shape;75;p14"/>
          <p:cNvSpPr txBox="1">
            <a:spLocks noGrp="1"/>
          </p:cNvSpPr>
          <p:nvPr>
            <p:ph type="title"/>
          </p:nvPr>
        </p:nvSpPr>
        <p:spPr>
          <a:xfrm>
            <a:off x="4572000" y="738725"/>
            <a:ext cx="41220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FFFF"/>
                </a:solidFill>
                <a:latin typeface="Arial"/>
                <a:ea typeface="Arial"/>
                <a:cs typeface="Arial"/>
                <a:sym typeface="Arial"/>
              </a:rPr>
              <a:t>JPL Liaisons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2"/>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a:latin typeface="Pacifico"/>
                <a:ea typeface="Pacifico"/>
                <a:cs typeface="Pacifico"/>
                <a:sym typeface="Pacifico"/>
              </a:rPr>
              <a:t>Thank You!</a:t>
            </a:r>
            <a:endParaRPr>
              <a:latin typeface="Pacifico"/>
              <a:ea typeface="Pacifico"/>
              <a:cs typeface="Pacifico"/>
              <a:sym typeface="Pacifico"/>
            </a:endParaRPr>
          </a:p>
          <a:p>
            <a:pPr marL="0" lvl="0" indent="0" algn="ctr" rtl="0">
              <a:lnSpc>
                <a:spcPct val="115000"/>
              </a:lnSpc>
              <a:spcBef>
                <a:spcPts val="0"/>
              </a:spcBef>
              <a:spcAft>
                <a:spcPts val="0"/>
              </a:spcAft>
              <a:buNone/>
            </a:pPr>
            <a:r>
              <a:rPr lang="en" sz="3000">
                <a:latin typeface="Oswald"/>
                <a:ea typeface="Oswald"/>
                <a:cs typeface="Oswald"/>
                <a:sym typeface="Oswald"/>
              </a:rPr>
              <a:t>Questions?</a:t>
            </a:r>
            <a:endParaRPr sz="3000">
              <a:latin typeface="Oswald"/>
              <a:ea typeface="Oswald"/>
              <a:cs typeface="Oswald"/>
              <a:sym typeface="Oswa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3"/>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References</a:t>
            </a:r>
            <a:endParaRPr/>
          </a:p>
        </p:txBody>
      </p:sp>
      <p:sp>
        <p:nvSpPr>
          <p:cNvPr id="268" name="Google Shape;268;p33"/>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AR Gif: https://www.google.com/url?sa=i&amp;source=images&amp;cd=&amp;cad=rja&amp;uact=8&amp;ved=2ahUKEwjnoe6duorfAhXCIjQIHQeAAbMQjRx6BAgBEAU&amp;url=https%3A%2F%2Fwww.chocolatemilkdonuts.com%2Faugmented-reality%2F&amp;psig=AOvVaw2VUv9l4lcvroKIen8QUMDT&amp;ust=1544159954170047</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5"/>
          <p:cNvSpPr txBox="1">
            <a:spLocks noGrp="1"/>
          </p:cNvSpPr>
          <p:nvPr>
            <p:ph type="body" idx="1"/>
          </p:nvPr>
        </p:nvSpPr>
        <p:spPr>
          <a:xfrm>
            <a:off x="471900" y="1919075"/>
            <a:ext cx="3926100" cy="271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Create an application for Android devices with the implementation of last years augmented reality framework that allows the user in the Western United States to understand hydrological data.</a:t>
            </a:r>
            <a:endParaRPr/>
          </a:p>
          <a:p>
            <a:pPr marL="0" marR="0" lvl="0" indent="0" algn="l" rtl="0">
              <a:lnSpc>
                <a:spcPct val="115000"/>
              </a:lnSpc>
              <a:spcBef>
                <a:spcPts val="1600"/>
              </a:spcBef>
              <a:spcAft>
                <a:spcPts val="0"/>
              </a:spcAft>
              <a:buNone/>
            </a:pPr>
            <a:endParaRPr/>
          </a:p>
          <a:p>
            <a:pPr marL="0" marR="0" lvl="0" indent="0" algn="l" rtl="0">
              <a:lnSpc>
                <a:spcPct val="115000"/>
              </a:lnSpc>
              <a:spcBef>
                <a:spcPts val="1600"/>
              </a:spcBef>
              <a:spcAft>
                <a:spcPts val="1600"/>
              </a:spcAft>
              <a:buNone/>
            </a:pPr>
            <a:endParaRPr/>
          </a:p>
        </p:txBody>
      </p:sp>
      <p:sp>
        <p:nvSpPr>
          <p:cNvPr id="81" name="Google Shape;81;p15"/>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What is our objective?</a:t>
            </a:r>
            <a:endParaRPr/>
          </a:p>
        </p:txBody>
      </p:sp>
      <p:pic>
        <p:nvPicPr>
          <p:cNvPr id="82" name="Google Shape;82;p15"/>
          <p:cNvPicPr preferRelativeResize="0"/>
          <p:nvPr/>
        </p:nvPicPr>
        <p:blipFill>
          <a:blip r:embed="rId3">
            <a:alphaModFix/>
          </a:blip>
          <a:stretch>
            <a:fillRect/>
          </a:stretch>
        </p:blipFill>
        <p:spPr>
          <a:xfrm>
            <a:off x="4315650" y="1817175"/>
            <a:ext cx="1591301" cy="3182602"/>
          </a:xfrm>
          <a:prstGeom prst="rect">
            <a:avLst/>
          </a:prstGeom>
          <a:noFill/>
          <a:ln>
            <a:noFill/>
          </a:ln>
        </p:spPr>
      </p:pic>
      <p:pic>
        <p:nvPicPr>
          <p:cNvPr id="83" name="Google Shape;83;p15"/>
          <p:cNvPicPr preferRelativeResize="0"/>
          <p:nvPr/>
        </p:nvPicPr>
        <p:blipFill>
          <a:blip r:embed="rId4">
            <a:alphaModFix/>
          </a:blip>
          <a:stretch>
            <a:fillRect/>
          </a:stretch>
        </p:blipFill>
        <p:spPr>
          <a:xfrm>
            <a:off x="5900850" y="1817175"/>
            <a:ext cx="1591301" cy="3182577"/>
          </a:xfrm>
          <a:prstGeom prst="rect">
            <a:avLst/>
          </a:prstGeom>
          <a:noFill/>
          <a:ln>
            <a:noFill/>
          </a:ln>
        </p:spPr>
      </p:pic>
      <p:pic>
        <p:nvPicPr>
          <p:cNvPr id="84" name="Google Shape;84;p15"/>
          <p:cNvPicPr preferRelativeResize="0"/>
          <p:nvPr/>
        </p:nvPicPr>
        <p:blipFill>
          <a:blip r:embed="rId5">
            <a:alphaModFix/>
          </a:blip>
          <a:stretch>
            <a:fillRect/>
          </a:stretch>
        </p:blipFill>
        <p:spPr>
          <a:xfrm>
            <a:off x="7492150" y="1817175"/>
            <a:ext cx="1591301" cy="3182602"/>
          </a:xfrm>
          <a:prstGeom prst="rect">
            <a:avLst/>
          </a:prstGeom>
          <a:noFill/>
          <a:ln>
            <a:noFill/>
          </a:ln>
        </p:spPr>
      </p:pic>
      <p:sp>
        <p:nvSpPr>
          <p:cNvPr id="85" name="Google Shape;85;p15"/>
          <p:cNvSpPr txBox="1"/>
          <p:nvPr/>
        </p:nvSpPr>
        <p:spPr>
          <a:xfrm>
            <a:off x="0" y="4876575"/>
            <a:ext cx="2032800" cy="26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Presenter: Mher Oganesyan</a:t>
            </a:r>
            <a:endParaRPr sz="11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6"/>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Augmented Reality and its components</a:t>
            </a:r>
            <a:endParaRPr/>
          </a:p>
        </p:txBody>
      </p:sp>
      <p:sp>
        <p:nvSpPr>
          <p:cNvPr id="91" name="Google Shape;91;p16"/>
          <p:cNvSpPr txBox="1"/>
          <p:nvPr/>
        </p:nvSpPr>
        <p:spPr>
          <a:xfrm>
            <a:off x="6272825" y="964250"/>
            <a:ext cx="2652000" cy="38514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600"/>
              <a:t>Use of computer generated graphics to alter the users perception of the real world</a:t>
            </a:r>
            <a:endParaRPr sz="1600"/>
          </a:p>
          <a:p>
            <a:pPr marL="457200" lvl="0" indent="-330200" algn="l" rtl="0">
              <a:lnSpc>
                <a:spcPct val="150000"/>
              </a:lnSpc>
              <a:spcBef>
                <a:spcPts val="0"/>
              </a:spcBef>
              <a:spcAft>
                <a:spcPts val="0"/>
              </a:spcAft>
              <a:buSzPts val="1600"/>
              <a:buChar char="●"/>
            </a:pPr>
            <a:r>
              <a:rPr lang="en" sz="1600"/>
              <a:t>Device</a:t>
            </a:r>
            <a:endParaRPr sz="1600"/>
          </a:p>
          <a:p>
            <a:pPr marL="457200" lvl="0" indent="-330200" algn="l" rtl="0">
              <a:lnSpc>
                <a:spcPct val="150000"/>
              </a:lnSpc>
              <a:spcBef>
                <a:spcPts val="0"/>
              </a:spcBef>
              <a:spcAft>
                <a:spcPts val="0"/>
              </a:spcAft>
              <a:buSzPts val="1600"/>
              <a:buChar char="●"/>
            </a:pPr>
            <a:r>
              <a:rPr lang="en" sz="1600"/>
              <a:t>Computer Generated Graphics</a:t>
            </a:r>
            <a:endParaRPr sz="1600"/>
          </a:p>
          <a:p>
            <a:pPr marL="457200" lvl="0" indent="-330200" algn="l" rtl="0">
              <a:lnSpc>
                <a:spcPct val="150000"/>
              </a:lnSpc>
              <a:spcBef>
                <a:spcPts val="0"/>
              </a:spcBef>
              <a:spcAft>
                <a:spcPts val="0"/>
              </a:spcAft>
              <a:buSzPts val="1600"/>
              <a:buChar char="●"/>
            </a:pPr>
            <a:r>
              <a:rPr lang="en" sz="1600"/>
              <a:t>Track Movement of Device</a:t>
            </a:r>
            <a:endParaRPr sz="1600"/>
          </a:p>
        </p:txBody>
      </p:sp>
      <p:pic>
        <p:nvPicPr>
          <p:cNvPr id="92" name="Google Shape;92;p16"/>
          <p:cNvPicPr preferRelativeResize="0"/>
          <p:nvPr/>
        </p:nvPicPr>
        <p:blipFill>
          <a:blip r:embed="rId3">
            <a:alphaModFix/>
          </a:blip>
          <a:stretch>
            <a:fillRect/>
          </a:stretch>
        </p:blipFill>
        <p:spPr>
          <a:xfrm>
            <a:off x="613925" y="1426575"/>
            <a:ext cx="5203126" cy="2926750"/>
          </a:xfrm>
          <a:prstGeom prst="rect">
            <a:avLst/>
          </a:prstGeom>
          <a:noFill/>
          <a:ln>
            <a:noFill/>
          </a:ln>
        </p:spPr>
      </p:pic>
      <p:sp>
        <p:nvSpPr>
          <p:cNvPr id="93" name="Google Shape;93;p16"/>
          <p:cNvSpPr txBox="1"/>
          <p:nvPr/>
        </p:nvSpPr>
        <p:spPr>
          <a:xfrm>
            <a:off x="0" y="4876575"/>
            <a:ext cx="2032800" cy="26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Presenter: Mher Oganesyan</a:t>
            </a:r>
            <a:endParaRPr sz="11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7"/>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Version 1 of Application</a:t>
            </a:r>
            <a:endParaRPr/>
          </a:p>
        </p:txBody>
      </p:sp>
      <p:sp>
        <p:nvSpPr>
          <p:cNvPr id="99" name="Google Shape;99;p17"/>
          <p:cNvSpPr txBox="1">
            <a:spLocks noGrp="1"/>
          </p:cNvSpPr>
          <p:nvPr>
            <p:ph type="body" idx="1"/>
          </p:nvPr>
        </p:nvSpPr>
        <p:spPr>
          <a:xfrm>
            <a:off x="471900" y="1919075"/>
            <a:ext cx="5037000" cy="2710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Provided us with a framework for augmented reality and an application that:</a:t>
            </a:r>
            <a:endParaRPr/>
          </a:p>
          <a:p>
            <a:pPr marL="914400" lvl="1" indent="-317500" algn="l" rtl="0">
              <a:spcBef>
                <a:spcPts val="0"/>
              </a:spcBef>
              <a:spcAft>
                <a:spcPts val="0"/>
              </a:spcAft>
              <a:buSzPts val="1400"/>
              <a:buChar char="○"/>
            </a:pPr>
            <a:r>
              <a:rPr lang="en"/>
              <a:t>Supports Android 5.0+</a:t>
            </a:r>
            <a:endParaRPr/>
          </a:p>
          <a:p>
            <a:pPr marL="914400" lvl="1" indent="-317500" algn="l" rtl="0">
              <a:spcBef>
                <a:spcPts val="0"/>
              </a:spcBef>
              <a:spcAft>
                <a:spcPts val="0"/>
              </a:spcAft>
              <a:buSzPts val="1400"/>
              <a:buChar char="○"/>
            </a:pPr>
            <a:r>
              <a:rPr lang="en"/>
              <a:t>Uses gyroscope and GPS to figure out where the user is and where the device is pointing</a:t>
            </a:r>
            <a:endParaRPr/>
          </a:p>
          <a:p>
            <a:pPr marL="914400" lvl="1" indent="-317500" algn="l" rtl="0">
              <a:spcBef>
                <a:spcPts val="0"/>
              </a:spcBef>
              <a:spcAft>
                <a:spcPts val="0"/>
              </a:spcAft>
              <a:buSzPts val="1400"/>
              <a:buChar char="○"/>
            </a:pPr>
            <a:r>
              <a:rPr lang="en"/>
              <a:t>Uses OpenGL to render objects to live camera feed</a:t>
            </a:r>
            <a:endParaRPr/>
          </a:p>
          <a:p>
            <a:pPr marL="914400" lvl="1" indent="-317500" algn="l" rtl="0">
              <a:spcBef>
                <a:spcPts val="0"/>
              </a:spcBef>
              <a:spcAft>
                <a:spcPts val="0"/>
              </a:spcAft>
              <a:buSzPts val="1400"/>
              <a:buChar char="○"/>
            </a:pPr>
            <a:r>
              <a:rPr lang="en"/>
              <a:t>Handles network calls to the JPL servers</a:t>
            </a:r>
            <a:endParaRPr/>
          </a:p>
          <a:p>
            <a:pPr marL="914400" lvl="1" indent="-317500" algn="l" rtl="0">
              <a:spcBef>
                <a:spcPts val="0"/>
              </a:spcBef>
              <a:spcAft>
                <a:spcPts val="0"/>
              </a:spcAft>
              <a:buSzPts val="1400"/>
              <a:buChar char="○"/>
            </a:pPr>
            <a:r>
              <a:rPr lang="en"/>
              <a:t>Handles internal database queries/storage</a:t>
            </a:r>
            <a:endParaRPr/>
          </a:p>
        </p:txBody>
      </p:sp>
      <p:pic>
        <p:nvPicPr>
          <p:cNvPr id="100" name="Google Shape;100;p17"/>
          <p:cNvPicPr preferRelativeResize="0"/>
          <p:nvPr/>
        </p:nvPicPr>
        <p:blipFill>
          <a:blip r:embed="rId3">
            <a:alphaModFix/>
          </a:blip>
          <a:stretch>
            <a:fillRect/>
          </a:stretch>
        </p:blipFill>
        <p:spPr>
          <a:xfrm>
            <a:off x="7296000" y="1919050"/>
            <a:ext cx="1565650" cy="3131300"/>
          </a:xfrm>
          <a:prstGeom prst="rect">
            <a:avLst/>
          </a:prstGeom>
          <a:noFill/>
          <a:ln>
            <a:noFill/>
          </a:ln>
        </p:spPr>
      </p:pic>
      <p:pic>
        <p:nvPicPr>
          <p:cNvPr id="101" name="Google Shape;101;p17"/>
          <p:cNvPicPr preferRelativeResize="0"/>
          <p:nvPr/>
        </p:nvPicPr>
        <p:blipFill>
          <a:blip r:embed="rId4">
            <a:alphaModFix/>
          </a:blip>
          <a:stretch>
            <a:fillRect/>
          </a:stretch>
        </p:blipFill>
        <p:spPr>
          <a:xfrm>
            <a:off x="5508900" y="1919063"/>
            <a:ext cx="1565650" cy="3131274"/>
          </a:xfrm>
          <a:prstGeom prst="rect">
            <a:avLst/>
          </a:prstGeom>
          <a:noFill/>
          <a:ln>
            <a:noFill/>
          </a:ln>
        </p:spPr>
      </p:pic>
      <p:sp>
        <p:nvSpPr>
          <p:cNvPr id="102" name="Google Shape;102;p17"/>
          <p:cNvSpPr txBox="1"/>
          <p:nvPr/>
        </p:nvSpPr>
        <p:spPr>
          <a:xfrm>
            <a:off x="0" y="4876575"/>
            <a:ext cx="2032800" cy="26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Presenter: Mher Oganesyan</a:t>
            </a:r>
            <a:endParaRPr sz="11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8"/>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Why make this product?</a:t>
            </a:r>
            <a:endParaRPr/>
          </a:p>
        </p:txBody>
      </p:sp>
      <p:sp>
        <p:nvSpPr>
          <p:cNvPr id="108" name="Google Shape;108;p18"/>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SzPts val="1800"/>
              <a:buChar char="●"/>
            </a:pPr>
            <a:r>
              <a:rPr lang="en"/>
              <a:t>Availability on mobile devices allows for access on the go</a:t>
            </a:r>
            <a:endParaRPr/>
          </a:p>
          <a:p>
            <a:pPr marL="457200" lvl="0" indent="-342900" algn="l" rtl="0">
              <a:lnSpc>
                <a:spcPct val="150000"/>
              </a:lnSpc>
              <a:spcBef>
                <a:spcPts val="0"/>
              </a:spcBef>
              <a:spcAft>
                <a:spcPts val="0"/>
              </a:spcAft>
              <a:buSzPts val="1800"/>
              <a:buChar char="●"/>
            </a:pPr>
            <a:r>
              <a:rPr lang="en"/>
              <a:t>Interactive way of learning about hydrology in users local area</a:t>
            </a:r>
            <a:endParaRPr/>
          </a:p>
          <a:p>
            <a:pPr marL="457200" lvl="0" indent="-342900" algn="l" rtl="0">
              <a:lnSpc>
                <a:spcPct val="150000"/>
              </a:lnSpc>
              <a:spcBef>
                <a:spcPts val="0"/>
              </a:spcBef>
              <a:spcAft>
                <a:spcPts val="0"/>
              </a:spcAft>
              <a:buSzPts val="1800"/>
              <a:buChar char="●"/>
            </a:pPr>
            <a:r>
              <a:rPr lang="en"/>
              <a:t>AR technology extends what the user can see</a:t>
            </a:r>
            <a:endParaRPr/>
          </a:p>
          <a:p>
            <a:pPr marL="457200" lvl="0" indent="-342900" algn="l" rtl="0">
              <a:lnSpc>
                <a:spcPct val="150000"/>
              </a:lnSpc>
              <a:spcBef>
                <a:spcPts val="0"/>
              </a:spcBef>
              <a:spcAft>
                <a:spcPts val="0"/>
              </a:spcAft>
              <a:buSzPts val="1800"/>
              <a:buChar char="●"/>
            </a:pPr>
            <a:r>
              <a:rPr lang="en"/>
              <a:t>Providing data to the user using graphs helps with understanding the data</a:t>
            </a:r>
            <a:endParaRPr/>
          </a:p>
        </p:txBody>
      </p:sp>
      <p:sp>
        <p:nvSpPr>
          <p:cNvPr id="109" name="Google Shape;109;p18"/>
          <p:cNvSpPr txBox="1"/>
          <p:nvPr/>
        </p:nvSpPr>
        <p:spPr>
          <a:xfrm>
            <a:off x="0" y="4876575"/>
            <a:ext cx="2032800" cy="26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Presenter: Mher Oganesyan</a:t>
            </a:r>
            <a:endParaRPr sz="11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9"/>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Using the hydrological dataset provided by Jet Propulsion Laboratory</a:t>
            </a:r>
            <a:endParaRPr/>
          </a:p>
          <a:p>
            <a:pPr marL="914400" lvl="1" indent="-330200" algn="l" rtl="0">
              <a:spcBef>
                <a:spcPts val="0"/>
              </a:spcBef>
              <a:spcAft>
                <a:spcPts val="0"/>
              </a:spcAft>
              <a:buSzPts val="1600"/>
              <a:buChar char="○"/>
            </a:pPr>
            <a:r>
              <a:rPr lang="en" sz="1600"/>
              <a:t>Refine the interactive user interface that visualizes datasets in the field of view of the camera</a:t>
            </a:r>
            <a:endParaRPr sz="1600"/>
          </a:p>
          <a:p>
            <a:pPr marL="914400" lvl="1" indent="-330200" algn="l" rtl="0">
              <a:spcBef>
                <a:spcPts val="0"/>
              </a:spcBef>
              <a:spcAft>
                <a:spcPts val="0"/>
              </a:spcAft>
              <a:buSzPts val="1600"/>
              <a:buChar char="○"/>
            </a:pPr>
            <a:r>
              <a:rPr lang="en" sz="1600"/>
              <a:t>Present data in a graph format for clearer interpretation</a:t>
            </a:r>
            <a:endParaRPr sz="1600"/>
          </a:p>
          <a:p>
            <a:pPr marL="914400" lvl="1" indent="-330200" algn="l" rtl="0">
              <a:spcBef>
                <a:spcPts val="0"/>
              </a:spcBef>
              <a:spcAft>
                <a:spcPts val="0"/>
              </a:spcAft>
              <a:buSzPts val="1600"/>
              <a:buChar char="○"/>
            </a:pPr>
            <a:r>
              <a:rPr lang="en" sz="1600"/>
              <a:t>Allow user the ability to filter data by specifying a range in time</a:t>
            </a:r>
            <a:endParaRPr sz="1600"/>
          </a:p>
          <a:p>
            <a:pPr marL="914400" lvl="1" indent="-330200" algn="l" rtl="0">
              <a:spcBef>
                <a:spcPts val="0"/>
              </a:spcBef>
              <a:spcAft>
                <a:spcPts val="0"/>
              </a:spcAft>
              <a:buSzPts val="1600"/>
              <a:buChar char="○"/>
            </a:pPr>
            <a:r>
              <a:rPr lang="en" sz="1600"/>
              <a:t>Superimpose terrain mesh onto actual terrain through the camera</a:t>
            </a:r>
            <a:endParaRPr sz="1600"/>
          </a:p>
          <a:p>
            <a:pPr marL="914400" lvl="1" indent="-330200" algn="l" rtl="0">
              <a:spcBef>
                <a:spcPts val="0"/>
              </a:spcBef>
              <a:spcAft>
                <a:spcPts val="0"/>
              </a:spcAft>
              <a:buSzPts val="1600"/>
              <a:buChar char="○"/>
            </a:pPr>
            <a:r>
              <a:rPr lang="en" sz="1600"/>
              <a:t>Provide line-of-sight information</a:t>
            </a:r>
            <a:endParaRPr sz="1600"/>
          </a:p>
          <a:p>
            <a:pPr marL="914400" lvl="1" indent="-330200" algn="l" rtl="0">
              <a:spcBef>
                <a:spcPts val="0"/>
              </a:spcBef>
              <a:spcAft>
                <a:spcPts val="0"/>
              </a:spcAft>
              <a:buSzPts val="1600"/>
              <a:buChar char="○"/>
            </a:pPr>
            <a:r>
              <a:rPr lang="en" sz="1600"/>
              <a:t>Use implementation of maps to help guide user to a point of interest</a:t>
            </a:r>
            <a:endParaRPr sz="1600"/>
          </a:p>
        </p:txBody>
      </p:sp>
      <p:sp>
        <p:nvSpPr>
          <p:cNvPr id="115" name="Google Shape;115;p19"/>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Version 2 of Application </a:t>
            </a:r>
            <a:endParaRPr/>
          </a:p>
        </p:txBody>
      </p:sp>
      <p:sp>
        <p:nvSpPr>
          <p:cNvPr id="116" name="Google Shape;116;p19"/>
          <p:cNvSpPr txBox="1"/>
          <p:nvPr/>
        </p:nvSpPr>
        <p:spPr>
          <a:xfrm>
            <a:off x="0" y="4876575"/>
            <a:ext cx="2032800" cy="26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Presenter: Mher Oganesyan</a:t>
            </a:r>
            <a:endParaRPr sz="11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0"/>
          <p:cNvSpPr/>
          <p:nvPr/>
        </p:nvSpPr>
        <p:spPr>
          <a:xfrm>
            <a:off x="3539225" y="681700"/>
            <a:ext cx="1944600" cy="1286700"/>
          </a:xfrm>
          <a:prstGeom prst="roundRect">
            <a:avLst>
              <a:gd name="adj" fmla="val 16667"/>
            </a:avLst>
          </a:prstGeom>
          <a:solidFill>
            <a:srgbClr val="98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0"/>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System Components</a:t>
            </a:r>
            <a:endParaRPr/>
          </a:p>
        </p:txBody>
      </p:sp>
      <p:sp>
        <p:nvSpPr>
          <p:cNvPr id="123" name="Google Shape;123;p20"/>
          <p:cNvSpPr/>
          <p:nvPr/>
        </p:nvSpPr>
        <p:spPr>
          <a:xfrm>
            <a:off x="3537988" y="1968450"/>
            <a:ext cx="1944600" cy="1569600"/>
          </a:xfrm>
          <a:prstGeom prst="roundRect">
            <a:avLst>
              <a:gd name="adj" fmla="val 16667"/>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0"/>
          <p:cNvSpPr/>
          <p:nvPr/>
        </p:nvSpPr>
        <p:spPr>
          <a:xfrm rot="10800000" flipH="1">
            <a:off x="3538001" y="3538050"/>
            <a:ext cx="1944600" cy="1569600"/>
          </a:xfrm>
          <a:prstGeom prst="round2DiagRect">
            <a:avLst>
              <a:gd name="adj1" fmla="val 0"/>
              <a:gd name="adj2" fmla="val 1776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 name="Google Shape;125;p20"/>
          <p:cNvGrpSpPr/>
          <p:nvPr/>
        </p:nvGrpSpPr>
        <p:grpSpPr>
          <a:xfrm>
            <a:off x="3763988" y="880349"/>
            <a:ext cx="1451702" cy="797146"/>
            <a:chOff x="1351625" y="2256385"/>
            <a:chExt cx="1451702" cy="972367"/>
          </a:xfrm>
        </p:grpSpPr>
        <p:sp>
          <p:nvSpPr>
            <p:cNvPr id="126" name="Google Shape;126;p20"/>
            <p:cNvSpPr txBox="1"/>
            <p:nvPr/>
          </p:nvSpPr>
          <p:spPr>
            <a:xfrm>
              <a:off x="1351627" y="2256385"/>
              <a:ext cx="1451700" cy="45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rgbClr val="FFFFFF"/>
                  </a:solidFill>
                  <a:latin typeface="Roboto"/>
                  <a:ea typeface="Roboto"/>
                  <a:cs typeface="Roboto"/>
                  <a:sym typeface="Roboto"/>
                </a:rPr>
                <a:t>AR Framework</a:t>
              </a:r>
              <a:endParaRPr sz="1100">
                <a:solidFill>
                  <a:srgbClr val="FFFFFF"/>
                </a:solidFill>
                <a:latin typeface="Roboto"/>
                <a:ea typeface="Roboto"/>
                <a:cs typeface="Roboto"/>
                <a:sym typeface="Roboto"/>
              </a:endParaRPr>
            </a:p>
          </p:txBody>
        </p:sp>
        <p:sp>
          <p:nvSpPr>
            <p:cNvPr id="127" name="Google Shape;127;p20"/>
            <p:cNvSpPr txBox="1"/>
            <p:nvPr/>
          </p:nvSpPr>
          <p:spPr>
            <a:xfrm>
              <a:off x="1351625" y="2716352"/>
              <a:ext cx="1451700" cy="512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800">
                  <a:solidFill>
                    <a:srgbClr val="FFFFFF"/>
                  </a:solidFill>
                  <a:latin typeface="Roboto"/>
                  <a:ea typeface="Roboto"/>
                  <a:cs typeface="Roboto"/>
                  <a:sym typeface="Roboto"/>
                </a:rPr>
                <a:t>Handles AR object rendering and positioning</a:t>
              </a:r>
              <a:endParaRPr sz="800">
                <a:solidFill>
                  <a:srgbClr val="FFFFFF"/>
                </a:solidFill>
                <a:latin typeface="Roboto"/>
                <a:ea typeface="Roboto"/>
                <a:cs typeface="Roboto"/>
                <a:sym typeface="Roboto"/>
              </a:endParaRPr>
            </a:p>
          </p:txBody>
        </p:sp>
      </p:grpSp>
      <p:grpSp>
        <p:nvGrpSpPr>
          <p:cNvPr id="128" name="Google Shape;128;p20"/>
          <p:cNvGrpSpPr/>
          <p:nvPr/>
        </p:nvGrpSpPr>
        <p:grpSpPr>
          <a:xfrm>
            <a:off x="5471344" y="3530425"/>
            <a:ext cx="1960006" cy="1562514"/>
            <a:chOff x="4909643" y="2041194"/>
            <a:chExt cx="3132000" cy="1507200"/>
          </a:xfrm>
        </p:grpSpPr>
        <p:sp>
          <p:nvSpPr>
            <p:cNvPr id="129" name="Google Shape;129;p20"/>
            <p:cNvSpPr/>
            <p:nvPr/>
          </p:nvSpPr>
          <p:spPr>
            <a:xfrm flipH="1">
              <a:off x="4909643" y="2041194"/>
              <a:ext cx="3132000" cy="1507200"/>
            </a:xfrm>
            <a:prstGeom prst="round2DiagRect">
              <a:avLst>
                <a:gd name="adj1" fmla="val 0"/>
                <a:gd name="adj2" fmla="val 17764"/>
              </a:avLst>
            </a:prstGeom>
            <a:solidFill>
              <a:srgbClr val="0944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30" name="Google Shape;130;p20"/>
            <p:cNvSpPr txBox="1"/>
            <p:nvPr/>
          </p:nvSpPr>
          <p:spPr>
            <a:xfrm>
              <a:off x="5360226" y="2256387"/>
              <a:ext cx="2417100" cy="45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rgbClr val="FFFFFF"/>
                  </a:solidFill>
                  <a:latin typeface="Roboto"/>
                  <a:ea typeface="Roboto"/>
                  <a:cs typeface="Roboto"/>
                  <a:sym typeface="Roboto"/>
                </a:rPr>
                <a:t>SQLite Database</a:t>
              </a:r>
              <a:endParaRPr sz="1100">
                <a:solidFill>
                  <a:srgbClr val="FFFFFF"/>
                </a:solidFill>
                <a:latin typeface="Roboto"/>
                <a:ea typeface="Roboto"/>
                <a:cs typeface="Roboto"/>
                <a:sym typeface="Roboto"/>
              </a:endParaRPr>
            </a:p>
          </p:txBody>
        </p:sp>
        <p:sp>
          <p:nvSpPr>
            <p:cNvPr id="131" name="Google Shape;131;p20"/>
            <p:cNvSpPr txBox="1"/>
            <p:nvPr/>
          </p:nvSpPr>
          <p:spPr>
            <a:xfrm>
              <a:off x="5360225" y="2716353"/>
              <a:ext cx="2417100" cy="512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800">
                  <a:solidFill>
                    <a:srgbClr val="FFFFFF"/>
                  </a:solidFill>
                  <a:latin typeface="Roboto"/>
                  <a:ea typeface="Roboto"/>
                  <a:cs typeface="Roboto"/>
                  <a:sym typeface="Roboto"/>
                </a:rPr>
                <a:t>Creates stores and updates various Points of interest datatypes in order to help organize data.</a:t>
              </a:r>
              <a:endParaRPr sz="1100">
                <a:solidFill>
                  <a:srgbClr val="FFFFFF"/>
                </a:solidFill>
                <a:latin typeface="Roboto"/>
                <a:ea typeface="Roboto"/>
                <a:cs typeface="Roboto"/>
                <a:sym typeface="Roboto"/>
              </a:endParaRPr>
            </a:p>
          </p:txBody>
        </p:sp>
      </p:grpSp>
      <p:grpSp>
        <p:nvGrpSpPr>
          <p:cNvPr id="132" name="Google Shape;132;p20"/>
          <p:cNvGrpSpPr/>
          <p:nvPr/>
        </p:nvGrpSpPr>
        <p:grpSpPr>
          <a:xfrm>
            <a:off x="3780244" y="2210960"/>
            <a:ext cx="1451702" cy="972367"/>
            <a:chOff x="3316100" y="2256385"/>
            <a:chExt cx="1451702" cy="972367"/>
          </a:xfrm>
        </p:grpSpPr>
        <p:sp>
          <p:nvSpPr>
            <p:cNvPr id="133" name="Google Shape;133;p20"/>
            <p:cNvSpPr txBox="1"/>
            <p:nvPr/>
          </p:nvSpPr>
          <p:spPr>
            <a:xfrm>
              <a:off x="3316102" y="2256385"/>
              <a:ext cx="1451700" cy="45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rgbClr val="FFFFFF"/>
                  </a:solidFill>
                  <a:latin typeface="Roboto"/>
                  <a:ea typeface="Roboto"/>
                  <a:cs typeface="Roboto"/>
                  <a:sym typeface="Roboto"/>
                </a:rPr>
                <a:t>User Interface</a:t>
              </a:r>
              <a:endParaRPr sz="1100">
                <a:solidFill>
                  <a:srgbClr val="FFFFFF"/>
                </a:solidFill>
                <a:latin typeface="Roboto"/>
                <a:ea typeface="Roboto"/>
                <a:cs typeface="Roboto"/>
                <a:sym typeface="Roboto"/>
              </a:endParaRPr>
            </a:p>
          </p:txBody>
        </p:sp>
        <p:sp>
          <p:nvSpPr>
            <p:cNvPr id="134" name="Google Shape;134;p20"/>
            <p:cNvSpPr txBox="1"/>
            <p:nvPr/>
          </p:nvSpPr>
          <p:spPr>
            <a:xfrm>
              <a:off x="3316100" y="2716352"/>
              <a:ext cx="1451700" cy="512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1600"/>
                </a:spcAft>
                <a:buNone/>
              </a:pPr>
              <a:r>
                <a:rPr lang="en" sz="800">
                  <a:solidFill>
                    <a:srgbClr val="FFFFFF"/>
                  </a:solidFill>
                  <a:latin typeface="Roboto"/>
                  <a:ea typeface="Roboto"/>
                  <a:cs typeface="Roboto"/>
                  <a:sym typeface="Roboto"/>
                </a:rPr>
                <a:t>Process user interaction, sends data requests and displays returned calls.</a:t>
              </a:r>
              <a:endParaRPr sz="800">
                <a:solidFill>
                  <a:srgbClr val="FFFFFF"/>
                </a:solidFill>
                <a:latin typeface="Roboto"/>
                <a:ea typeface="Roboto"/>
                <a:cs typeface="Roboto"/>
                <a:sym typeface="Roboto"/>
              </a:endParaRPr>
            </a:p>
          </p:txBody>
        </p:sp>
      </p:grpSp>
      <p:grpSp>
        <p:nvGrpSpPr>
          <p:cNvPr id="135" name="Google Shape;135;p20"/>
          <p:cNvGrpSpPr/>
          <p:nvPr/>
        </p:nvGrpSpPr>
        <p:grpSpPr>
          <a:xfrm>
            <a:off x="4380115" y="1850596"/>
            <a:ext cx="260366" cy="260366"/>
            <a:chOff x="3157188" y="909150"/>
            <a:chExt cx="470400" cy="470400"/>
          </a:xfrm>
        </p:grpSpPr>
        <p:sp>
          <p:nvSpPr>
            <p:cNvPr id="136" name="Google Shape;136;p20"/>
            <p:cNvSpPr/>
            <p:nvPr/>
          </p:nvSpPr>
          <p:spPr>
            <a:xfrm>
              <a:off x="3157188" y="909150"/>
              <a:ext cx="470400" cy="4704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0"/>
            <p:cNvSpPr/>
            <p:nvPr/>
          </p:nvSpPr>
          <p:spPr>
            <a:xfrm>
              <a:off x="3243138" y="995100"/>
              <a:ext cx="298500" cy="298500"/>
            </a:xfrm>
            <a:prstGeom prst="mathPlus">
              <a:avLst>
                <a:gd name="adj1" fmla="val 9900"/>
              </a:avLst>
            </a:prstGeom>
            <a:solidFill>
              <a:srgbClr val="307B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20"/>
          <p:cNvGrpSpPr/>
          <p:nvPr/>
        </p:nvGrpSpPr>
        <p:grpSpPr>
          <a:xfrm>
            <a:off x="1591738" y="3538050"/>
            <a:ext cx="1959962" cy="1569600"/>
            <a:chOff x="1126863" y="2013875"/>
            <a:chExt cx="1944600" cy="1569600"/>
          </a:xfrm>
        </p:grpSpPr>
        <p:sp>
          <p:nvSpPr>
            <p:cNvPr id="139" name="Google Shape;139;p20"/>
            <p:cNvSpPr/>
            <p:nvPr/>
          </p:nvSpPr>
          <p:spPr>
            <a:xfrm rot="10800000" flipH="1">
              <a:off x="1126863" y="2013875"/>
              <a:ext cx="1944600" cy="1569600"/>
            </a:xfrm>
            <a:prstGeom prst="round2DiagRect">
              <a:avLst>
                <a:gd name="adj1" fmla="val 0"/>
                <a:gd name="adj2" fmla="val 17764"/>
              </a:avLst>
            </a:prstGeom>
            <a:solidFill>
              <a:srgbClr val="307B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0"/>
            <p:cNvSpPr txBox="1"/>
            <p:nvPr/>
          </p:nvSpPr>
          <p:spPr>
            <a:xfrm>
              <a:off x="1351627" y="2256385"/>
              <a:ext cx="1451700" cy="45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rgbClr val="FFFFFF"/>
                  </a:solidFill>
                  <a:latin typeface="Roboto"/>
                  <a:ea typeface="Roboto"/>
                  <a:cs typeface="Roboto"/>
                  <a:sym typeface="Roboto"/>
                </a:rPr>
                <a:t>Mesh</a:t>
              </a:r>
              <a:endParaRPr sz="1100">
                <a:solidFill>
                  <a:srgbClr val="FFFFFF"/>
                </a:solidFill>
                <a:latin typeface="Roboto"/>
                <a:ea typeface="Roboto"/>
                <a:cs typeface="Roboto"/>
                <a:sym typeface="Roboto"/>
              </a:endParaRPr>
            </a:p>
          </p:txBody>
        </p:sp>
        <p:sp>
          <p:nvSpPr>
            <p:cNvPr id="141" name="Google Shape;141;p20"/>
            <p:cNvSpPr txBox="1"/>
            <p:nvPr/>
          </p:nvSpPr>
          <p:spPr>
            <a:xfrm>
              <a:off x="1351625" y="2716352"/>
              <a:ext cx="1451700" cy="512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800">
                  <a:solidFill>
                    <a:srgbClr val="FFFFFF"/>
                  </a:solidFill>
                  <a:latin typeface="Roboto"/>
                  <a:ea typeface="Roboto"/>
                  <a:cs typeface="Roboto"/>
                  <a:sym typeface="Roboto"/>
                </a:rPr>
                <a:t>Generate desired terrain mesh from digital elevation map.</a:t>
              </a:r>
              <a:endParaRPr sz="1100">
                <a:solidFill>
                  <a:srgbClr val="FFFFFF"/>
                </a:solidFill>
                <a:latin typeface="Roboto"/>
                <a:ea typeface="Roboto"/>
                <a:cs typeface="Roboto"/>
                <a:sym typeface="Roboto"/>
              </a:endParaRPr>
            </a:p>
          </p:txBody>
        </p:sp>
      </p:grpSp>
      <p:grpSp>
        <p:nvGrpSpPr>
          <p:cNvPr id="142" name="Google Shape;142;p20"/>
          <p:cNvGrpSpPr/>
          <p:nvPr/>
        </p:nvGrpSpPr>
        <p:grpSpPr>
          <a:xfrm rot="5400000">
            <a:off x="4375309" y="3426432"/>
            <a:ext cx="261571" cy="260379"/>
            <a:chOff x="4858109" y="2631368"/>
            <a:chExt cx="316442" cy="315000"/>
          </a:xfrm>
        </p:grpSpPr>
        <p:sp>
          <p:nvSpPr>
            <p:cNvPr id="143" name="Google Shape;143;p20"/>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0"/>
            <p:cNvSpPr/>
            <p:nvPr/>
          </p:nvSpPr>
          <p:spPr>
            <a:xfrm>
              <a:off x="4858109" y="2739300"/>
              <a:ext cx="239100" cy="99000"/>
            </a:xfrm>
            <a:prstGeom prst="rightArrow">
              <a:avLst>
                <a:gd name="adj1" fmla="val 32020"/>
                <a:gd name="adj2" fmla="val 66970"/>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br>
                <a:rPr lang="en"/>
              </a:br>
              <a:endParaRPr/>
            </a:p>
          </p:txBody>
        </p:sp>
      </p:grpSp>
      <p:grpSp>
        <p:nvGrpSpPr>
          <p:cNvPr id="145" name="Google Shape;145;p20"/>
          <p:cNvGrpSpPr/>
          <p:nvPr/>
        </p:nvGrpSpPr>
        <p:grpSpPr>
          <a:xfrm>
            <a:off x="3785663" y="3753510"/>
            <a:ext cx="1451702" cy="972367"/>
            <a:chOff x="1351625" y="2256385"/>
            <a:chExt cx="1451702" cy="972367"/>
          </a:xfrm>
        </p:grpSpPr>
        <p:sp>
          <p:nvSpPr>
            <p:cNvPr id="146" name="Google Shape;146;p20"/>
            <p:cNvSpPr txBox="1"/>
            <p:nvPr/>
          </p:nvSpPr>
          <p:spPr>
            <a:xfrm>
              <a:off x="1351627" y="2256385"/>
              <a:ext cx="1451700" cy="45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rgbClr val="FFFFFF"/>
                  </a:solidFill>
                  <a:latin typeface="Roboto"/>
                  <a:ea typeface="Roboto"/>
                  <a:cs typeface="Roboto"/>
                  <a:sym typeface="Roboto"/>
                </a:rPr>
                <a:t>Rest Call</a:t>
              </a:r>
              <a:endParaRPr sz="1100">
                <a:solidFill>
                  <a:srgbClr val="FFFFFF"/>
                </a:solidFill>
                <a:latin typeface="Roboto"/>
                <a:ea typeface="Roboto"/>
                <a:cs typeface="Roboto"/>
                <a:sym typeface="Roboto"/>
              </a:endParaRPr>
            </a:p>
          </p:txBody>
        </p:sp>
        <p:sp>
          <p:nvSpPr>
            <p:cNvPr id="147" name="Google Shape;147;p20"/>
            <p:cNvSpPr txBox="1"/>
            <p:nvPr/>
          </p:nvSpPr>
          <p:spPr>
            <a:xfrm>
              <a:off x="1351625" y="2716352"/>
              <a:ext cx="1451700" cy="512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800">
                  <a:solidFill>
                    <a:srgbClr val="FFFFFF"/>
                  </a:solidFill>
                  <a:latin typeface="Roboto"/>
                  <a:ea typeface="Roboto"/>
                  <a:cs typeface="Roboto"/>
                  <a:sym typeface="Roboto"/>
                </a:rPr>
                <a:t>Various network calls that allow us to retrieve data and manipulate information with code</a:t>
              </a:r>
              <a:endParaRPr sz="1100">
                <a:solidFill>
                  <a:srgbClr val="FFFFFF"/>
                </a:solidFill>
                <a:latin typeface="Roboto"/>
                <a:ea typeface="Roboto"/>
                <a:cs typeface="Roboto"/>
                <a:sym typeface="Roboto"/>
              </a:endParaRPr>
            </a:p>
          </p:txBody>
        </p:sp>
      </p:grpSp>
      <p:grpSp>
        <p:nvGrpSpPr>
          <p:cNvPr id="148" name="Google Shape;148;p20"/>
          <p:cNvGrpSpPr/>
          <p:nvPr/>
        </p:nvGrpSpPr>
        <p:grpSpPr>
          <a:xfrm rot="10800000">
            <a:off x="3404759" y="4192670"/>
            <a:ext cx="261571" cy="260379"/>
            <a:chOff x="4858109" y="2631368"/>
            <a:chExt cx="316442" cy="315000"/>
          </a:xfrm>
        </p:grpSpPr>
        <p:sp>
          <p:nvSpPr>
            <p:cNvPr id="149" name="Google Shape;149;p20"/>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0"/>
            <p:cNvSpPr/>
            <p:nvPr/>
          </p:nvSpPr>
          <p:spPr>
            <a:xfrm>
              <a:off x="4858109" y="2739300"/>
              <a:ext cx="239100" cy="99000"/>
            </a:xfrm>
            <a:prstGeom prst="rightArrow">
              <a:avLst>
                <a:gd name="adj1" fmla="val 32020"/>
                <a:gd name="adj2" fmla="val 66970"/>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br>
                <a:rPr lang="en"/>
              </a:br>
              <a:endParaRPr/>
            </a:p>
          </p:txBody>
        </p:sp>
      </p:grpSp>
      <p:grpSp>
        <p:nvGrpSpPr>
          <p:cNvPr id="151" name="Google Shape;151;p20"/>
          <p:cNvGrpSpPr/>
          <p:nvPr/>
        </p:nvGrpSpPr>
        <p:grpSpPr>
          <a:xfrm>
            <a:off x="5356734" y="4109495"/>
            <a:ext cx="261571" cy="260379"/>
            <a:chOff x="4858109" y="2631368"/>
            <a:chExt cx="316442" cy="315000"/>
          </a:xfrm>
        </p:grpSpPr>
        <p:sp>
          <p:nvSpPr>
            <p:cNvPr id="152" name="Google Shape;152;p20"/>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0"/>
            <p:cNvSpPr/>
            <p:nvPr/>
          </p:nvSpPr>
          <p:spPr>
            <a:xfrm>
              <a:off x="4858109" y="2739300"/>
              <a:ext cx="239100" cy="99000"/>
            </a:xfrm>
            <a:prstGeom prst="rightArrow">
              <a:avLst>
                <a:gd name="adj1" fmla="val 32020"/>
                <a:gd name="adj2" fmla="val 66970"/>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br>
                <a:rPr lang="en"/>
              </a:br>
              <a:endParaRPr/>
            </a:p>
          </p:txBody>
        </p:sp>
      </p:grpSp>
      <p:cxnSp>
        <p:nvCxnSpPr>
          <p:cNvPr id="154" name="Google Shape;154;p20"/>
          <p:cNvCxnSpPr>
            <a:stCxn id="139" idx="1"/>
            <a:endCxn id="123" idx="1"/>
          </p:cNvCxnSpPr>
          <p:nvPr/>
        </p:nvCxnSpPr>
        <p:spPr>
          <a:xfrm rot="-5400000">
            <a:off x="2662470" y="2662500"/>
            <a:ext cx="784800" cy="966300"/>
          </a:xfrm>
          <a:prstGeom prst="bentConnector2">
            <a:avLst/>
          </a:prstGeom>
          <a:noFill/>
          <a:ln w="19050" cap="flat" cmpd="sng">
            <a:solidFill>
              <a:srgbClr val="20124D"/>
            </a:solidFill>
            <a:prstDash val="solid"/>
            <a:round/>
            <a:headEnd type="none" w="med" len="med"/>
            <a:tailEnd type="triangle" w="med" len="med"/>
          </a:ln>
        </p:spPr>
      </p:cxnSp>
      <p:cxnSp>
        <p:nvCxnSpPr>
          <p:cNvPr id="155" name="Google Shape;155;p20"/>
          <p:cNvCxnSpPr>
            <a:stCxn id="129" idx="3"/>
            <a:endCxn id="123" idx="3"/>
          </p:cNvCxnSpPr>
          <p:nvPr/>
        </p:nvCxnSpPr>
        <p:spPr>
          <a:xfrm rot="5400000" flipH="1">
            <a:off x="5578347" y="2657425"/>
            <a:ext cx="777300" cy="968700"/>
          </a:xfrm>
          <a:prstGeom prst="bentConnector2">
            <a:avLst/>
          </a:prstGeom>
          <a:noFill/>
          <a:ln w="19050" cap="flat" cmpd="sng">
            <a:solidFill>
              <a:srgbClr val="20124D"/>
            </a:solidFill>
            <a:prstDash val="solid"/>
            <a:round/>
            <a:headEnd type="none" w="med" len="med"/>
            <a:tailEnd type="triangle" w="med" len="med"/>
          </a:ln>
        </p:spPr>
      </p:cxnSp>
      <p:sp>
        <p:nvSpPr>
          <p:cNvPr id="156" name="Google Shape;156;p20"/>
          <p:cNvSpPr txBox="1"/>
          <p:nvPr/>
        </p:nvSpPr>
        <p:spPr>
          <a:xfrm>
            <a:off x="0" y="4671250"/>
            <a:ext cx="1591800" cy="47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Presenter: Mher Oganesyan</a:t>
            </a:r>
            <a:endParaRPr sz="11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1"/>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Line of Sight</a:t>
            </a:r>
            <a:endParaRPr/>
          </a:p>
        </p:txBody>
      </p:sp>
      <p:sp>
        <p:nvSpPr>
          <p:cNvPr id="162" name="Google Shape;162;p21"/>
          <p:cNvSpPr txBox="1">
            <a:spLocks noGrp="1"/>
          </p:cNvSpPr>
          <p:nvPr>
            <p:ph type="body" idx="1"/>
          </p:nvPr>
        </p:nvSpPr>
        <p:spPr>
          <a:xfrm>
            <a:off x="471900" y="1919075"/>
            <a:ext cx="5063100" cy="27102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SzPts val="1800"/>
              <a:buChar char="●"/>
            </a:pPr>
            <a:r>
              <a:rPr lang="en"/>
              <a:t>What is line of sight ?</a:t>
            </a:r>
            <a:endParaRPr/>
          </a:p>
          <a:p>
            <a:pPr marL="457200" lvl="0" indent="-342900" algn="l" rtl="0">
              <a:lnSpc>
                <a:spcPct val="150000"/>
              </a:lnSpc>
              <a:spcBef>
                <a:spcPts val="0"/>
              </a:spcBef>
              <a:spcAft>
                <a:spcPts val="0"/>
              </a:spcAft>
              <a:buSzPts val="1800"/>
              <a:buChar char="●"/>
            </a:pPr>
            <a:r>
              <a:rPr lang="en"/>
              <a:t>We will use line of sight in order to retrieve various height elevations</a:t>
            </a:r>
            <a:endParaRPr/>
          </a:p>
        </p:txBody>
      </p:sp>
      <p:sp>
        <p:nvSpPr>
          <p:cNvPr id="163" name="Google Shape;163;p21"/>
          <p:cNvSpPr txBox="1"/>
          <p:nvPr/>
        </p:nvSpPr>
        <p:spPr>
          <a:xfrm>
            <a:off x="6474750" y="171325"/>
            <a:ext cx="2254500" cy="22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64" name="Google Shape;164;p21"/>
          <p:cNvPicPr preferRelativeResize="0"/>
          <p:nvPr/>
        </p:nvPicPr>
        <p:blipFill>
          <a:blip r:embed="rId3">
            <a:alphaModFix/>
          </a:blip>
          <a:stretch>
            <a:fillRect/>
          </a:stretch>
        </p:blipFill>
        <p:spPr>
          <a:xfrm>
            <a:off x="5572200" y="1714500"/>
            <a:ext cx="3467100" cy="1714500"/>
          </a:xfrm>
          <a:prstGeom prst="rect">
            <a:avLst/>
          </a:prstGeom>
          <a:noFill/>
          <a:ln>
            <a:noFill/>
          </a:ln>
        </p:spPr>
      </p:pic>
      <p:sp>
        <p:nvSpPr>
          <p:cNvPr id="165" name="Google Shape;165;p21"/>
          <p:cNvSpPr txBox="1"/>
          <p:nvPr/>
        </p:nvSpPr>
        <p:spPr>
          <a:xfrm>
            <a:off x="0" y="4876575"/>
            <a:ext cx="2032800" cy="26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Presenter: Leonardo Obay</a:t>
            </a:r>
            <a:endParaRPr sz="1100"/>
          </a:p>
        </p:txBody>
      </p:sp>
    </p:spTree>
  </p:cSld>
  <p:clrMapOvr>
    <a:masterClrMapping/>
  </p:clrMapOvr>
</p:sld>
</file>

<file path=ppt/theme/theme1.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1327</Words>
  <Application>Microsoft Macintosh PowerPoint</Application>
  <PresentationFormat>On-screen Show (16:9)</PresentationFormat>
  <Paragraphs>197</Paragraphs>
  <Slides>21</Slides>
  <Notes>21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Oswald</vt:lpstr>
      <vt:lpstr>Pacifico</vt:lpstr>
      <vt:lpstr>Roboto</vt:lpstr>
      <vt:lpstr>Material</vt:lpstr>
      <vt:lpstr>Augmented Reality for Hydrology   Version 2</vt:lpstr>
      <vt:lpstr>Team Members</vt:lpstr>
      <vt:lpstr>What is our objective?</vt:lpstr>
      <vt:lpstr>Augmented Reality and its components</vt:lpstr>
      <vt:lpstr>Version 1 of Application</vt:lpstr>
      <vt:lpstr>Why make this product?</vt:lpstr>
      <vt:lpstr>Version 2 of Application </vt:lpstr>
      <vt:lpstr>System Components</vt:lpstr>
      <vt:lpstr>Line of Sight</vt:lpstr>
      <vt:lpstr>Map View</vt:lpstr>
      <vt:lpstr>Rest Calls </vt:lpstr>
      <vt:lpstr>SQLite</vt:lpstr>
      <vt:lpstr>Datasets</vt:lpstr>
      <vt:lpstr>Representing Numerical Data</vt:lpstr>
      <vt:lpstr>Why a mesh?</vt:lpstr>
      <vt:lpstr>Mesh from Digital Elevation Map (DEM)</vt:lpstr>
      <vt:lpstr>Challenges          Solutions</vt:lpstr>
      <vt:lpstr>Demo Video</vt:lpstr>
      <vt:lpstr>Continued Work</vt:lpstr>
      <vt:lpstr>Thank You! Questions?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Augmented Reality for Hydrology   Version 2</dc:title>
  <cp:lastModifiedBy>Oganesyan, Mher</cp:lastModifiedBy>
  <cp:revision>2</cp:revision>
  <dcterms:modified xsi:type="dcterms:W3CDTF">2018-12-07T21:09:55Z</dcterms:modified>
</cp:coreProperties>
</file>