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4" name="Shape 4"/>
          <p:cNvSpPr/>
          <p:nvPr>
            <p:ph idx="3"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noAutofit/>
          </a:bodyPr>
          <a:lstStyle/>
          <a:p>
            <a:pPr lvl="0" indent="0" marL="0">
              <a:spcBef>
                <a:spcPts val="0"/>
              </a:spcBef>
              <a:buClr>
                <a:srgbClr val="000000"/>
              </a:buClr>
              <a:buFont typeface="Arial"/>
              <a:buNone/>
            </a:pPr>
            <a:r>
              <a:t/>
            </a:r>
            <a:endParaRPr/>
          </a:p>
          <a:p>
            <a:pPr lvl="1" indent="0" marL="0">
              <a:spcBef>
                <a:spcPts val="0"/>
              </a:spcBef>
              <a:buClr>
                <a:srgbClr val="000000"/>
              </a:buClr>
              <a:buFont typeface="Arial"/>
              <a:buNone/>
            </a:pPr>
            <a:r>
              <a:t/>
            </a:r>
            <a:endParaRPr/>
          </a:p>
          <a:p>
            <a:pPr lvl="2" indent="0" marL="0">
              <a:spcBef>
                <a:spcPts val="0"/>
              </a:spcBef>
              <a:buClr>
                <a:srgbClr val="000000"/>
              </a:buClr>
              <a:buFont typeface="Arial"/>
              <a:buNone/>
            </a:pPr>
            <a:r>
              <a:t/>
            </a:r>
            <a:endParaRPr/>
          </a:p>
          <a:p>
            <a:pPr lvl="3" indent="0" marL="0">
              <a:spcBef>
                <a:spcPts val="0"/>
              </a:spcBef>
              <a:buClr>
                <a:srgbClr val="000000"/>
              </a:buClr>
              <a:buFont typeface="Arial"/>
              <a:buNone/>
            </a:pPr>
            <a:r>
              <a:t/>
            </a:r>
            <a:endParaRPr/>
          </a:p>
          <a:p>
            <a:pPr lvl="4" indent="0" marL="0">
              <a:spcBef>
                <a:spcPts val="0"/>
              </a:spcBef>
              <a:buClr>
                <a:srgbClr val="000000"/>
              </a:buClr>
              <a:buFont typeface="Arial"/>
              <a:buNone/>
            </a:pPr>
            <a:r>
              <a:t/>
            </a:r>
            <a:endParaRPr/>
          </a:p>
          <a:p>
            <a:pPr lvl="5" indent="0" marL="0">
              <a:spcBef>
                <a:spcPts val="0"/>
              </a:spcBef>
              <a:buClr>
                <a:srgbClr val="000000"/>
              </a:buClr>
              <a:buFont typeface="Arial"/>
              <a:buNone/>
            </a:pPr>
            <a:r>
              <a:t/>
            </a:r>
            <a:endParaRPr/>
          </a:p>
          <a:p>
            <a:pPr lvl="6" indent="0" marL="0">
              <a:spcBef>
                <a:spcPts val="0"/>
              </a:spcBef>
              <a:buClr>
                <a:srgbClr val="000000"/>
              </a:buClr>
              <a:buFont typeface="Arial"/>
              <a:buNone/>
            </a:pPr>
            <a:r>
              <a:t/>
            </a:r>
            <a:endParaRPr/>
          </a:p>
          <a:p>
            <a:pPr lvl="7" indent="0" marL="0">
              <a:spcBef>
                <a:spcPts val="0"/>
              </a:spcBef>
              <a:buClr>
                <a:srgbClr val="000000"/>
              </a:buClr>
              <a:buFont typeface="Arial"/>
              <a:buNone/>
            </a:pPr>
            <a:r>
              <a:t/>
            </a:r>
            <a:endParaRPr/>
          </a:p>
          <a:p>
            <a:pPr lvl="8" indent="0" marL="0">
              <a:spcBef>
                <a:spcPts val="0"/>
              </a:spcBef>
              <a:buClr>
                <a:srgbClr val="000000"/>
              </a:buClr>
              <a:buFont typeface="Arial"/>
              <a:buNone/>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62" name="Shape 6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1" name="Shape 16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8" name="Shape 168"/>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174" name="Shape 17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181" name="Shape 181"/>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02" name="Shape 20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rgbClr val="FF0000"/>
              </a:buClr>
              <a:buFont typeface="Arial"/>
              <a:buNone/>
            </a:pPr>
            <a:r>
              <a:t/>
            </a:r>
            <a:endParaRPr strike="noStrike" u="none" b="0" cap="none" baseline="0" sz="1200" i="0">
              <a:solidFill>
                <a:srgbClr val="FF0000"/>
              </a:solidFill>
              <a:latin typeface="Arial"/>
              <a:ea typeface="Arial"/>
              <a:cs typeface="Arial"/>
              <a:sym typeface="Arial"/>
            </a:endParaRPr>
          </a:p>
        </p:txBody>
      </p:sp>
      <p:sp>
        <p:nvSpPr>
          <p:cNvPr id="211" name="Shape 211"/>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17" name="Shape 21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23" name="Shape 223"/>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30" name="Shape 23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41" name="Shape 241"/>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69" name="Shape 69"/>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47" name="Shape 247"/>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58" name="Shape 258"/>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64" name="Shape 26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70" name="Shape 27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4" name="Shape 274"/>
        <p:cNvGrpSpPr/>
        <p:nvPr/>
      </p:nvGrpSpPr>
      <p:grpSpPr>
        <a:xfrm>
          <a:off y="0" x="0"/>
          <a:ext cy="0" cx="0"/>
          <a:chOff y="0" x="0"/>
          <a:chExt cy="0" cx="0"/>
        </a:xfrm>
      </p:grpSpPr>
      <p:sp>
        <p:nvSpPr>
          <p:cNvPr id="275" name="Shape 275"/>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76" name="Shape 276"/>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82" name="Shape 28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88" name="Shape 288"/>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2" name="Shape 292"/>
        <p:cNvGrpSpPr/>
        <p:nvPr/>
      </p:nvGrpSpPr>
      <p:grpSpPr>
        <a:xfrm>
          <a:off y="0" x="0"/>
          <a:ext cy="0" cx="0"/>
          <a:chOff y="0" x="0"/>
          <a:chExt cy="0" cx="0"/>
        </a:xfrm>
      </p:grpSpPr>
      <p:sp>
        <p:nvSpPr>
          <p:cNvPr id="293" name="Shape 29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94" name="Shape 29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2" name="Shape 302"/>
        <p:cNvGrpSpPr/>
        <p:nvPr/>
      </p:nvGrpSpPr>
      <p:grpSpPr>
        <a:xfrm>
          <a:off y="0" x="0"/>
          <a:ext cy="0" cx="0"/>
          <a:chOff y="0" x="0"/>
          <a:chExt cy="0" cx="0"/>
        </a:xfrm>
      </p:grpSpPr>
      <p:sp>
        <p:nvSpPr>
          <p:cNvPr id="303" name="Shape 30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04" name="Shape 30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10" name="Shape 31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75" name="Shape 75"/>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4" name="Shape 314"/>
        <p:cNvGrpSpPr/>
        <p:nvPr/>
      </p:nvGrpSpPr>
      <p:grpSpPr>
        <a:xfrm>
          <a:off y="0" x="0"/>
          <a:ext cy="0" cx="0"/>
          <a:chOff y="0" x="0"/>
          <a:chExt cy="0" cx="0"/>
        </a:xfrm>
      </p:grpSpPr>
      <p:sp>
        <p:nvSpPr>
          <p:cNvPr id="315" name="Shape 315"/>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16" name="Shape 316"/>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21" name="Shape 321"/>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86" name="Shape 86"/>
          <p:cNvSpPr txBox="1"/>
          <p:nvPr>
            <p:ph idx="12" type="sldNum"/>
          </p:nvPr>
        </p:nvSpPr>
        <p:spPr>
          <a:xfrm>
            <a:off y="8685213" x="3884612"/>
            <a:ext cy="457200" cx="2971799"/>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1"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2"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3"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4"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5"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6"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7"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8"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92" name="Shape 9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98" name="Shape 98"/>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108" name="Shape 108"/>
          <p:cNvSpPr txBox="1"/>
          <p:nvPr>
            <p:ph idx="12" type="sldNum"/>
          </p:nvPr>
        </p:nvSpPr>
        <p:spPr>
          <a:xfrm>
            <a:off y="8685213" x="3884612"/>
            <a:ext cy="457200" cx="2971799"/>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1"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2"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3"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4"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5"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6"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7"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8"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4" name="Shape 154"/>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Calibri"/>
              <a:buNone/>
            </a:pPr>
            <a:r>
              <a:t/>
            </a:r>
            <a:endParaRPr strike="noStrike" u="none" b="0" cap="none" baseline="0" sz="1200" i="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y="0" x="0"/>
          <a:ext cy="0" cx="0"/>
          <a:chOff y="0" x="0"/>
          <a:chExt cy="0" cx="0"/>
        </a:xfrm>
      </p:grpSpPr>
      <p:sp>
        <p:nvSpPr>
          <p:cNvPr id="13" name="Shape 13"/>
          <p:cNvSpPr txBox="1"/>
          <p:nvPr>
            <p:ph idx="1" type="subTitle"/>
          </p:nvPr>
        </p:nvSpPr>
        <p:spPr>
          <a:xfrm>
            <a:off y="3786737" x="914400"/>
            <a:ext cy="1046400" cx="103632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4" name="Shape 14"/>
          <p:cNvSpPr txBox="1"/>
          <p:nvPr>
            <p:ph type="ctrTitle"/>
          </p:nvPr>
        </p:nvSpPr>
        <p:spPr>
          <a:xfrm>
            <a:off y="2111123" x="914400"/>
            <a:ext cy="1546500" cx="103632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2" type="sldNum"/>
          </p:nvPr>
        </p:nvSpPr>
        <p:spPr>
          <a:xfrm>
            <a:off y="6333134" x="11409055"/>
            <a:ext cy="524699" cx="731700"/>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y="0" x="0"/>
          <a:ext cy="0" cx="0"/>
          <a:chOff y="0" x="0"/>
          <a:chExt cy="0" cx="0"/>
        </a:xfrm>
      </p:grpSpPr>
      <p:sp>
        <p:nvSpPr>
          <p:cNvPr id="17" name="Shape 17"/>
          <p:cNvSpPr txBox="1"/>
          <p:nvPr>
            <p:ph type="title"/>
          </p:nvPr>
        </p:nvSpPr>
        <p:spPr>
          <a:xfrm>
            <a:off y="274637" x="609600"/>
            <a:ext cy="1143000" cx="10972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600200" x="609600"/>
            <a:ext cy="4967700" cx="109727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y="6333134" x="11409055"/>
            <a:ext cy="524699" cx="731700"/>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y="0" x="0"/>
          <a:ext cy="0" cx="0"/>
          <a:chOff y="0" x="0"/>
          <a:chExt cy="0" cx="0"/>
        </a:xfrm>
      </p:grpSpPr>
      <p:sp>
        <p:nvSpPr>
          <p:cNvPr id="21" name="Shape 21"/>
          <p:cNvSpPr txBox="1"/>
          <p:nvPr>
            <p:ph type="title"/>
          </p:nvPr>
        </p:nvSpPr>
        <p:spPr>
          <a:xfrm>
            <a:off y="274637" x="609600"/>
            <a:ext cy="1143000" cx="10972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y="1600200" x="609600"/>
            <a:ext cy="4967700" cx="53259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2" type="body"/>
          </p:nvPr>
        </p:nvSpPr>
        <p:spPr>
          <a:xfrm>
            <a:off y="1600200" x="6256365"/>
            <a:ext cy="4967700" cx="53259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2" type="sldNum"/>
          </p:nvPr>
        </p:nvSpPr>
        <p:spPr>
          <a:xfrm>
            <a:off y="6333134" x="11409055"/>
            <a:ext cy="524699" cx="731700"/>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y="0" x="0"/>
          <a:ext cy="0" cx="0"/>
          <a:chOff y="0" x="0"/>
          <a:chExt cy="0" cx="0"/>
        </a:xfrm>
      </p:grpSpPr>
      <p:sp>
        <p:nvSpPr>
          <p:cNvPr id="26" name="Shape 26"/>
          <p:cNvSpPr txBox="1"/>
          <p:nvPr>
            <p:ph type="title"/>
          </p:nvPr>
        </p:nvSpPr>
        <p:spPr>
          <a:xfrm>
            <a:off y="274637" x="609600"/>
            <a:ext cy="1143000" cx="10972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2" type="sldNum"/>
          </p:nvPr>
        </p:nvSpPr>
        <p:spPr>
          <a:xfrm>
            <a:off y="6333134" x="11409055"/>
            <a:ext cy="524699" cx="731700"/>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8" name="Shape 28"/>
        <p:cNvGrpSpPr/>
        <p:nvPr/>
      </p:nvGrpSpPr>
      <p:grpSpPr>
        <a:xfrm>
          <a:off y="0" x="0"/>
          <a:ext cy="0" cx="0"/>
          <a:chOff y="0" x="0"/>
          <a:chExt cy="0" cx="0"/>
        </a:xfrm>
      </p:grpSpPr>
      <p:sp>
        <p:nvSpPr>
          <p:cNvPr id="29" name="Shape 29"/>
          <p:cNvSpPr txBox="1"/>
          <p:nvPr>
            <p:ph idx="1" type="body"/>
          </p:nvPr>
        </p:nvSpPr>
        <p:spPr>
          <a:xfrm>
            <a:off y="5875078" x="609600"/>
            <a:ext cy="692700" cx="10972799"/>
          </a:xfrm>
          <a:prstGeom prst="rect">
            <a:avLst/>
          </a:prstGeom>
        </p:spPr>
        <p:txBody>
          <a:bodyPr bIns="91425" rIns="91425" lIns="91425" tIns="91425" anchor="t" anchorCtr="0"/>
          <a:lstStyle>
            <a:lvl1pPr algn="ctr">
              <a:spcBef>
                <a:spcPts val="0"/>
              </a:spcBef>
              <a:buClr>
                <a:schemeClr val="dk1"/>
              </a:buClr>
              <a:buSzPct val="100000"/>
              <a:buNone/>
              <a:defRPr sz="1800">
                <a:solidFill>
                  <a:schemeClr val="dk1"/>
                </a:solidFill>
              </a:defRPr>
            </a:lvl1pPr>
          </a:lstStyle>
          <a:p/>
        </p:txBody>
      </p:sp>
      <p:sp>
        <p:nvSpPr>
          <p:cNvPr id="30" name="Shape 30"/>
          <p:cNvSpPr txBox="1"/>
          <p:nvPr>
            <p:ph idx="12" type="sldNum"/>
          </p:nvPr>
        </p:nvSpPr>
        <p:spPr>
          <a:xfrm>
            <a:off y="6333134" x="11409055"/>
            <a:ext cy="524699" cx="731700"/>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y="0" x="0"/>
          <a:ext cy="0" cx="0"/>
          <a:chOff y="0" x="0"/>
          <a:chExt cy="0" cx="0"/>
        </a:xfrm>
      </p:grpSpPr>
      <p:sp>
        <p:nvSpPr>
          <p:cNvPr id="32" name="Shape 32"/>
          <p:cNvSpPr txBox="1"/>
          <p:nvPr>
            <p:ph idx="12" type="sldNum"/>
          </p:nvPr>
        </p:nvSpPr>
        <p:spPr>
          <a:xfrm>
            <a:off y="6333134" x="11409055"/>
            <a:ext cy="524699" cx="731700"/>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3" name="Shape 33"/>
        <p:cNvGrpSpPr/>
        <p:nvPr/>
      </p:nvGrpSpPr>
      <p:grpSpPr>
        <a:xfrm>
          <a:off y="0" x="0"/>
          <a:ext cy="0" cx="0"/>
          <a:chOff y="0" x="0"/>
          <a:chExt cy="0" cx="0"/>
        </a:xfrm>
      </p:grpSpPr>
      <p:sp>
        <p:nvSpPr>
          <p:cNvPr id="34" name="Shape 34"/>
          <p:cNvSpPr txBox="1"/>
          <p:nvPr>
            <p:ph type="title"/>
          </p:nvPr>
        </p:nvSpPr>
        <p:spPr>
          <a:xfrm>
            <a:off y="365125" x="838200"/>
            <a:ext cy="1325700" cx="10515599"/>
          </a:xfrm>
          <a:prstGeom prst="rect">
            <a:avLst/>
          </a:prstGeom>
          <a:noFill/>
          <a:ln>
            <a:noFill/>
          </a:ln>
        </p:spPr>
        <p:txBody>
          <a:bodyPr bIns="91425" rIns="91425" lIns="91425" t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1" type="body"/>
          </p:nvPr>
        </p:nvSpPr>
        <p:spPr>
          <a:xfrm>
            <a:off y="1825625" x="838200"/>
            <a:ext cy="4351199" cx="10515599"/>
          </a:xfrm>
          <a:prstGeom prst="rect">
            <a:avLst/>
          </a:prstGeom>
          <a:noFill/>
          <a:ln>
            <a:noFill/>
          </a:ln>
        </p:spPr>
        <p:txBody>
          <a:bodyPr bIns="91425" rIns="91425" lIns="91425" tIns="91425" anchor="t" anchorCtr="0"/>
          <a:lstStyle>
            <a:lvl1pPr algn="l" rtl="0" indent="38100" marL="228600">
              <a:lnSpc>
                <a:spcPct val="90000"/>
              </a:lnSpc>
              <a:spcBef>
                <a:spcPts val="1000"/>
              </a:spcBef>
              <a:buClr>
                <a:schemeClr val="dk1"/>
              </a:buClr>
              <a:buFont typeface="Arial"/>
              <a:buChar char="•"/>
              <a:defRPr/>
            </a:lvl1pPr>
            <a:lvl2pPr algn="l" rtl="0" indent="12700" marL="685800">
              <a:lnSpc>
                <a:spcPct val="90000"/>
              </a:lnSpc>
              <a:spcBef>
                <a:spcPts val="500"/>
              </a:spcBef>
              <a:buClr>
                <a:schemeClr val="dk1"/>
              </a:buClr>
              <a:buFont typeface="Arial"/>
              <a:buChar char="•"/>
              <a:defRPr/>
            </a:lvl2pPr>
            <a:lvl3pPr algn="l" rtl="0" indent="-12700" marL="1143000">
              <a:lnSpc>
                <a:spcPct val="90000"/>
              </a:lnSpc>
              <a:spcBef>
                <a:spcPts val="500"/>
              </a:spcBef>
              <a:buClr>
                <a:schemeClr val="dk1"/>
              </a:buClr>
              <a:buFont typeface="Arial"/>
              <a:buChar char="•"/>
              <a:defRPr/>
            </a:lvl3pPr>
            <a:lvl4pPr algn="l" rtl="0" indent="-25400" marL="1600200">
              <a:lnSpc>
                <a:spcPct val="90000"/>
              </a:lnSpc>
              <a:spcBef>
                <a:spcPts val="500"/>
              </a:spcBef>
              <a:buClr>
                <a:schemeClr val="dk1"/>
              </a:buClr>
              <a:buFont typeface="Arial"/>
              <a:buChar char="•"/>
              <a:defRPr/>
            </a:lvl4pPr>
            <a:lvl5pPr algn="l" rtl="0" indent="-25400" marL="2057400">
              <a:lnSpc>
                <a:spcPct val="90000"/>
              </a:lnSpc>
              <a:spcBef>
                <a:spcPts val="500"/>
              </a:spcBef>
              <a:buClr>
                <a:schemeClr val="dk1"/>
              </a:buClr>
              <a:buFont typeface="Arial"/>
              <a:buChar char="•"/>
              <a:defRPr/>
            </a:lvl5pPr>
            <a:lvl6pPr algn="l" rtl="0" indent="-25400" marL="2514600">
              <a:lnSpc>
                <a:spcPct val="90000"/>
              </a:lnSpc>
              <a:spcBef>
                <a:spcPts val="500"/>
              </a:spcBef>
              <a:buClr>
                <a:schemeClr val="dk1"/>
              </a:buClr>
              <a:buFont typeface="Arial"/>
              <a:buChar char="•"/>
              <a:defRPr/>
            </a:lvl6pPr>
            <a:lvl7pPr algn="l" rtl="0" indent="-25400" marL="2971800">
              <a:lnSpc>
                <a:spcPct val="90000"/>
              </a:lnSpc>
              <a:spcBef>
                <a:spcPts val="500"/>
              </a:spcBef>
              <a:buClr>
                <a:schemeClr val="dk1"/>
              </a:buClr>
              <a:buFont typeface="Arial"/>
              <a:buChar char="•"/>
              <a:defRPr/>
            </a:lvl7pPr>
            <a:lvl8pPr algn="l" rtl="0" indent="-25400" marL="3429000">
              <a:lnSpc>
                <a:spcPct val="90000"/>
              </a:lnSpc>
              <a:spcBef>
                <a:spcPts val="500"/>
              </a:spcBef>
              <a:buClr>
                <a:schemeClr val="dk1"/>
              </a:buClr>
              <a:buFont typeface="Arial"/>
              <a:buChar char="•"/>
              <a:defRPr/>
            </a:lvl8pPr>
            <a:lvl9pPr algn="l" rtl="0" indent="-25400" marL="3886200">
              <a:lnSpc>
                <a:spcPct val="90000"/>
              </a:lnSpc>
              <a:spcBef>
                <a:spcPts val="500"/>
              </a:spcBef>
              <a:buClr>
                <a:schemeClr val="dk1"/>
              </a:buClr>
              <a:buFont typeface="Arial"/>
              <a:buChar char="•"/>
              <a:defRPr/>
            </a:lvl9pPr>
          </a:lstStyle>
          <a:p/>
        </p:txBody>
      </p:sp>
      <p:sp>
        <p:nvSpPr>
          <p:cNvPr id="36" name="Shape 36"/>
          <p:cNvSpPr txBox="1"/>
          <p:nvPr>
            <p:ph idx="10" type="dt"/>
          </p:nvPr>
        </p:nvSpPr>
        <p:spPr>
          <a:xfrm>
            <a:off y="6356350" x="838200"/>
            <a:ext cy="365099" cx="27431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37" name="Shape 37"/>
          <p:cNvSpPr txBox="1"/>
          <p:nvPr>
            <p:ph idx="11" type="ftr"/>
          </p:nvPr>
        </p:nvSpPr>
        <p:spPr>
          <a:xfrm>
            <a:off y="6356350" x="4038600"/>
            <a:ext cy="365099"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38" name="Shape 38"/>
          <p:cNvSpPr txBox="1"/>
          <p:nvPr>
            <p:ph idx="12" type="sldNum"/>
          </p:nvPr>
        </p:nvSpPr>
        <p:spPr>
          <a:xfrm>
            <a:off y="6356350" x="8610600"/>
            <a:ext cy="365099" cx="2743199"/>
          </a:xfrm>
          <a:prstGeom prst="rect">
            <a:avLst/>
          </a:prstGeom>
          <a:noFill/>
          <a:ln>
            <a:noFill/>
          </a:ln>
        </p:spPr>
        <p:txBody>
          <a:bodyPr bIns="91425" rIns="91425" lIns="91425" tIns="91425" anchor="ctr" anchorCtr="0">
            <a:noAutofit/>
          </a:bodyPr>
          <a:lstStyle/>
          <a:p>
            <a:pPr lvl="0" indent="0" marL="0">
              <a:spcBef>
                <a:spcPts val="0"/>
              </a:spcBef>
              <a:buClr>
                <a:srgbClr val="000000"/>
              </a:buClr>
              <a:buFont typeface="Arial"/>
              <a:buNone/>
            </a:pPr>
            <a:r>
              <a:t/>
            </a:r>
            <a:endParaRPr/>
          </a:p>
          <a:p>
            <a:pPr lvl="1" indent="0" marL="0">
              <a:spcBef>
                <a:spcPts val="0"/>
              </a:spcBef>
              <a:buClr>
                <a:srgbClr val="000000"/>
              </a:buClr>
              <a:buFont typeface="Arial"/>
              <a:buNone/>
            </a:pPr>
            <a:r>
              <a:t/>
            </a:r>
            <a:endParaRPr/>
          </a:p>
          <a:p>
            <a:pPr lvl="2" indent="0" marL="0">
              <a:spcBef>
                <a:spcPts val="0"/>
              </a:spcBef>
              <a:buClr>
                <a:srgbClr val="000000"/>
              </a:buClr>
              <a:buFont typeface="Arial"/>
              <a:buNone/>
            </a:pPr>
            <a:r>
              <a:t/>
            </a:r>
            <a:endParaRPr/>
          </a:p>
          <a:p>
            <a:pPr lvl="3" indent="0" marL="0">
              <a:spcBef>
                <a:spcPts val="0"/>
              </a:spcBef>
              <a:buClr>
                <a:srgbClr val="000000"/>
              </a:buClr>
              <a:buFont typeface="Arial"/>
              <a:buNone/>
            </a:pPr>
            <a:r>
              <a:t/>
            </a:r>
            <a:endParaRPr/>
          </a:p>
          <a:p>
            <a:pPr lvl="4" indent="0" marL="0">
              <a:spcBef>
                <a:spcPts val="0"/>
              </a:spcBef>
              <a:buClr>
                <a:srgbClr val="000000"/>
              </a:buClr>
              <a:buFont typeface="Arial"/>
              <a:buNone/>
            </a:pPr>
            <a:r>
              <a:t/>
            </a:r>
            <a:endParaRPr/>
          </a:p>
          <a:p>
            <a:pPr lvl="5" indent="0" marL="0">
              <a:spcBef>
                <a:spcPts val="0"/>
              </a:spcBef>
              <a:buClr>
                <a:srgbClr val="000000"/>
              </a:buClr>
              <a:buFont typeface="Arial"/>
              <a:buNone/>
            </a:pPr>
            <a:r>
              <a:t/>
            </a:r>
            <a:endParaRPr/>
          </a:p>
          <a:p>
            <a:pPr lvl="6" indent="0" marL="0">
              <a:spcBef>
                <a:spcPts val="0"/>
              </a:spcBef>
              <a:buClr>
                <a:srgbClr val="000000"/>
              </a:buClr>
              <a:buFont typeface="Arial"/>
              <a:buNone/>
            </a:pPr>
            <a:r>
              <a:t/>
            </a:r>
            <a:endParaRPr/>
          </a:p>
          <a:p>
            <a:pPr lvl="7" indent="0" marL="0">
              <a:spcBef>
                <a:spcPts val="0"/>
              </a:spcBef>
              <a:buClr>
                <a:srgbClr val="000000"/>
              </a:buClr>
              <a:buFont typeface="Arial"/>
              <a:buNone/>
            </a:pPr>
            <a:r>
              <a:t/>
            </a:r>
            <a:endParaRPr/>
          </a:p>
          <a:p>
            <a:pPr lvl="8" indent="0" marL="0">
              <a:spcBef>
                <a:spcPts val="0"/>
              </a:spcBef>
              <a:buClr>
                <a:srgbClr val="000000"/>
              </a:buClr>
              <a:buFont typeface="Arial"/>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9" name="Shape 39"/>
        <p:cNvGrpSpPr/>
        <p:nvPr/>
      </p:nvGrpSpPr>
      <p:grpSpPr>
        <a:xfrm>
          <a:off y="0" x="0"/>
          <a:ext cy="0" cx="0"/>
          <a:chOff y="0" x="0"/>
          <a:chExt cy="0" cx="0"/>
        </a:xfrm>
      </p:grpSpPr>
      <p:sp>
        <p:nvSpPr>
          <p:cNvPr id="40" name="Shape 40"/>
          <p:cNvSpPr txBox="1"/>
          <p:nvPr>
            <p:ph type="title"/>
          </p:nvPr>
        </p:nvSpPr>
        <p:spPr>
          <a:xfrm>
            <a:off y="365125" x="838200"/>
            <a:ext cy="1325700" cx="10515599"/>
          </a:xfrm>
          <a:prstGeom prst="rect">
            <a:avLst/>
          </a:prstGeom>
          <a:noFill/>
          <a:ln>
            <a:noFill/>
          </a:ln>
        </p:spPr>
        <p:txBody>
          <a:bodyPr bIns="91425" rIns="91425" lIns="91425" t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 type="body"/>
          </p:nvPr>
        </p:nvSpPr>
        <p:spPr>
          <a:xfrm>
            <a:off y="1825625" x="838200"/>
            <a:ext cy="4351199" cx="5181600"/>
          </a:xfrm>
          <a:prstGeom prst="rect">
            <a:avLst/>
          </a:prstGeom>
          <a:noFill/>
          <a:ln>
            <a:noFill/>
          </a:ln>
        </p:spPr>
        <p:txBody>
          <a:bodyPr bIns="91425" rIns="91425" lIns="91425" tIns="91425" anchor="t" anchorCtr="0"/>
          <a:lstStyle>
            <a:lvl1pPr algn="l" rtl="0" indent="38100" marL="228600">
              <a:lnSpc>
                <a:spcPct val="90000"/>
              </a:lnSpc>
              <a:spcBef>
                <a:spcPts val="1000"/>
              </a:spcBef>
              <a:buClr>
                <a:schemeClr val="dk1"/>
              </a:buClr>
              <a:buFont typeface="Arial"/>
              <a:buChar char="•"/>
              <a:defRPr/>
            </a:lvl1pPr>
            <a:lvl2pPr algn="l" rtl="0" indent="12700" marL="685800">
              <a:lnSpc>
                <a:spcPct val="90000"/>
              </a:lnSpc>
              <a:spcBef>
                <a:spcPts val="500"/>
              </a:spcBef>
              <a:buClr>
                <a:schemeClr val="dk1"/>
              </a:buClr>
              <a:buFont typeface="Arial"/>
              <a:buChar char="•"/>
              <a:defRPr/>
            </a:lvl2pPr>
            <a:lvl3pPr algn="l" rtl="0" indent="-12700" marL="1143000">
              <a:lnSpc>
                <a:spcPct val="90000"/>
              </a:lnSpc>
              <a:spcBef>
                <a:spcPts val="500"/>
              </a:spcBef>
              <a:buClr>
                <a:schemeClr val="dk1"/>
              </a:buClr>
              <a:buFont typeface="Arial"/>
              <a:buChar char="•"/>
              <a:defRPr/>
            </a:lvl3pPr>
            <a:lvl4pPr algn="l" rtl="0" indent="-25400" marL="1600200">
              <a:lnSpc>
                <a:spcPct val="90000"/>
              </a:lnSpc>
              <a:spcBef>
                <a:spcPts val="500"/>
              </a:spcBef>
              <a:buClr>
                <a:schemeClr val="dk1"/>
              </a:buClr>
              <a:buFont typeface="Arial"/>
              <a:buChar char="•"/>
              <a:defRPr/>
            </a:lvl4pPr>
            <a:lvl5pPr algn="l" rtl="0" indent="-25400" marL="2057400">
              <a:lnSpc>
                <a:spcPct val="90000"/>
              </a:lnSpc>
              <a:spcBef>
                <a:spcPts val="500"/>
              </a:spcBef>
              <a:buClr>
                <a:schemeClr val="dk1"/>
              </a:buClr>
              <a:buFont typeface="Arial"/>
              <a:buChar char="•"/>
              <a:defRPr/>
            </a:lvl5pPr>
            <a:lvl6pPr algn="l" rtl="0" indent="-25400" marL="2514600">
              <a:lnSpc>
                <a:spcPct val="90000"/>
              </a:lnSpc>
              <a:spcBef>
                <a:spcPts val="500"/>
              </a:spcBef>
              <a:buClr>
                <a:schemeClr val="dk1"/>
              </a:buClr>
              <a:buFont typeface="Arial"/>
              <a:buChar char="•"/>
              <a:defRPr/>
            </a:lvl6pPr>
            <a:lvl7pPr algn="l" rtl="0" indent="-25400" marL="2971800">
              <a:lnSpc>
                <a:spcPct val="90000"/>
              </a:lnSpc>
              <a:spcBef>
                <a:spcPts val="500"/>
              </a:spcBef>
              <a:buClr>
                <a:schemeClr val="dk1"/>
              </a:buClr>
              <a:buFont typeface="Arial"/>
              <a:buChar char="•"/>
              <a:defRPr/>
            </a:lvl7pPr>
            <a:lvl8pPr algn="l" rtl="0" indent="-25400" marL="3429000">
              <a:lnSpc>
                <a:spcPct val="90000"/>
              </a:lnSpc>
              <a:spcBef>
                <a:spcPts val="500"/>
              </a:spcBef>
              <a:buClr>
                <a:schemeClr val="dk1"/>
              </a:buClr>
              <a:buFont typeface="Arial"/>
              <a:buChar char="•"/>
              <a:defRPr/>
            </a:lvl8pPr>
            <a:lvl9pPr algn="l" rtl="0" indent="-25400" marL="3886200">
              <a:lnSpc>
                <a:spcPct val="90000"/>
              </a:lnSpc>
              <a:spcBef>
                <a:spcPts val="500"/>
              </a:spcBef>
              <a:buClr>
                <a:schemeClr val="dk1"/>
              </a:buClr>
              <a:buFont typeface="Arial"/>
              <a:buChar char="•"/>
              <a:defRPr/>
            </a:lvl9pPr>
          </a:lstStyle>
          <a:p/>
        </p:txBody>
      </p:sp>
      <p:sp>
        <p:nvSpPr>
          <p:cNvPr id="42" name="Shape 42"/>
          <p:cNvSpPr txBox="1"/>
          <p:nvPr>
            <p:ph idx="2" type="body"/>
          </p:nvPr>
        </p:nvSpPr>
        <p:spPr>
          <a:xfrm>
            <a:off y="1825625" x="6172200"/>
            <a:ext cy="4351199" cx="5181600"/>
          </a:xfrm>
          <a:prstGeom prst="rect">
            <a:avLst/>
          </a:prstGeom>
          <a:noFill/>
          <a:ln>
            <a:noFill/>
          </a:ln>
        </p:spPr>
        <p:txBody>
          <a:bodyPr bIns="91425" rIns="91425" lIns="91425" tIns="91425" anchor="t" anchorCtr="0"/>
          <a:lstStyle>
            <a:lvl1pPr algn="l" rtl="0" indent="38100" marL="228600">
              <a:lnSpc>
                <a:spcPct val="90000"/>
              </a:lnSpc>
              <a:spcBef>
                <a:spcPts val="1000"/>
              </a:spcBef>
              <a:buClr>
                <a:schemeClr val="dk1"/>
              </a:buClr>
              <a:buFont typeface="Arial"/>
              <a:buChar char="•"/>
              <a:defRPr/>
            </a:lvl1pPr>
            <a:lvl2pPr algn="l" rtl="0" indent="12700" marL="685800">
              <a:lnSpc>
                <a:spcPct val="90000"/>
              </a:lnSpc>
              <a:spcBef>
                <a:spcPts val="500"/>
              </a:spcBef>
              <a:buClr>
                <a:schemeClr val="dk1"/>
              </a:buClr>
              <a:buFont typeface="Arial"/>
              <a:buChar char="•"/>
              <a:defRPr/>
            </a:lvl2pPr>
            <a:lvl3pPr algn="l" rtl="0" indent="-12700" marL="1143000">
              <a:lnSpc>
                <a:spcPct val="90000"/>
              </a:lnSpc>
              <a:spcBef>
                <a:spcPts val="500"/>
              </a:spcBef>
              <a:buClr>
                <a:schemeClr val="dk1"/>
              </a:buClr>
              <a:buFont typeface="Arial"/>
              <a:buChar char="•"/>
              <a:defRPr/>
            </a:lvl3pPr>
            <a:lvl4pPr algn="l" rtl="0" indent="-25400" marL="1600200">
              <a:lnSpc>
                <a:spcPct val="90000"/>
              </a:lnSpc>
              <a:spcBef>
                <a:spcPts val="500"/>
              </a:spcBef>
              <a:buClr>
                <a:schemeClr val="dk1"/>
              </a:buClr>
              <a:buFont typeface="Arial"/>
              <a:buChar char="•"/>
              <a:defRPr/>
            </a:lvl4pPr>
            <a:lvl5pPr algn="l" rtl="0" indent="-25400" marL="2057400">
              <a:lnSpc>
                <a:spcPct val="90000"/>
              </a:lnSpc>
              <a:spcBef>
                <a:spcPts val="500"/>
              </a:spcBef>
              <a:buClr>
                <a:schemeClr val="dk1"/>
              </a:buClr>
              <a:buFont typeface="Arial"/>
              <a:buChar char="•"/>
              <a:defRPr/>
            </a:lvl5pPr>
            <a:lvl6pPr algn="l" rtl="0" indent="-25400" marL="2514600">
              <a:lnSpc>
                <a:spcPct val="90000"/>
              </a:lnSpc>
              <a:spcBef>
                <a:spcPts val="500"/>
              </a:spcBef>
              <a:buClr>
                <a:schemeClr val="dk1"/>
              </a:buClr>
              <a:buFont typeface="Arial"/>
              <a:buChar char="•"/>
              <a:defRPr/>
            </a:lvl6pPr>
            <a:lvl7pPr algn="l" rtl="0" indent="-25400" marL="2971800">
              <a:lnSpc>
                <a:spcPct val="90000"/>
              </a:lnSpc>
              <a:spcBef>
                <a:spcPts val="500"/>
              </a:spcBef>
              <a:buClr>
                <a:schemeClr val="dk1"/>
              </a:buClr>
              <a:buFont typeface="Arial"/>
              <a:buChar char="•"/>
              <a:defRPr/>
            </a:lvl7pPr>
            <a:lvl8pPr algn="l" rtl="0" indent="-25400" marL="3429000">
              <a:lnSpc>
                <a:spcPct val="90000"/>
              </a:lnSpc>
              <a:spcBef>
                <a:spcPts val="500"/>
              </a:spcBef>
              <a:buClr>
                <a:schemeClr val="dk1"/>
              </a:buClr>
              <a:buFont typeface="Arial"/>
              <a:buChar char="•"/>
              <a:defRPr/>
            </a:lvl8pPr>
            <a:lvl9pPr algn="l" rtl="0" indent="-25400" marL="3886200">
              <a:lnSpc>
                <a:spcPct val="90000"/>
              </a:lnSpc>
              <a:spcBef>
                <a:spcPts val="500"/>
              </a:spcBef>
              <a:buClr>
                <a:schemeClr val="dk1"/>
              </a:buClr>
              <a:buFont typeface="Arial"/>
              <a:buChar char="•"/>
              <a:defRPr/>
            </a:lvl9pPr>
          </a:lstStyle>
          <a:p/>
        </p:txBody>
      </p:sp>
      <p:sp>
        <p:nvSpPr>
          <p:cNvPr id="43" name="Shape 43"/>
          <p:cNvSpPr txBox="1"/>
          <p:nvPr>
            <p:ph idx="10" type="dt"/>
          </p:nvPr>
        </p:nvSpPr>
        <p:spPr>
          <a:xfrm>
            <a:off y="6356350" x="838200"/>
            <a:ext cy="365099" cx="27431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44" name="Shape 44"/>
          <p:cNvSpPr txBox="1"/>
          <p:nvPr>
            <p:ph idx="11" type="ftr"/>
          </p:nvPr>
        </p:nvSpPr>
        <p:spPr>
          <a:xfrm>
            <a:off y="6356350" x="4038600"/>
            <a:ext cy="365099"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45" name="Shape 45"/>
          <p:cNvSpPr txBox="1"/>
          <p:nvPr>
            <p:ph idx="12" type="sldNum"/>
          </p:nvPr>
        </p:nvSpPr>
        <p:spPr>
          <a:xfrm>
            <a:off y="6356350" x="8610600"/>
            <a:ext cy="365099" cx="2743199"/>
          </a:xfrm>
          <a:prstGeom prst="rect">
            <a:avLst/>
          </a:prstGeom>
          <a:noFill/>
          <a:ln>
            <a:noFill/>
          </a:ln>
        </p:spPr>
        <p:txBody>
          <a:bodyPr bIns="91425" rIns="91425" lIns="91425" tIns="91425" anchor="ctr" anchorCtr="0">
            <a:noAutofit/>
          </a:bodyPr>
          <a:lstStyle/>
          <a:p>
            <a:pPr lvl="0" indent="0" marL="0">
              <a:spcBef>
                <a:spcPts val="0"/>
              </a:spcBef>
              <a:buClr>
                <a:srgbClr val="000000"/>
              </a:buClr>
              <a:buFont typeface="Arial"/>
              <a:buNone/>
            </a:pPr>
            <a:r>
              <a:t/>
            </a:r>
            <a:endParaRPr/>
          </a:p>
          <a:p>
            <a:pPr lvl="1" indent="0" marL="0">
              <a:spcBef>
                <a:spcPts val="0"/>
              </a:spcBef>
              <a:buClr>
                <a:srgbClr val="000000"/>
              </a:buClr>
              <a:buFont typeface="Arial"/>
              <a:buNone/>
            </a:pPr>
            <a:r>
              <a:t/>
            </a:r>
            <a:endParaRPr/>
          </a:p>
          <a:p>
            <a:pPr lvl="2" indent="0" marL="0">
              <a:spcBef>
                <a:spcPts val="0"/>
              </a:spcBef>
              <a:buClr>
                <a:srgbClr val="000000"/>
              </a:buClr>
              <a:buFont typeface="Arial"/>
              <a:buNone/>
            </a:pPr>
            <a:r>
              <a:t/>
            </a:r>
            <a:endParaRPr/>
          </a:p>
          <a:p>
            <a:pPr lvl="3" indent="0" marL="0">
              <a:spcBef>
                <a:spcPts val="0"/>
              </a:spcBef>
              <a:buClr>
                <a:srgbClr val="000000"/>
              </a:buClr>
              <a:buFont typeface="Arial"/>
              <a:buNone/>
            </a:pPr>
            <a:r>
              <a:t/>
            </a:r>
            <a:endParaRPr/>
          </a:p>
          <a:p>
            <a:pPr lvl="4" indent="0" marL="0">
              <a:spcBef>
                <a:spcPts val="0"/>
              </a:spcBef>
              <a:buClr>
                <a:srgbClr val="000000"/>
              </a:buClr>
              <a:buFont typeface="Arial"/>
              <a:buNone/>
            </a:pPr>
            <a:r>
              <a:t/>
            </a:r>
            <a:endParaRPr/>
          </a:p>
          <a:p>
            <a:pPr lvl="5" indent="0" marL="0">
              <a:spcBef>
                <a:spcPts val="0"/>
              </a:spcBef>
              <a:buClr>
                <a:srgbClr val="000000"/>
              </a:buClr>
              <a:buFont typeface="Arial"/>
              <a:buNone/>
            </a:pPr>
            <a:r>
              <a:t/>
            </a:r>
            <a:endParaRPr/>
          </a:p>
          <a:p>
            <a:pPr lvl="6" indent="0" marL="0">
              <a:spcBef>
                <a:spcPts val="0"/>
              </a:spcBef>
              <a:buClr>
                <a:srgbClr val="000000"/>
              </a:buClr>
              <a:buFont typeface="Arial"/>
              <a:buNone/>
            </a:pPr>
            <a:r>
              <a:t/>
            </a:r>
            <a:endParaRPr/>
          </a:p>
          <a:p>
            <a:pPr lvl="7" indent="0" marL="0">
              <a:spcBef>
                <a:spcPts val="0"/>
              </a:spcBef>
              <a:buClr>
                <a:srgbClr val="000000"/>
              </a:buClr>
              <a:buFont typeface="Arial"/>
              <a:buNone/>
            </a:pPr>
            <a:r>
              <a:t/>
            </a:r>
            <a:endParaRPr/>
          </a:p>
          <a:p>
            <a:pPr lvl="8" indent="0" marL="0">
              <a:spcBef>
                <a:spcPts val="0"/>
              </a:spcBef>
              <a:buClr>
                <a:srgbClr val="000000"/>
              </a:buClr>
              <a:buFont typeface="Arial"/>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6" name="Shape 46"/>
        <p:cNvGrpSpPr/>
        <p:nvPr/>
      </p:nvGrpSpPr>
      <p:grpSpPr>
        <a:xfrm>
          <a:off y="0" x="0"/>
          <a:ext cy="0" cx="0"/>
          <a:chOff y="0" x="0"/>
          <a:chExt cy="0" cx="0"/>
        </a:xfrm>
      </p:grpSpPr>
      <p:sp>
        <p:nvSpPr>
          <p:cNvPr id="47" name="Shape 47"/>
          <p:cNvSpPr txBox="1"/>
          <p:nvPr>
            <p:ph type="title"/>
          </p:nvPr>
        </p:nvSpPr>
        <p:spPr>
          <a:xfrm>
            <a:off y="365125" x="839787"/>
            <a:ext cy="1325700" cx="10515599"/>
          </a:xfrm>
          <a:prstGeom prst="rect">
            <a:avLst/>
          </a:prstGeom>
          <a:noFill/>
          <a:ln>
            <a:noFill/>
          </a:ln>
        </p:spPr>
        <p:txBody>
          <a:bodyPr bIns="91425" rIns="91425" lIns="91425" t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 type="body"/>
          </p:nvPr>
        </p:nvSpPr>
        <p:spPr>
          <a:xfrm>
            <a:off y="1681163" x="839787"/>
            <a:ext cy="823799" cx="5157900"/>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49" name="Shape 49"/>
          <p:cNvSpPr txBox="1"/>
          <p:nvPr>
            <p:ph idx="2" type="body"/>
          </p:nvPr>
        </p:nvSpPr>
        <p:spPr>
          <a:xfrm>
            <a:off y="2505075" x="839787"/>
            <a:ext cy="3684599" cx="5157900"/>
          </a:xfrm>
          <a:prstGeom prst="rect">
            <a:avLst/>
          </a:prstGeom>
          <a:noFill/>
          <a:ln>
            <a:noFill/>
          </a:ln>
        </p:spPr>
        <p:txBody>
          <a:bodyPr bIns="91425" rIns="91425" lIns="91425" tIns="91425" anchor="t" anchorCtr="0"/>
          <a:lstStyle>
            <a:lvl1pPr algn="l" rtl="0" indent="38100" marL="228600">
              <a:lnSpc>
                <a:spcPct val="90000"/>
              </a:lnSpc>
              <a:spcBef>
                <a:spcPts val="1000"/>
              </a:spcBef>
              <a:buClr>
                <a:schemeClr val="dk1"/>
              </a:buClr>
              <a:buFont typeface="Arial"/>
              <a:buChar char="•"/>
              <a:defRPr/>
            </a:lvl1pPr>
            <a:lvl2pPr algn="l" rtl="0" indent="12700" marL="685800">
              <a:lnSpc>
                <a:spcPct val="90000"/>
              </a:lnSpc>
              <a:spcBef>
                <a:spcPts val="500"/>
              </a:spcBef>
              <a:buClr>
                <a:schemeClr val="dk1"/>
              </a:buClr>
              <a:buFont typeface="Arial"/>
              <a:buChar char="•"/>
              <a:defRPr/>
            </a:lvl2pPr>
            <a:lvl3pPr algn="l" rtl="0" indent="-12700" marL="1143000">
              <a:lnSpc>
                <a:spcPct val="90000"/>
              </a:lnSpc>
              <a:spcBef>
                <a:spcPts val="500"/>
              </a:spcBef>
              <a:buClr>
                <a:schemeClr val="dk1"/>
              </a:buClr>
              <a:buFont typeface="Arial"/>
              <a:buChar char="•"/>
              <a:defRPr/>
            </a:lvl3pPr>
            <a:lvl4pPr algn="l" rtl="0" indent="-25400" marL="1600200">
              <a:lnSpc>
                <a:spcPct val="90000"/>
              </a:lnSpc>
              <a:spcBef>
                <a:spcPts val="500"/>
              </a:spcBef>
              <a:buClr>
                <a:schemeClr val="dk1"/>
              </a:buClr>
              <a:buFont typeface="Arial"/>
              <a:buChar char="•"/>
              <a:defRPr/>
            </a:lvl4pPr>
            <a:lvl5pPr algn="l" rtl="0" indent="-25400" marL="2057400">
              <a:lnSpc>
                <a:spcPct val="90000"/>
              </a:lnSpc>
              <a:spcBef>
                <a:spcPts val="500"/>
              </a:spcBef>
              <a:buClr>
                <a:schemeClr val="dk1"/>
              </a:buClr>
              <a:buFont typeface="Arial"/>
              <a:buChar char="•"/>
              <a:defRPr/>
            </a:lvl5pPr>
            <a:lvl6pPr algn="l" rtl="0" indent="-25400" marL="2514600">
              <a:lnSpc>
                <a:spcPct val="90000"/>
              </a:lnSpc>
              <a:spcBef>
                <a:spcPts val="500"/>
              </a:spcBef>
              <a:buClr>
                <a:schemeClr val="dk1"/>
              </a:buClr>
              <a:buFont typeface="Arial"/>
              <a:buChar char="•"/>
              <a:defRPr/>
            </a:lvl6pPr>
            <a:lvl7pPr algn="l" rtl="0" indent="-25400" marL="2971800">
              <a:lnSpc>
                <a:spcPct val="90000"/>
              </a:lnSpc>
              <a:spcBef>
                <a:spcPts val="500"/>
              </a:spcBef>
              <a:buClr>
                <a:schemeClr val="dk1"/>
              </a:buClr>
              <a:buFont typeface="Arial"/>
              <a:buChar char="•"/>
              <a:defRPr/>
            </a:lvl7pPr>
            <a:lvl8pPr algn="l" rtl="0" indent="-25400" marL="3429000">
              <a:lnSpc>
                <a:spcPct val="90000"/>
              </a:lnSpc>
              <a:spcBef>
                <a:spcPts val="500"/>
              </a:spcBef>
              <a:buClr>
                <a:schemeClr val="dk1"/>
              </a:buClr>
              <a:buFont typeface="Arial"/>
              <a:buChar char="•"/>
              <a:defRPr/>
            </a:lvl8pPr>
            <a:lvl9pPr algn="l" rtl="0" indent="-25400" marL="3886200">
              <a:lnSpc>
                <a:spcPct val="90000"/>
              </a:lnSpc>
              <a:spcBef>
                <a:spcPts val="500"/>
              </a:spcBef>
              <a:buClr>
                <a:schemeClr val="dk1"/>
              </a:buClr>
              <a:buFont typeface="Arial"/>
              <a:buChar char="•"/>
              <a:defRPr/>
            </a:lvl9pPr>
          </a:lstStyle>
          <a:p/>
        </p:txBody>
      </p:sp>
      <p:sp>
        <p:nvSpPr>
          <p:cNvPr id="50" name="Shape 50"/>
          <p:cNvSpPr txBox="1"/>
          <p:nvPr>
            <p:ph idx="3" type="body"/>
          </p:nvPr>
        </p:nvSpPr>
        <p:spPr>
          <a:xfrm>
            <a:off y="1681163" x="6172200"/>
            <a:ext cy="823799" cx="5183099"/>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51" name="Shape 51"/>
          <p:cNvSpPr txBox="1"/>
          <p:nvPr>
            <p:ph idx="4" type="body"/>
          </p:nvPr>
        </p:nvSpPr>
        <p:spPr>
          <a:xfrm>
            <a:off y="2505075" x="6172200"/>
            <a:ext cy="3684599" cx="5183099"/>
          </a:xfrm>
          <a:prstGeom prst="rect">
            <a:avLst/>
          </a:prstGeom>
          <a:noFill/>
          <a:ln>
            <a:noFill/>
          </a:ln>
        </p:spPr>
        <p:txBody>
          <a:bodyPr bIns="91425" rIns="91425" lIns="91425" tIns="91425" anchor="t" anchorCtr="0"/>
          <a:lstStyle>
            <a:lvl1pPr algn="l" rtl="0" indent="38100" marL="228600">
              <a:lnSpc>
                <a:spcPct val="90000"/>
              </a:lnSpc>
              <a:spcBef>
                <a:spcPts val="1000"/>
              </a:spcBef>
              <a:buClr>
                <a:schemeClr val="dk1"/>
              </a:buClr>
              <a:buFont typeface="Arial"/>
              <a:buChar char="•"/>
              <a:defRPr/>
            </a:lvl1pPr>
            <a:lvl2pPr algn="l" rtl="0" indent="12700" marL="685800">
              <a:lnSpc>
                <a:spcPct val="90000"/>
              </a:lnSpc>
              <a:spcBef>
                <a:spcPts val="500"/>
              </a:spcBef>
              <a:buClr>
                <a:schemeClr val="dk1"/>
              </a:buClr>
              <a:buFont typeface="Arial"/>
              <a:buChar char="•"/>
              <a:defRPr/>
            </a:lvl2pPr>
            <a:lvl3pPr algn="l" rtl="0" indent="-12700" marL="1143000">
              <a:lnSpc>
                <a:spcPct val="90000"/>
              </a:lnSpc>
              <a:spcBef>
                <a:spcPts val="500"/>
              </a:spcBef>
              <a:buClr>
                <a:schemeClr val="dk1"/>
              </a:buClr>
              <a:buFont typeface="Arial"/>
              <a:buChar char="•"/>
              <a:defRPr/>
            </a:lvl3pPr>
            <a:lvl4pPr algn="l" rtl="0" indent="-25400" marL="1600200">
              <a:lnSpc>
                <a:spcPct val="90000"/>
              </a:lnSpc>
              <a:spcBef>
                <a:spcPts val="500"/>
              </a:spcBef>
              <a:buClr>
                <a:schemeClr val="dk1"/>
              </a:buClr>
              <a:buFont typeface="Arial"/>
              <a:buChar char="•"/>
              <a:defRPr/>
            </a:lvl4pPr>
            <a:lvl5pPr algn="l" rtl="0" indent="-25400" marL="2057400">
              <a:lnSpc>
                <a:spcPct val="90000"/>
              </a:lnSpc>
              <a:spcBef>
                <a:spcPts val="500"/>
              </a:spcBef>
              <a:buClr>
                <a:schemeClr val="dk1"/>
              </a:buClr>
              <a:buFont typeface="Arial"/>
              <a:buChar char="•"/>
              <a:defRPr/>
            </a:lvl5pPr>
            <a:lvl6pPr algn="l" rtl="0" indent="-25400" marL="2514600">
              <a:lnSpc>
                <a:spcPct val="90000"/>
              </a:lnSpc>
              <a:spcBef>
                <a:spcPts val="500"/>
              </a:spcBef>
              <a:buClr>
                <a:schemeClr val="dk1"/>
              </a:buClr>
              <a:buFont typeface="Arial"/>
              <a:buChar char="•"/>
              <a:defRPr/>
            </a:lvl6pPr>
            <a:lvl7pPr algn="l" rtl="0" indent="-25400" marL="2971800">
              <a:lnSpc>
                <a:spcPct val="90000"/>
              </a:lnSpc>
              <a:spcBef>
                <a:spcPts val="500"/>
              </a:spcBef>
              <a:buClr>
                <a:schemeClr val="dk1"/>
              </a:buClr>
              <a:buFont typeface="Arial"/>
              <a:buChar char="•"/>
              <a:defRPr/>
            </a:lvl7pPr>
            <a:lvl8pPr algn="l" rtl="0" indent="-25400" marL="3429000">
              <a:lnSpc>
                <a:spcPct val="90000"/>
              </a:lnSpc>
              <a:spcBef>
                <a:spcPts val="500"/>
              </a:spcBef>
              <a:buClr>
                <a:schemeClr val="dk1"/>
              </a:buClr>
              <a:buFont typeface="Arial"/>
              <a:buChar char="•"/>
              <a:defRPr/>
            </a:lvl8pPr>
            <a:lvl9pPr algn="l" rtl="0" indent="-25400" marL="3886200">
              <a:lnSpc>
                <a:spcPct val="90000"/>
              </a:lnSpc>
              <a:spcBef>
                <a:spcPts val="500"/>
              </a:spcBef>
              <a:buClr>
                <a:schemeClr val="dk1"/>
              </a:buClr>
              <a:buFont typeface="Arial"/>
              <a:buChar char="•"/>
              <a:defRPr/>
            </a:lvl9pPr>
          </a:lstStyle>
          <a:p/>
        </p:txBody>
      </p:sp>
      <p:sp>
        <p:nvSpPr>
          <p:cNvPr id="52" name="Shape 52"/>
          <p:cNvSpPr txBox="1"/>
          <p:nvPr>
            <p:ph idx="10" type="dt"/>
          </p:nvPr>
        </p:nvSpPr>
        <p:spPr>
          <a:xfrm>
            <a:off y="6356350" x="838200"/>
            <a:ext cy="365099" cx="274319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53" name="Shape 53"/>
          <p:cNvSpPr txBox="1"/>
          <p:nvPr>
            <p:ph idx="11" type="ftr"/>
          </p:nvPr>
        </p:nvSpPr>
        <p:spPr>
          <a:xfrm>
            <a:off y="6356350" x="4038600"/>
            <a:ext cy="365099" cx="41148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54" name="Shape 54"/>
          <p:cNvSpPr txBox="1"/>
          <p:nvPr>
            <p:ph idx="12" type="sldNum"/>
          </p:nvPr>
        </p:nvSpPr>
        <p:spPr>
          <a:xfrm>
            <a:off y="6356350" x="8610600"/>
            <a:ext cy="365099" cx="2743199"/>
          </a:xfrm>
          <a:prstGeom prst="rect">
            <a:avLst/>
          </a:prstGeom>
          <a:noFill/>
          <a:ln>
            <a:noFill/>
          </a:ln>
        </p:spPr>
        <p:txBody>
          <a:bodyPr bIns="91425" rIns="91425" lIns="91425" tIns="91425" anchor="ctr" anchorCtr="0">
            <a:noAutofit/>
          </a:bodyPr>
          <a:lstStyle/>
          <a:p>
            <a:pPr lvl="0" indent="0" marL="0">
              <a:spcBef>
                <a:spcPts val="0"/>
              </a:spcBef>
              <a:buClr>
                <a:srgbClr val="000000"/>
              </a:buClr>
              <a:buFont typeface="Arial"/>
              <a:buNone/>
            </a:pPr>
            <a:r>
              <a:t/>
            </a:r>
            <a:endParaRPr/>
          </a:p>
          <a:p>
            <a:pPr lvl="1" indent="0" marL="0">
              <a:spcBef>
                <a:spcPts val="0"/>
              </a:spcBef>
              <a:buClr>
                <a:srgbClr val="000000"/>
              </a:buClr>
              <a:buFont typeface="Arial"/>
              <a:buNone/>
            </a:pPr>
            <a:r>
              <a:t/>
            </a:r>
            <a:endParaRPr/>
          </a:p>
          <a:p>
            <a:pPr lvl="2" indent="0" marL="0">
              <a:spcBef>
                <a:spcPts val="0"/>
              </a:spcBef>
              <a:buClr>
                <a:srgbClr val="000000"/>
              </a:buClr>
              <a:buFont typeface="Arial"/>
              <a:buNone/>
            </a:pPr>
            <a:r>
              <a:t/>
            </a:r>
            <a:endParaRPr/>
          </a:p>
          <a:p>
            <a:pPr lvl="3" indent="0" marL="0">
              <a:spcBef>
                <a:spcPts val="0"/>
              </a:spcBef>
              <a:buClr>
                <a:srgbClr val="000000"/>
              </a:buClr>
              <a:buFont typeface="Arial"/>
              <a:buNone/>
            </a:pPr>
            <a:r>
              <a:t/>
            </a:r>
            <a:endParaRPr/>
          </a:p>
          <a:p>
            <a:pPr lvl="4" indent="0" marL="0">
              <a:spcBef>
                <a:spcPts val="0"/>
              </a:spcBef>
              <a:buClr>
                <a:srgbClr val="000000"/>
              </a:buClr>
              <a:buFont typeface="Arial"/>
              <a:buNone/>
            </a:pPr>
            <a:r>
              <a:t/>
            </a:r>
            <a:endParaRPr/>
          </a:p>
          <a:p>
            <a:pPr lvl="5" indent="0" marL="0">
              <a:spcBef>
                <a:spcPts val="0"/>
              </a:spcBef>
              <a:buClr>
                <a:srgbClr val="000000"/>
              </a:buClr>
              <a:buFont typeface="Arial"/>
              <a:buNone/>
            </a:pPr>
            <a:r>
              <a:t/>
            </a:r>
            <a:endParaRPr/>
          </a:p>
          <a:p>
            <a:pPr lvl="6" indent="0" marL="0">
              <a:spcBef>
                <a:spcPts val="0"/>
              </a:spcBef>
              <a:buClr>
                <a:srgbClr val="000000"/>
              </a:buClr>
              <a:buFont typeface="Arial"/>
              <a:buNone/>
            </a:pPr>
            <a:r>
              <a:t/>
            </a:r>
            <a:endParaRPr/>
          </a:p>
          <a:p>
            <a:pPr lvl="7" indent="0" marL="0">
              <a:spcBef>
                <a:spcPts val="0"/>
              </a:spcBef>
              <a:buClr>
                <a:srgbClr val="000000"/>
              </a:buClr>
              <a:buFont typeface="Arial"/>
              <a:buNone/>
            </a:pPr>
            <a:r>
              <a:t/>
            </a:r>
            <a:endParaRPr/>
          </a:p>
          <a:p>
            <a:pPr lvl="8" indent="0" marL="0">
              <a:spcBef>
                <a:spcPts val="0"/>
              </a:spcBef>
              <a:buClr>
                <a:srgbClr val="000000"/>
              </a:buClr>
              <a:buFont typeface="Arial"/>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theme/theme1.xml" Type="http://schemas.openxmlformats.org/officeDocument/2006/relationships/theme" Id="rId10"/><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t="50%" b="50%" r="50%" l="50%"/>
          </a:path>
          <a:tileRect/>
        </a:gra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609600"/>
            <a:ext cy="1143000" cx="10972799"/>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10" name="Shape 10"/>
          <p:cNvSpPr txBox="1"/>
          <p:nvPr>
            <p:ph idx="1" type="body"/>
          </p:nvPr>
        </p:nvSpPr>
        <p:spPr>
          <a:xfrm>
            <a:off y="1600200" x="609600"/>
            <a:ext cy="4967700" cx="10972799"/>
          </a:xfrm>
          <a:prstGeom prst="rect">
            <a:avLst/>
          </a:prstGeom>
          <a:noFill/>
          <a:ln>
            <a:noFill/>
          </a:ln>
        </p:spPr>
        <p:txBody>
          <a:bodyPr bIns="91425" rIns="91425" lIns="91425" t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11" name="Shape 11"/>
          <p:cNvSpPr txBox="1"/>
          <p:nvPr>
            <p:ph idx="12" type="sldNum"/>
          </p:nvPr>
        </p:nvSpPr>
        <p:spPr>
          <a:xfrm>
            <a:off y="6333134" x="11409055"/>
            <a:ext cy="524699" cx="731700"/>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US"/>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 Target="../media/image01.jpg" Type="http://schemas.openxmlformats.org/officeDocument/2006/relationships/image" Id="rId4"/><Relationship Target="../media/image06.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 Target="../media/image08.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 Target="../media/image20.png" Type="http://schemas.openxmlformats.org/officeDocument/2006/relationships/image" Id="rId4"/><Relationship Target="../media/image19.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 Target="../media/image09.gif"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9.xml" Type="http://schemas.openxmlformats.org/officeDocument/2006/relationships/slideLayout" Id="rId1"/><Relationship Target="../media/image10.png" Type="http://schemas.openxmlformats.org/officeDocument/2006/relationships/image" Id="rId4"/><Relationship Target="../media/image16.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7.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9.xml" Type="http://schemas.openxmlformats.org/officeDocument/2006/relationships/slideLayout" Id="rId1"/><Relationship Target="../media/image14.png" Type="http://schemas.openxmlformats.org/officeDocument/2006/relationships/image" Id="rId4"/><Relationship Target="../media/image17.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7.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7.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7.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7.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7.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7.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9.xml" Type="http://schemas.openxmlformats.org/officeDocument/2006/relationships/slideLayout" Id="rId1"/><Relationship Target="../media/image13.jp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7.xml" Type="http://schemas.openxmlformats.org/officeDocument/2006/relationships/slideLayout" Id="rId1"/><Relationship Target="http://lroc.sese.asu.edu/" Type="http://schemas.openxmlformats.org/officeDocument/2006/relationships/hyperlink" TargetMode="External"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 Target="../media/image00.png" Type="http://schemas.openxmlformats.org/officeDocument/2006/relationships/image" Id="rId4"/><Relationship Target="../media/image02.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4"/><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5.png" Type="http://schemas.openxmlformats.org/officeDocument/2006/relationships/image" Id="rId3"/><Relationship Target="../media/image11.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5" name="Shape 55"/>
        <p:cNvGrpSpPr/>
        <p:nvPr/>
      </p:nvGrpSpPr>
      <p:grpSpPr>
        <a:xfrm>
          <a:off y="0" x="0"/>
          <a:ext cy="0" cx="0"/>
          <a:chOff y="0" x="0"/>
          <a:chExt cy="0" cx="0"/>
        </a:xfrm>
      </p:grpSpPr>
      <p:pic>
        <p:nvPicPr>
          <p:cNvPr id="56" name="Shape 56"/>
          <p:cNvPicPr preferRelativeResize="0"/>
          <p:nvPr/>
        </p:nvPicPr>
        <p:blipFill rotWithShape="1">
          <a:blip r:embed="rId3">
            <a:alphaModFix/>
          </a:blip>
          <a:srcRect t="0" b="0" r="0" l="0"/>
          <a:stretch/>
        </p:blipFill>
        <p:spPr>
          <a:xfrm>
            <a:off y="618954" x="914400"/>
            <a:ext cy="5976145" cx="6288408"/>
          </a:xfrm>
          <a:prstGeom prst="rect">
            <a:avLst/>
          </a:prstGeom>
          <a:noFill/>
          <a:ln>
            <a:noFill/>
          </a:ln>
        </p:spPr>
      </p:pic>
      <p:sp>
        <p:nvSpPr>
          <p:cNvPr id="57" name="Shape 57"/>
          <p:cNvSpPr txBox="1"/>
          <p:nvPr/>
        </p:nvSpPr>
        <p:spPr>
          <a:xfrm>
            <a:off y="2819400" x="7391400"/>
            <a:ext cy="3276900" cx="4678636"/>
          </a:xfrm>
          <a:prstGeom prst="rect">
            <a:avLst/>
          </a:prstGeom>
          <a:noFill/>
          <a:ln>
            <a:noFill/>
          </a:ln>
        </p:spPr>
        <p:txBody>
          <a:bodyPr bIns="45700" rIns="91425" lIns="91425" tIns="45700" anchor="t" anchorCtr="0">
            <a:noAutofit/>
          </a:bodyPr>
          <a:lstStyle/>
          <a:p>
            <a:pPr algn="l" rtl="0" lvl="1"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Natalie Gallegos,</a:t>
            </a:r>
          </a:p>
          <a:p>
            <a:pPr algn="l" rtl="0" lvl="1"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Tony Liang,</a:t>
            </a:r>
          </a:p>
          <a:p>
            <a:pPr algn="l" rtl="0" lvl="1"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Marvin Mendez,</a:t>
            </a:r>
          </a:p>
          <a:p>
            <a:pPr algn="l" rtl="0" lvl="1"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Raul Ornelas,</a:t>
            </a:r>
          </a:p>
          <a:p>
            <a:pPr algn="l" rtl="0" lvl="1"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Alberto Serrano</a:t>
            </a:r>
          </a:p>
          <a:p>
            <a:pPr algn="ctr" rtl="0" lvl="0" marR="0" indent="0" marL="0">
              <a:lnSpc>
                <a:spcPct val="115000"/>
              </a:lnSpc>
              <a:spcBef>
                <a:spcPts val="0"/>
              </a:spcBef>
              <a:spcAft>
                <a:spcPts val="0"/>
              </a:spcAft>
              <a:buClr>
                <a:schemeClr val="dk1"/>
              </a:buClr>
              <a:buFont typeface="Arial"/>
              <a:buNone/>
            </a:pPr>
            <a:r>
              <a:t/>
            </a:r>
            <a:endParaRPr strike="noStrike" u="none" b="0" cap="none" baseline="0" sz="1800" i="0">
              <a:solidFill>
                <a:srgbClr val="FFFF00"/>
              </a:solidFill>
              <a:latin typeface="Calibri"/>
              <a:ea typeface="Calibri"/>
              <a:cs typeface="Calibri"/>
              <a:sym typeface="Calibri"/>
              <a:rtl val="0"/>
            </a:endParaRPr>
          </a:p>
          <a:p>
            <a:pPr algn="l" rtl="0" lvl="0"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Sponsor:  Jet Propulsion Lab (JPL)</a:t>
            </a:r>
          </a:p>
          <a:p>
            <a:pPr algn="l" rtl="0" lvl="0"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Advisors: E. Kang, R. Cross</a:t>
            </a:r>
          </a:p>
          <a:p>
            <a:pPr algn="l" rtl="0" lvl="0" marR="0" indent="0" marL="0">
              <a:lnSpc>
                <a:spcPct val="115000"/>
              </a:lnSpc>
              <a:spcBef>
                <a:spcPts val="0"/>
              </a:spcBef>
              <a:spcAft>
                <a:spcPts val="0"/>
              </a:spcAft>
              <a:buClr>
                <a:schemeClr val="dk1"/>
              </a:buClr>
              <a:buSzPct val="25000"/>
              <a:buFont typeface="Arial"/>
              <a:buNone/>
            </a:pPr>
            <a:r>
              <a:rPr strike="noStrike" u="none" b="0" cap="none" baseline="0" sz="1800" lang="en-US" i="0">
                <a:solidFill>
                  <a:srgbClr val="FFFF00"/>
                </a:solidFill>
                <a:latin typeface="Calibri"/>
                <a:ea typeface="Calibri"/>
                <a:cs typeface="Calibri"/>
                <a:sym typeface="Calibri"/>
                <a:rtl val="0"/>
              </a:rPr>
              <a:t>Liaisons: E. Law, S. Malhotra, 	G. W. Chang</a:t>
            </a:r>
          </a:p>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58" name="Shape 58"/>
          <p:cNvSpPr txBox="1"/>
          <p:nvPr>
            <p:ph type="title"/>
          </p:nvPr>
        </p:nvSpPr>
        <p:spPr>
          <a:xfrm>
            <a:off y="76200" x="770125"/>
            <a:ext cy="1943699" cx="6852900"/>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Impact"/>
              <a:buNone/>
            </a:pPr>
            <a:r>
              <a:rPr strike="noStrike" u="none" b="0" cap="none" baseline="0" sz="4800" lang="en-US" i="0">
                <a:solidFill>
                  <a:srgbClr val="FFFF00"/>
                </a:solidFill>
                <a:latin typeface="Impact"/>
                <a:ea typeface="Impact"/>
                <a:cs typeface="Impact"/>
                <a:sym typeface="Impact"/>
                <a:rtl val="0"/>
              </a:rPr>
              <a:t>Lunar Image Processing </a:t>
            </a:r>
            <a:br>
              <a:rPr strike="noStrike" u="none" b="0" cap="none" baseline="0" sz="4800" lang="en-US" i="0">
                <a:solidFill>
                  <a:srgbClr val="FFFF00"/>
                </a:solidFill>
                <a:latin typeface="Impact"/>
                <a:ea typeface="Impact"/>
                <a:cs typeface="Impact"/>
                <a:sym typeface="Impact"/>
                <a:rtl val="0"/>
              </a:rPr>
            </a:br>
            <a:r>
              <a:rPr strike="noStrike" u="none" b="0" cap="none" baseline="0" sz="4800" lang="en-US" i="0">
                <a:solidFill>
                  <a:srgbClr val="FFFF00"/>
                </a:solidFill>
                <a:latin typeface="Impact"/>
                <a:ea typeface="Impact"/>
                <a:cs typeface="Impact"/>
                <a:sym typeface="Impact"/>
                <a:rtl val="0"/>
              </a:rPr>
              <a:t>Feature Detection</a:t>
            </a:r>
          </a:p>
        </p:txBody>
      </p:sp>
      <p:pic>
        <p:nvPicPr>
          <p:cNvPr id="59" name="Shape 59"/>
          <p:cNvPicPr preferRelativeResize="0"/>
          <p:nvPr/>
        </p:nvPicPr>
        <p:blipFill>
          <a:blip r:embed="rId4">
            <a:alphaModFix/>
          </a:blip>
          <a:stretch>
            <a:fillRect/>
          </a:stretch>
        </p:blipFill>
        <p:spPr>
          <a:xfrm>
            <a:off y="2886775" x="9911225"/>
            <a:ext cy="1440500" cx="1440500"/>
          </a:xfrm>
          <a:prstGeom prst="rect">
            <a:avLst/>
          </a:prstGeom>
          <a:noFill/>
          <a:ln>
            <a:noFill/>
          </a:ln>
        </p:spPr>
      </p:pic>
    </p:spTree>
  </p:cSld>
  <p:clrMapOvr>
    <a:masterClrMapping/>
  </p:clrMapOvr>
  <p:transition spd="slow">
    <p:push/>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3300"/>
                                        <p:tgtEl>
                                          <p:spTgt spid="56"/>
                                        </p:tgtEl>
                                      </p:cBhvr>
                                    </p:animEffect>
                                  </p:childTnLst>
                                </p:cTn>
                              </p:par>
                            </p:childTnLst>
                          </p:cTn>
                        </p:par>
                        <p:par>
                          <p:cTn fill="hold">
                            <p:stCondLst>
                              <p:cond delay="3300"/>
                            </p:stCondLst>
                            <p:childTnLst>
                              <p:par>
                                <p:cTn presetID="10" fill="hold" presetSubtype="0" presetClass="entr"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3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type="title"/>
          </p:nvPr>
        </p:nvSpPr>
        <p:spPr>
          <a:xfrm>
            <a:off y="-130692" x="146707"/>
            <a:ext cy="1059300" cx="11543699"/>
          </a:xfrm>
          <a:prstGeom prst="rect">
            <a:avLst/>
          </a:prstGeom>
          <a:noFill/>
          <a:ln>
            <a:noFill/>
          </a:ln>
        </p:spPr>
        <p:txBody>
          <a:bodyPr bIns="121875" rIns="121875" lIns="121875" tIns="121875" anchor="b"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800" lang="en-US" i="0">
                <a:solidFill>
                  <a:schemeClr val="dk1"/>
                </a:solidFill>
                <a:latin typeface="Calibri"/>
                <a:ea typeface="Calibri"/>
                <a:cs typeface="Calibri"/>
                <a:sym typeface="Calibri"/>
                <a:rtl val="0"/>
              </a:rPr>
              <a:t>Ellipse Bounding Algorithm - Ellipse Fitting</a:t>
            </a:r>
          </a:p>
        </p:txBody>
      </p:sp>
      <p:sp>
        <p:nvSpPr>
          <p:cNvPr id="157" name="Shape 157"/>
          <p:cNvSpPr txBox="1"/>
          <p:nvPr>
            <p:ph idx="1" type="body"/>
          </p:nvPr>
        </p:nvSpPr>
        <p:spPr>
          <a:xfrm>
            <a:off y="1371600" x="274325"/>
            <a:ext cy="5260800" cx="7245300"/>
          </a:xfrm>
          <a:prstGeom prst="rect">
            <a:avLst/>
          </a:prstGeom>
          <a:noFill/>
          <a:ln>
            <a:noFill/>
          </a:ln>
        </p:spPr>
        <p:txBody>
          <a:bodyPr bIns="121875" rIns="121875" lIns="121875" tIns="121875" anchor="t" anchorCtr="0">
            <a:noAutofit/>
          </a:bodyPr>
          <a:lstStyle/>
          <a:p>
            <a:pPr algn="l" rtl="0" lvl="0" marR="0" indent="-228600" marL="228600">
              <a:lnSpc>
                <a:spcPct val="90000"/>
              </a:lnSpc>
              <a:spcBef>
                <a:spcPts val="0"/>
              </a:spcBef>
              <a:spcAft>
                <a:spcPts val="0"/>
              </a:spcAft>
              <a:buClr>
                <a:schemeClr val="dk1"/>
              </a:buClr>
              <a:buSzPct val="25000"/>
              <a:buFont typeface="Arial"/>
              <a:buNone/>
            </a:pPr>
            <a:r>
              <a:rPr strike="noStrike" u="none" b="0" cap="none" baseline="0" sz="2800" lang="en-US" i="0">
                <a:solidFill>
                  <a:schemeClr val="dk1"/>
                </a:solidFill>
                <a:latin typeface="Calibri"/>
                <a:ea typeface="Calibri"/>
                <a:cs typeface="Calibri"/>
                <a:sym typeface="Calibri"/>
                <a:rtl val="0"/>
              </a:rPr>
              <a:t>After image processing, we proceed on to </a:t>
            </a:r>
            <a:r>
              <a:rPr sz="2800" lang="en-US">
                <a:solidFill>
                  <a:schemeClr val="dk1"/>
                </a:solidFill>
                <a:latin typeface="Calibri"/>
                <a:ea typeface="Calibri"/>
                <a:cs typeface="Calibri"/>
                <a:sym typeface="Calibri"/>
                <a:rtl val="0"/>
              </a:rPr>
              <a:t>fitting</a:t>
            </a:r>
            <a:r>
              <a:rPr strike="noStrike" u="none" b="0" cap="none" baseline="0" sz="2800" lang="en-US" i="0">
                <a:solidFill>
                  <a:schemeClr val="dk1"/>
                </a:solidFill>
                <a:latin typeface="Calibri"/>
                <a:ea typeface="Calibri"/>
                <a:cs typeface="Calibri"/>
                <a:sym typeface="Calibri"/>
                <a:rtl val="0"/>
              </a:rPr>
              <a:t> the ellipses</a:t>
            </a:r>
          </a:p>
          <a:p>
            <a:pPr algn="l" rtl="0" lvl="0" marR="0" indent="-228600" marL="228600">
              <a:lnSpc>
                <a:spcPct val="90000"/>
              </a:lnSpc>
              <a:spcBef>
                <a:spcPts val="0"/>
              </a:spcBef>
              <a:spcAft>
                <a:spcPts val="0"/>
              </a:spcAft>
              <a:buClr>
                <a:schemeClr val="dk1"/>
              </a:buClr>
              <a:buFont typeface="Arial"/>
              <a:buNone/>
            </a:pPr>
            <a:r>
              <a:t/>
            </a:r>
            <a:endParaRPr strike="noStrike" u="none" b="0" cap="none" baseline="0" sz="2800" i="0">
              <a:solidFill>
                <a:schemeClr val="dk1"/>
              </a:solidFill>
              <a:latin typeface="Calibri"/>
              <a:ea typeface="Calibri"/>
              <a:cs typeface="Calibri"/>
              <a:sym typeface="Calibri"/>
              <a:rtl val="0"/>
            </a:endParaRPr>
          </a:p>
          <a:p>
            <a:pPr algn="l" rtl="0" lvl="0" marR="0" indent="-228600" marL="228600">
              <a:lnSpc>
                <a:spcPct val="90000"/>
              </a:lnSpc>
              <a:spcBef>
                <a:spcPts val="0"/>
              </a:spcBef>
              <a:spcAft>
                <a:spcPts val="0"/>
              </a:spcAft>
              <a:buClr>
                <a:schemeClr val="dk1"/>
              </a:buClr>
              <a:buSzPct val="25000"/>
              <a:buFont typeface="Arial"/>
              <a:buNone/>
            </a:pPr>
            <a:r>
              <a:rPr strike="noStrike" u="none" b="0" cap="none" baseline="0" sz="2400" lang="en-US" i="0">
                <a:solidFill>
                  <a:schemeClr val="dk1"/>
                </a:solidFill>
                <a:latin typeface="Calibri"/>
                <a:ea typeface="Calibri"/>
                <a:cs typeface="Calibri"/>
                <a:sym typeface="Calibri"/>
                <a:rtl val="0"/>
              </a:rPr>
              <a:t>-We partnered light and dark patches which had the best match together</a:t>
            </a:r>
          </a:p>
          <a:p>
            <a:pPr algn="l" rtl="0" lvl="0" marR="0" indent="-228600" marL="228600">
              <a:lnSpc>
                <a:spcPct val="90000"/>
              </a:lnSpc>
              <a:spcBef>
                <a:spcPts val="0"/>
              </a:spcBef>
              <a:spcAft>
                <a:spcPts val="0"/>
              </a:spcAft>
              <a:buClr>
                <a:schemeClr val="dk1"/>
              </a:buClr>
              <a:buSzPct val="25000"/>
              <a:buFont typeface="Arial"/>
              <a:buNone/>
            </a:pPr>
            <a:r>
              <a:rPr strike="noStrike" u="none" b="0" cap="none" baseline="0" sz="2400" lang="en-US" i="0">
                <a:solidFill>
                  <a:schemeClr val="dk1"/>
                </a:solidFill>
                <a:latin typeface="Calibri"/>
                <a:ea typeface="Calibri"/>
                <a:cs typeface="Calibri"/>
                <a:sym typeface="Calibri"/>
                <a:rtl val="0"/>
              </a:rPr>
              <a:t>-Used ellipse fitting methods to draw ellipses around the potential craters</a:t>
            </a:r>
          </a:p>
          <a:p>
            <a:pPr algn="l" rtl="0" lvl="0" marR="0" indent="-228600" marL="228600">
              <a:lnSpc>
                <a:spcPct val="90000"/>
              </a:lnSpc>
              <a:spcBef>
                <a:spcPts val="0"/>
              </a:spcBef>
              <a:spcAft>
                <a:spcPts val="0"/>
              </a:spcAft>
              <a:buClr>
                <a:schemeClr val="dk1"/>
              </a:buClr>
              <a:buSzPct val="25000"/>
              <a:buFont typeface="Arial"/>
              <a:buNone/>
            </a:pPr>
            <a:r>
              <a:rPr strike="noStrike" u="none" b="0" cap="none" baseline="0" sz="2400" lang="en-US" i="0">
                <a:solidFill>
                  <a:schemeClr val="dk1"/>
                </a:solidFill>
                <a:latin typeface="Calibri"/>
                <a:ea typeface="Calibri"/>
                <a:cs typeface="Calibri"/>
                <a:sym typeface="Calibri"/>
                <a:rtl val="0"/>
              </a:rPr>
              <a:t>-We save the craters into a list</a:t>
            </a:r>
          </a:p>
          <a:p>
            <a:pPr algn="l" rtl="0" lvl="0" marR="0" indent="-228600" marL="228600">
              <a:lnSpc>
                <a:spcPct val="90000"/>
              </a:lnSpc>
              <a:spcBef>
                <a:spcPts val="0"/>
              </a:spcBef>
              <a:spcAft>
                <a:spcPts val="0"/>
              </a:spcAft>
              <a:buClr>
                <a:schemeClr val="dk1"/>
              </a:buClr>
              <a:buFont typeface="Arial"/>
              <a:buNone/>
            </a:pPr>
            <a:r>
              <a:t/>
            </a:r>
            <a:endParaRPr strike="noStrike" u="none" b="0" cap="none" baseline="0" sz="1400" i="0">
              <a:solidFill>
                <a:srgbClr val="000000"/>
              </a:solidFill>
              <a:latin typeface="Arial"/>
              <a:ea typeface="Arial"/>
              <a:cs typeface="Arial"/>
              <a:sym typeface="Arial"/>
              <a:rtl val="0"/>
            </a:endParaRPr>
          </a:p>
          <a:p>
            <a:pPr algn="l" rtl="0" lvl="0" marR="0" indent="-228600" marL="228600">
              <a:lnSpc>
                <a:spcPct val="90000"/>
              </a:lnSpc>
              <a:spcBef>
                <a:spcPts val="0"/>
              </a:spcBef>
              <a:spcAft>
                <a:spcPts val="0"/>
              </a:spcAft>
              <a:buClr>
                <a:schemeClr val="dk1"/>
              </a:buClr>
              <a:buFont typeface="Arial"/>
              <a:buNone/>
            </a:pPr>
            <a:r>
              <a:t/>
            </a:r>
            <a:endParaRPr strike="noStrike" u="none" b="0" cap="none" baseline="0" sz="2400" i="0">
              <a:solidFill>
                <a:schemeClr val="dk1"/>
              </a:solidFill>
              <a:latin typeface="Calibri"/>
              <a:ea typeface="Calibri"/>
              <a:cs typeface="Calibri"/>
              <a:sym typeface="Calibri"/>
              <a:rtl val="0"/>
            </a:endParaRPr>
          </a:p>
          <a:p>
            <a:pPr algn="l" rtl="0" lvl="0" marR="0" indent="-228600" marL="228600">
              <a:lnSpc>
                <a:spcPct val="90000"/>
              </a:lnSpc>
              <a:spcBef>
                <a:spcPts val="0"/>
              </a:spcBef>
              <a:spcAft>
                <a:spcPts val="0"/>
              </a:spcAft>
              <a:buClr>
                <a:schemeClr val="dk1"/>
              </a:buClr>
              <a:buFont typeface="Arial"/>
              <a:buNone/>
            </a:pPr>
            <a:r>
              <a:t/>
            </a:r>
            <a:endParaRPr strike="noStrike" u="none" b="0" cap="none" baseline="0" sz="1400" i="0">
              <a:solidFill>
                <a:srgbClr val="000000"/>
              </a:solidFill>
              <a:latin typeface="Arial"/>
              <a:ea typeface="Arial"/>
              <a:cs typeface="Arial"/>
              <a:sym typeface="Arial"/>
              <a:rtl val="0"/>
            </a:endParaRPr>
          </a:p>
        </p:txBody>
      </p:sp>
      <p:pic>
        <p:nvPicPr>
          <p:cNvPr id="158" name="Shape 158"/>
          <p:cNvPicPr preferRelativeResize="0"/>
          <p:nvPr/>
        </p:nvPicPr>
        <p:blipFill rotWithShape="1">
          <a:blip r:embed="rId3">
            <a:alphaModFix/>
          </a:blip>
          <a:srcRect t="0" b="0" r="0" l="0"/>
          <a:stretch/>
        </p:blipFill>
        <p:spPr>
          <a:xfrm>
            <a:off y="928600" x="8026757"/>
            <a:ext cy="5703600" cx="33585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ph type="title"/>
          </p:nvPr>
        </p:nvSpPr>
        <p:spPr>
          <a:xfrm>
            <a:off y="152400" x="340212"/>
            <a:ext cy="710099" cx="11201399"/>
          </a:xfrm>
          <a:prstGeom prst="rect">
            <a:avLst/>
          </a:prstGeom>
          <a:noFill/>
          <a:ln>
            <a:noFill/>
          </a:ln>
        </p:spPr>
        <p:txBody>
          <a:bodyPr bIns="121875" rIns="121875" lIns="121875" tIns="121875" anchor="b"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Ellipse Bounding Algorithm - Preliminary Results</a:t>
            </a:r>
          </a:p>
        </p:txBody>
      </p:sp>
      <p:pic>
        <p:nvPicPr>
          <p:cNvPr id="164" name="Shape 164"/>
          <p:cNvPicPr preferRelativeResize="0"/>
          <p:nvPr/>
        </p:nvPicPr>
        <p:blipFill rotWithShape="1">
          <a:blip r:embed="rId3">
            <a:alphaModFix/>
          </a:blip>
          <a:srcRect t="0" b="0" r="0" l="0"/>
          <a:stretch/>
        </p:blipFill>
        <p:spPr>
          <a:xfrm>
            <a:off y="762000" x="1738081"/>
            <a:ext cy="5770499" cx="8387399"/>
          </a:xfrm>
          <a:prstGeom prst="rect">
            <a:avLst/>
          </a:prstGeom>
          <a:noFill/>
          <a:ln>
            <a:noFill/>
          </a:ln>
        </p:spPr>
      </p:pic>
      <p:sp>
        <p:nvSpPr>
          <p:cNvPr id="165" name="Shape 165"/>
          <p:cNvSpPr txBox="1"/>
          <p:nvPr/>
        </p:nvSpPr>
        <p:spPr>
          <a:xfrm>
            <a:off y="6532575" x="1738075"/>
            <a:ext cy="313799" cx="3008399"/>
          </a:xfrm>
          <a:prstGeom prst="rect">
            <a:avLst/>
          </a:prstGeom>
          <a:noFill/>
          <a:ln>
            <a:noFill/>
          </a:ln>
        </p:spPr>
        <p:txBody>
          <a:bodyPr bIns="91425" rIns="91425" lIns="91425" tIns="91425" anchor="ctr" anchorCtr="0">
            <a:noAutofit/>
          </a:bodyPr>
          <a:lstStyle/>
          <a:p>
            <a:pPr rtl="0" lvl="0">
              <a:spcBef>
                <a:spcPts val="0"/>
              </a:spcBef>
              <a:buNone/>
            </a:pPr>
            <a:r>
              <a:rPr sz="1100" lang="en-US">
                <a:solidFill>
                  <a:schemeClr val="dk1"/>
                </a:solidFill>
              </a:rPr>
              <a:t>[LROC]M1142546992LE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B0D8FC"/>
            </a:gs>
            <a:gs pos="50000">
              <a:srgbClr val="D0E7FD"/>
            </a:gs>
            <a:gs pos="100000">
              <a:srgbClr val="E9F4FD"/>
            </a:gs>
          </a:gsLst>
          <a:lin ang="5400000" scaled="0"/>
        </a:gradFill>
      </p:bgPr>
    </p:bg>
    <p:spTree>
      <p:nvGrpSpPr>
        <p:cNvPr id="169" name="Shape 169"/>
        <p:cNvGrpSpPr/>
        <p:nvPr/>
      </p:nvGrpSpPr>
      <p:grpSpPr>
        <a:xfrm>
          <a:off y="0" x="0"/>
          <a:ext cy="0" cx="0"/>
          <a:chOff y="0" x="0"/>
          <a:chExt cy="0" cx="0"/>
        </a:xfrm>
      </p:grpSpPr>
      <p:sp>
        <p:nvSpPr>
          <p:cNvPr id="170" name="Shape 170"/>
          <p:cNvSpPr txBox="1"/>
          <p:nvPr>
            <p:ph type="ctrTitle"/>
          </p:nvPr>
        </p:nvSpPr>
        <p:spPr>
          <a:xfrm>
            <a:off y="2111123" x="914400"/>
            <a:ext cy="1546500" cx="10363200"/>
          </a:xfrm>
          <a:prstGeom prst="rect">
            <a:avLst/>
          </a:prstGeom>
          <a:noFill/>
          <a:ln>
            <a:noFill/>
          </a:ln>
        </p:spPr>
        <p:txBody>
          <a:bodyPr bIns="45700" rIns="91425" lIns="91425" tIns="45700" anchor="b"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6000" lang="en-US" i="0">
                <a:solidFill>
                  <a:schemeClr val="dk1"/>
                </a:solidFill>
                <a:latin typeface="Calibri"/>
                <a:ea typeface="Calibri"/>
                <a:cs typeface="Calibri"/>
                <a:sym typeface="Calibri"/>
                <a:rtl val="0"/>
              </a:rPr>
              <a:t>Crater Detection</a:t>
            </a:r>
          </a:p>
        </p:txBody>
      </p:sp>
      <p:sp>
        <p:nvSpPr>
          <p:cNvPr id="171" name="Shape 171"/>
          <p:cNvSpPr txBox="1"/>
          <p:nvPr>
            <p:ph idx="1" type="subTitle"/>
          </p:nvPr>
        </p:nvSpPr>
        <p:spPr>
          <a:xfrm>
            <a:off y="3786737" x="914400"/>
            <a:ext cy="1046400" cx="10363200"/>
          </a:xfrm>
          <a:prstGeom prst="rect">
            <a:avLst/>
          </a:prstGeom>
          <a:noFill/>
          <a:ln>
            <a:noFill/>
          </a:ln>
        </p:spPr>
        <p:txBody>
          <a:bodyPr bIns="45700" rIns="91425" lIns="91425" tIns="45700" anchor="t" anchorCtr="0">
            <a:noAutofit/>
          </a:bodyPr>
          <a:lstStyle/>
          <a:p>
            <a:pPr algn="ctr" rtl="0" lvl="0" marR="0" indent="0" marL="0">
              <a:lnSpc>
                <a:spcPct val="90000"/>
              </a:lnSpc>
              <a:spcBef>
                <a:spcPts val="0"/>
              </a:spcBef>
              <a:spcAft>
                <a:spcPts val="0"/>
              </a:spcAft>
              <a:buClr>
                <a:schemeClr val="dk1"/>
              </a:buClr>
              <a:buSzPct val="25000"/>
              <a:buFont typeface="Arial"/>
              <a:buNone/>
            </a:pPr>
            <a:r>
              <a:rPr strike="noStrike" u="none" b="0" cap="none" baseline="0" sz="2400" lang="en-US" i="0">
                <a:solidFill>
                  <a:schemeClr val="dk1"/>
                </a:solidFill>
                <a:latin typeface="Calibri"/>
                <a:ea typeface="Calibri"/>
                <a:cs typeface="Calibri"/>
                <a:sym typeface="Calibri"/>
                <a:rtl val="0"/>
              </a:rPr>
              <a:t>Circular Hough Transform</a:t>
            </a:r>
          </a:p>
          <a:p>
            <a:pPr algn="ctr" rtl="0" lvl="0" marR="0" indent="0" marL="0">
              <a:lnSpc>
                <a:spcPct val="90000"/>
              </a:lnSpc>
              <a:spcBef>
                <a:spcPts val="1000"/>
              </a:spcBef>
              <a:spcAft>
                <a:spcPts val="0"/>
              </a:spcAft>
              <a:buClr>
                <a:schemeClr val="dk1"/>
              </a:buClr>
              <a:buFont typeface="Arial"/>
              <a:buNone/>
            </a:pPr>
            <a:r>
              <a:t/>
            </a:r>
            <a:endParaRPr strike="noStrike" u="none" b="0" cap="none" baseline="0" sz="2400" i="0">
              <a:solidFill>
                <a:schemeClr val="dk1"/>
              </a:solidFill>
              <a:latin typeface="Calibri"/>
              <a:ea typeface="Calibri"/>
              <a:cs typeface="Calibri"/>
              <a:sym typeface="Calibri"/>
              <a:rtl val="0"/>
            </a:endParaRPr>
          </a:p>
          <a:p>
            <a:pPr algn="ctr" rtl="0" lvl="0" marR="0" indent="0" marL="0">
              <a:lnSpc>
                <a:spcPct val="90000"/>
              </a:lnSpc>
              <a:spcBef>
                <a:spcPts val="1000"/>
              </a:spcBef>
              <a:spcAft>
                <a:spcPts val="0"/>
              </a:spcAft>
              <a:buClr>
                <a:schemeClr val="dk1"/>
              </a:buClr>
              <a:buSzPct val="25000"/>
              <a:buFont typeface="Arial"/>
              <a:buNone/>
            </a:pPr>
            <a:r>
              <a:rPr strike="noStrike" u="none" b="0" cap="none" baseline="0" sz="2400" lang="en-US" i="0">
                <a:solidFill>
                  <a:schemeClr val="dk1"/>
                </a:solidFill>
                <a:latin typeface="Calibri"/>
                <a:ea typeface="Calibri"/>
                <a:cs typeface="Calibri"/>
                <a:sym typeface="Calibri"/>
                <a:rtl val="0"/>
              </a:rPr>
              <a:t>Marvin Mendez</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ph type="title"/>
          </p:nvPr>
        </p:nvSpPr>
        <p:spPr>
          <a:xfrm>
            <a:off y="228600" x="838200"/>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Detection-Circular Hough Transform</a:t>
            </a:r>
          </a:p>
        </p:txBody>
      </p:sp>
      <p:sp>
        <p:nvSpPr>
          <p:cNvPr id="177" name="Shape 177"/>
          <p:cNvSpPr txBox="1"/>
          <p:nvPr>
            <p:ph idx="1" type="body"/>
          </p:nvPr>
        </p:nvSpPr>
        <p:spPr>
          <a:xfrm>
            <a:off y="3546375" x="684775"/>
            <a:ext cy="1117798" cx="5753998"/>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0" cap="none" baseline="0" sz="1800" lang="en-US" i="0">
                <a:solidFill>
                  <a:schemeClr val="dk1"/>
                </a:solidFill>
                <a:latin typeface="Times New Roman"/>
                <a:ea typeface="Times New Roman"/>
                <a:cs typeface="Times New Roman"/>
                <a:sym typeface="Times New Roman"/>
                <a:rtl val="0"/>
              </a:rPr>
              <a:t>Proposed methodology in “Linear and Non-Linear Feature Extraction Algorithms for Lunar Images” by Tamililakkiya V, Vani K, Lavanya A, and Anto Michael</a:t>
            </a:r>
          </a:p>
          <a:p>
            <a:pPr algn="l" rtl="0" lvl="0" marR="0" indent="-50800" marL="228600">
              <a:lnSpc>
                <a:spcPct val="90000"/>
              </a:lnSpc>
              <a:spcBef>
                <a:spcPts val="1000"/>
              </a:spcBef>
              <a:spcAft>
                <a:spcPts val="0"/>
              </a:spcAft>
              <a:buClr>
                <a:schemeClr val="dk1"/>
              </a:buClr>
              <a:buFont typeface="Arial"/>
              <a:buNone/>
            </a:pPr>
            <a:r>
              <a:t/>
            </a:r>
            <a:endParaRPr strike="noStrike" u="none" b="0" cap="none" baseline="0" sz="2800" i="0">
              <a:solidFill>
                <a:schemeClr val="dk1"/>
              </a:solidFill>
              <a:latin typeface="Calibri"/>
              <a:ea typeface="Calibri"/>
              <a:cs typeface="Calibri"/>
              <a:sym typeface="Calibri"/>
              <a:rtl val="0"/>
            </a:endParaRPr>
          </a:p>
        </p:txBody>
      </p:sp>
      <p:pic>
        <p:nvPicPr>
          <p:cNvPr id="178" name="Shape 178"/>
          <p:cNvPicPr preferRelativeResize="0"/>
          <p:nvPr/>
        </p:nvPicPr>
        <p:blipFill rotWithShape="1">
          <a:blip r:embed="rId3">
            <a:alphaModFix/>
          </a:blip>
          <a:srcRect t="0" b="0" r="0" l="0"/>
          <a:stretch/>
        </p:blipFill>
        <p:spPr>
          <a:xfrm>
            <a:off y="1318425" x="6773925"/>
            <a:ext cy="5459175" cx="41915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365125" x="838200"/>
            <a:ext cy="1325700"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Detection - Circular Hough Transform</a:t>
            </a:r>
          </a:p>
        </p:txBody>
      </p:sp>
      <p:sp>
        <p:nvSpPr>
          <p:cNvPr id="184" name="Shape 184"/>
          <p:cNvSpPr txBox="1"/>
          <p:nvPr>
            <p:ph idx="1" type="body"/>
          </p:nvPr>
        </p:nvSpPr>
        <p:spPr>
          <a:xfrm>
            <a:off y="1825625" x="838200"/>
            <a:ext cy="963299" cx="10515599"/>
          </a:xfrm>
          <a:prstGeom prst="rect">
            <a:avLst/>
          </a:prstGeom>
          <a:noFill/>
          <a:ln>
            <a:noFill/>
          </a:ln>
        </p:spPr>
        <p:txBody>
          <a:bodyPr bIns="45700" rIns="91425" lIns="91425" tIns="45700" anchor="t" anchorCtr="0">
            <a:noAutofit/>
          </a:bodyPr>
          <a:lstStyle/>
          <a:p>
            <a:pPr algn="l" rtl="0" lvl="0" marR="0" indent="-228600" marL="228600">
              <a:lnSpc>
                <a:spcPct val="90000"/>
              </a:lnSpc>
              <a:spcBef>
                <a:spcPts val="0"/>
              </a:spcBef>
              <a:spcAft>
                <a:spcPts val="0"/>
              </a:spcAft>
              <a:buClr>
                <a:schemeClr val="dk1"/>
              </a:buClr>
              <a:buSzPct val="116666"/>
              <a:buFont typeface="Arial"/>
              <a:buChar char="•"/>
            </a:pPr>
            <a:r>
              <a:rPr sz="2400" lang="en-US">
                <a:solidFill>
                  <a:schemeClr val="dk1"/>
                </a:solidFill>
                <a:latin typeface="Calibri"/>
                <a:ea typeface="Calibri"/>
                <a:cs typeface="Calibri"/>
                <a:sym typeface="Calibri"/>
              </a:rPr>
              <a:t>Cur</a:t>
            </a:r>
            <a:r>
              <a:rPr strike="noStrike" u="none" b="0" cap="none" baseline="0" sz="2400" lang="en-US" i="0">
                <a:solidFill>
                  <a:schemeClr val="dk1"/>
                </a:solidFill>
                <a:latin typeface="Calibri"/>
                <a:ea typeface="Calibri"/>
                <a:cs typeface="Calibri"/>
                <a:sym typeface="Calibri"/>
                <a:rtl val="0"/>
              </a:rPr>
              <a:t>rent progress pipeline:</a:t>
            </a:r>
          </a:p>
          <a:p>
            <a:pPr algn="l" rtl="0" lvl="0" marR="0" indent="0" marL="177800">
              <a:lnSpc>
                <a:spcPct val="90000"/>
              </a:lnSpc>
              <a:spcBef>
                <a:spcPts val="1000"/>
              </a:spcBef>
              <a:spcAft>
                <a:spcPts val="0"/>
              </a:spcAft>
              <a:buClr>
                <a:schemeClr val="dk1"/>
              </a:buClr>
              <a:buFont typeface="Arial"/>
              <a:buNone/>
            </a:pPr>
            <a:r>
              <a:t/>
            </a:r>
            <a:endParaRPr strike="noStrike" u="none" b="0" cap="none" baseline="0" sz="2800" i="0">
              <a:solidFill>
                <a:schemeClr val="dk1"/>
              </a:solidFill>
              <a:latin typeface="Calibri"/>
              <a:ea typeface="Calibri"/>
              <a:cs typeface="Calibri"/>
              <a:sym typeface="Calibri"/>
              <a:rtl val="0"/>
            </a:endParaRPr>
          </a:p>
        </p:txBody>
      </p:sp>
      <p:sp>
        <p:nvSpPr>
          <p:cNvPr id="185" name="Shape 185"/>
          <p:cNvSpPr/>
          <p:nvPr/>
        </p:nvSpPr>
        <p:spPr>
          <a:xfrm>
            <a:off y="3759925" x="2041517"/>
            <a:ext cy="706498" cx="1487100"/>
          </a:xfrm>
          <a:prstGeom prst="rect">
            <a:avLst/>
          </a:prstGeom>
          <a:gradFill>
            <a:gsLst>
              <a:gs pos="0">
                <a:srgbClr val="8AB8E2"/>
              </a:gs>
              <a:gs pos="50000">
                <a:srgbClr val="539BDC"/>
              </a:gs>
              <a:gs pos="100000">
                <a:srgbClr val="4389C9"/>
              </a:gs>
            </a:gsLst>
            <a:lin ang="5400012"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86" name="Shape 186"/>
          <p:cNvSpPr txBox="1"/>
          <p:nvPr/>
        </p:nvSpPr>
        <p:spPr>
          <a:xfrm>
            <a:off y="3810928" x="686245"/>
            <a:ext cy="646199" cx="9717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Lunar Image</a:t>
            </a:r>
          </a:p>
        </p:txBody>
      </p:sp>
      <p:sp>
        <p:nvSpPr>
          <p:cNvPr id="187" name="Shape 187"/>
          <p:cNvSpPr txBox="1"/>
          <p:nvPr/>
        </p:nvSpPr>
        <p:spPr>
          <a:xfrm>
            <a:off y="3928564" x="2217580"/>
            <a:ext cy="369299" cx="1134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SSR</a:t>
            </a:r>
          </a:p>
        </p:txBody>
      </p:sp>
      <p:sp>
        <p:nvSpPr>
          <p:cNvPr id="188" name="Shape 188"/>
          <p:cNvSpPr/>
          <p:nvPr/>
        </p:nvSpPr>
        <p:spPr>
          <a:xfrm>
            <a:off y="3428746" x="4014251"/>
            <a:ext cy="1368898" cx="1487100"/>
          </a:xfrm>
          <a:prstGeom prst="rect">
            <a:avLst/>
          </a:prstGeom>
          <a:gradFill>
            <a:gsLst>
              <a:gs pos="0">
                <a:srgbClr val="8AB8E2"/>
              </a:gs>
              <a:gs pos="50000">
                <a:srgbClr val="539BDC"/>
              </a:gs>
              <a:gs pos="100000">
                <a:srgbClr val="4389C9"/>
              </a:gs>
            </a:gsLst>
            <a:lin ang="5400012"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89" name="Shape 189"/>
          <p:cNvSpPr txBox="1"/>
          <p:nvPr/>
        </p:nvSpPr>
        <p:spPr>
          <a:xfrm>
            <a:off y="3553117" x="4190312"/>
            <a:ext cy="1200298" cx="1134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Median and Gaussian Filters</a:t>
            </a:r>
          </a:p>
        </p:txBody>
      </p:sp>
      <p:cxnSp>
        <p:nvCxnSpPr>
          <p:cNvPr id="190" name="Shape 190"/>
          <p:cNvCxnSpPr/>
          <p:nvPr/>
        </p:nvCxnSpPr>
        <p:spPr>
          <a:xfrm>
            <a:off y="4113589" x="3528476"/>
            <a:ext cy="0" cx="485699"/>
          </a:xfrm>
          <a:prstGeom prst="straightConnector1">
            <a:avLst/>
          </a:prstGeom>
          <a:noFill/>
          <a:ln w="9525" cap="flat">
            <a:solidFill>
              <a:schemeClr val="accent1"/>
            </a:solidFill>
            <a:prstDash val="solid"/>
            <a:miter/>
            <a:headEnd w="med" len="med" type="none"/>
            <a:tailEnd w="lg" len="lg" type="triangle"/>
          </a:ln>
        </p:spPr>
      </p:cxnSp>
      <p:sp>
        <p:nvSpPr>
          <p:cNvPr id="191" name="Shape 191"/>
          <p:cNvSpPr/>
          <p:nvPr/>
        </p:nvSpPr>
        <p:spPr>
          <a:xfrm>
            <a:off y="3631537" x="6007921"/>
            <a:ext cy="963299" cx="1487100"/>
          </a:xfrm>
          <a:prstGeom prst="rect">
            <a:avLst/>
          </a:prstGeom>
          <a:gradFill>
            <a:gsLst>
              <a:gs pos="0">
                <a:srgbClr val="8AB8E2"/>
              </a:gs>
              <a:gs pos="50000">
                <a:srgbClr val="539BDC"/>
              </a:gs>
              <a:gs pos="100000">
                <a:srgbClr val="4389C9"/>
              </a:gs>
            </a:gsLst>
            <a:lin ang="5400012"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92" name="Shape 192"/>
          <p:cNvSpPr txBox="1"/>
          <p:nvPr/>
        </p:nvSpPr>
        <p:spPr>
          <a:xfrm>
            <a:off y="3687128" x="6007921"/>
            <a:ext cy="923399" cx="14871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Canny </a:t>
            </a:r>
          </a:p>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Edge Detector</a:t>
            </a:r>
          </a:p>
        </p:txBody>
      </p:sp>
      <p:cxnSp>
        <p:nvCxnSpPr>
          <p:cNvPr id="193" name="Shape 193"/>
          <p:cNvCxnSpPr/>
          <p:nvPr/>
        </p:nvCxnSpPr>
        <p:spPr>
          <a:xfrm>
            <a:off y="4113230" x="5501207"/>
            <a:ext cy="0" cx="485699"/>
          </a:xfrm>
          <a:prstGeom prst="straightConnector1">
            <a:avLst/>
          </a:prstGeom>
          <a:noFill/>
          <a:ln w="9525" cap="flat">
            <a:solidFill>
              <a:schemeClr val="accent1"/>
            </a:solidFill>
            <a:prstDash val="solid"/>
            <a:miter/>
            <a:headEnd w="med" len="med" type="none"/>
            <a:tailEnd w="lg" len="lg" type="triangle"/>
          </a:ln>
        </p:spPr>
      </p:cxnSp>
      <p:sp>
        <p:nvSpPr>
          <p:cNvPr id="194" name="Shape 194"/>
          <p:cNvSpPr/>
          <p:nvPr/>
        </p:nvSpPr>
        <p:spPr>
          <a:xfrm>
            <a:off y="3428746" x="8001595"/>
            <a:ext cy="1368898" cx="1487100"/>
          </a:xfrm>
          <a:prstGeom prst="rect">
            <a:avLst/>
          </a:prstGeom>
          <a:gradFill>
            <a:gsLst>
              <a:gs pos="0">
                <a:srgbClr val="8AB8E2"/>
              </a:gs>
              <a:gs pos="50000">
                <a:srgbClr val="539BDC"/>
              </a:gs>
              <a:gs pos="100000">
                <a:srgbClr val="4389C9"/>
              </a:gs>
            </a:gsLst>
            <a:lin ang="5400012"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95" name="Shape 195"/>
          <p:cNvSpPr txBox="1"/>
          <p:nvPr/>
        </p:nvSpPr>
        <p:spPr>
          <a:xfrm>
            <a:off y="3682932" x="8120960"/>
            <a:ext cy="923399" cx="12254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Circular</a:t>
            </a:r>
          </a:p>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Hough</a:t>
            </a:r>
          </a:p>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Transform</a:t>
            </a:r>
          </a:p>
        </p:txBody>
      </p:sp>
      <p:cxnSp>
        <p:nvCxnSpPr>
          <p:cNvPr id="196" name="Shape 196"/>
          <p:cNvCxnSpPr/>
          <p:nvPr/>
        </p:nvCxnSpPr>
        <p:spPr>
          <a:xfrm>
            <a:off y="4113230" x="7494878"/>
            <a:ext cy="0" cx="485699"/>
          </a:xfrm>
          <a:prstGeom prst="straightConnector1">
            <a:avLst/>
          </a:prstGeom>
          <a:noFill/>
          <a:ln w="9525" cap="flat">
            <a:solidFill>
              <a:schemeClr val="accent1"/>
            </a:solidFill>
            <a:prstDash val="solid"/>
            <a:miter/>
            <a:headEnd w="med" len="med" type="none"/>
            <a:tailEnd w="lg" len="lg" type="triangle"/>
          </a:ln>
        </p:spPr>
      </p:cxnSp>
      <p:cxnSp>
        <p:nvCxnSpPr>
          <p:cNvPr id="197" name="Shape 197"/>
          <p:cNvCxnSpPr/>
          <p:nvPr/>
        </p:nvCxnSpPr>
        <p:spPr>
          <a:xfrm>
            <a:off y="4113230" x="9488553"/>
            <a:ext cy="0" cx="485699"/>
          </a:xfrm>
          <a:prstGeom prst="straightConnector1">
            <a:avLst/>
          </a:prstGeom>
          <a:noFill/>
          <a:ln w="9525" cap="flat">
            <a:solidFill>
              <a:schemeClr val="accent1"/>
            </a:solidFill>
            <a:prstDash val="solid"/>
            <a:miter/>
            <a:headEnd w="med" len="med" type="none"/>
            <a:tailEnd w="lg" len="lg" type="triangle"/>
          </a:ln>
        </p:spPr>
      </p:cxnSp>
      <p:sp>
        <p:nvSpPr>
          <p:cNvPr id="198" name="Shape 198"/>
          <p:cNvSpPr txBox="1"/>
          <p:nvPr/>
        </p:nvSpPr>
        <p:spPr>
          <a:xfrm>
            <a:off y="3143022" x="9995275"/>
            <a:ext cy="2020500" cx="14906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Lunar Image</a:t>
            </a:r>
          </a:p>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With Detected Craters</a:t>
            </a:r>
          </a:p>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and list of Crater information</a:t>
            </a:r>
          </a:p>
        </p:txBody>
      </p:sp>
      <p:cxnSp>
        <p:nvCxnSpPr>
          <p:cNvPr id="199" name="Shape 199"/>
          <p:cNvCxnSpPr/>
          <p:nvPr/>
        </p:nvCxnSpPr>
        <p:spPr>
          <a:xfrm>
            <a:off y="4087142" x="1564662"/>
            <a:ext cy="0" cx="485699"/>
          </a:xfrm>
          <a:prstGeom prst="straightConnector1">
            <a:avLst/>
          </a:prstGeom>
          <a:noFill/>
          <a:ln w="9525" cap="flat">
            <a:solidFill>
              <a:schemeClr val="accent1"/>
            </a:solidFill>
            <a:prstDash val="solid"/>
            <a:miter/>
            <a:headEnd w="med" len="med" type="none"/>
            <a:tailEnd w="lg" len="lg" type="triangle"/>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type="title"/>
          </p:nvPr>
        </p:nvSpPr>
        <p:spPr>
          <a:xfrm>
            <a:off y="136525" x="838200"/>
            <a:ext cy="868499"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Circular Hough Transform Preliminary Results</a:t>
            </a:r>
          </a:p>
        </p:txBody>
      </p:sp>
      <p:pic>
        <p:nvPicPr>
          <p:cNvPr id="205" name="Shape 205"/>
          <p:cNvPicPr preferRelativeResize="0"/>
          <p:nvPr/>
        </p:nvPicPr>
        <p:blipFill rotWithShape="1">
          <a:blip r:embed="rId3">
            <a:alphaModFix/>
          </a:blip>
          <a:srcRect t="0" b="0" r="0" l="0"/>
          <a:stretch/>
        </p:blipFill>
        <p:spPr>
          <a:xfrm>
            <a:off y="974700" x="1636525"/>
            <a:ext cy="4908599" cx="4126199"/>
          </a:xfrm>
          <a:prstGeom prst="rect">
            <a:avLst/>
          </a:prstGeom>
          <a:noFill/>
          <a:ln>
            <a:noFill/>
          </a:ln>
        </p:spPr>
      </p:pic>
      <p:pic>
        <p:nvPicPr>
          <p:cNvPr id="206" name="Shape 206"/>
          <p:cNvPicPr preferRelativeResize="0"/>
          <p:nvPr/>
        </p:nvPicPr>
        <p:blipFill rotWithShape="1">
          <a:blip r:embed="rId4">
            <a:alphaModFix/>
          </a:blip>
          <a:srcRect t="0" b="0" r="0" l="0"/>
          <a:stretch/>
        </p:blipFill>
        <p:spPr>
          <a:xfrm>
            <a:off y="1005018" x="6608275"/>
            <a:ext cy="4910400" cx="4126199"/>
          </a:xfrm>
          <a:prstGeom prst="rect">
            <a:avLst/>
          </a:prstGeom>
          <a:noFill/>
          <a:ln>
            <a:noFill/>
          </a:ln>
        </p:spPr>
      </p:pic>
      <p:sp>
        <p:nvSpPr>
          <p:cNvPr id="207" name="Shape 207"/>
          <p:cNvSpPr txBox="1"/>
          <p:nvPr/>
        </p:nvSpPr>
        <p:spPr>
          <a:xfrm>
            <a:off y="5931375" x="1636525"/>
            <a:ext cy="461099" cx="4126199"/>
          </a:xfrm>
          <a:prstGeom prst="rect">
            <a:avLst/>
          </a:prstGeom>
          <a:noFill/>
          <a:ln>
            <a:noFill/>
          </a:ln>
        </p:spPr>
        <p:txBody>
          <a:bodyPr bIns="91425" rIns="91425" lIns="91425" tIns="91425" anchor="t" anchorCtr="0">
            <a:noAutofit/>
          </a:bodyPr>
          <a:lstStyle/>
          <a:p>
            <a:pPr>
              <a:spcBef>
                <a:spcPts val="0"/>
              </a:spcBef>
              <a:buNone/>
            </a:pPr>
            <a:r>
              <a:rPr sz="1000" lang="en-US"/>
              <a:t>Circular Hough transform with radii range 5 - 20 on image</a:t>
            </a:r>
            <a:r>
              <a:rPr sz="1000" lang="en-US">
                <a:solidFill>
                  <a:schemeClr val="dk1"/>
                </a:solidFill>
              </a:rPr>
              <a:t> [LROC]M102350129</a:t>
            </a:r>
          </a:p>
        </p:txBody>
      </p:sp>
      <p:sp>
        <p:nvSpPr>
          <p:cNvPr id="208" name="Shape 208"/>
          <p:cNvSpPr txBox="1"/>
          <p:nvPr/>
        </p:nvSpPr>
        <p:spPr>
          <a:xfrm>
            <a:off y="5931375" x="6608275"/>
            <a:ext cy="461099" cx="4126199"/>
          </a:xfrm>
          <a:prstGeom prst="rect">
            <a:avLst/>
          </a:prstGeom>
          <a:noFill/>
          <a:ln>
            <a:noFill/>
          </a:ln>
        </p:spPr>
        <p:txBody>
          <a:bodyPr bIns="91425" rIns="91425" lIns="91425" tIns="91425" anchor="t" anchorCtr="0">
            <a:noAutofit/>
          </a:bodyPr>
          <a:lstStyle/>
          <a:p>
            <a:pPr rtl="0" lvl="0">
              <a:spcBef>
                <a:spcPts val="0"/>
              </a:spcBef>
              <a:buNone/>
            </a:pPr>
            <a:r>
              <a:rPr sz="1000" lang="en-US"/>
              <a:t>Circular Hough transform with radii range 21 - 80 on image</a:t>
            </a:r>
            <a:r>
              <a:rPr sz="1000" lang="en-US">
                <a:solidFill>
                  <a:schemeClr val="dk1"/>
                </a:solidFill>
              </a:rPr>
              <a:t> [LROC]M102350129</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B0D8FC"/>
            </a:gs>
            <a:gs pos="50000">
              <a:srgbClr val="D0E7FD"/>
            </a:gs>
            <a:gs pos="100000">
              <a:srgbClr val="E9F4FD"/>
            </a:gs>
          </a:gsLst>
          <a:lin ang="5400000" scaled="0"/>
        </a:gradFill>
      </p:bgPr>
    </p:bg>
    <p:spTree>
      <p:nvGrpSpPr>
        <p:cNvPr id="212" name="Shape 212"/>
        <p:cNvGrpSpPr/>
        <p:nvPr/>
      </p:nvGrpSpPr>
      <p:grpSpPr>
        <a:xfrm>
          <a:off y="0" x="0"/>
          <a:ext cy="0" cx="0"/>
          <a:chOff y="0" x="0"/>
          <a:chExt cy="0" cx="0"/>
        </a:xfrm>
      </p:grpSpPr>
      <p:sp>
        <p:nvSpPr>
          <p:cNvPr id="213" name="Shape 213"/>
          <p:cNvSpPr txBox="1"/>
          <p:nvPr>
            <p:ph type="title"/>
          </p:nvPr>
        </p:nvSpPr>
        <p:spPr>
          <a:xfrm>
            <a:off y="1553858" x="838200"/>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1" cap="none" baseline="0" sz="4400" lang="en-US" i="0">
                <a:solidFill>
                  <a:schemeClr val="dk1"/>
                </a:solidFill>
                <a:latin typeface="Calibri"/>
                <a:ea typeface="Calibri"/>
                <a:cs typeface="Calibri"/>
                <a:sym typeface="Calibri"/>
                <a:rtl val="0"/>
              </a:rPr>
              <a:t>Crater Depth and Diameter</a:t>
            </a:r>
          </a:p>
        </p:txBody>
      </p:sp>
      <p:sp>
        <p:nvSpPr>
          <p:cNvPr id="214" name="Shape 214"/>
          <p:cNvSpPr txBox="1"/>
          <p:nvPr>
            <p:ph idx="1" type="body"/>
          </p:nvPr>
        </p:nvSpPr>
        <p:spPr>
          <a:xfrm>
            <a:off y="3014358" x="838200"/>
            <a:ext cy="1740534" cx="10515599"/>
          </a:xfrm>
          <a:prstGeom prst="rect">
            <a:avLst/>
          </a:prstGeom>
          <a:noFill/>
          <a:ln>
            <a:noFill/>
          </a:ln>
        </p:spPr>
        <p:txBody>
          <a:bodyPr bIns="45700" rIns="91425" lIns="91425" tIns="45700" anchor="t" anchorCtr="0">
            <a:noAutofit/>
          </a:bodyPr>
          <a:lstStyle/>
          <a:p>
            <a:pPr algn="ctr" rtl="0" lvl="0" marR="0" indent="-228600" marL="228600">
              <a:lnSpc>
                <a:spcPct val="90000"/>
              </a:lnSpc>
              <a:spcBef>
                <a:spcPts val="0"/>
              </a:spcBef>
              <a:spcAft>
                <a:spcPts val="0"/>
              </a:spcAft>
              <a:buClr>
                <a:schemeClr val="dk1"/>
              </a:buClr>
              <a:buSzPct val="25000"/>
              <a:buFont typeface="Arial"/>
              <a:buNone/>
            </a:pPr>
            <a:r>
              <a:rPr strike="noStrike" u="none" b="0" cap="none" baseline="0" sz="2800" lang="en-US" i="0">
                <a:solidFill>
                  <a:schemeClr val="dk1"/>
                </a:solidFill>
                <a:latin typeface="Calibri"/>
                <a:ea typeface="Calibri"/>
                <a:cs typeface="Calibri"/>
                <a:sym typeface="Calibri"/>
                <a:rtl val="0"/>
              </a:rPr>
              <a:t>Natalie Gallegos</a:t>
            </a:r>
          </a:p>
          <a:p>
            <a:pPr algn="ctr" rtl="0" lvl="0" marR="0" indent="-228600" marL="228600">
              <a:lnSpc>
                <a:spcPct val="90000"/>
              </a:lnSpc>
              <a:spcBef>
                <a:spcPts val="1000"/>
              </a:spcBef>
              <a:spcAft>
                <a:spcPts val="0"/>
              </a:spcAft>
              <a:buClr>
                <a:schemeClr val="dk1"/>
              </a:buClr>
              <a:buSzPct val="25000"/>
              <a:buFont typeface="Arial"/>
              <a:buNone/>
            </a:pPr>
            <a:r>
              <a:rPr strike="noStrike" u="none" b="0" cap="none" baseline="0" sz="2800" lang="en-US" i="0">
                <a:solidFill>
                  <a:schemeClr val="dk1"/>
                </a:solidFill>
                <a:latin typeface="Calibri"/>
                <a:ea typeface="Calibri"/>
                <a:cs typeface="Calibri"/>
                <a:sym typeface="Calibri"/>
                <a:rtl val="0"/>
              </a:rPr>
              <a:t>Tony Liang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365125" x="838200"/>
            <a:ext cy="1325562" cx="10515599"/>
          </a:xfrm>
          <a:prstGeom prst="rect">
            <a:avLst/>
          </a:prstGeom>
          <a:noFill/>
          <a:ln>
            <a:noFill/>
          </a:ln>
        </p:spPr>
        <p:txBody>
          <a:bodyPr bIns="45700" rIns="91425" lIns="91425" tIns="45700" anchor="ctr" anchorCtr="0">
            <a:noAutofit/>
          </a:bodyPr>
          <a:lstStyle/>
          <a:p>
            <a:pPr algn="l"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Data Extraction</a:t>
            </a:r>
          </a:p>
        </p:txBody>
      </p:sp>
      <p:sp>
        <p:nvSpPr>
          <p:cNvPr id="220" name="Shape 220"/>
          <p:cNvSpPr txBox="1"/>
          <p:nvPr>
            <p:ph idx="1" type="body"/>
          </p:nvPr>
        </p:nvSpPr>
        <p:spPr>
          <a:xfrm>
            <a:off y="1825625" x="838200"/>
            <a:ext cy="4351338" cx="10515599"/>
          </a:xfrm>
          <a:prstGeom prst="rect">
            <a:avLst/>
          </a:prstGeom>
          <a:noFill/>
          <a:ln>
            <a:noFill/>
          </a:ln>
        </p:spPr>
        <p:txBody>
          <a:bodyPr bIns="45700" rIns="91425" lIns="91425" tIns="45700" anchor="t" anchorCtr="0">
            <a:noAutofit/>
          </a:bodyPr>
          <a:lstStyle/>
          <a:p>
            <a:pPr algn="l" rtl="0" lvl="0" marR="0" indent="-228600" marL="228600">
              <a:lnSpc>
                <a:spcPct val="9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Calibri"/>
                <a:ea typeface="Calibri"/>
                <a:cs typeface="Calibri"/>
                <a:sym typeface="Calibri"/>
                <a:rtl val="0"/>
              </a:rPr>
              <a:t>Teamed up with Tony Liang, our goal is to use illumination techniques to find the diameter and depth of a crater.</a:t>
            </a:r>
          </a:p>
          <a:p>
            <a:pPr algn="l" rtl="0" lvl="0" marR="0" indent="-228600" marL="228600">
              <a:lnSpc>
                <a:spcPct val="90000"/>
              </a:lnSpc>
              <a:spcBef>
                <a:spcPts val="1000"/>
              </a:spcBef>
              <a:spcAft>
                <a:spcPts val="0"/>
              </a:spcAft>
              <a:buClr>
                <a:schemeClr val="dk1"/>
              </a:buClr>
              <a:buSzPct val="100000"/>
              <a:buFont typeface="Arial"/>
              <a:buChar char="•"/>
            </a:pPr>
            <a:r>
              <a:rPr strike="noStrike" u="none" b="0" cap="none" baseline="0" sz="2800" lang="en-US" i="0">
                <a:solidFill>
                  <a:schemeClr val="dk1"/>
                </a:solidFill>
                <a:latin typeface="Calibri"/>
                <a:ea typeface="Calibri"/>
                <a:cs typeface="Calibri"/>
                <a:sym typeface="Calibri"/>
                <a:rtl val="0"/>
              </a:rPr>
              <a:t>Finding the depth and size of a crater first requires crater detection.  Therefore we began implementing our method later in the quarter and are still in the beginning stages. </a:t>
            </a:r>
          </a:p>
          <a:p>
            <a:pPr algn="l" rtl="0" lvl="0" marR="0" indent="0" marL="0">
              <a:lnSpc>
                <a:spcPct val="90000"/>
              </a:lnSpc>
              <a:spcBef>
                <a:spcPts val="1000"/>
              </a:spcBef>
              <a:spcAft>
                <a:spcPts val="0"/>
              </a:spcAft>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y="0" x="0"/>
          <a:ext cy="0" cx="0"/>
          <a:chOff y="0" x="0"/>
          <a:chExt cy="0" cx="0"/>
        </a:xfrm>
      </p:grpSpPr>
      <p:sp>
        <p:nvSpPr>
          <p:cNvPr id="225" name="Shape 225"/>
          <p:cNvSpPr txBox="1"/>
          <p:nvPr>
            <p:ph type="title"/>
          </p:nvPr>
        </p:nvSpPr>
        <p:spPr>
          <a:xfrm>
            <a:off y="365125" x="838200"/>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Data Extraction - Incidence Angle</a:t>
            </a:r>
          </a:p>
        </p:txBody>
      </p:sp>
      <p:sp>
        <p:nvSpPr>
          <p:cNvPr id="226" name="Shape 226"/>
          <p:cNvSpPr txBox="1"/>
          <p:nvPr>
            <p:ph idx="1" type="body"/>
          </p:nvPr>
        </p:nvSpPr>
        <p:spPr>
          <a:xfrm>
            <a:off y="1859175" x="838200"/>
            <a:ext cy="4351198" cx="5181600"/>
          </a:xfrm>
          <a:prstGeom prst="rect">
            <a:avLst/>
          </a:prstGeom>
          <a:noFill/>
          <a:ln>
            <a:noFill/>
          </a:ln>
        </p:spPr>
        <p:txBody>
          <a:bodyPr bIns="45700" rIns="91425" lIns="91425" tIns="45700" anchor="t" anchorCtr="0">
            <a:noAutofit/>
          </a:bodyPr>
          <a:lstStyle/>
          <a:p>
            <a:pPr algn="l" rtl="0" lvl="0" marR="0" indent="-228600" marL="228600">
              <a:lnSpc>
                <a:spcPct val="90000"/>
              </a:lnSpc>
              <a:spcBef>
                <a:spcPts val="0"/>
              </a:spcBef>
              <a:spcAft>
                <a:spcPts val="0"/>
              </a:spcAft>
              <a:buClr>
                <a:srgbClr val="000000"/>
              </a:buClr>
              <a:buSzPct val="100000"/>
              <a:buFont typeface="Arial"/>
              <a:buChar char="•"/>
            </a:pPr>
            <a:r>
              <a:rPr strike="noStrike" u="none" b="0" cap="none" baseline="0" sz="2800" lang="en-US" i="0">
                <a:solidFill>
                  <a:schemeClr val="dk1"/>
                </a:solidFill>
                <a:latin typeface="Calibri"/>
                <a:ea typeface="Calibri"/>
                <a:cs typeface="Calibri"/>
                <a:sym typeface="Calibri"/>
                <a:rtl val="0"/>
              </a:rPr>
              <a:t>From [Antonenko 2013]</a:t>
            </a:r>
          </a:p>
          <a:p>
            <a:pPr algn="l" rtl="0" lvl="0" marR="0" indent="-228600" marL="228600">
              <a:lnSpc>
                <a:spcPct val="90000"/>
              </a:lnSpc>
              <a:spcBef>
                <a:spcPts val="1000"/>
              </a:spcBef>
              <a:spcAft>
                <a:spcPts val="0"/>
              </a:spcAft>
              <a:buClr>
                <a:srgbClr val="000000"/>
              </a:buClr>
              <a:buSzPct val="100000"/>
              <a:buFont typeface="Arial"/>
              <a:buChar char="•"/>
            </a:pPr>
            <a:r>
              <a:rPr strike="noStrike" u="none" b="0" cap="none" baseline="0" sz="2800" lang="en-US" i="0">
                <a:solidFill>
                  <a:srgbClr val="0000FF"/>
                </a:solidFill>
                <a:latin typeface="Calibri"/>
                <a:ea typeface="Calibri"/>
                <a:cs typeface="Calibri"/>
                <a:sym typeface="Calibri"/>
                <a:rtl val="0"/>
              </a:rPr>
              <a:t>Goal</a:t>
            </a:r>
            <a:r>
              <a:rPr strike="noStrike" u="none" b="0" cap="none" baseline="0" sz="2800" lang="en-US" i="0">
                <a:solidFill>
                  <a:schemeClr val="dk1"/>
                </a:solidFill>
                <a:latin typeface="Calibri"/>
                <a:ea typeface="Calibri"/>
                <a:cs typeface="Calibri"/>
                <a:sym typeface="Calibri"/>
                <a:rtl val="0"/>
              </a:rPr>
              <a:t>: Calculate the depth of a crater by measuring the lengths of shadows at different sun angles. </a:t>
            </a:r>
          </a:p>
        </p:txBody>
      </p:sp>
      <p:pic>
        <p:nvPicPr>
          <p:cNvPr id="227" name="Shape 227"/>
          <p:cNvPicPr preferRelativeResize="0"/>
          <p:nvPr>
            <p:ph idx="2" type="body"/>
          </p:nvPr>
        </p:nvPicPr>
        <p:blipFill rotWithShape="1">
          <a:blip r:embed="rId3">
            <a:alphaModFix/>
          </a:blip>
          <a:srcRect t="0" b="0" r="0" l="0"/>
          <a:stretch/>
        </p:blipFill>
        <p:spPr>
          <a:xfrm>
            <a:off y="2480983" x="6180055"/>
            <a:ext cy="2435486" cx="4706256"/>
          </a:xfrm>
          <a:prstGeom prst="roundRect">
            <a:avLst>
              <a:gd fmla="val 8594" name="adj"/>
            </a:avLst>
          </a:prstGeom>
          <a:solidFill>
            <a:srgbClr val="EEEEEE"/>
          </a:solid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y="0" x="0"/>
          <a:ext cy="0" cx="0"/>
          <a:chOff y="0" x="0"/>
          <a:chExt cy="0" cx="0"/>
        </a:xfrm>
      </p:grpSpPr>
      <p:sp>
        <p:nvSpPr>
          <p:cNvPr id="232" name="Shape 232"/>
          <p:cNvSpPr txBox="1"/>
          <p:nvPr>
            <p:ph type="title"/>
          </p:nvPr>
        </p:nvSpPr>
        <p:spPr>
          <a:xfrm>
            <a:off y="365125" x="839787"/>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Data Extraction </a:t>
            </a:r>
            <a:br>
              <a:rPr strike="noStrike" u="none" b="0" cap="none" baseline="0" sz="4400" lang="en-US" i="0">
                <a:solidFill>
                  <a:schemeClr val="dk1"/>
                </a:solidFill>
                <a:latin typeface="Calibri"/>
                <a:ea typeface="Calibri"/>
                <a:cs typeface="Calibri"/>
                <a:sym typeface="Calibri"/>
                <a:rtl val="0"/>
              </a:rPr>
            </a:br>
            <a:r>
              <a:rPr strike="noStrike" u="none" b="0" cap="none" baseline="0" sz="4000" lang="en-US" i="0">
                <a:solidFill>
                  <a:schemeClr val="dk1"/>
                </a:solidFill>
                <a:latin typeface="Calibri"/>
                <a:ea typeface="Calibri"/>
                <a:cs typeface="Calibri"/>
                <a:sym typeface="Calibri"/>
                <a:rtl val="0"/>
              </a:rPr>
              <a:t>Gathering Data for Illumination:  ~18 IMG Files</a:t>
            </a:r>
          </a:p>
        </p:txBody>
      </p:sp>
      <p:sp>
        <p:nvSpPr>
          <p:cNvPr id="233" name="Shape 233"/>
          <p:cNvSpPr txBox="1"/>
          <p:nvPr>
            <p:ph idx="1" type="body"/>
          </p:nvPr>
        </p:nvSpPr>
        <p:spPr>
          <a:xfrm>
            <a:off y="1681163" x="1088570"/>
            <a:ext cy="823799" cx="4908899"/>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1" cap="none" baseline="0" sz="2400" lang="en-US" i="0">
                <a:solidFill>
                  <a:schemeClr val="dk1"/>
                </a:solidFill>
                <a:latin typeface="Calibri"/>
                <a:ea typeface="Calibri"/>
                <a:cs typeface="Calibri"/>
                <a:sym typeface="Calibri"/>
                <a:rtl val="0"/>
              </a:rPr>
              <a:t>Incidence Angle: 71.96⁰</a:t>
            </a:r>
          </a:p>
        </p:txBody>
      </p:sp>
      <p:sp>
        <p:nvSpPr>
          <p:cNvPr id="234" name="Shape 234"/>
          <p:cNvSpPr txBox="1"/>
          <p:nvPr>
            <p:ph idx="2" type="body"/>
          </p:nvPr>
        </p:nvSpPr>
        <p:spPr>
          <a:xfrm>
            <a:off y="1681163" x="6703996"/>
            <a:ext cy="823912" cx="4651388"/>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1" cap="none" baseline="0" sz="2400" lang="en-US" i="0">
                <a:solidFill>
                  <a:schemeClr val="dk1"/>
                </a:solidFill>
                <a:latin typeface="Calibri"/>
                <a:ea typeface="Calibri"/>
                <a:cs typeface="Calibri"/>
                <a:sym typeface="Calibri"/>
                <a:rtl val="0"/>
              </a:rPr>
              <a:t>Incidence Angle: 46.24⁰</a:t>
            </a:r>
          </a:p>
        </p:txBody>
      </p:sp>
      <p:pic>
        <p:nvPicPr>
          <p:cNvPr id="235" name="Shape 235"/>
          <p:cNvPicPr preferRelativeResize="0"/>
          <p:nvPr>
            <p:ph idx="3" type="body"/>
          </p:nvPr>
        </p:nvPicPr>
        <p:blipFill rotWithShape="1">
          <a:blip r:embed="rId3">
            <a:alphaModFix/>
          </a:blip>
          <a:srcRect t="0" b="0" r="0" l="0"/>
          <a:stretch/>
        </p:blipFill>
        <p:spPr>
          <a:xfrm>
            <a:off y="2942233" x="6703996"/>
            <a:ext cy="3054694" cx="3436033"/>
          </a:xfrm>
          <a:prstGeom prst="roundRect">
            <a:avLst>
              <a:gd fmla="val 8594" name="adj"/>
            </a:avLst>
          </a:prstGeom>
          <a:solidFill>
            <a:srgbClr val="EEEEEE"/>
          </a:solidFill>
          <a:ln>
            <a:noFill/>
          </a:ln>
        </p:spPr>
      </p:pic>
      <p:pic>
        <p:nvPicPr>
          <p:cNvPr id="236" name="Shape 236"/>
          <p:cNvPicPr preferRelativeResize="0"/>
          <p:nvPr>
            <p:ph idx="4" type="body"/>
          </p:nvPr>
        </p:nvPicPr>
        <p:blipFill rotWithShape="1">
          <a:blip r:embed="rId4">
            <a:alphaModFix/>
          </a:blip>
          <a:srcRect t="0" b="0" r="0" l="0"/>
          <a:stretch/>
        </p:blipFill>
        <p:spPr>
          <a:xfrm>
            <a:off y="3186535" x="1088570"/>
            <a:ext cy="2810400" cx="3448500"/>
          </a:xfrm>
          <a:prstGeom prst="roundRect">
            <a:avLst>
              <a:gd fmla="val 8594" name="adj"/>
            </a:avLst>
          </a:prstGeom>
          <a:solidFill>
            <a:srgbClr val="EEEEEE"/>
          </a:solidFill>
          <a:ln>
            <a:noFill/>
          </a:ln>
        </p:spPr>
      </p:pic>
      <p:sp>
        <p:nvSpPr>
          <p:cNvPr id="237" name="Shape 237"/>
          <p:cNvSpPr txBox="1"/>
          <p:nvPr/>
        </p:nvSpPr>
        <p:spPr>
          <a:xfrm>
            <a:off y="5969025" x="1088575"/>
            <a:ext cy="346799" cx="3244500"/>
          </a:xfrm>
          <a:prstGeom prst="rect">
            <a:avLst/>
          </a:prstGeom>
          <a:noFill/>
          <a:ln>
            <a:noFill/>
          </a:ln>
        </p:spPr>
        <p:txBody>
          <a:bodyPr bIns="91425" rIns="91425" lIns="91425" tIns="91425" anchor="t" anchorCtr="0">
            <a:noAutofit/>
          </a:bodyPr>
          <a:lstStyle/>
          <a:p>
            <a:pPr algn="r">
              <a:spcBef>
                <a:spcPts val="0"/>
              </a:spcBef>
              <a:buNone/>
            </a:pPr>
            <a:r>
              <a:rPr sz="1100" lang="en-US"/>
              <a:t>[LROC] M1096580495LC</a:t>
            </a:r>
          </a:p>
        </p:txBody>
      </p:sp>
      <p:sp>
        <p:nvSpPr>
          <p:cNvPr id="238" name="Shape 238"/>
          <p:cNvSpPr txBox="1"/>
          <p:nvPr/>
        </p:nvSpPr>
        <p:spPr>
          <a:xfrm>
            <a:off y="5996925" x="6838912"/>
            <a:ext cy="291000" cx="3166200"/>
          </a:xfrm>
          <a:prstGeom prst="rect">
            <a:avLst/>
          </a:prstGeom>
          <a:noFill/>
          <a:ln>
            <a:noFill/>
          </a:ln>
        </p:spPr>
        <p:txBody>
          <a:bodyPr bIns="91425" rIns="91425" lIns="91425" tIns="91425" anchor="t" anchorCtr="0">
            <a:noAutofit/>
          </a:bodyPr>
          <a:lstStyle/>
          <a:p>
            <a:pPr algn="r">
              <a:spcBef>
                <a:spcPts val="0"/>
              </a:spcBef>
              <a:buNone/>
            </a:pPr>
            <a:r>
              <a:rPr sz="1100" lang="en-US"/>
              <a:t>[LROC] M152959737RC</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p:nvPr/>
        </p:nvSpPr>
        <p:spPr>
          <a:xfrm>
            <a:off y="4305825" x="798525"/>
            <a:ext cy="1158600" cx="10555199"/>
          </a:xfrm>
          <a:prstGeom prst="roundRect">
            <a:avLst>
              <a:gd fmla="val 16667" name="adj"/>
            </a:avLst>
          </a:prstGeom>
          <a:solidFill>
            <a:srgbClr val="9FC5E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65" name="Shape 65"/>
          <p:cNvSpPr txBox="1"/>
          <p:nvPr>
            <p:ph type="title"/>
          </p:nvPr>
        </p:nvSpPr>
        <p:spPr>
          <a:xfrm>
            <a:off y="136525" x="838200"/>
            <a:ext cy="1325700"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1" cap="none" baseline="0" lang="en-US" i="0">
                <a:solidFill>
                  <a:schemeClr val="dk1"/>
                </a:solidFill>
                <a:latin typeface="Calibri"/>
                <a:ea typeface="Calibri"/>
                <a:cs typeface="Calibri"/>
                <a:sym typeface="Calibri"/>
                <a:rtl val="0"/>
              </a:rPr>
              <a:t>Objective</a:t>
            </a:r>
            <a:br>
              <a:rPr strike="noStrike" u="none" b="1" cap="none" baseline="0" lang="en-US" i="0">
                <a:solidFill>
                  <a:schemeClr val="dk1"/>
                </a:solidFill>
                <a:latin typeface="Calibri"/>
                <a:ea typeface="Calibri"/>
                <a:cs typeface="Calibri"/>
                <a:sym typeface="Calibri"/>
                <a:rtl val="0"/>
              </a:rPr>
            </a:br>
            <a:r>
              <a:rPr strike="noStrike" u="none" b="1" cap="none" baseline="0" lang="en-US" i="0">
                <a:solidFill>
                  <a:schemeClr val="dk1"/>
                </a:solidFill>
                <a:latin typeface="Calibri"/>
                <a:ea typeface="Calibri"/>
                <a:cs typeface="Calibri"/>
                <a:sym typeface="Calibri"/>
                <a:rtl val="0"/>
              </a:rPr>
              <a:t>Lunar Image Processing – Feature Detection</a:t>
            </a:r>
          </a:p>
        </p:txBody>
      </p:sp>
      <p:sp>
        <p:nvSpPr>
          <p:cNvPr id="66" name="Shape 66"/>
          <p:cNvSpPr txBox="1"/>
          <p:nvPr>
            <p:ph idx="1" type="body"/>
          </p:nvPr>
        </p:nvSpPr>
        <p:spPr>
          <a:xfrm>
            <a:off y="1368425" x="838200"/>
            <a:ext cy="2827800" cx="10515599"/>
          </a:xfrm>
          <a:prstGeom prst="rect">
            <a:avLst/>
          </a:prstGeom>
          <a:noFill/>
          <a:ln>
            <a:noFill/>
          </a:ln>
        </p:spPr>
        <p:txBody>
          <a:bodyPr bIns="45700" rIns="91425" lIns="91425" tIns="45700" anchor="t" anchorCtr="0">
            <a:noAutofit/>
          </a:bodyPr>
          <a:lstStyle/>
          <a:p>
            <a:pPr algn="l" rtl="0" lvl="0" marR="0" indent="-228600" marL="228600">
              <a:lnSpc>
                <a:spcPct val="90000"/>
              </a:lnSpc>
              <a:spcBef>
                <a:spcPts val="0"/>
              </a:spcBef>
              <a:spcAft>
                <a:spcPts val="0"/>
              </a:spcAft>
              <a:buClr>
                <a:schemeClr val="dk1"/>
              </a:buClr>
              <a:buSzPct val="25000"/>
              <a:buFont typeface="Arial"/>
              <a:buNone/>
            </a:pPr>
            <a:r>
              <a:rPr strike="noStrike" u="none" b="0" cap="none" baseline="0" sz="2400" lang="en-US" i="0">
                <a:solidFill>
                  <a:schemeClr val="dk1"/>
                </a:solidFill>
                <a:latin typeface="Calibri"/>
                <a:ea typeface="Calibri"/>
                <a:cs typeface="Calibri"/>
                <a:sym typeface="Calibri"/>
              </a:rPr>
              <a:t>	</a:t>
            </a:r>
            <a:r>
              <a:rPr strike="noStrike" u="none" b="0" cap="none" baseline="0" sz="2200" lang="en-US" i="0">
                <a:solidFill>
                  <a:schemeClr val="dk1"/>
                </a:solidFill>
                <a:latin typeface="Calibri"/>
                <a:ea typeface="Calibri"/>
                <a:cs typeface="Calibri"/>
                <a:sym typeface="Calibri"/>
              </a:rPr>
              <a:t>A user highlights a region on the moon.  An application downloads a set of LRO images from PDS. The images are taken at varying aspect angles with various illumination angles.</a:t>
            </a:r>
          </a:p>
          <a:p>
            <a:pPr algn="l" rtl="0" lvl="0" marR="0" indent="-228600" marL="228600">
              <a:lnSpc>
                <a:spcPct val="90000"/>
              </a:lnSpc>
              <a:spcBef>
                <a:spcPts val="1000"/>
              </a:spcBef>
              <a:spcAft>
                <a:spcPts val="0"/>
              </a:spcAft>
              <a:buClr>
                <a:schemeClr val="dk1"/>
              </a:buClr>
              <a:buSzPct val="25000"/>
              <a:buFont typeface="Arial"/>
              <a:buNone/>
            </a:pPr>
            <a:br>
              <a:rPr strike="noStrike" u="none" b="0" cap="none" baseline="0" sz="2200" lang="en-US" i="0">
                <a:solidFill>
                  <a:schemeClr val="dk1"/>
                </a:solidFill>
                <a:latin typeface="Calibri"/>
                <a:ea typeface="Calibri"/>
                <a:cs typeface="Calibri"/>
                <a:sym typeface="Calibri"/>
              </a:rPr>
            </a:br>
            <a:r>
              <a:rPr strike="noStrike" u="none" b="0" cap="none" baseline="0" sz="2200" lang="en-US" i="0">
                <a:solidFill>
                  <a:schemeClr val="dk1"/>
                </a:solidFill>
                <a:latin typeface="Calibri"/>
                <a:ea typeface="Calibri"/>
                <a:cs typeface="Calibri"/>
                <a:sym typeface="Calibri"/>
              </a:rPr>
              <a:t>(a) Develop an algorithm  to detect lunar rocks in the images. For each rock an estimate is made of its geolocation and an estimate of its dimensions. The algorithm can take advantage of multiple images from different orbits as well as the stereo pairs available from the NAC camera. </a:t>
            </a:r>
          </a:p>
          <a:p>
            <a:pPr algn="l" rtl="0" lvl="0" marR="0" indent="-228600" marL="228600">
              <a:lnSpc>
                <a:spcPct val="90000"/>
              </a:lnSpc>
              <a:spcBef>
                <a:spcPts val="1000"/>
              </a:spcBef>
              <a:spcAft>
                <a:spcPts val="0"/>
              </a:spcAft>
              <a:buClr>
                <a:schemeClr val="dk1"/>
              </a:buClr>
              <a:buSzPct val="25000"/>
              <a:buFont typeface="Arial"/>
              <a:buNone/>
            </a:pPr>
            <a:r>
              <a:rPr strike="noStrike" u="none" b="0" cap="none" baseline="0" sz="2200" lang="en-US" i="0">
                <a:solidFill>
                  <a:schemeClr val="dk1"/>
                </a:solidFill>
                <a:latin typeface="Calibri"/>
                <a:ea typeface="Calibri"/>
                <a:cs typeface="Calibri"/>
                <a:sym typeface="Calibri"/>
              </a:rPr>
              <a:t> </a:t>
            </a:r>
            <a:br>
              <a:rPr strike="noStrike" u="none" b="0" cap="none" baseline="0" sz="2200" lang="en-US" i="0">
                <a:solidFill>
                  <a:schemeClr val="dk1"/>
                </a:solidFill>
                <a:latin typeface="Calibri"/>
                <a:ea typeface="Calibri"/>
                <a:cs typeface="Calibri"/>
                <a:sym typeface="Calibri"/>
              </a:rPr>
            </a:br>
            <a:r>
              <a:rPr strike="noStrike" u="none" b="1" cap="none" baseline="0" sz="2200" lang="en-US" i="0">
                <a:solidFill>
                  <a:schemeClr val="dk1"/>
                </a:solidFill>
                <a:latin typeface="Calibri"/>
                <a:ea typeface="Calibri"/>
                <a:cs typeface="Calibri"/>
                <a:sym typeface="Calibri"/>
              </a:rPr>
              <a:t>(b) Develop an algorithm to detect lunar craters. An estimate is made of the shape of the crater, it's size, depth. Again multiple images taken at different illumination angles should be used in the detection. Output should include a shapefile.</a:t>
            </a:r>
          </a:p>
          <a:p>
            <a:pPr algn="l" rtl="0" lvl="0" marR="0" indent="-228600" marL="228600">
              <a:lnSpc>
                <a:spcPct val="90000"/>
              </a:lnSpc>
              <a:spcBef>
                <a:spcPts val="1000"/>
              </a:spcBef>
              <a:spcAft>
                <a:spcPts val="0"/>
              </a:spcAft>
              <a:buClr>
                <a:schemeClr val="dk1"/>
              </a:buClr>
              <a:buSzPct val="25000"/>
              <a:buFont typeface="Arial"/>
              <a:buNone/>
            </a:pPr>
            <a:br>
              <a:rPr strike="noStrike" u="none" b="0" cap="none" baseline="0" sz="2200" lang="en-US" i="0">
                <a:solidFill>
                  <a:schemeClr val="dk1"/>
                </a:solidFill>
                <a:latin typeface="Calibri"/>
                <a:ea typeface="Calibri"/>
                <a:cs typeface="Calibri"/>
                <a:sym typeface="Calibri"/>
              </a:rPr>
            </a:br>
            <a:r>
              <a:rPr strike="noStrike" u="none" b="0" cap="none" baseline="0" sz="2200" lang="en-US" i="0">
                <a:solidFill>
                  <a:schemeClr val="dk1"/>
                </a:solidFill>
                <a:latin typeface="Calibri"/>
                <a:ea typeface="Calibri"/>
                <a:cs typeface="Calibri"/>
                <a:sym typeface="Calibri"/>
              </a:rPr>
              <a:t>(c ) Develop algorithms to detect lunar Riles, Maria, Lava Tubes.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ph type="title"/>
          </p:nvPr>
        </p:nvSpPr>
        <p:spPr>
          <a:xfrm>
            <a:off y="365125" x="838200"/>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Data Extraction </a:t>
            </a:r>
            <a:r>
              <a:rPr strike="noStrike" u="none" b="1" cap="none" baseline="0" sz="4400" lang="en-US" i="0">
                <a:solidFill>
                  <a:schemeClr val="dk1"/>
                </a:solidFill>
                <a:latin typeface="Calibri"/>
                <a:ea typeface="Calibri"/>
                <a:cs typeface="Calibri"/>
                <a:sym typeface="Calibri"/>
                <a:rtl val="0"/>
              </a:rPr>
              <a:t>- </a:t>
            </a:r>
            <a:r>
              <a:rPr strike="noStrike" u="none" b="0" cap="none" baseline="0" sz="4400" lang="en-US" i="0">
                <a:solidFill>
                  <a:schemeClr val="dk1"/>
                </a:solidFill>
                <a:latin typeface="Calibri"/>
                <a:ea typeface="Calibri"/>
                <a:cs typeface="Calibri"/>
                <a:sym typeface="Calibri"/>
                <a:rtl val="0"/>
              </a:rPr>
              <a:t>Measuring Diameter</a:t>
            </a:r>
          </a:p>
        </p:txBody>
      </p:sp>
      <p:sp>
        <p:nvSpPr>
          <p:cNvPr id="244" name="Shape 244"/>
          <p:cNvSpPr txBox="1"/>
          <p:nvPr>
            <p:ph idx="1" type="body"/>
          </p:nvPr>
        </p:nvSpPr>
        <p:spPr>
          <a:xfrm>
            <a:off y="1825625" x="838200"/>
            <a:ext cy="4351338" cx="10515599"/>
          </a:xfrm>
          <a:prstGeom prst="rect">
            <a:avLst/>
          </a:prstGeom>
          <a:noFill/>
          <a:ln>
            <a:noFill/>
          </a:ln>
        </p:spPr>
        <p:txBody>
          <a:bodyPr bIns="45700" rIns="91425" lIns="91425" tIns="45700" anchor="t" anchorCtr="0">
            <a:noAutofit/>
          </a:bodyPr>
          <a:lstStyle/>
          <a:p>
            <a:pPr algn="l" rtl="0" lvl="0" marR="0" indent="-228600" marL="228600">
              <a:lnSpc>
                <a:spcPct val="9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Calibri"/>
                <a:ea typeface="Calibri"/>
                <a:cs typeface="Calibri"/>
                <a:sym typeface="Calibri"/>
                <a:rtl val="0"/>
              </a:rPr>
              <a:t>Tony and I reviewed an approach for measuring the depth and diameter of a crater off of a image [Clayden].</a:t>
            </a:r>
          </a:p>
          <a:p>
            <a:pPr algn="l" rtl="0" lvl="0" marR="0" indent="-228600" marL="228600">
              <a:lnSpc>
                <a:spcPct val="90000"/>
              </a:lnSpc>
              <a:spcBef>
                <a:spcPts val="1000"/>
              </a:spcBef>
              <a:spcAft>
                <a:spcPts val="0"/>
              </a:spcAft>
              <a:buClr>
                <a:schemeClr val="dk1"/>
              </a:buClr>
              <a:buSzPct val="100000"/>
              <a:buFont typeface="Arial"/>
              <a:buChar char="●"/>
            </a:pPr>
            <a:r>
              <a:rPr strike="noStrike" u="none" b="0" cap="none" baseline="0" sz="2800" lang="en-US" i="0">
                <a:solidFill>
                  <a:schemeClr val="dk1"/>
                </a:solidFill>
                <a:latin typeface="Calibri"/>
                <a:ea typeface="Calibri"/>
                <a:cs typeface="Calibri"/>
                <a:sym typeface="Calibri"/>
                <a:rtl val="0"/>
              </a:rPr>
              <a:t>Given an image of a crater, the diameter of the crater can be calculated using the following data: </a:t>
            </a:r>
          </a:p>
          <a:p>
            <a:pPr algn="l" rtl="0" lvl="1" marR="0">
              <a:lnSpc>
                <a:spcPct val="90000"/>
              </a:lnSpc>
              <a:spcBef>
                <a:spcPts val="1000"/>
              </a:spcBef>
              <a:spcAft>
                <a:spcPts val="0"/>
              </a:spcAft>
              <a:buClr>
                <a:schemeClr val="dk1"/>
              </a:buClr>
              <a:buSzPct val="100000"/>
              <a:buFont typeface="Arial"/>
              <a:buChar char="○"/>
            </a:pPr>
            <a:r>
              <a:rPr sz="2800" lang="en-US">
                <a:solidFill>
                  <a:schemeClr val="dk1"/>
                </a:solidFill>
                <a:latin typeface="Calibri"/>
                <a:ea typeface="Calibri"/>
                <a:cs typeface="Calibri"/>
                <a:sym typeface="Calibri"/>
                <a:rtl val="0"/>
              </a:rPr>
              <a:t>T</a:t>
            </a:r>
            <a:r>
              <a:rPr strike="noStrike" u="none" b="0" cap="none" baseline="0" sz="2800" lang="en-US" i="0">
                <a:solidFill>
                  <a:schemeClr val="dk1"/>
                </a:solidFill>
                <a:latin typeface="Calibri"/>
                <a:ea typeface="Calibri"/>
                <a:cs typeface="Calibri"/>
                <a:sym typeface="Calibri"/>
                <a:rtl val="0"/>
              </a:rPr>
              <a:t>he exact time the image was taken</a:t>
            </a:r>
            <a:r>
              <a:rPr sz="2800" lang="en-US">
                <a:solidFill>
                  <a:schemeClr val="dk1"/>
                </a:solidFill>
                <a:latin typeface="Calibri"/>
                <a:ea typeface="Calibri"/>
                <a:cs typeface="Calibri"/>
                <a:sym typeface="Calibri"/>
                <a:rtl val="0"/>
              </a:rPr>
              <a:t>.</a:t>
            </a:r>
            <a:r>
              <a:rPr strike="noStrike" u="none" b="0" cap="none" baseline="0" sz="2800" lang="en-US" i="0">
                <a:solidFill>
                  <a:schemeClr val="dk1"/>
                </a:solidFill>
                <a:latin typeface="Calibri"/>
                <a:ea typeface="Calibri"/>
                <a:cs typeface="Calibri"/>
                <a:sym typeface="Calibri"/>
                <a:rtl val="0"/>
              </a:rPr>
              <a:t> </a:t>
            </a:r>
          </a:p>
          <a:p>
            <a:pPr algn="l" rtl="0" lvl="1" marR="0">
              <a:lnSpc>
                <a:spcPct val="90000"/>
              </a:lnSpc>
              <a:spcBef>
                <a:spcPts val="1000"/>
              </a:spcBef>
              <a:spcAft>
                <a:spcPts val="0"/>
              </a:spcAft>
              <a:buClr>
                <a:schemeClr val="dk1"/>
              </a:buClr>
              <a:buSzPct val="100000"/>
              <a:buFont typeface="Arial"/>
              <a:buChar char="○"/>
            </a:pPr>
            <a:r>
              <a:rPr sz="2800" lang="en-US">
                <a:solidFill>
                  <a:schemeClr val="dk1"/>
                </a:solidFill>
                <a:latin typeface="Calibri"/>
                <a:ea typeface="Calibri"/>
                <a:cs typeface="Calibri"/>
                <a:sym typeface="Calibri"/>
                <a:rtl val="0"/>
              </a:rPr>
              <a:t>L</a:t>
            </a:r>
            <a:r>
              <a:rPr strike="noStrike" u="none" b="0" cap="none" baseline="0" sz="2800" lang="en-US" i="0">
                <a:solidFill>
                  <a:schemeClr val="dk1"/>
                </a:solidFill>
                <a:latin typeface="Calibri"/>
                <a:ea typeface="Calibri"/>
                <a:cs typeface="Calibri"/>
                <a:sym typeface="Calibri"/>
                <a:rtl val="0"/>
              </a:rPr>
              <a:t>ongitude and latitude of crater’s location</a:t>
            </a:r>
            <a:r>
              <a:rPr sz="2800" lang="en-US">
                <a:solidFill>
                  <a:schemeClr val="dk1"/>
                </a:solidFill>
                <a:latin typeface="Calibri"/>
                <a:ea typeface="Calibri"/>
                <a:cs typeface="Calibri"/>
                <a:sym typeface="Calibri"/>
                <a:rtl val="0"/>
              </a:rPr>
              <a:t>.</a:t>
            </a:r>
          </a:p>
          <a:p>
            <a:pPr algn="l" rtl="0" lvl="1" marR="0">
              <a:lnSpc>
                <a:spcPct val="90000"/>
              </a:lnSpc>
              <a:spcBef>
                <a:spcPts val="1000"/>
              </a:spcBef>
              <a:spcAft>
                <a:spcPts val="0"/>
              </a:spcAft>
              <a:buClr>
                <a:schemeClr val="dk1"/>
              </a:buClr>
              <a:buSzPct val="100000"/>
              <a:buFont typeface="Arial"/>
              <a:buChar char="○"/>
            </a:pPr>
            <a:r>
              <a:rPr sz="2800" lang="en-US">
                <a:solidFill>
                  <a:schemeClr val="dk1"/>
                </a:solidFill>
                <a:latin typeface="Calibri"/>
                <a:ea typeface="Calibri"/>
                <a:cs typeface="Calibri"/>
                <a:sym typeface="Calibri"/>
                <a:rtl val="0"/>
              </a:rPr>
              <a:t>D</a:t>
            </a:r>
            <a:r>
              <a:rPr strike="noStrike" u="none" b="0" cap="none" baseline="0" sz="2800" lang="en-US" i="0">
                <a:solidFill>
                  <a:schemeClr val="dk1"/>
                </a:solidFill>
                <a:latin typeface="Calibri"/>
                <a:ea typeface="Calibri"/>
                <a:cs typeface="Calibri"/>
                <a:sym typeface="Calibri"/>
                <a:rtl val="0"/>
              </a:rPr>
              <a:t>istance from the moon to the earth at the time the image was</a:t>
            </a:r>
            <a:r>
              <a:rPr sz="2800" lang="en-US">
                <a:solidFill>
                  <a:schemeClr val="dk1"/>
                </a:solidFill>
                <a:latin typeface="Calibri"/>
                <a:ea typeface="Calibri"/>
                <a:cs typeface="Calibri"/>
                <a:sym typeface="Calibri"/>
                <a:rtl val="0"/>
              </a:rPr>
              <a:t> </a:t>
            </a:r>
            <a:r>
              <a:rPr strike="noStrike" u="none" b="0" cap="none" baseline="0" sz="2800" lang="en-US" i="0">
                <a:solidFill>
                  <a:schemeClr val="dk1"/>
                </a:solidFill>
                <a:latin typeface="Calibri"/>
                <a:ea typeface="Calibri"/>
                <a:cs typeface="Calibri"/>
                <a:sym typeface="Calibri"/>
                <a:rtl val="0"/>
              </a:rPr>
              <a:t>captured.</a:t>
            </a:r>
            <a:r>
              <a:rPr strike="noStrike" u="none" b="0" cap="none" baseline="0" sz="2400" lang="en-US" i="0">
                <a:solidFill>
                  <a:schemeClr val="dk1"/>
                </a:solidFill>
                <a:latin typeface="Calibri"/>
                <a:ea typeface="Calibri"/>
                <a:cs typeface="Calibri"/>
                <a:sym typeface="Calibri"/>
                <a:rtl val="0"/>
              </a:rPr>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365125" x="839787"/>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Data Extraction - Preliminary Results</a:t>
            </a:r>
          </a:p>
        </p:txBody>
      </p:sp>
      <p:sp>
        <p:nvSpPr>
          <p:cNvPr id="250" name="Shape 250"/>
          <p:cNvSpPr txBox="1"/>
          <p:nvPr>
            <p:ph idx="1" type="body"/>
          </p:nvPr>
        </p:nvSpPr>
        <p:spPr>
          <a:xfrm>
            <a:off y="1681163" x="839787"/>
            <a:ext cy="823912" cx="5157787"/>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1" cap="none" baseline="0" sz="2400" lang="en-US" i="0">
                <a:solidFill>
                  <a:schemeClr val="dk1"/>
                </a:solidFill>
                <a:latin typeface="Calibri"/>
                <a:ea typeface="Calibri"/>
                <a:cs typeface="Calibri"/>
                <a:sym typeface="Calibri"/>
                <a:rtl val="0"/>
              </a:rPr>
              <a:t>Input Image: “Alan Crater”</a:t>
            </a:r>
          </a:p>
        </p:txBody>
      </p:sp>
      <p:sp>
        <p:nvSpPr>
          <p:cNvPr id="251" name="Shape 251"/>
          <p:cNvSpPr txBox="1"/>
          <p:nvPr>
            <p:ph idx="2" type="body"/>
          </p:nvPr>
        </p:nvSpPr>
        <p:spPr>
          <a:xfrm>
            <a:off y="1681163" x="6172200"/>
            <a:ext cy="823912" cx="5183186"/>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1" cap="none" baseline="0" sz="2400" lang="en-US" i="0">
                <a:solidFill>
                  <a:schemeClr val="dk1"/>
                </a:solidFill>
                <a:latin typeface="Calibri"/>
                <a:ea typeface="Calibri"/>
                <a:cs typeface="Calibri"/>
                <a:sym typeface="Calibri"/>
                <a:rtl val="0"/>
              </a:rPr>
              <a:t>Output Image: Craters with diameters</a:t>
            </a:r>
          </a:p>
        </p:txBody>
      </p:sp>
      <p:pic>
        <p:nvPicPr>
          <p:cNvPr id="252" name="Shape 252"/>
          <p:cNvPicPr preferRelativeResize="0"/>
          <p:nvPr>
            <p:ph idx="3" type="body"/>
          </p:nvPr>
        </p:nvPicPr>
        <p:blipFill rotWithShape="1">
          <a:blip r:embed="rId3">
            <a:alphaModFix/>
          </a:blip>
          <a:srcRect t="0" b="0" r="0" l="0"/>
          <a:stretch/>
        </p:blipFill>
        <p:spPr>
          <a:xfrm>
            <a:off y="2782197" x="1131216"/>
            <a:ext cy="3219799" cx="3033143"/>
          </a:xfrm>
          <a:prstGeom prst="rect">
            <a:avLst/>
          </a:prstGeom>
          <a:noFill/>
          <a:ln>
            <a:noFill/>
          </a:ln>
        </p:spPr>
      </p:pic>
      <p:pic>
        <p:nvPicPr>
          <p:cNvPr id="253" name="Shape 253"/>
          <p:cNvPicPr preferRelativeResize="0"/>
          <p:nvPr>
            <p:ph idx="4" type="body"/>
          </p:nvPr>
        </p:nvPicPr>
        <p:blipFill rotWithShape="1">
          <a:blip r:embed="rId4">
            <a:alphaModFix/>
          </a:blip>
          <a:srcRect t="0" b="0" r="0" l="0"/>
          <a:stretch/>
        </p:blipFill>
        <p:spPr>
          <a:xfrm>
            <a:off y="2814033" x="6220937"/>
            <a:ext cy="3066666" cx="5085712"/>
          </a:xfrm>
          <a:prstGeom prst="rect">
            <a:avLst/>
          </a:prstGeom>
          <a:noFill/>
          <a:ln>
            <a:noFill/>
          </a:ln>
        </p:spPr>
      </p:pic>
      <p:sp>
        <p:nvSpPr>
          <p:cNvPr id="254" name="Shape 254"/>
          <p:cNvSpPr txBox="1"/>
          <p:nvPr/>
        </p:nvSpPr>
        <p:spPr>
          <a:xfrm>
            <a:off y="6002000" x="1055025"/>
            <a:ext cy="357900" cx="2539499"/>
          </a:xfrm>
          <a:prstGeom prst="rect">
            <a:avLst/>
          </a:prstGeom>
          <a:noFill/>
          <a:ln>
            <a:noFill/>
          </a:ln>
        </p:spPr>
        <p:txBody>
          <a:bodyPr bIns="91425" rIns="91425" lIns="91425" tIns="91425" anchor="t" anchorCtr="0">
            <a:noAutofit/>
          </a:bodyPr>
          <a:lstStyle/>
          <a:p>
            <a:pPr>
              <a:spcBef>
                <a:spcPts val="0"/>
              </a:spcBef>
              <a:buNone/>
            </a:pPr>
            <a:r>
              <a:rPr sz="1100" lang="en-US"/>
              <a:t>[LROC] M181208790RC</a:t>
            </a:r>
          </a:p>
        </p:txBody>
      </p:sp>
      <p:sp>
        <p:nvSpPr>
          <p:cNvPr id="255" name="Shape 255"/>
          <p:cNvSpPr txBox="1"/>
          <p:nvPr/>
        </p:nvSpPr>
        <p:spPr>
          <a:xfrm>
            <a:off y="5864425" x="6981075"/>
            <a:ext cy="329699" cx="4374299"/>
          </a:xfrm>
          <a:prstGeom prst="rect">
            <a:avLst/>
          </a:prstGeom>
          <a:noFill/>
          <a:ln>
            <a:noFill/>
          </a:ln>
        </p:spPr>
        <p:txBody>
          <a:bodyPr bIns="91425" rIns="91425" lIns="91425" tIns="91425" anchor="t" anchorCtr="0">
            <a:noAutofit/>
          </a:bodyPr>
          <a:lstStyle/>
          <a:p>
            <a:pPr algn="r">
              <a:spcBef>
                <a:spcPts val="0"/>
              </a:spcBef>
              <a:buNone/>
            </a:pPr>
            <a:r>
              <a:rPr sz="1200" lang="en-US"/>
              <a:t>Diameters in red and yellow for detected craters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B0D8FC"/>
            </a:gs>
            <a:gs pos="50000">
              <a:srgbClr val="D0E7FD"/>
            </a:gs>
            <a:gs pos="100000">
              <a:srgbClr val="E9F4FD"/>
            </a:gs>
          </a:gsLst>
          <a:lin ang="5400012" scaled="0"/>
        </a:gradFill>
      </p:bgPr>
    </p:bg>
    <p:spTree>
      <p:nvGrpSpPr>
        <p:cNvPr id="259" name="Shape 259"/>
        <p:cNvGrpSpPr/>
        <p:nvPr/>
      </p:nvGrpSpPr>
      <p:grpSpPr>
        <a:xfrm>
          <a:off y="0" x="0"/>
          <a:ext cy="0" cx="0"/>
          <a:chOff y="0" x="0"/>
          <a:chExt cy="0" cx="0"/>
        </a:xfrm>
      </p:grpSpPr>
      <p:sp>
        <p:nvSpPr>
          <p:cNvPr id="260" name="Shape 260"/>
          <p:cNvSpPr txBox="1"/>
          <p:nvPr>
            <p:ph type="title"/>
          </p:nvPr>
        </p:nvSpPr>
        <p:spPr>
          <a:xfrm>
            <a:off y="1553858" x="838200"/>
            <a:ext cy="1325700"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b="1" sz="4400" lang="en-US">
                <a:solidFill>
                  <a:schemeClr val="dk1"/>
                </a:solidFill>
                <a:latin typeface="Calibri"/>
                <a:ea typeface="Calibri"/>
                <a:cs typeface="Calibri"/>
                <a:sym typeface="Calibri"/>
              </a:rPr>
              <a:t>Progress Summary</a:t>
            </a:r>
          </a:p>
        </p:txBody>
      </p:sp>
      <p:sp>
        <p:nvSpPr>
          <p:cNvPr id="261" name="Shape 261"/>
          <p:cNvSpPr txBox="1"/>
          <p:nvPr>
            <p:ph idx="1" type="body"/>
          </p:nvPr>
        </p:nvSpPr>
        <p:spPr>
          <a:xfrm>
            <a:off y="2729208" x="838200"/>
            <a:ext cy="1740600" cx="10515599"/>
          </a:xfrm>
          <a:prstGeom prst="rect">
            <a:avLst/>
          </a:prstGeom>
          <a:noFill/>
          <a:ln>
            <a:noFill/>
          </a:ln>
        </p:spPr>
        <p:txBody>
          <a:bodyPr bIns="45700" rIns="91425" lIns="91425" tIns="45700" anchor="t" anchorCtr="0">
            <a:noAutofit/>
          </a:bodyPr>
          <a:lstStyle/>
          <a:p>
            <a:pPr algn="ctr" rtl="0" lvl="0" marR="0" indent="0" marL="0">
              <a:lnSpc>
                <a:spcPct val="90000"/>
              </a:lnSpc>
              <a:spcBef>
                <a:spcPts val="1000"/>
              </a:spcBef>
              <a:spcAft>
                <a:spcPts val="0"/>
              </a:spcAft>
              <a:buClr>
                <a:schemeClr val="dk1"/>
              </a:buClr>
              <a:buSzPct val="25000"/>
              <a:buFont typeface="Arial"/>
              <a:buNone/>
            </a:pPr>
            <a:r>
              <a:rPr sz="2400" lang="en-US">
                <a:solidFill>
                  <a:schemeClr val="dk1"/>
                </a:solidFill>
                <a:latin typeface="Calibri"/>
                <a:ea typeface="Calibri"/>
                <a:cs typeface="Calibri"/>
                <a:sym typeface="Calibri"/>
              </a:rPr>
              <a:t>Fall Quarter 2014</a:t>
            </a:r>
          </a:p>
          <a:p>
            <a:pPr algn="ctr" rtl="0" lvl="0" marR="0" indent="0" marL="0">
              <a:lnSpc>
                <a:spcPct val="90000"/>
              </a:lnSpc>
              <a:spcBef>
                <a:spcPts val="1000"/>
              </a:spcBef>
              <a:spcAft>
                <a:spcPts val="0"/>
              </a:spcAft>
              <a:buClr>
                <a:schemeClr val="dk1"/>
              </a:buClr>
              <a:buSzPct val="25000"/>
              <a:buFont typeface="Arial"/>
              <a:buNone/>
            </a:pPr>
            <a:r>
              <a:rPr strike="noStrike" u="none" b="0" cap="none" baseline="0" sz="2800" lang="en-US" i="0">
                <a:solidFill>
                  <a:schemeClr val="dk1"/>
                </a:solidFill>
                <a:latin typeface="Calibri"/>
                <a:ea typeface="Calibri"/>
                <a:cs typeface="Calibri"/>
                <a:sym typeface="Calibri"/>
              </a:rPr>
              <a:t>Tony Liang</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ph type="title"/>
          </p:nvPr>
        </p:nvSpPr>
        <p:spPr>
          <a:xfrm>
            <a:off y="365125" x="838200"/>
            <a:ext cy="533099"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Goals</a:t>
            </a:r>
          </a:p>
        </p:txBody>
      </p:sp>
      <p:sp>
        <p:nvSpPr>
          <p:cNvPr id="267" name="Shape 267"/>
          <p:cNvSpPr txBox="1"/>
          <p:nvPr>
            <p:ph idx="1" type="body"/>
          </p:nvPr>
        </p:nvSpPr>
        <p:spPr>
          <a:xfrm>
            <a:off y="1026550" x="838200"/>
            <a:ext cy="5603399" cx="10515599"/>
          </a:xfrm>
          <a:prstGeom prst="rect">
            <a:avLst/>
          </a:prstGeom>
          <a:noFill/>
          <a:ln>
            <a:noFill/>
          </a:ln>
        </p:spPr>
        <p:txBody>
          <a:bodyPr bIns="45700" rIns="91425" lIns="91425" tIns="45700" anchor="t" anchorCtr="0">
            <a:noAutofit/>
          </a:bodyPr>
          <a:lstStyle/>
          <a:p>
            <a:pPr algn="l" rtl="0" lvl="0" marR="0" indent="-406400" marL="4572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Read and analyze papers on crater detection using an ellipse bounding algorithm and circular hough transform,</a:t>
            </a:r>
            <a:r>
              <a:rPr strike="noStrike" u="none" b="0" cap="none" baseline="0" sz="2800" lang="en-US" i="0">
                <a:solidFill>
                  <a:schemeClr val="dk1"/>
                </a:solidFill>
                <a:latin typeface="Calibri"/>
                <a:ea typeface="Calibri"/>
                <a:cs typeface="Calibri"/>
                <a:sym typeface="Calibri"/>
              </a:rPr>
              <a:t> lunar crater size and depth calculations, and lunar crater illuminations</a:t>
            </a:r>
          </a:p>
          <a:p>
            <a:pPr algn="l" rtl="0" lvl="0" marR="0" indent="0" marL="0">
              <a:lnSpc>
                <a:spcPct val="90000"/>
              </a:lnSpc>
              <a:spcBef>
                <a:spcPts val="0"/>
              </a:spcBef>
              <a:spcAft>
                <a:spcPts val="0"/>
              </a:spcAft>
              <a:buNone/>
            </a:pPr>
            <a:r>
              <a:t/>
            </a:r>
            <a:endParaRPr sz="2800">
              <a:solidFill>
                <a:schemeClr val="dk1"/>
              </a:solidFill>
              <a:latin typeface="Calibri"/>
              <a:ea typeface="Calibri"/>
              <a:cs typeface="Calibri"/>
              <a:sym typeface="Calibri"/>
            </a:endParaRPr>
          </a:p>
          <a:p>
            <a:pPr algn="l" rtl="0" lvl="0" marR="0" indent="-406400" marL="457200">
              <a:lnSpc>
                <a:spcPct val="90000"/>
              </a:lnSpc>
              <a:spcBef>
                <a:spcPts val="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Collect test lunar crater images</a:t>
            </a:r>
          </a:p>
          <a:p>
            <a:pPr algn="l" rtl="0" lvl="1" marR="0" indent="-406400" marL="9144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Crater detection</a:t>
            </a:r>
          </a:p>
          <a:p>
            <a:pPr algn="l" rtl="0" lvl="2" marR="0" indent="-342900" marL="1371600">
              <a:lnSpc>
                <a:spcPct val="90000"/>
              </a:lnSpc>
              <a:spcBef>
                <a:spcPts val="0"/>
              </a:spcBef>
              <a:spcAft>
                <a:spcPts val="0"/>
              </a:spcAft>
              <a:buClr>
                <a:schemeClr val="dk1"/>
              </a:buClr>
              <a:buSzPct val="64285"/>
              <a:buFont typeface="Calibri"/>
              <a:buChar char="■"/>
            </a:pPr>
            <a:r>
              <a:rPr sz="2800" lang="en-US">
                <a:solidFill>
                  <a:schemeClr val="dk1"/>
                </a:solidFill>
                <a:latin typeface="Calibri"/>
                <a:ea typeface="Calibri"/>
                <a:cs typeface="Calibri"/>
                <a:sym typeface="Calibri"/>
              </a:rPr>
              <a:t>Well illuminated</a:t>
            </a:r>
          </a:p>
          <a:p>
            <a:pPr algn="l" rtl="0" lvl="2" marR="0" indent="-342900" marL="1371600">
              <a:lnSpc>
                <a:spcPct val="90000"/>
              </a:lnSpc>
              <a:spcBef>
                <a:spcPts val="0"/>
              </a:spcBef>
              <a:spcAft>
                <a:spcPts val="0"/>
              </a:spcAft>
              <a:buClr>
                <a:schemeClr val="dk1"/>
              </a:buClr>
              <a:buSzPct val="64285"/>
              <a:buFont typeface="Calibri"/>
              <a:buChar char="■"/>
            </a:pPr>
            <a:r>
              <a:rPr sz="2800" lang="en-US">
                <a:solidFill>
                  <a:schemeClr val="dk1"/>
                </a:solidFill>
                <a:latin typeface="Calibri"/>
                <a:ea typeface="Calibri"/>
                <a:cs typeface="Calibri"/>
                <a:sym typeface="Calibri"/>
              </a:rPr>
              <a:t>Newer rims</a:t>
            </a:r>
          </a:p>
          <a:p>
            <a:pPr algn="l" rtl="0" lvl="2" marR="0" indent="-342900" marL="1371600">
              <a:lnSpc>
                <a:spcPct val="90000"/>
              </a:lnSpc>
              <a:spcBef>
                <a:spcPts val="0"/>
              </a:spcBef>
              <a:spcAft>
                <a:spcPts val="0"/>
              </a:spcAft>
              <a:buClr>
                <a:schemeClr val="dk1"/>
              </a:buClr>
              <a:buSzPct val="64285"/>
              <a:buFont typeface="Calibri"/>
              <a:buChar char="■"/>
            </a:pPr>
            <a:r>
              <a:rPr sz="2800" lang="en-US">
                <a:solidFill>
                  <a:schemeClr val="dk1"/>
                </a:solidFill>
                <a:latin typeface="Calibri"/>
                <a:ea typeface="Calibri"/>
                <a:cs typeface="Calibri"/>
                <a:sym typeface="Calibri"/>
              </a:rPr>
              <a:t>Clusters of craters</a:t>
            </a:r>
          </a:p>
          <a:p>
            <a:pPr algn="l" rtl="0" lvl="1" marR="0" indent="-406400" marL="9144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Crater illuminations</a:t>
            </a:r>
          </a:p>
          <a:p>
            <a:pPr algn="l" rtl="0" lvl="2" marR="0" indent="-342900" marL="1371600">
              <a:lnSpc>
                <a:spcPct val="90000"/>
              </a:lnSpc>
              <a:spcBef>
                <a:spcPts val="0"/>
              </a:spcBef>
              <a:spcAft>
                <a:spcPts val="0"/>
              </a:spcAft>
              <a:buClr>
                <a:schemeClr val="dk1"/>
              </a:buClr>
              <a:buSzPct val="64285"/>
              <a:buFont typeface="Calibri"/>
              <a:buChar char="■"/>
            </a:pPr>
            <a:r>
              <a:rPr sz="2800" lang="en-US">
                <a:solidFill>
                  <a:schemeClr val="dk1"/>
                </a:solidFill>
                <a:latin typeface="Calibri"/>
                <a:ea typeface="Calibri"/>
                <a:cs typeface="Calibri"/>
                <a:sym typeface="Calibri"/>
              </a:rPr>
              <a:t>For each lunar crater, multiple images are to be collected with different illumination angles</a:t>
            </a:r>
          </a:p>
          <a:p>
            <a:pPr algn="l" rtl="0" lvl="0" marR="0" indent="-50800" marL="228600">
              <a:lnSpc>
                <a:spcPct val="90000"/>
              </a:lnSpc>
              <a:spcBef>
                <a:spcPts val="0"/>
              </a:spcBef>
              <a:spcAft>
                <a:spcPts val="0"/>
              </a:spcAft>
              <a:buClr>
                <a:schemeClr val="dk1"/>
              </a:buClr>
              <a:buFont typeface="Arial"/>
              <a:buNone/>
            </a:pPr>
            <a:r>
              <a:t/>
            </a:r>
            <a:endParaRPr strike="noStrike" u="none" b="0" cap="none" baseline="0" sz="2800" i="0">
              <a:solidFill>
                <a:schemeClr val="dk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365125" x="838200"/>
            <a:ext cy="1325700"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Goals Continued</a:t>
            </a:r>
          </a:p>
        </p:txBody>
      </p:sp>
      <p:sp>
        <p:nvSpPr>
          <p:cNvPr id="273" name="Shape 273"/>
          <p:cNvSpPr txBox="1"/>
          <p:nvPr>
            <p:ph idx="1" type="body"/>
          </p:nvPr>
        </p:nvSpPr>
        <p:spPr>
          <a:xfrm>
            <a:off y="1825625" x="838200"/>
            <a:ext cy="4351199" cx="10515599"/>
          </a:xfrm>
          <a:prstGeom prst="rect">
            <a:avLst/>
          </a:prstGeom>
          <a:noFill/>
          <a:ln>
            <a:noFill/>
          </a:ln>
        </p:spPr>
        <p:txBody>
          <a:bodyPr bIns="45700" rIns="91425" lIns="91425" tIns="45700" anchor="t" anchorCtr="0">
            <a:noAutofit/>
          </a:bodyPr>
          <a:lstStyle/>
          <a:p>
            <a:pPr algn="l" rtl="0" lvl="0" marR="0" indent="-406400" marL="4572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Create two prototypes of the crater detection using the ellipse bounding algorithm and circular hough transform respectively</a:t>
            </a:r>
          </a:p>
          <a:p>
            <a:pPr algn="l" rtl="0" lvl="1" marR="0" indent="-406400" marL="9144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Add improvements to the prototypes</a:t>
            </a:r>
          </a:p>
          <a:p>
            <a:pPr algn="l" rtl="0" lvl="1" marR="0" indent="-406400" marL="9144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Produce preliminary results</a:t>
            </a:r>
          </a:p>
          <a:p>
            <a:pPr algn="l" rtl="0" lvl="0" marR="0" indent="0" marL="457200">
              <a:lnSpc>
                <a:spcPct val="90000"/>
              </a:lnSpc>
              <a:spcBef>
                <a:spcPts val="0"/>
              </a:spcBef>
              <a:spcAft>
                <a:spcPts val="0"/>
              </a:spcAft>
              <a:buNone/>
            </a:pPr>
            <a:r>
              <a:t/>
            </a:r>
            <a:endParaRPr sz="2800">
              <a:solidFill>
                <a:schemeClr val="dk1"/>
              </a:solidFill>
              <a:latin typeface="Calibri"/>
              <a:ea typeface="Calibri"/>
              <a:cs typeface="Calibri"/>
              <a:sym typeface="Calibri"/>
            </a:endParaRPr>
          </a:p>
          <a:p>
            <a:pPr algn="l" rtl="0" lvl="0" marR="0" indent="-406400" marL="4572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Began the lunar crater illumination implementation</a:t>
            </a:r>
          </a:p>
          <a:p>
            <a:pPr algn="l" rtl="0" marR="0" indent="0" marL="0">
              <a:lnSpc>
                <a:spcPct val="90000"/>
              </a:lnSpc>
              <a:spcBef>
                <a:spcPts val="0"/>
              </a:spcBef>
              <a:spcAft>
                <a:spcPts val="0"/>
              </a:spcAft>
              <a:buNone/>
            </a:pPr>
            <a:r>
              <a:t/>
            </a:r>
            <a:endParaRPr sz="2800">
              <a:solidFill>
                <a:schemeClr val="dk1"/>
              </a:solidFill>
              <a:latin typeface="Calibri"/>
              <a:ea typeface="Calibri"/>
              <a:cs typeface="Calibri"/>
              <a:sym typeface="Calibri"/>
            </a:endParaRPr>
          </a:p>
          <a:p>
            <a:pPr algn="l" rtl="0" lvl="0" marR="0" indent="-406400" marL="4572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To calculate the depth of a crater, sun angles at the exact time these images were captured are needed. </a:t>
            </a:r>
          </a:p>
          <a:p>
            <a:pPr algn="l" rtl="0" lvl="1" marR="0" indent="-406400" marL="9144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Tasked with pulling this metadata from the images.</a:t>
            </a:r>
          </a:p>
          <a:p>
            <a:pPr algn="l" rtl="0" lvl="0" marR="0" indent="-50800" marL="228600">
              <a:lnSpc>
                <a:spcPct val="90000"/>
              </a:lnSpc>
              <a:spcBef>
                <a:spcPts val="0"/>
              </a:spcBef>
              <a:spcAft>
                <a:spcPts val="0"/>
              </a:spcAft>
              <a:buClr>
                <a:schemeClr val="dk1"/>
              </a:buClr>
              <a:buFont typeface="Arial"/>
              <a:buNone/>
            </a:pPr>
            <a:r>
              <a:t/>
            </a:r>
            <a:endParaRPr strike="noStrike" u="none" b="0" cap="none" baseline="0" sz="2800" i="0">
              <a:solidFill>
                <a:schemeClr val="dk1"/>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y="0" x="0"/>
          <a:ext cy="0" cx="0"/>
          <a:chOff y="0" x="0"/>
          <a:chExt cy="0" cx="0"/>
        </a:xfrm>
      </p:grpSpPr>
      <p:sp>
        <p:nvSpPr>
          <p:cNvPr id="278" name="Shape 278"/>
          <p:cNvSpPr txBox="1"/>
          <p:nvPr>
            <p:ph type="title"/>
          </p:nvPr>
        </p:nvSpPr>
        <p:spPr>
          <a:xfrm>
            <a:off y="365125" x="838200"/>
            <a:ext cy="561599"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Progress</a:t>
            </a:r>
          </a:p>
        </p:txBody>
      </p:sp>
      <p:sp>
        <p:nvSpPr>
          <p:cNvPr id="279" name="Shape 279"/>
          <p:cNvSpPr txBox="1"/>
          <p:nvPr>
            <p:ph idx="1" type="body"/>
          </p:nvPr>
        </p:nvSpPr>
        <p:spPr>
          <a:xfrm>
            <a:off y="1098475" x="838200"/>
            <a:ext cy="5317500" cx="10515599"/>
          </a:xfrm>
          <a:prstGeom prst="rect">
            <a:avLst/>
          </a:prstGeom>
          <a:noFill/>
          <a:ln>
            <a:noFill/>
          </a:ln>
        </p:spPr>
        <p:txBody>
          <a:bodyPr bIns="45700" rIns="91425" lIns="91425" tIns="45700" anchor="t" anchorCtr="0">
            <a:noAutofit/>
          </a:bodyPr>
          <a:lstStyle/>
          <a:p>
            <a:pPr algn="l" rtl="0" lvl="0" marR="0" indent="-381000" marL="457200">
              <a:lnSpc>
                <a:spcPct val="90000"/>
              </a:lnSpc>
              <a:spcBef>
                <a:spcPts val="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tl val="0"/>
              </a:rPr>
              <a:t>Read and analyzed papers on crater detection and the [Clayden] website on lunar crater size and depth calculations</a:t>
            </a:r>
          </a:p>
          <a:p>
            <a:pPr algn="l" rtl="0" lvl="1" marR="0" indent="-381000" marL="914400">
              <a:lnSpc>
                <a:spcPct val="90000"/>
              </a:lnSpc>
              <a:spcBef>
                <a:spcPts val="0"/>
              </a:spcBef>
              <a:spcAft>
                <a:spcPts val="0"/>
              </a:spcAft>
              <a:buClr>
                <a:schemeClr val="dk1"/>
              </a:buClr>
              <a:buSzPct val="80000"/>
              <a:buFont typeface="Calibri"/>
              <a:buChar char="○"/>
            </a:pPr>
            <a:r>
              <a:rPr lang="en-US">
                <a:solidFill>
                  <a:schemeClr val="dk1"/>
                </a:solidFill>
                <a:latin typeface="Calibri"/>
                <a:ea typeface="Calibri"/>
                <a:cs typeface="Calibri"/>
                <a:sym typeface="Calibri"/>
                <a:rtl val="0"/>
              </a:rPr>
              <a:t>Necessary formulas and data are collected</a:t>
            </a:r>
          </a:p>
          <a:p>
            <a:pPr algn="l" rtl="0" lvl="0" marR="0" indent="-381000" marL="457200">
              <a:lnSpc>
                <a:spcPct val="90000"/>
              </a:lnSpc>
              <a:spcBef>
                <a:spcPts val="100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tl val="0"/>
              </a:rPr>
              <a:t>Gathered lunar crater images</a:t>
            </a:r>
          </a:p>
          <a:p>
            <a:pPr algn="l" rtl="0" lvl="1" marR="0" indent="-381000" marL="914400">
              <a:lnSpc>
                <a:spcPct val="90000"/>
              </a:lnSpc>
              <a:spcBef>
                <a:spcPts val="1000"/>
              </a:spcBef>
              <a:spcAft>
                <a:spcPts val="0"/>
              </a:spcAft>
              <a:buClr>
                <a:schemeClr val="dk1"/>
              </a:buClr>
              <a:buSzPct val="80000"/>
              <a:buFont typeface="Calibri"/>
              <a:buChar char="○"/>
            </a:pPr>
            <a:r>
              <a:rPr lang="en-US">
                <a:solidFill>
                  <a:schemeClr val="dk1"/>
                </a:solidFill>
                <a:latin typeface="Calibri"/>
                <a:ea typeface="Calibri"/>
                <a:cs typeface="Calibri"/>
                <a:sym typeface="Calibri"/>
                <a:rtl val="0"/>
              </a:rPr>
              <a:t>C</a:t>
            </a:r>
            <a:r>
              <a:rPr strike="noStrike" u="none" b="0" cap="none" baseline="0" lang="en-US" i="0">
                <a:solidFill>
                  <a:schemeClr val="dk1"/>
                </a:solidFill>
                <a:latin typeface="Calibri"/>
                <a:ea typeface="Calibri"/>
                <a:cs typeface="Calibri"/>
                <a:sym typeface="Calibri"/>
                <a:rtl val="0"/>
              </a:rPr>
              <a:t>rater detect</a:t>
            </a:r>
            <a:r>
              <a:rPr lang="en-US">
                <a:solidFill>
                  <a:schemeClr val="dk1"/>
                </a:solidFill>
                <a:latin typeface="Calibri"/>
                <a:ea typeface="Calibri"/>
                <a:cs typeface="Calibri"/>
                <a:sym typeface="Calibri"/>
                <a:rtl val="0"/>
              </a:rPr>
              <a:t>ion testing</a:t>
            </a:r>
          </a:p>
          <a:p>
            <a:pPr algn="l" rtl="0" lvl="1" marR="0" indent="-381000" marL="914400">
              <a:lnSpc>
                <a:spcPct val="90000"/>
              </a:lnSpc>
              <a:spcBef>
                <a:spcPts val="1000"/>
              </a:spcBef>
              <a:spcAft>
                <a:spcPts val="0"/>
              </a:spcAft>
              <a:buClr>
                <a:schemeClr val="dk1"/>
              </a:buClr>
              <a:buSzPct val="80000"/>
              <a:buFont typeface="Calibri"/>
              <a:buChar char="○"/>
            </a:pPr>
            <a:r>
              <a:rPr lang="en-US">
                <a:solidFill>
                  <a:schemeClr val="dk1"/>
                </a:solidFill>
                <a:latin typeface="Calibri"/>
                <a:ea typeface="Calibri"/>
                <a:cs typeface="Calibri"/>
                <a:sym typeface="Calibri"/>
                <a:rtl val="0"/>
              </a:rPr>
              <a:t>Extracted metadata for lunar crater size and depth calculations</a:t>
            </a:r>
          </a:p>
          <a:p>
            <a:pPr algn="l" rtl="0" lvl="2" marR="0" indent="-342900" marL="1371600">
              <a:lnSpc>
                <a:spcPct val="90000"/>
              </a:lnSpc>
              <a:spcBef>
                <a:spcPts val="1000"/>
              </a:spcBef>
              <a:spcAft>
                <a:spcPts val="0"/>
              </a:spcAft>
              <a:buClr>
                <a:schemeClr val="dk1"/>
              </a:buClr>
              <a:buSzPct val="60000"/>
              <a:buFont typeface="Calibri"/>
              <a:buChar char="■"/>
            </a:pPr>
            <a:r>
              <a:rPr lang="en-US">
                <a:solidFill>
                  <a:schemeClr val="dk1"/>
                </a:solidFill>
                <a:latin typeface="Calibri"/>
                <a:ea typeface="Calibri"/>
                <a:cs typeface="Calibri"/>
                <a:sym typeface="Calibri"/>
                <a:rtl val="0"/>
              </a:rPr>
              <a:t>Sun angle</a:t>
            </a:r>
          </a:p>
          <a:p>
            <a:pPr rtl="0" lvl="0" indent="-381000" marL="457200">
              <a:spcBef>
                <a:spcPts val="0"/>
              </a:spcBef>
              <a:buClr>
                <a:schemeClr val="dk1"/>
              </a:buClr>
              <a:buSzPct val="100000"/>
              <a:buFont typeface="Calibri"/>
              <a:buChar char="●"/>
            </a:pPr>
            <a:r>
              <a:rPr sz="2400" lang="en-US">
                <a:solidFill>
                  <a:schemeClr val="dk1"/>
                </a:solidFill>
                <a:latin typeface="Calibri"/>
                <a:ea typeface="Calibri"/>
                <a:cs typeface="Calibri"/>
                <a:sym typeface="Calibri"/>
                <a:rtl val="0"/>
              </a:rPr>
              <a:t>Created an ellipse bounding algorithm that uses a single lunar image</a:t>
            </a:r>
          </a:p>
          <a:p>
            <a:pPr rtl="0" lvl="0" indent="-381000" marL="457200">
              <a:spcBef>
                <a:spcPts val="0"/>
              </a:spcBef>
              <a:buClr>
                <a:schemeClr val="dk1"/>
              </a:buClr>
              <a:buSzPct val="100000"/>
              <a:buFont typeface="Calibri"/>
              <a:buChar char="●"/>
            </a:pPr>
            <a:r>
              <a:rPr sz="2400" lang="en-US">
                <a:solidFill>
                  <a:schemeClr val="dk1"/>
                </a:solidFill>
                <a:latin typeface="Calibri"/>
                <a:ea typeface="Calibri"/>
                <a:cs typeface="Calibri"/>
                <a:sym typeface="Calibri"/>
                <a:rtl val="0"/>
              </a:rPr>
              <a:t>Created a circular hough transform crater detection prototype that uses a single lunar image</a:t>
            </a:r>
          </a:p>
          <a:p>
            <a:pPr rtl="0" lvl="0" indent="-381000" marL="457200">
              <a:spcBef>
                <a:spcPts val="1000"/>
              </a:spcBef>
              <a:buClr>
                <a:schemeClr val="dk1"/>
              </a:buClr>
              <a:buSzPct val="100000"/>
              <a:buFont typeface="Calibri"/>
              <a:buChar char="●"/>
            </a:pPr>
            <a:r>
              <a:rPr sz="2400" lang="en-US">
                <a:solidFill>
                  <a:schemeClr val="dk1"/>
                </a:solidFill>
                <a:latin typeface="Calibri"/>
                <a:ea typeface="Calibri"/>
                <a:cs typeface="Calibri"/>
                <a:sym typeface="Calibri"/>
                <a:rtl val="0"/>
              </a:rPr>
              <a:t>Prototype refinements</a:t>
            </a:r>
          </a:p>
          <a:p>
            <a:pPr algn="l" rtl="0" lvl="0" marR="0" indent="0" marL="0">
              <a:lnSpc>
                <a:spcPct val="90000"/>
              </a:lnSpc>
              <a:spcBef>
                <a:spcPts val="1000"/>
              </a:spcBef>
              <a:spcAft>
                <a:spcPts val="0"/>
              </a:spcAft>
              <a:buClr>
                <a:schemeClr val="dk1"/>
              </a:buClr>
              <a:buFont typeface="Arial"/>
              <a:buNone/>
            </a:pPr>
            <a:r>
              <a:t/>
            </a:r>
            <a:endParaRPr strike="noStrike" u="none" b="0" cap="none" baseline="0" sz="2800" i="0">
              <a:solidFill>
                <a:schemeClr val="dk1"/>
              </a:solidFill>
              <a:latin typeface="Calibri"/>
              <a:ea typeface="Calibri"/>
              <a:cs typeface="Calibri"/>
              <a:sym typeface="Calibri"/>
              <a:rtl val="0"/>
            </a:endParaRPr>
          </a:p>
          <a:p>
            <a:pPr algn="l" rtl="0" lvl="0" marR="0" indent="-50800" marL="228600">
              <a:lnSpc>
                <a:spcPct val="90000"/>
              </a:lnSpc>
              <a:spcBef>
                <a:spcPts val="1000"/>
              </a:spcBef>
              <a:spcAft>
                <a:spcPts val="0"/>
              </a:spcAft>
              <a:buClr>
                <a:schemeClr val="dk1"/>
              </a:buClr>
              <a:buFont typeface="Arial"/>
              <a:buNone/>
            </a:pPr>
            <a:r>
              <a:t/>
            </a:r>
            <a:endParaRPr strike="noStrike" u="none" b="0" cap="none" baseline="0" sz="2800" i="0">
              <a:solidFill>
                <a:schemeClr val="dk1"/>
              </a:solidFill>
              <a:latin typeface="Calibri"/>
              <a:ea typeface="Calibri"/>
              <a:cs typeface="Calibri"/>
              <a:sym typeface="Calibri"/>
              <a:rtl val="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a:off y="365125" x="838200"/>
            <a:ext cy="1325700"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Progress Continued</a:t>
            </a:r>
          </a:p>
        </p:txBody>
      </p:sp>
      <p:sp>
        <p:nvSpPr>
          <p:cNvPr id="285" name="Shape 285"/>
          <p:cNvSpPr txBox="1"/>
          <p:nvPr>
            <p:ph idx="1" type="body"/>
          </p:nvPr>
        </p:nvSpPr>
        <p:spPr>
          <a:xfrm>
            <a:off y="1825625" x="838200"/>
            <a:ext cy="4351199" cx="10515599"/>
          </a:xfrm>
          <a:prstGeom prst="rect">
            <a:avLst/>
          </a:prstGeom>
          <a:noFill/>
          <a:ln>
            <a:noFill/>
          </a:ln>
        </p:spPr>
        <p:txBody>
          <a:bodyPr bIns="45700" rIns="91425" lIns="91425" tIns="45700" anchor="t" anchorCtr="0">
            <a:noAutofit/>
          </a:bodyPr>
          <a:lstStyle/>
          <a:p>
            <a:pPr algn="l" rtl="0" lvl="0" marR="0" indent="-381000" marL="457200">
              <a:lnSpc>
                <a:spcPct val="90000"/>
              </a:lnSpc>
              <a:spcBef>
                <a:spcPts val="1000"/>
              </a:spcBef>
              <a:spcAft>
                <a:spcPts val="0"/>
              </a:spcAft>
              <a:buClr>
                <a:schemeClr val="dk1"/>
              </a:buClr>
              <a:buSzPct val="100000"/>
              <a:buFont typeface="Calibri"/>
              <a:buChar char="●"/>
            </a:pPr>
            <a:r>
              <a:rPr sz="2400" lang="en-US">
                <a:solidFill>
                  <a:schemeClr val="dk1"/>
                </a:solidFill>
                <a:latin typeface="Calibri"/>
                <a:ea typeface="Calibri"/>
                <a:cs typeface="Calibri"/>
                <a:sym typeface="Calibri"/>
              </a:rPr>
              <a:t>Begin testing of lunar crater size and depth calculations with a single lunar crater image</a:t>
            </a:r>
          </a:p>
          <a:p>
            <a:pPr algn="l" rtl="0" lvl="1" marR="0" indent="-381000" marL="914400">
              <a:lnSpc>
                <a:spcPct val="90000"/>
              </a:lnSpc>
              <a:spcBef>
                <a:spcPts val="1000"/>
              </a:spcBef>
              <a:spcAft>
                <a:spcPts val="0"/>
              </a:spcAft>
              <a:buClr>
                <a:schemeClr val="dk1"/>
              </a:buClr>
              <a:buSzPct val="80000"/>
              <a:buFont typeface="Calibri"/>
              <a:buChar char="○"/>
            </a:pPr>
            <a:r>
              <a:rPr lang="en-US">
                <a:solidFill>
                  <a:schemeClr val="dk1"/>
                </a:solidFill>
                <a:latin typeface="Calibri"/>
                <a:ea typeface="Calibri"/>
                <a:cs typeface="Calibri"/>
                <a:sym typeface="Calibri"/>
              </a:rPr>
              <a:t>Produce lunar crater size calculations</a:t>
            </a:r>
          </a:p>
          <a:p>
            <a:pPr rtl="0" lvl="0" indent="0" marL="0">
              <a:spcBef>
                <a:spcPts val="0"/>
              </a:spcBef>
              <a:buFont typeface="Calibri"/>
              <a:buNone/>
            </a:pPr>
            <a:r>
              <a:t/>
            </a:r>
            <a:endParaRPr sz="2800">
              <a:solidFill>
                <a:schemeClr val="dk1"/>
              </a:solidFill>
              <a:latin typeface="Calibri"/>
              <a:ea typeface="Calibri"/>
              <a:cs typeface="Calibri"/>
              <a:sym typeface="Calibri"/>
            </a:endParaRPr>
          </a:p>
          <a:p>
            <a:pPr rtl="0" lvl="0" indent="-381000" marL="457200">
              <a:spcBef>
                <a:spcPts val="0"/>
              </a:spcBef>
              <a:buClr>
                <a:schemeClr val="dk1"/>
              </a:buClr>
              <a:buSzPct val="100000"/>
              <a:buFont typeface="Calibri"/>
              <a:buChar char="●"/>
            </a:pPr>
            <a:r>
              <a:rPr sz="2400" lang="en-US">
                <a:solidFill>
                  <a:schemeClr val="dk1"/>
                </a:solidFill>
                <a:latin typeface="Calibri"/>
                <a:ea typeface="Calibri"/>
                <a:cs typeface="Calibri"/>
                <a:sym typeface="Calibri"/>
              </a:rPr>
              <a:t>Wrote a program that can pull metadata from our TIFF images, however the only data we could use was a time stamp.</a:t>
            </a:r>
          </a:p>
          <a:p>
            <a:pPr rtl="0" lvl="1" indent="-381000" marL="914400">
              <a:spcBef>
                <a:spcPts val="500"/>
              </a:spcBef>
              <a:buClr>
                <a:schemeClr val="dk1"/>
              </a:buClr>
              <a:buSzPct val="100000"/>
              <a:buFont typeface="Calibri"/>
              <a:buChar char="○"/>
            </a:pPr>
            <a:r>
              <a:rPr sz="2400" lang="en-US">
                <a:solidFill>
                  <a:schemeClr val="dk1"/>
                </a:solidFill>
                <a:latin typeface="Calibri"/>
                <a:ea typeface="Calibri"/>
                <a:cs typeface="Calibri"/>
                <a:sym typeface="Calibri"/>
              </a:rPr>
              <a:t>A helpful result from </a:t>
            </a:r>
            <a:r>
              <a:rPr lang="en-US">
                <a:solidFill>
                  <a:schemeClr val="dk1"/>
                </a:solidFill>
                <a:latin typeface="Calibri"/>
                <a:ea typeface="Calibri"/>
                <a:cs typeface="Calibri"/>
                <a:sym typeface="Calibri"/>
              </a:rPr>
              <a:t>our</a:t>
            </a:r>
            <a:r>
              <a:rPr sz="2400" lang="en-US">
                <a:solidFill>
                  <a:schemeClr val="dk1"/>
                </a:solidFill>
                <a:latin typeface="Calibri"/>
                <a:ea typeface="Calibri"/>
                <a:cs typeface="Calibri"/>
                <a:sym typeface="Calibri"/>
              </a:rPr>
              <a:t> metadata reader:</a:t>
            </a:r>
          </a:p>
          <a:p>
            <a:pPr rtl="0" lvl="0" indent="457200" marL="0">
              <a:spcBef>
                <a:spcPts val="500"/>
              </a:spcBef>
              <a:buClr>
                <a:srgbClr val="000000"/>
              </a:buClr>
              <a:buSzPct val="45833"/>
              <a:buNone/>
            </a:pPr>
            <a:r>
              <a:rPr sz="2400" lang="en-US">
                <a:solidFill>
                  <a:srgbClr val="0070C0"/>
                </a:solidFill>
                <a:latin typeface="Calibri"/>
                <a:ea typeface="Calibri"/>
                <a:cs typeface="Calibri"/>
                <a:sym typeface="Calibri"/>
              </a:rPr>
              <a:t>&lt;Item name="PRODUCT_CREATION_TIME"&gt;2013-11-16T18:54:29&lt;/Item&gt;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txBox="1"/>
          <p:nvPr>
            <p:ph type="title"/>
          </p:nvPr>
        </p:nvSpPr>
        <p:spPr>
          <a:xfrm>
            <a:off y="365125" x="838200"/>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b="0" sz="4400" lang="en-US">
                <a:latin typeface="Calibri"/>
                <a:ea typeface="Calibri"/>
                <a:cs typeface="Calibri"/>
                <a:sym typeface="Calibri"/>
              </a:rPr>
              <a:t>Project Management </a:t>
            </a:r>
            <a:r>
              <a:rPr strike="noStrike" u="none" b="0" cap="none" baseline="0" sz="4400" lang="en-US" i="0">
                <a:solidFill>
                  <a:schemeClr val="dk1"/>
                </a:solidFill>
                <a:latin typeface="Calibri"/>
                <a:ea typeface="Calibri"/>
                <a:cs typeface="Calibri"/>
                <a:sym typeface="Calibri"/>
                <a:rtl val="0"/>
              </a:rPr>
              <a:t>Progress </a:t>
            </a:r>
          </a:p>
        </p:txBody>
      </p:sp>
      <p:sp>
        <p:nvSpPr>
          <p:cNvPr id="291" name="Shape 291"/>
          <p:cNvSpPr txBox="1"/>
          <p:nvPr>
            <p:ph idx="1" type="body"/>
          </p:nvPr>
        </p:nvSpPr>
        <p:spPr>
          <a:xfrm>
            <a:off y="1825625" x="838200"/>
            <a:ext cy="4351338" cx="10515599"/>
          </a:xfrm>
          <a:prstGeom prst="rect">
            <a:avLst/>
          </a:prstGeom>
          <a:noFill/>
          <a:ln>
            <a:noFill/>
          </a:ln>
        </p:spPr>
        <p:txBody>
          <a:bodyPr bIns="45700" rIns="91425" lIns="91425" tIns="45700" anchor="t" anchorCtr="0">
            <a:noAutofit/>
          </a:bodyPr>
          <a:lstStyle/>
          <a:p>
            <a:pPr algn="l" rtl="0" lvl="0" marR="0" indent="-203200" marL="228600">
              <a:lnSpc>
                <a:spcPct val="90000"/>
              </a:lnSpc>
              <a:spcBef>
                <a:spcPts val="0"/>
              </a:spcBef>
              <a:spcAft>
                <a:spcPts val="0"/>
              </a:spcAft>
              <a:buClr>
                <a:schemeClr val="dk1"/>
              </a:buClr>
              <a:buSzPct val="100000"/>
              <a:buFont typeface="Arial"/>
              <a:buChar char="●"/>
            </a:pPr>
            <a:r>
              <a:rPr strike="noStrike" u="none" b="0" cap="none" baseline="0" sz="2400" lang="en-US" i="0">
                <a:solidFill>
                  <a:schemeClr val="dk1"/>
                </a:solidFill>
                <a:latin typeface="Calibri"/>
                <a:ea typeface="Calibri"/>
                <a:cs typeface="Calibri"/>
                <a:sym typeface="Calibri"/>
                <a:rtl val="0"/>
              </a:rPr>
              <a:t>Set up working environment</a:t>
            </a:r>
          </a:p>
          <a:p>
            <a:pPr algn="l" rtl="0" lvl="1" marR="0" indent="457200">
              <a:lnSpc>
                <a:spcPct val="90000"/>
              </a:lnSpc>
              <a:spcBef>
                <a:spcPts val="500"/>
              </a:spcBef>
              <a:spcAft>
                <a:spcPts val="0"/>
              </a:spcAft>
              <a:buClr>
                <a:schemeClr val="dk1"/>
              </a:buClr>
              <a:buSzPct val="80000"/>
              <a:buFont typeface="Calibri"/>
              <a:buChar char="○"/>
            </a:pPr>
            <a:r>
              <a:rPr strike="noStrike" u="none" b="0" cap="none" baseline="0" lang="en-US" i="0">
                <a:solidFill>
                  <a:schemeClr val="dk1"/>
                </a:solidFill>
                <a:latin typeface="Calibri"/>
                <a:ea typeface="Calibri"/>
                <a:cs typeface="Calibri"/>
                <a:sym typeface="Calibri"/>
                <a:rtl val="0"/>
              </a:rPr>
              <a:t>GitHub, GDAL, OpenCV, Eclipse </a:t>
            </a:r>
            <a:r>
              <a:rPr lang="en-US">
                <a:solidFill>
                  <a:schemeClr val="dk1"/>
                </a:solidFill>
                <a:latin typeface="Calibri"/>
                <a:ea typeface="Calibri"/>
                <a:cs typeface="Calibri"/>
                <a:sym typeface="Calibri"/>
                <a:rtl val="0"/>
              </a:rPr>
              <a:t>IDE, JAVA</a:t>
            </a:r>
          </a:p>
          <a:p>
            <a:pPr algn="l" rtl="0" lvl="0" marR="0" indent="-203200" marL="228600">
              <a:lnSpc>
                <a:spcPct val="90000"/>
              </a:lnSpc>
              <a:spcBef>
                <a:spcPts val="1000"/>
              </a:spcBef>
              <a:spcAft>
                <a:spcPts val="0"/>
              </a:spcAft>
              <a:buClr>
                <a:schemeClr val="dk1"/>
              </a:buClr>
              <a:buSzPct val="100000"/>
              <a:buFont typeface="Arial"/>
              <a:buChar char="●"/>
            </a:pPr>
            <a:r>
              <a:rPr strike="noStrike" u="none" b="0" cap="none" baseline="0" sz="2400" lang="en-US" i="0">
                <a:solidFill>
                  <a:schemeClr val="dk1"/>
                </a:solidFill>
                <a:latin typeface="Calibri"/>
                <a:ea typeface="Calibri"/>
                <a:cs typeface="Calibri"/>
                <a:sym typeface="Calibri"/>
                <a:rtl val="0"/>
              </a:rPr>
              <a:t>Began implementing ideas from our research</a:t>
            </a:r>
          </a:p>
          <a:p>
            <a:pPr algn="l" rtl="0" lvl="0" marR="0" indent="-203200" marL="228600">
              <a:lnSpc>
                <a:spcPct val="90000"/>
              </a:lnSpc>
              <a:spcBef>
                <a:spcPts val="1000"/>
              </a:spcBef>
              <a:spcAft>
                <a:spcPts val="0"/>
              </a:spcAft>
              <a:buClr>
                <a:schemeClr val="dk1"/>
              </a:buClr>
              <a:buSzPct val="100000"/>
              <a:buFont typeface="Arial"/>
              <a:buChar char="●"/>
            </a:pPr>
            <a:r>
              <a:rPr strike="noStrike" u="none" b="0" cap="none" baseline="0" sz="2400" lang="en-US" i="0">
                <a:solidFill>
                  <a:schemeClr val="dk1"/>
                </a:solidFill>
                <a:latin typeface="Calibri"/>
                <a:ea typeface="Calibri"/>
                <a:cs typeface="Calibri"/>
                <a:sym typeface="Calibri"/>
                <a:rtl val="0"/>
              </a:rPr>
              <a:t>Began research for Rock Detection</a:t>
            </a:r>
          </a:p>
          <a:p>
            <a:pPr algn="l" rtl="0" lvl="0" marR="0" indent="-203200" marL="228600">
              <a:lnSpc>
                <a:spcPct val="90000"/>
              </a:lnSpc>
              <a:spcBef>
                <a:spcPts val="1000"/>
              </a:spcBef>
              <a:spcAft>
                <a:spcPts val="0"/>
              </a:spcAft>
              <a:buClr>
                <a:schemeClr val="dk1"/>
              </a:buClr>
              <a:buSzPct val="100000"/>
              <a:buFont typeface="Calibri"/>
              <a:buChar char="●"/>
            </a:pPr>
            <a:r>
              <a:rPr sz="2400" lang="en-US">
                <a:solidFill>
                  <a:schemeClr val="dk1"/>
                </a:solidFill>
                <a:latin typeface="Calibri"/>
                <a:ea typeface="Calibri"/>
                <a:cs typeface="Calibri"/>
                <a:sym typeface="Calibri"/>
                <a:rtl val="0"/>
              </a:rPr>
              <a:t>Document Software Requirements</a:t>
            </a:r>
          </a:p>
          <a:p>
            <a:pPr algn="l" rtl="0" lvl="0" marR="0" indent="-203200" marL="228600">
              <a:lnSpc>
                <a:spcPct val="90000"/>
              </a:lnSpc>
              <a:spcBef>
                <a:spcPts val="1000"/>
              </a:spcBef>
              <a:spcAft>
                <a:spcPts val="0"/>
              </a:spcAft>
              <a:buClr>
                <a:schemeClr val="dk1"/>
              </a:buClr>
              <a:buSzPct val="100000"/>
              <a:buFont typeface="Calibri"/>
              <a:buChar char="●"/>
            </a:pPr>
            <a:r>
              <a:rPr sz="2400" lang="en-US">
                <a:solidFill>
                  <a:schemeClr val="dk1"/>
                </a:solidFill>
                <a:latin typeface="Calibri"/>
                <a:ea typeface="Calibri"/>
                <a:cs typeface="Calibri"/>
                <a:sym typeface="Calibri"/>
                <a:rtl val="0"/>
              </a:rPr>
              <a:t>Updated CSNS project page</a:t>
            </a:r>
          </a:p>
          <a:p>
            <a:pPr algn="l" rtl="0" lvl="1" marR="0" indent="457200">
              <a:lnSpc>
                <a:spcPct val="90000"/>
              </a:lnSpc>
              <a:spcBef>
                <a:spcPts val="1000"/>
              </a:spcBef>
              <a:spcAft>
                <a:spcPts val="0"/>
              </a:spcAft>
              <a:buClr>
                <a:schemeClr val="dk1"/>
              </a:buClr>
              <a:buSzPct val="80000"/>
              <a:buFont typeface="Calibri"/>
              <a:buChar char="○"/>
            </a:pPr>
            <a:r>
              <a:rPr lang="en-US">
                <a:solidFill>
                  <a:schemeClr val="dk1"/>
                </a:solidFill>
                <a:latin typeface="Calibri"/>
                <a:ea typeface="Calibri"/>
                <a:cs typeface="Calibri"/>
                <a:sym typeface="Calibri"/>
                <a:rtl val="0"/>
              </a:rPr>
              <a:t>Team Updates</a:t>
            </a:r>
          </a:p>
          <a:p>
            <a:pPr algn="l" rtl="0" lvl="1" marR="0" indent="457200">
              <a:lnSpc>
                <a:spcPct val="90000"/>
              </a:lnSpc>
              <a:spcBef>
                <a:spcPts val="1000"/>
              </a:spcBef>
              <a:spcAft>
                <a:spcPts val="0"/>
              </a:spcAft>
              <a:buClr>
                <a:schemeClr val="dk1"/>
              </a:buClr>
              <a:buSzPct val="80000"/>
              <a:buFont typeface="Calibri"/>
              <a:buChar char="○"/>
            </a:pPr>
            <a:r>
              <a:rPr lang="en-US">
                <a:solidFill>
                  <a:schemeClr val="dk1"/>
                </a:solidFill>
                <a:latin typeface="Calibri"/>
                <a:ea typeface="Calibri"/>
                <a:cs typeface="Calibri"/>
                <a:sym typeface="Calibri"/>
                <a:rtl val="0"/>
              </a:rPr>
              <a:t>Individual Updates</a:t>
            </a:r>
          </a:p>
          <a:p>
            <a:pPr algn="l" rtl="0" lvl="1" marR="0" indent="457200">
              <a:lnSpc>
                <a:spcPct val="90000"/>
              </a:lnSpc>
              <a:spcBef>
                <a:spcPts val="1000"/>
              </a:spcBef>
              <a:spcAft>
                <a:spcPts val="0"/>
              </a:spcAft>
              <a:buClr>
                <a:schemeClr val="dk1"/>
              </a:buClr>
              <a:buSzPct val="80000"/>
              <a:buFont typeface="Calibri"/>
              <a:buChar char="○"/>
            </a:pPr>
            <a:r>
              <a:rPr lang="en-US">
                <a:solidFill>
                  <a:schemeClr val="dk1"/>
                </a:solidFill>
                <a:latin typeface="Calibri"/>
                <a:ea typeface="Calibri"/>
                <a:cs typeface="Calibri"/>
                <a:sym typeface="Calibri"/>
                <a:rtl val="0"/>
              </a:rPr>
              <a:t>Meeting minutes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y="0" x="0"/>
          <a:ext cy="0" cx="0"/>
          <a:chOff y="0" x="0"/>
          <a:chExt cy="0" cx="0"/>
        </a:xfrm>
      </p:grpSpPr>
      <p:sp>
        <p:nvSpPr>
          <p:cNvPr id="296" name="Shape 296"/>
          <p:cNvSpPr txBox="1"/>
          <p:nvPr>
            <p:ph type="title"/>
          </p:nvPr>
        </p:nvSpPr>
        <p:spPr>
          <a:xfrm>
            <a:off y="365125" x="839787"/>
            <a:ext cy="1325562" cx="10515599"/>
          </a:xfrm>
          <a:prstGeom prst="rect">
            <a:avLst/>
          </a:prstGeom>
          <a:noFill/>
          <a:ln>
            <a:noFill/>
          </a:ln>
        </p:spPr>
        <p:txBody>
          <a:bodyPr bIns="45700" rIns="91425" lIns="91425" tIns="45700" anchor="ctr" anchorCtr="0">
            <a:noAutofit/>
          </a:bodyPr>
          <a:lstStyle/>
          <a:p>
            <a:pPr algn="l"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Crater Detection and Recognition by Template Matching and Machine Learning</a:t>
            </a:r>
          </a:p>
        </p:txBody>
      </p:sp>
      <p:sp>
        <p:nvSpPr>
          <p:cNvPr id="297" name="Shape 297"/>
          <p:cNvSpPr txBox="1"/>
          <p:nvPr>
            <p:ph idx="1" type="body"/>
          </p:nvPr>
        </p:nvSpPr>
        <p:spPr>
          <a:xfrm>
            <a:off y="1681163" x="839787"/>
            <a:ext cy="823912" cx="5157787"/>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1" cap="none" baseline="0" sz="2400" lang="en-US" i="0">
                <a:solidFill>
                  <a:schemeClr val="dk1"/>
                </a:solidFill>
                <a:latin typeface="Calibri"/>
                <a:ea typeface="Calibri"/>
                <a:cs typeface="Calibri"/>
                <a:sym typeface="Calibri"/>
                <a:rtl val="0"/>
              </a:rPr>
              <a:t>Approach</a:t>
            </a:r>
          </a:p>
        </p:txBody>
      </p:sp>
      <p:sp>
        <p:nvSpPr>
          <p:cNvPr id="298" name="Shape 298"/>
          <p:cNvSpPr txBox="1"/>
          <p:nvPr>
            <p:ph idx="2" type="body"/>
          </p:nvPr>
        </p:nvSpPr>
        <p:spPr>
          <a:xfrm>
            <a:off y="2505075" x="839787"/>
            <a:ext cy="3684588" cx="5157787"/>
          </a:xfrm>
          <a:prstGeom prst="rect">
            <a:avLst/>
          </a:prstGeom>
          <a:noFill/>
          <a:ln>
            <a:noFill/>
          </a:ln>
        </p:spPr>
        <p:txBody>
          <a:bodyPr bIns="45700" rIns="91425" lIns="91425" tIns="45700" anchor="t" anchorCtr="0">
            <a:noAutofit/>
          </a:bodyPr>
          <a:lstStyle/>
          <a:p>
            <a:pPr algn="l" rtl="0" lvl="0" marR="0" indent="-228600" marL="228600">
              <a:lnSpc>
                <a:spcPct val="90000"/>
              </a:lnSpc>
              <a:spcBef>
                <a:spcPts val="0"/>
              </a:spcBef>
              <a:spcAft>
                <a:spcPts val="0"/>
              </a:spcAft>
              <a:buClr>
                <a:schemeClr val="dk1"/>
              </a:buClr>
              <a:buSzPct val="100000"/>
              <a:buFont typeface="Arial"/>
              <a:buChar char="•"/>
            </a:pPr>
            <a:r>
              <a:rPr strike="noStrike" u="none" b="0" cap="none" baseline="0" sz="2800" lang="en-US" i="0">
                <a:solidFill>
                  <a:schemeClr val="dk1"/>
                </a:solidFill>
                <a:latin typeface="Calibri"/>
                <a:ea typeface="Calibri"/>
                <a:cs typeface="Calibri"/>
                <a:sym typeface="Calibri"/>
                <a:rtl val="0"/>
              </a:rPr>
              <a:t>Use a pure image processing algorithm “Template Matching” to detect all crater candidates. </a:t>
            </a:r>
          </a:p>
          <a:p>
            <a:pPr algn="l" rtl="0" lvl="0" marR="0" indent="-228600" marL="228600">
              <a:lnSpc>
                <a:spcPct val="90000"/>
              </a:lnSpc>
              <a:spcBef>
                <a:spcPts val="1000"/>
              </a:spcBef>
              <a:spcAft>
                <a:spcPts val="0"/>
              </a:spcAft>
              <a:buClr>
                <a:schemeClr val="dk1"/>
              </a:buClr>
              <a:buSzPct val="100000"/>
              <a:buFont typeface="Arial"/>
              <a:buChar char="•"/>
            </a:pPr>
            <a:r>
              <a:rPr strike="noStrike" u="none" b="0" cap="none" baseline="0" sz="2800" lang="en-US" i="0">
                <a:solidFill>
                  <a:schemeClr val="dk1"/>
                </a:solidFill>
                <a:latin typeface="Calibri"/>
                <a:ea typeface="Calibri"/>
                <a:cs typeface="Calibri"/>
                <a:sym typeface="Calibri"/>
                <a:rtl val="0"/>
              </a:rPr>
              <a:t>Use a machine learning algorithm to recognize craters from non craters among those candidates. </a:t>
            </a:r>
          </a:p>
        </p:txBody>
      </p:sp>
      <p:sp>
        <p:nvSpPr>
          <p:cNvPr id="299" name="Shape 299"/>
          <p:cNvSpPr txBox="1"/>
          <p:nvPr>
            <p:ph idx="3" type="body"/>
          </p:nvPr>
        </p:nvSpPr>
        <p:spPr>
          <a:xfrm>
            <a:off y="1681163" x="6172200"/>
            <a:ext cy="823912" cx="5183186"/>
          </a:xfrm>
          <a:prstGeom prst="rect">
            <a:avLst/>
          </a:prstGeom>
          <a:noFill/>
          <a:ln>
            <a:noFill/>
          </a:ln>
        </p:spPr>
        <p:txBody>
          <a:bodyPr bIns="45700" rIns="91425" lIns="91425" tIns="45700" anchor="b"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1" cap="none" baseline="0" sz="2400" lang="en-US" i="0">
                <a:solidFill>
                  <a:schemeClr val="dk1"/>
                </a:solidFill>
                <a:latin typeface="Calibri"/>
                <a:ea typeface="Calibri"/>
                <a:cs typeface="Calibri"/>
                <a:sym typeface="Calibri"/>
                <a:rtl val="0"/>
              </a:rPr>
              <a:t>Prelim result</a:t>
            </a:r>
          </a:p>
        </p:txBody>
      </p:sp>
      <p:pic>
        <p:nvPicPr>
          <p:cNvPr id="300" name="Shape 300"/>
          <p:cNvPicPr preferRelativeResize="0"/>
          <p:nvPr>
            <p:ph idx="4" type="body"/>
          </p:nvPr>
        </p:nvPicPr>
        <p:blipFill rotWithShape="1">
          <a:blip r:embed="rId3">
            <a:alphaModFix/>
          </a:blip>
          <a:srcRect t="0" b="0" r="0" l="0"/>
          <a:stretch/>
        </p:blipFill>
        <p:spPr>
          <a:xfrm>
            <a:off y="2505075" x="6921500"/>
            <a:ext cy="3684588" cx="3684588"/>
          </a:xfrm>
          <a:prstGeom prst="rect">
            <a:avLst/>
          </a:prstGeom>
          <a:noFill/>
          <a:ln>
            <a:noFill/>
          </a:ln>
        </p:spPr>
      </p:pic>
      <p:sp>
        <p:nvSpPr>
          <p:cNvPr id="301" name="Shape 301"/>
          <p:cNvSpPr txBox="1"/>
          <p:nvPr/>
        </p:nvSpPr>
        <p:spPr>
          <a:xfrm>
            <a:off y="6121050" x="6921500"/>
            <a:ext cy="365099" cx="3515100"/>
          </a:xfrm>
          <a:prstGeom prst="rect">
            <a:avLst/>
          </a:prstGeom>
          <a:noFill/>
          <a:ln>
            <a:noFill/>
          </a:ln>
        </p:spPr>
        <p:txBody>
          <a:bodyPr bIns="91425" rIns="91425" lIns="91425" tIns="91425" anchor="ctr" anchorCtr="0">
            <a:noAutofit/>
          </a:bodyPr>
          <a:lstStyle/>
          <a:p>
            <a:pPr rtl="0" lvl="0">
              <a:spcBef>
                <a:spcPts val="0"/>
              </a:spcBef>
              <a:buNone/>
            </a:pPr>
            <a:r>
              <a:rPr sz="1100" lang="en-US">
                <a:solidFill>
                  <a:schemeClr val="dk1"/>
                </a:solidFill>
              </a:rPr>
              <a:t>[LROC]</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y="0" x="0"/>
          <a:ext cy="0" cx="0"/>
          <a:chOff y="0" x="0"/>
          <a:chExt cy="0" cx="0"/>
        </a:xfrm>
      </p:grpSpPr>
      <p:sp>
        <p:nvSpPr>
          <p:cNvPr id="306" name="Shape 306"/>
          <p:cNvSpPr txBox="1"/>
          <p:nvPr>
            <p:ph type="title"/>
          </p:nvPr>
        </p:nvSpPr>
        <p:spPr>
          <a:xfrm>
            <a:off y="208550" x="838200"/>
            <a:ext cy="793499"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What’s next?</a:t>
            </a:r>
          </a:p>
        </p:txBody>
      </p:sp>
      <p:sp>
        <p:nvSpPr>
          <p:cNvPr id="307" name="Shape 307"/>
          <p:cNvSpPr txBox="1"/>
          <p:nvPr>
            <p:ph idx="1" type="body"/>
          </p:nvPr>
        </p:nvSpPr>
        <p:spPr>
          <a:xfrm>
            <a:off y="1002050" x="838200"/>
            <a:ext cy="5511600" cx="10515599"/>
          </a:xfrm>
          <a:prstGeom prst="rect">
            <a:avLst/>
          </a:prstGeom>
          <a:noFill/>
          <a:ln>
            <a:noFill/>
          </a:ln>
        </p:spPr>
        <p:txBody>
          <a:bodyPr bIns="45700" rIns="91425" lIns="91425" tIns="45700" anchor="t" anchorCtr="0">
            <a:noAutofit/>
          </a:bodyPr>
          <a:lstStyle/>
          <a:p>
            <a:pPr algn="l" rtl="0" marR="0" indent="0" marL="0">
              <a:lnSpc>
                <a:spcPct val="90000"/>
              </a:lnSpc>
              <a:spcBef>
                <a:spcPts val="0"/>
              </a:spcBef>
              <a:spcAft>
                <a:spcPts val="0"/>
              </a:spcAft>
              <a:buNone/>
            </a:pPr>
            <a:r>
              <a:rPr b="1" sz="2800" lang="en-US">
                <a:solidFill>
                  <a:schemeClr val="dk1"/>
                </a:solidFill>
                <a:latin typeface="Calibri"/>
                <a:ea typeface="Calibri"/>
                <a:cs typeface="Calibri"/>
                <a:sym typeface="Calibri"/>
              </a:rPr>
              <a:t>Quarterly Plan - Winter 2015 and Spring 2015 </a:t>
            </a:r>
          </a:p>
          <a:p>
            <a:pPr algn="l" rtl="0" marR="0" indent="0" marL="0">
              <a:lnSpc>
                <a:spcPct val="90000"/>
              </a:lnSpc>
              <a:spcBef>
                <a:spcPts val="0"/>
              </a:spcBef>
              <a:spcAft>
                <a:spcPts val="0"/>
              </a:spcAft>
              <a:buNone/>
            </a:pPr>
            <a:r>
              <a:t/>
            </a:r>
            <a:endParaRPr b="1" sz="2800">
              <a:solidFill>
                <a:schemeClr val="dk1"/>
              </a:solidFill>
              <a:latin typeface="Calibri"/>
              <a:ea typeface="Calibri"/>
              <a:cs typeface="Calibri"/>
              <a:sym typeface="Calibri"/>
            </a:endParaRPr>
          </a:p>
          <a:p>
            <a:pPr algn="l" rtl="0" lvl="0" marR="0" indent="-406400" marL="4572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Develop an efficient and hybrid algorithm that combines multiple approach to increase crater detection rate and extracts the shape information of each crater.</a:t>
            </a:r>
          </a:p>
          <a:p>
            <a:pPr algn="l" rtl="0" lvl="0" marR="0" indent="-406400" marL="457200">
              <a:lnSpc>
                <a:spcPct val="90000"/>
              </a:lnSpc>
              <a:spcBef>
                <a:spcPts val="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tl val="0"/>
              </a:rPr>
              <a:t>Improve and refine crater diameter measurements for better accuracy.</a:t>
            </a:r>
          </a:p>
          <a:p>
            <a:pPr algn="l" rtl="0" lvl="0" marR="0" indent="-406400" marL="457200">
              <a:lnSpc>
                <a:spcPct val="90000"/>
              </a:lnSpc>
              <a:spcBef>
                <a:spcPts val="100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tl val="0"/>
              </a:rPr>
              <a:t>Implement shadow measuring methods to our code to estimate depth of each crater detected in an image.</a:t>
            </a:r>
          </a:p>
          <a:p>
            <a:pPr algn="l" rtl="0" lvl="0" marR="0" indent="-406400" marL="457200">
              <a:lnSpc>
                <a:spcPct val="90000"/>
              </a:lnSpc>
              <a:spcBef>
                <a:spcPts val="100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tl val="0"/>
              </a:rPr>
              <a:t>If time permits, continue researching rock detection algorithms, and begin implementing them. </a:t>
            </a:r>
          </a:p>
          <a:p>
            <a:pPr algn="l" rtl="0" lvl="0" marR="0" indent="0" marL="0">
              <a:lnSpc>
                <a:spcPct val="90000"/>
              </a:lnSpc>
              <a:spcBef>
                <a:spcPts val="1000"/>
              </a:spcBef>
              <a:spcAft>
                <a:spcPts val="0"/>
              </a:spcAft>
              <a:buNone/>
            </a:pPr>
            <a:r>
              <a:t/>
            </a:r>
            <a:endParaRPr strike="noStrike" u="none" b="0" cap="none" baseline="0" sz="2800" i="0">
              <a:solidFill>
                <a:schemeClr val="dk1"/>
              </a:solidFill>
              <a:latin typeface="Calibri"/>
              <a:ea typeface="Calibri"/>
              <a:cs typeface="Calibri"/>
              <a:sym typeface="Calibri"/>
              <a:rtl val="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12725" x="838200"/>
            <a:ext cy="1043999" cx="10515599"/>
          </a:xfrm>
          <a:prstGeom prst="rect">
            <a:avLst/>
          </a:prstGeom>
          <a:noFill/>
          <a:ln>
            <a:noFill/>
          </a:ln>
        </p:spPr>
        <p:txBody>
          <a:bodyPr bIns="45700" rIns="91425" lIns="91425" tIns="45700" anchor="ctr" anchorCtr="0">
            <a:noAutofit/>
          </a:bodyPr>
          <a:lstStyle/>
          <a:p>
            <a:pPr algn="l"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Motivation</a:t>
            </a:r>
          </a:p>
        </p:txBody>
      </p:sp>
      <p:sp>
        <p:nvSpPr>
          <p:cNvPr id="72" name="Shape 72"/>
          <p:cNvSpPr txBox="1"/>
          <p:nvPr>
            <p:ph idx="1" type="body"/>
          </p:nvPr>
        </p:nvSpPr>
        <p:spPr>
          <a:xfrm>
            <a:off y="1409174" x="838200"/>
            <a:ext cy="5057399" cx="10515599"/>
          </a:xfrm>
          <a:prstGeom prst="rect">
            <a:avLst/>
          </a:prstGeom>
          <a:noFill/>
          <a:ln>
            <a:noFill/>
          </a:ln>
        </p:spPr>
        <p:txBody>
          <a:bodyPr bIns="45700" rIns="91425" lIns="91425" tIns="45700" anchor="t" anchorCtr="0">
            <a:noAutofit/>
          </a:bodyPr>
          <a:lstStyle/>
          <a:p>
            <a:pPr rtl="0" lvl="0" indent="-406400" marL="457200">
              <a:spcBef>
                <a:spcPts val="0"/>
              </a:spcBef>
              <a:buClr>
                <a:schemeClr val="dk1"/>
              </a:buClr>
              <a:buSzPct val="100000"/>
              <a:buFont typeface="Calibri"/>
              <a:buChar char="•"/>
            </a:pPr>
            <a:r>
              <a:rPr sz="2800" lang="en-US">
                <a:solidFill>
                  <a:schemeClr val="dk1"/>
                </a:solidFill>
                <a:latin typeface="Calibri"/>
                <a:ea typeface="Calibri"/>
                <a:cs typeface="Calibri"/>
                <a:sym typeface="Calibri"/>
              </a:rPr>
              <a:t>Why detect craters?</a:t>
            </a:r>
          </a:p>
          <a:p>
            <a:pPr rtl="0" lvl="1">
              <a:spcBef>
                <a:spcPts val="0"/>
              </a:spcBef>
              <a:buSzPct val="100000"/>
              <a:buFont typeface="Calibri"/>
              <a:buNone/>
            </a:pPr>
            <a:r>
              <a:rPr sz="2800" lang="en-US">
                <a:solidFill>
                  <a:schemeClr val="dk1"/>
                </a:solidFill>
                <a:latin typeface="Calibri"/>
                <a:ea typeface="Calibri"/>
                <a:cs typeface="Calibri"/>
                <a:sym typeface="Calibri"/>
              </a:rPr>
              <a:t>Crater detection and avoidance is critical for spacecraft landings and mapping of lunar terrain.</a:t>
            </a:r>
          </a:p>
          <a:p>
            <a:pPr rtl="0" lvl="1">
              <a:spcBef>
                <a:spcPts val="0"/>
              </a:spcBef>
              <a:buFont typeface="Calibri"/>
              <a:buNone/>
            </a:pPr>
            <a:r>
              <a:t/>
            </a:r>
            <a:endParaRPr sz="2800">
              <a:solidFill>
                <a:schemeClr val="dk1"/>
              </a:solidFill>
              <a:latin typeface="Calibri"/>
              <a:ea typeface="Calibri"/>
              <a:cs typeface="Calibri"/>
              <a:sym typeface="Calibri"/>
              <a:rtl val="0"/>
            </a:endParaRPr>
          </a:p>
          <a:p>
            <a:pPr algn="l" rtl="0" lvl="0" marR="0" indent="-406400" marL="457200">
              <a:lnSpc>
                <a:spcPct val="90000"/>
              </a:lnSpc>
              <a:spcBef>
                <a:spcPts val="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tl val="0"/>
              </a:rPr>
              <a:t>JPL has developed algorithms that are able to detect craters and rocks, however the source code is proprietary, and not readily available. JPL would like to have an open source algorithm that they can modify and use openly as needed. </a:t>
            </a:r>
          </a:p>
          <a:p>
            <a:pPr algn="l" rtl="0" lvl="0" marR="0" indent="0" marL="0">
              <a:lnSpc>
                <a:spcPct val="90000"/>
              </a:lnSpc>
              <a:spcBef>
                <a:spcPts val="0"/>
              </a:spcBef>
              <a:spcAft>
                <a:spcPts val="0"/>
              </a:spcAft>
              <a:buNone/>
            </a:pPr>
            <a:r>
              <a:t/>
            </a:r>
            <a:endParaRPr sz="2800">
              <a:solidFill>
                <a:schemeClr val="dk1"/>
              </a:solidFill>
              <a:latin typeface="Calibri"/>
              <a:ea typeface="Calibri"/>
              <a:cs typeface="Calibri"/>
              <a:sym typeface="Calibri"/>
              <a:rtl val="0"/>
            </a:endParaRPr>
          </a:p>
          <a:p>
            <a:pPr algn="l" rtl="0" lvl="0" marR="0" indent="-406400" marL="457200">
              <a:lnSpc>
                <a:spcPct val="90000"/>
              </a:lnSpc>
              <a:spcBef>
                <a:spcPts val="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tl val="0"/>
              </a:rPr>
              <a:t>Resources for crater detection are limited, new approaches are always welcome.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y="0" x="0"/>
          <a:ext cy="0" cx="0"/>
          <a:chOff y="0" x="0"/>
          <a:chExt cy="0" cx="0"/>
        </a:xfrm>
      </p:grpSpPr>
      <p:sp>
        <p:nvSpPr>
          <p:cNvPr id="312" name="Shape 312"/>
          <p:cNvSpPr txBox="1"/>
          <p:nvPr>
            <p:ph type="title"/>
          </p:nvPr>
        </p:nvSpPr>
        <p:spPr>
          <a:xfrm>
            <a:off y="129100" x="532500"/>
            <a:ext cy="1097398" cx="10821300"/>
          </a:xfrm>
          <a:prstGeom prst="rect">
            <a:avLst/>
          </a:prstGeom>
          <a:noFill/>
          <a:ln>
            <a:noFill/>
          </a:ln>
        </p:spPr>
        <p:txBody>
          <a:bodyPr bIns="45700" rIns="91425" lIns="91425" tIns="45700" anchor="ctr" anchorCtr="0">
            <a:noAutofit/>
          </a:bodyPr>
          <a:lstStyle/>
          <a:p>
            <a:pPr algn="l" rtl="0" lvl="0" marR="0" indent="0" marL="0">
              <a:lnSpc>
                <a:spcPct val="9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References</a:t>
            </a:r>
          </a:p>
        </p:txBody>
      </p:sp>
      <p:sp>
        <p:nvSpPr>
          <p:cNvPr id="313" name="Shape 313"/>
          <p:cNvSpPr txBox="1"/>
          <p:nvPr>
            <p:ph idx="1" type="body"/>
          </p:nvPr>
        </p:nvSpPr>
        <p:spPr>
          <a:xfrm>
            <a:off y="1065000" x="838200"/>
            <a:ext cy="5502600" cx="10515599"/>
          </a:xfrm>
          <a:prstGeom prst="rect">
            <a:avLst/>
          </a:prstGeom>
          <a:noFill/>
          <a:ln>
            <a:noFill/>
          </a:ln>
        </p:spPr>
        <p:txBody>
          <a:bodyPr bIns="45700" rIns="91425" lIns="91425" tIns="45700" anchor="t" anchorCtr="0">
            <a:noAutofit/>
          </a:bodyPr>
          <a:lstStyle/>
          <a:p>
            <a:pPr algn="l" rtl="0" lvl="0" marR="0" indent="-342900" marL="457200">
              <a:lnSpc>
                <a:spcPct val="100000"/>
              </a:lnSpc>
              <a:spcBef>
                <a:spcPts val="0"/>
              </a:spcBef>
              <a:spcAft>
                <a:spcPts val="0"/>
              </a:spcAft>
              <a:buClr>
                <a:schemeClr val="dk1"/>
              </a:buClr>
              <a:buSzPct val="100000"/>
              <a:buFont typeface="Calibri"/>
              <a:buChar char="•"/>
            </a:pPr>
            <a:r>
              <a:rPr strike="noStrike" u="none" b="0" cap="none" baseline="0" sz="1800" lang="en-US" i="0">
                <a:solidFill>
                  <a:schemeClr val="dk1"/>
                </a:solidFill>
                <a:latin typeface="Calibri"/>
                <a:ea typeface="Calibri"/>
                <a:cs typeface="Calibri"/>
                <a:sym typeface="Calibri"/>
                <a:rtl val="0"/>
              </a:rPr>
              <a:t>[Tamililakkiya 2011] </a:t>
            </a:r>
            <a:r>
              <a:rPr sz="1800" lang="en-US">
                <a:solidFill>
                  <a:schemeClr val="dk1"/>
                </a:solidFill>
                <a:latin typeface="Calibri"/>
                <a:ea typeface="Calibri"/>
                <a:cs typeface="Calibri"/>
                <a:sym typeface="Calibri"/>
                <a:rtl val="0"/>
              </a:rPr>
              <a:t>“</a:t>
            </a:r>
            <a:r>
              <a:rPr strike="noStrike" u="none" b="0" cap="none" baseline="0" sz="1800" lang="en-US" i="0">
                <a:solidFill>
                  <a:schemeClr val="dk1"/>
                </a:solidFill>
                <a:latin typeface="Calibri"/>
                <a:ea typeface="Calibri"/>
                <a:cs typeface="Calibri"/>
                <a:sym typeface="Calibri"/>
                <a:rtl val="0"/>
              </a:rPr>
              <a:t>Linear and Non-Linear Feature Extraction Algorithms for Lunar Images” by Tamililakkiya V, Vani K, Lavanya A, and Anto Michael</a:t>
            </a:r>
          </a:p>
          <a:p>
            <a:pPr algn="l" rtl="0" lvl="0" marR="0" indent="0" marL="0">
              <a:lnSpc>
                <a:spcPct val="100000"/>
              </a:lnSpc>
              <a:spcBef>
                <a:spcPts val="0"/>
              </a:spcBef>
              <a:spcAft>
                <a:spcPts val="0"/>
              </a:spcAft>
              <a:buNone/>
            </a:pPr>
            <a:r>
              <a:t/>
            </a:r>
            <a:endParaRPr sz="1800">
              <a:solidFill>
                <a:schemeClr val="dk1"/>
              </a:solidFill>
              <a:latin typeface="Calibri"/>
              <a:ea typeface="Calibri"/>
              <a:cs typeface="Calibri"/>
              <a:sym typeface="Calibri"/>
            </a:endParaRPr>
          </a:p>
          <a:p>
            <a:pPr algn="l" rtl="0" lvl="0" marR="0" indent="-342900" marL="457200">
              <a:lnSpc>
                <a:spcPct val="100000"/>
              </a:lnSpc>
              <a:spcBef>
                <a:spcPts val="1000"/>
              </a:spcBef>
              <a:spcAft>
                <a:spcPts val="0"/>
              </a:spcAft>
              <a:buClr>
                <a:schemeClr val="dk1"/>
              </a:buClr>
              <a:buSzPct val="100000"/>
              <a:buFont typeface="Calibri"/>
              <a:buChar char="•"/>
            </a:pPr>
            <a:r>
              <a:rPr strike="noStrike" u="none" b="0" cap="none" baseline="0" sz="1800" lang="en-US" i="0">
                <a:solidFill>
                  <a:schemeClr val="dk1"/>
                </a:solidFill>
                <a:latin typeface="Calibri"/>
                <a:ea typeface="Calibri"/>
                <a:cs typeface="Calibri"/>
                <a:sym typeface="Calibri"/>
                <a:rtl val="0"/>
              </a:rPr>
              <a:t>[Clayden] </a:t>
            </a:r>
            <a:r>
              <a:rPr sz="1800" lang="en-US">
                <a:solidFill>
                  <a:schemeClr val="dk1"/>
                </a:solidFill>
                <a:latin typeface="Calibri"/>
                <a:ea typeface="Calibri"/>
                <a:cs typeface="Calibri"/>
                <a:sym typeface="Calibri"/>
                <a:rtl val="0"/>
              </a:rPr>
              <a:t>“</a:t>
            </a:r>
            <a:r>
              <a:rPr strike="noStrike" u="none" b="0" cap="none" baseline="0" sz="1800" lang="en-US" i="0">
                <a:solidFill>
                  <a:schemeClr val="dk1"/>
                </a:solidFill>
                <a:latin typeface="Calibri"/>
                <a:ea typeface="Calibri"/>
                <a:cs typeface="Calibri"/>
                <a:sym typeface="Calibri"/>
                <a:rtl val="0"/>
              </a:rPr>
              <a:t>Diameter and Depth of Lunar Craters</a:t>
            </a:r>
            <a:r>
              <a:rPr sz="1800" lang="en-US">
                <a:solidFill>
                  <a:schemeClr val="dk1"/>
                </a:solidFill>
                <a:latin typeface="Calibri"/>
                <a:ea typeface="Calibri"/>
                <a:cs typeface="Calibri"/>
                <a:sym typeface="Calibri"/>
                <a:rtl val="0"/>
              </a:rPr>
              <a:t>”</a:t>
            </a:r>
            <a:r>
              <a:rPr strike="noStrike" u="none" b="0" cap="none" baseline="0" sz="1800" lang="en-US" i="0">
                <a:solidFill>
                  <a:schemeClr val="dk1"/>
                </a:solidFill>
                <a:latin typeface="Calibri"/>
                <a:ea typeface="Calibri"/>
                <a:cs typeface="Calibri"/>
                <a:sym typeface="Calibri"/>
                <a:rtl val="0"/>
              </a:rPr>
              <a:t> by Andre James Clayden</a:t>
            </a:r>
          </a:p>
          <a:p>
            <a:pPr algn="l" rtl="0" lvl="0" marR="0" indent="0" marL="0">
              <a:lnSpc>
                <a:spcPct val="100000"/>
              </a:lnSpc>
              <a:spcBef>
                <a:spcPts val="1000"/>
              </a:spcBef>
              <a:spcAft>
                <a:spcPts val="0"/>
              </a:spcAft>
              <a:buNone/>
            </a:pPr>
            <a:r>
              <a:t/>
            </a:r>
            <a:endParaRPr sz="1800">
              <a:solidFill>
                <a:schemeClr val="dk1"/>
              </a:solidFill>
              <a:latin typeface="Calibri"/>
              <a:ea typeface="Calibri"/>
              <a:cs typeface="Calibri"/>
              <a:sym typeface="Calibri"/>
              <a:rtl val="0"/>
            </a:endParaRPr>
          </a:p>
          <a:p>
            <a:pPr algn="l" rtl="0" lvl="0" marR="0" indent="-342900" marL="457200">
              <a:lnSpc>
                <a:spcPct val="100000"/>
              </a:lnSpc>
              <a:spcBef>
                <a:spcPts val="1000"/>
              </a:spcBef>
              <a:spcAft>
                <a:spcPts val="0"/>
              </a:spcAft>
              <a:buClr>
                <a:schemeClr val="dk1"/>
              </a:buClr>
              <a:buSzPct val="100000"/>
              <a:buFont typeface="Calibri"/>
              <a:buChar char="•"/>
            </a:pPr>
            <a:r>
              <a:rPr strike="noStrike" u="none" b="0" cap="none" baseline="0" sz="1800" lang="en-US" i="0">
                <a:solidFill>
                  <a:schemeClr val="dk1"/>
                </a:solidFill>
                <a:latin typeface="Calibri"/>
                <a:ea typeface="Calibri"/>
                <a:cs typeface="Calibri"/>
                <a:sym typeface="Calibri"/>
                <a:rtl val="0"/>
              </a:rPr>
              <a:t>[Antonenko 2013] </a:t>
            </a:r>
            <a:r>
              <a:rPr sz="1800" lang="en-US">
                <a:solidFill>
                  <a:schemeClr val="dk1"/>
                </a:solidFill>
                <a:latin typeface="Calibri"/>
                <a:ea typeface="Calibri"/>
                <a:cs typeface="Calibri"/>
                <a:sym typeface="Calibri"/>
                <a:rtl val="0"/>
              </a:rPr>
              <a:t>“Effects of Incidence Angle on Crater Detection and the Lunar Isochron System: Preliminary Results from the Cosmoquest MoonMappers Citizen Science Project” by  I. Antonenko, S.J. Robbins, P.L. Gay, C. Lehan, and J. Moore</a:t>
            </a:r>
          </a:p>
          <a:p>
            <a:pPr algn="l" rtl="0" lvl="0" marR="0" indent="0" marL="0">
              <a:lnSpc>
                <a:spcPct val="100000"/>
              </a:lnSpc>
              <a:spcBef>
                <a:spcPts val="1000"/>
              </a:spcBef>
              <a:spcAft>
                <a:spcPts val="0"/>
              </a:spcAft>
              <a:buNone/>
            </a:pPr>
            <a:r>
              <a:t/>
            </a:r>
            <a:endParaRPr sz="1800">
              <a:solidFill>
                <a:schemeClr val="dk1"/>
              </a:solidFill>
              <a:latin typeface="Calibri"/>
              <a:ea typeface="Calibri"/>
              <a:cs typeface="Calibri"/>
              <a:sym typeface="Calibri"/>
            </a:endParaRPr>
          </a:p>
          <a:p>
            <a:pPr algn="l" rtl="0" lvl="0" marR="0" indent="-342900" marL="457200">
              <a:lnSpc>
                <a:spcPct val="100000"/>
              </a:lnSpc>
              <a:spcBef>
                <a:spcPts val="0"/>
              </a:spcBef>
              <a:spcAft>
                <a:spcPts val="0"/>
              </a:spcAft>
              <a:buClr>
                <a:schemeClr val="dk1"/>
              </a:buClr>
              <a:buSzPct val="100000"/>
              <a:buFont typeface="Calibri"/>
              <a:buChar char="•"/>
            </a:pPr>
            <a:r>
              <a:rPr strike="noStrike" u="none" b="0" cap="none" baseline="0" sz="1800" lang="en-US" i="0">
                <a:solidFill>
                  <a:schemeClr val="dk1"/>
                </a:solidFill>
                <a:latin typeface="Calibri"/>
                <a:ea typeface="Calibri"/>
                <a:cs typeface="Calibri"/>
                <a:sym typeface="Calibri"/>
                <a:rtl val="0"/>
              </a:rPr>
              <a:t>[Kamarudin 2012]”Detection of Craters and Its Orientation on Lunar” by Nur Diyana Kamarudin, Kamaruddin Abd. Ghani, Siti Noormiza Makhtar,</a:t>
            </a:r>
            <a:r>
              <a:rPr sz="1800" lang="en-US">
                <a:rtl val="0"/>
              </a:rPr>
              <a:t> </a:t>
            </a:r>
            <a:r>
              <a:rPr strike="noStrike" u="none" b="0" cap="none" baseline="0" sz="1800" lang="en-US" i="0">
                <a:solidFill>
                  <a:schemeClr val="dk1"/>
                </a:solidFill>
                <a:latin typeface="Calibri"/>
                <a:ea typeface="Calibri"/>
                <a:cs typeface="Calibri"/>
                <a:sym typeface="Calibri"/>
                <a:rtl val="0"/>
              </a:rPr>
              <a:t>Baizura Bohari and Noorlina Zainuddin</a:t>
            </a:r>
          </a:p>
          <a:p>
            <a:pPr algn="l" rtl="0" marR="0" indent="0" marL="0">
              <a:lnSpc>
                <a:spcPct val="100000"/>
              </a:lnSpc>
              <a:spcBef>
                <a:spcPts val="0"/>
              </a:spcBef>
              <a:spcAft>
                <a:spcPts val="0"/>
              </a:spcAft>
              <a:buNone/>
            </a:pPr>
            <a:r>
              <a:t/>
            </a:r>
            <a:endParaRPr sz="1800">
              <a:solidFill>
                <a:schemeClr val="dk1"/>
              </a:solidFill>
              <a:latin typeface="Calibri"/>
              <a:ea typeface="Calibri"/>
              <a:cs typeface="Calibri"/>
              <a:sym typeface="Calibri"/>
              <a:rtl val="0"/>
            </a:endParaRPr>
          </a:p>
          <a:p>
            <a:pPr algn="l" rtl="0" lvl="0" marR="0" indent="-342900" marL="457200">
              <a:lnSpc>
                <a:spcPct val="100000"/>
              </a:lnSpc>
              <a:spcBef>
                <a:spcPts val="0"/>
              </a:spcBef>
              <a:spcAft>
                <a:spcPts val="0"/>
              </a:spcAft>
              <a:buClr>
                <a:schemeClr val="dk1"/>
              </a:buClr>
              <a:buSzPct val="100000"/>
              <a:buFont typeface="Calibri"/>
              <a:buChar char="•"/>
            </a:pPr>
            <a:r>
              <a:rPr sz="1800" lang="en-US">
                <a:solidFill>
                  <a:schemeClr val="dk1"/>
                </a:solidFill>
                <a:latin typeface="Calibri"/>
                <a:ea typeface="Calibri"/>
                <a:cs typeface="Calibri"/>
                <a:sym typeface="Calibri"/>
                <a:rtl val="0"/>
              </a:rPr>
              <a:t>[LROC]  Lunar Reconnaissance Orbiter Camera &lt;</a:t>
            </a:r>
            <a:r>
              <a:rPr u="sng" sz="1800" lang="en-US">
                <a:solidFill>
                  <a:srgbClr val="1155CC"/>
                </a:solidFill>
                <a:hlinkClick r:id="rId3"/>
                <a:rtl val="0"/>
              </a:rPr>
              <a:t>http://lroc.sese.asu.edu/</a:t>
            </a:r>
            <a:r>
              <a:rPr sz="1800" lang="en-US">
                <a:solidFill>
                  <a:schemeClr val="dk1"/>
                </a:solidFill>
                <a:latin typeface="Calibri"/>
                <a:ea typeface="Calibri"/>
                <a:cs typeface="Calibri"/>
                <a:sym typeface="Calibri"/>
                <a:rtl val="0"/>
              </a:rPr>
              <a:t>&gt;</a:t>
            </a:r>
          </a:p>
          <a:p>
            <a:pPr algn="l" rtl="0" lvl="0" marR="0" indent="0" marL="0">
              <a:lnSpc>
                <a:spcPct val="100000"/>
              </a:lnSpc>
              <a:spcBef>
                <a:spcPts val="0"/>
              </a:spcBef>
              <a:spcAft>
                <a:spcPts val="0"/>
              </a:spcAft>
              <a:buNone/>
            </a:pPr>
            <a:r>
              <a:t/>
            </a:r>
            <a:endParaRPr sz="1800">
              <a:solidFill>
                <a:schemeClr val="dk1"/>
              </a:solidFill>
              <a:latin typeface="Calibri"/>
              <a:ea typeface="Calibri"/>
              <a:cs typeface="Calibri"/>
              <a:sym typeface="Calibri"/>
              <a:rtl val="0"/>
            </a:endParaRPr>
          </a:p>
          <a:p>
            <a:pPr algn="l" rtl="0" lvl="0" marR="0" indent="0" marL="0">
              <a:lnSpc>
                <a:spcPct val="100000"/>
              </a:lnSpc>
              <a:spcBef>
                <a:spcPts val="0"/>
              </a:spcBef>
              <a:spcAft>
                <a:spcPts val="0"/>
              </a:spcAft>
              <a:buNone/>
            </a:pPr>
            <a:r>
              <a:t/>
            </a:r>
            <a:endParaRPr sz="1800">
              <a:solidFill>
                <a:schemeClr val="dk1"/>
              </a:solidFill>
              <a:latin typeface="Calibri"/>
              <a:ea typeface="Calibri"/>
              <a:cs typeface="Calibri"/>
              <a:sym typeface="Calibri"/>
              <a:rtl val="0"/>
            </a:endParaRPr>
          </a:p>
          <a:p>
            <a:pPr algn="l" rtl="0" lvl="0" marR="0" indent="-165100" marL="228600">
              <a:lnSpc>
                <a:spcPct val="90000"/>
              </a:lnSpc>
              <a:spcBef>
                <a:spcPts val="1000"/>
              </a:spcBef>
              <a:spcAft>
                <a:spcPts val="0"/>
              </a:spcAft>
              <a:buClr>
                <a:schemeClr val="dk1"/>
              </a:buClr>
              <a:buFont typeface="Noto Symbol"/>
              <a:buNone/>
            </a:pPr>
            <a:r>
              <a:t/>
            </a:r>
            <a:endParaRPr strike="noStrike" u="none" b="0" cap="none" baseline="0" sz="1800" i="0">
              <a:solidFill>
                <a:schemeClr val="dk1"/>
              </a:solidFill>
              <a:latin typeface="Calibri"/>
              <a:ea typeface="Calibri"/>
              <a:cs typeface="Calibri"/>
              <a:sym typeface="Calibri"/>
              <a:rtl val="0"/>
            </a:endParaRPr>
          </a:p>
          <a:p>
            <a:pPr algn="l" rtl="0" lvl="0" marR="0" indent="0" marL="0">
              <a:lnSpc>
                <a:spcPct val="100000"/>
              </a:lnSpc>
              <a:spcBef>
                <a:spcPts val="0"/>
              </a:spcBef>
              <a:spcAft>
                <a:spcPts val="0"/>
              </a:spcAft>
              <a:buClr>
                <a:schemeClr val="dk1"/>
              </a:buClr>
              <a:buFont typeface="Arial"/>
              <a:buNone/>
            </a:pPr>
            <a:r>
              <a:t/>
            </a:r>
            <a:endParaRPr strike="noStrike" u="none" b="0" cap="none" baseline="0" sz="1800" i="0">
              <a:solidFill>
                <a:schemeClr val="dk1"/>
              </a:solidFill>
              <a:latin typeface="Calibri"/>
              <a:ea typeface="Calibri"/>
              <a:cs typeface="Calibri"/>
              <a:sym typeface="Calibri"/>
              <a:rtl val="0"/>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y="0" x="0"/>
          <a:ext cy="0" cx="0"/>
          <a:chOff y="0" x="0"/>
          <a:chExt cy="0" cx="0"/>
        </a:xfrm>
      </p:grpSpPr>
      <p:sp>
        <p:nvSpPr>
          <p:cNvPr id="318" name="Shape 318"/>
          <p:cNvSpPr/>
          <p:nvPr/>
        </p:nvSpPr>
        <p:spPr>
          <a:xfrm>
            <a:off y="674300" x="876150"/>
            <a:ext cy="750550" cx="2599825"/>
          </a:xfrm>
          <a:prstGeom prst="rect">
            <a:avLst/>
          </a:prstGeom>
        </p:spPr>
        <p:txBody>
          <a:bodyPr>
            <a:prstTxWarp prst="textPlain"/>
          </a:bodyPr>
          <a:lstStyle/>
          <a:p>
            <a:pPr algn="ctr"/>
            <a:r>
              <a:rPr b="0" i="0">
                <a:ln w="38100" cap="flat">
                  <a:solidFill>
                    <a:srgbClr val="000000"/>
                  </a:solidFill>
                  <a:prstDash val="solid"/>
                  <a:round/>
                  <a:headEnd w="med" len="med" type="none"/>
                  <a:tailEnd w="med" len="med" type="none"/>
                </a:ln>
                <a:solidFill>
                  <a:srgbClr val="434343"/>
                </a:solidFill>
                <a:latin typeface="Arial"/>
              </a:rPr>
              <a:t>Q &amp; 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title"/>
          </p:nvPr>
        </p:nvSpPr>
        <p:spPr>
          <a:xfrm>
            <a:off y="165300" x="838200"/>
            <a:ext cy="933300" cx="10515599"/>
          </a:xfrm>
          <a:prstGeom prst="rect">
            <a:avLst/>
          </a:prstGeom>
          <a:noFill/>
          <a:ln>
            <a:noFill/>
          </a:ln>
        </p:spPr>
        <p:txBody>
          <a:bodyPr bIns="91425" rIns="91425" lIns="91425" tIns="91425" anchor="ctr" anchorCtr="0">
            <a:noAutofit/>
          </a:bodyPr>
          <a:lstStyle/>
          <a:p>
            <a:pPr algn="l" rtl="0" lvl="0" marR="0" indent="0" marL="0">
              <a:lnSpc>
                <a:spcPct val="90000"/>
              </a:lnSpc>
              <a:spcBef>
                <a:spcPts val="0"/>
              </a:spcBef>
              <a:spcAft>
                <a:spcPts val="0"/>
              </a:spcAft>
              <a:buClr>
                <a:schemeClr val="dk1"/>
              </a:buClr>
              <a:buSzPct val="25000"/>
              <a:buFont typeface="Calibri"/>
              <a:buNone/>
            </a:pPr>
            <a:r>
              <a:rPr strike="noStrike" u="none" b="0" cap="none" baseline="0" sz="3000" lang="en-US" i="0">
                <a:solidFill>
                  <a:srgbClr val="000000"/>
                </a:solidFill>
                <a:latin typeface="Arial"/>
                <a:ea typeface="Arial"/>
                <a:cs typeface="Arial"/>
                <a:sym typeface="Arial"/>
                <a:rtl val="0"/>
              </a:rPr>
              <a:t>What is a crater?</a:t>
            </a:r>
          </a:p>
        </p:txBody>
      </p:sp>
      <p:sp>
        <p:nvSpPr>
          <p:cNvPr id="78" name="Shape 78"/>
          <p:cNvSpPr txBox="1"/>
          <p:nvPr>
            <p:ph idx="1" type="body"/>
          </p:nvPr>
        </p:nvSpPr>
        <p:spPr>
          <a:xfrm>
            <a:off y="1825625" x="838200"/>
            <a:ext cy="4351198" cx="10515599"/>
          </a:xfrm>
          <a:prstGeom prst="rect">
            <a:avLst/>
          </a:prstGeom>
          <a:noFill/>
          <a:ln>
            <a:noFill/>
          </a:ln>
        </p:spPr>
        <p:txBody>
          <a:bodyPr bIns="91425" rIns="91425" lIns="91425" tIns="91425" anchor="t" anchorCtr="0">
            <a:noAutofit/>
          </a:bodyPr>
          <a:lstStyle/>
          <a:p>
            <a:pPr algn="l" rtl="0" lvl="0" marR="0" indent="-50800" marL="228600">
              <a:lnSpc>
                <a:spcPct val="90000"/>
              </a:lnSpc>
              <a:spcBef>
                <a:spcPts val="0"/>
              </a:spcBef>
              <a:spcAft>
                <a:spcPts val="0"/>
              </a:spcAft>
              <a:buClr>
                <a:schemeClr val="dk1"/>
              </a:buClr>
              <a:buFont typeface="Arial"/>
              <a:buNone/>
            </a:pPr>
            <a:r>
              <a:t/>
            </a:r>
            <a:endParaRPr strike="noStrike" u="none" b="0" cap="none" baseline="0" sz="1400" i="0">
              <a:solidFill>
                <a:srgbClr val="000000"/>
              </a:solidFill>
              <a:latin typeface="Arial"/>
              <a:ea typeface="Arial"/>
              <a:cs typeface="Arial"/>
              <a:sym typeface="Arial"/>
              <a:rtl val="0"/>
            </a:endParaRPr>
          </a:p>
        </p:txBody>
      </p:sp>
      <p:pic>
        <p:nvPicPr>
          <p:cNvPr id="79" name="Shape 79"/>
          <p:cNvPicPr preferRelativeResize="0"/>
          <p:nvPr/>
        </p:nvPicPr>
        <p:blipFill rotWithShape="1">
          <a:blip r:embed="rId3">
            <a:alphaModFix/>
          </a:blip>
          <a:srcRect t="0" b="0" r="0" l="0"/>
          <a:stretch/>
        </p:blipFill>
        <p:spPr>
          <a:xfrm>
            <a:off y="1825625" x="838200"/>
            <a:ext cy="4351198" cx="5162549"/>
          </a:xfrm>
          <a:prstGeom prst="rect">
            <a:avLst/>
          </a:prstGeom>
          <a:noFill/>
          <a:ln>
            <a:noFill/>
          </a:ln>
        </p:spPr>
      </p:pic>
      <p:pic>
        <p:nvPicPr>
          <p:cNvPr id="80" name="Shape 80"/>
          <p:cNvPicPr preferRelativeResize="0"/>
          <p:nvPr/>
        </p:nvPicPr>
        <p:blipFill rotWithShape="1">
          <a:blip r:embed="rId4">
            <a:alphaModFix/>
          </a:blip>
          <a:srcRect t="0" b="0" r="0" l="0"/>
          <a:stretch/>
        </p:blipFill>
        <p:spPr>
          <a:xfrm>
            <a:off y="1825625" x="6444594"/>
            <a:ext cy="4351199" cx="4909203"/>
          </a:xfrm>
          <a:prstGeom prst="rect">
            <a:avLst/>
          </a:prstGeom>
          <a:noFill/>
          <a:ln>
            <a:noFill/>
          </a:ln>
        </p:spPr>
      </p:pic>
      <p:sp>
        <p:nvSpPr>
          <p:cNvPr id="81" name="Shape 81"/>
          <p:cNvSpPr txBox="1"/>
          <p:nvPr/>
        </p:nvSpPr>
        <p:spPr>
          <a:xfrm>
            <a:off y="1123950" x="857250"/>
            <a:ext cy="495298" cx="51624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tl val="0"/>
              </a:rPr>
              <a:t>Crater side view</a:t>
            </a:r>
          </a:p>
        </p:txBody>
      </p:sp>
      <p:sp>
        <p:nvSpPr>
          <p:cNvPr id="82" name="Shape 82"/>
          <p:cNvSpPr txBox="1"/>
          <p:nvPr/>
        </p:nvSpPr>
        <p:spPr>
          <a:xfrm>
            <a:off y="1177950" x="6567550"/>
            <a:ext cy="647700" cx="48195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tl val="0"/>
              </a:rPr>
              <a:t>Crater top view</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type="title"/>
          </p:nvPr>
        </p:nvSpPr>
        <p:spPr>
          <a:xfrm>
            <a:off y="365125" x="838200"/>
            <a:ext cy="1325562" cx="10515599"/>
          </a:xfrm>
          <a:prstGeom prst="rect">
            <a:avLst/>
          </a:prstGeom>
          <a:noFill/>
          <a:ln>
            <a:noFill/>
          </a:ln>
        </p:spPr>
        <p:txBody>
          <a:bodyPr bIns="45700" rIns="91425" lIns="91425" tIns="45700" anchor="ctr" anchorCtr="0">
            <a:noAutofit/>
          </a:bodyPr>
          <a:lstStyle/>
          <a:p>
            <a:pPr algn="l" rtl="0" lvl="0" marR="0" indent="0" marL="0">
              <a:lnSpc>
                <a:spcPct val="90000"/>
              </a:lnSpc>
              <a:spcBef>
                <a:spcPts val="0"/>
              </a:spcBef>
              <a:spcAft>
                <a:spcPts val="0"/>
              </a:spcAft>
              <a:buClr>
                <a:schemeClr val="dk1"/>
              </a:buClr>
              <a:buSzPct val="25000"/>
              <a:buFont typeface="Calibri"/>
              <a:buNone/>
            </a:pPr>
            <a:r>
              <a:rPr b="0" sz="4400" lang="en-US">
                <a:latin typeface="Calibri"/>
                <a:ea typeface="Calibri"/>
                <a:cs typeface="Calibri"/>
                <a:sym typeface="Calibri"/>
              </a:rPr>
              <a:t>Research</a:t>
            </a:r>
            <a:r>
              <a:rPr strike="noStrike" u="none" b="0" cap="none" baseline="0" sz="4400" lang="en-US" i="0">
                <a:solidFill>
                  <a:schemeClr val="dk1"/>
                </a:solidFill>
                <a:latin typeface="Calibri"/>
                <a:ea typeface="Calibri"/>
                <a:cs typeface="Calibri"/>
                <a:sym typeface="Calibri"/>
                <a:rtl val="0"/>
              </a:rPr>
              <a:t> for Crater Detection</a:t>
            </a:r>
          </a:p>
        </p:txBody>
      </p:sp>
      <p:sp>
        <p:nvSpPr>
          <p:cNvPr id="89" name="Shape 89"/>
          <p:cNvSpPr txBox="1"/>
          <p:nvPr>
            <p:ph idx="1" type="body"/>
          </p:nvPr>
        </p:nvSpPr>
        <p:spPr>
          <a:xfrm>
            <a:off y="1825625" x="838200"/>
            <a:ext cy="4351338" cx="10896600"/>
          </a:xfrm>
          <a:prstGeom prst="rect">
            <a:avLst/>
          </a:prstGeom>
          <a:noFill/>
          <a:ln>
            <a:noFill/>
          </a:ln>
        </p:spPr>
        <p:txBody>
          <a:bodyPr bIns="45700" rIns="91425" lIns="91425" tIns="45700" anchor="t" anchorCtr="0">
            <a:noAutofit/>
          </a:bodyPr>
          <a:lstStyle/>
          <a:p>
            <a:pPr algn="l" rtl="0" lvl="0" marR="0" indent="-406400" marL="457200">
              <a:lnSpc>
                <a:spcPct val="90000"/>
              </a:lnSpc>
              <a:spcBef>
                <a:spcPts val="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tl val="0"/>
              </a:rPr>
              <a:t>[Kamarudin 2012] Crater Detection using the Ellipse Bounding Algorithm</a:t>
            </a:r>
          </a:p>
          <a:p>
            <a:pPr algn="l" rtl="0" lvl="0" marR="0" indent="0" marL="0">
              <a:lnSpc>
                <a:spcPct val="90000"/>
              </a:lnSpc>
              <a:spcBef>
                <a:spcPts val="0"/>
              </a:spcBef>
              <a:spcAft>
                <a:spcPts val="0"/>
              </a:spcAft>
              <a:buNone/>
            </a:pPr>
            <a:r>
              <a:t/>
            </a:r>
            <a:endParaRPr sz="2800">
              <a:solidFill>
                <a:schemeClr val="dk1"/>
              </a:solidFill>
              <a:latin typeface="Calibri"/>
              <a:ea typeface="Calibri"/>
              <a:cs typeface="Calibri"/>
              <a:sym typeface="Calibri"/>
              <a:rtl val="0"/>
            </a:endParaRPr>
          </a:p>
          <a:p>
            <a:pPr algn="l" rtl="0" lvl="0" marR="0" indent="-406400" marL="457200">
              <a:lnSpc>
                <a:spcPct val="90000"/>
              </a:lnSpc>
              <a:spcBef>
                <a:spcPts val="100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tl val="0"/>
              </a:rPr>
              <a:t>[Tamililakkiya 2011] Crater Detection using Circular Hough Transform</a:t>
            </a:r>
          </a:p>
          <a:p>
            <a:pPr algn="l" rtl="0" lvl="0" marR="0" indent="0" marL="0">
              <a:lnSpc>
                <a:spcPct val="90000"/>
              </a:lnSpc>
              <a:spcBef>
                <a:spcPts val="1000"/>
              </a:spcBef>
              <a:spcAft>
                <a:spcPts val="0"/>
              </a:spcAft>
              <a:buNone/>
            </a:pPr>
            <a:r>
              <a:t/>
            </a:r>
            <a:endParaRPr sz="2800">
              <a:solidFill>
                <a:schemeClr val="dk1"/>
              </a:solidFill>
              <a:latin typeface="Calibri"/>
              <a:ea typeface="Calibri"/>
              <a:cs typeface="Calibri"/>
              <a:sym typeface="Calibri"/>
            </a:endParaRPr>
          </a:p>
          <a:p>
            <a:pPr algn="l" rtl="0" lvl="0" marR="0" indent="-406400" marL="457200">
              <a:lnSpc>
                <a:spcPct val="90000"/>
              </a:lnSpc>
              <a:spcBef>
                <a:spcPts val="100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tl val="0"/>
              </a:rPr>
              <a:t>[Clayden] Diameter and Depth Calculation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B0D8FC"/>
            </a:gs>
            <a:gs pos="50000">
              <a:srgbClr val="D0E7FD"/>
            </a:gs>
            <a:gs pos="100000">
              <a:srgbClr val="E9F4FD"/>
            </a:gs>
          </a:gsLst>
          <a:lin ang="5400000" scaled="0"/>
        </a:gradFill>
      </p:bgPr>
    </p:bg>
    <p:spTree>
      <p:nvGrpSpPr>
        <p:cNvPr id="93" name="Shape 93"/>
        <p:cNvGrpSpPr/>
        <p:nvPr/>
      </p:nvGrpSpPr>
      <p:grpSpPr>
        <a:xfrm>
          <a:off y="0" x="0"/>
          <a:ext cy="0" cx="0"/>
          <a:chOff y="0" x="0"/>
          <a:chExt cy="0" cx="0"/>
        </a:xfrm>
      </p:grpSpPr>
      <p:sp>
        <p:nvSpPr>
          <p:cNvPr id="94" name="Shape 94"/>
          <p:cNvSpPr txBox="1"/>
          <p:nvPr>
            <p:ph type="title"/>
          </p:nvPr>
        </p:nvSpPr>
        <p:spPr>
          <a:xfrm>
            <a:off y="1201157" x="838200"/>
            <a:ext cy="1325562" cx="10515599"/>
          </a:xfrm>
          <a:prstGeom prst="rect">
            <a:avLst/>
          </a:prstGeom>
          <a:noFill/>
          <a:ln>
            <a:noFill/>
          </a:ln>
        </p:spPr>
        <p:txBody>
          <a:bodyPr bIns="45700" rIns="91425" lIns="91425" tIns="45700" anchor="ctr"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5400" lang="en-US" i="0">
                <a:solidFill>
                  <a:schemeClr val="dk1"/>
                </a:solidFill>
                <a:latin typeface="Calibri"/>
                <a:ea typeface="Calibri"/>
                <a:cs typeface="Calibri"/>
                <a:sym typeface="Calibri"/>
                <a:rtl val="0"/>
              </a:rPr>
              <a:t>Detection of Craters</a:t>
            </a:r>
          </a:p>
        </p:txBody>
      </p:sp>
      <p:sp>
        <p:nvSpPr>
          <p:cNvPr id="95" name="Shape 95"/>
          <p:cNvSpPr txBox="1"/>
          <p:nvPr>
            <p:ph idx="1" type="body"/>
          </p:nvPr>
        </p:nvSpPr>
        <p:spPr>
          <a:xfrm>
            <a:off y="2661657" x="838200"/>
            <a:ext cy="2380613" cx="10515599"/>
          </a:xfrm>
          <a:prstGeom prst="rect">
            <a:avLst/>
          </a:prstGeom>
          <a:noFill/>
          <a:ln>
            <a:noFill/>
          </a:ln>
        </p:spPr>
        <p:txBody>
          <a:bodyPr bIns="45700" rIns="91425" lIns="91425" tIns="45700" anchor="t" anchorCtr="0">
            <a:noAutofit/>
          </a:bodyPr>
          <a:lstStyle/>
          <a:p>
            <a:pPr algn="ctr" rtl="0" lvl="0" marR="0" indent="-228600" marL="228600">
              <a:lnSpc>
                <a:spcPct val="90000"/>
              </a:lnSpc>
              <a:spcBef>
                <a:spcPts val="0"/>
              </a:spcBef>
              <a:spcAft>
                <a:spcPts val="0"/>
              </a:spcAft>
              <a:buClr>
                <a:schemeClr val="dk1"/>
              </a:buClr>
              <a:buSzPct val="25000"/>
              <a:buFont typeface="Arial"/>
              <a:buNone/>
            </a:pPr>
            <a:r>
              <a:rPr strike="noStrike" u="none" b="0" cap="none" baseline="0" sz="2600" lang="en-US" i="0">
                <a:solidFill>
                  <a:schemeClr val="dk1"/>
                </a:solidFill>
                <a:latin typeface="Calibri"/>
                <a:ea typeface="Calibri"/>
                <a:cs typeface="Calibri"/>
                <a:sym typeface="Calibri"/>
                <a:rtl val="0"/>
              </a:rPr>
              <a:t>Ellipse Bounding Algorithm</a:t>
            </a:r>
          </a:p>
          <a:p>
            <a:pPr algn="ctr" rtl="0" lvl="0" marR="0" indent="-228600" marL="228600">
              <a:lnSpc>
                <a:spcPct val="90000"/>
              </a:lnSpc>
              <a:spcBef>
                <a:spcPts val="1000"/>
              </a:spcBef>
              <a:spcAft>
                <a:spcPts val="0"/>
              </a:spcAft>
              <a:buClr>
                <a:schemeClr val="dk1"/>
              </a:buClr>
              <a:buSzPct val="25000"/>
              <a:buFont typeface="Arial"/>
              <a:buNone/>
            </a:pPr>
            <a:r>
              <a:rPr strike="noStrike" u="none" b="0" cap="none" baseline="0" sz="2600" lang="en-US" i="0">
                <a:solidFill>
                  <a:schemeClr val="dk1"/>
                </a:solidFill>
                <a:latin typeface="Calibri"/>
                <a:ea typeface="Calibri"/>
                <a:cs typeface="Calibri"/>
                <a:sym typeface="Calibri"/>
                <a:rtl val="0"/>
              </a:rPr>
              <a:t>Albert Serrano </a:t>
            </a:r>
          </a:p>
          <a:p>
            <a:pPr algn="ctr" rtl="0" lvl="0" marR="0" indent="-228600" marL="228600">
              <a:lnSpc>
                <a:spcPct val="90000"/>
              </a:lnSpc>
              <a:spcBef>
                <a:spcPts val="1000"/>
              </a:spcBef>
              <a:spcAft>
                <a:spcPts val="0"/>
              </a:spcAft>
              <a:buClr>
                <a:schemeClr val="dk1"/>
              </a:buClr>
              <a:buSzPct val="25000"/>
              <a:buFont typeface="Arial"/>
              <a:buNone/>
            </a:pPr>
            <a:r>
              <a:rPr strike="noStrike" u="none" b="0" cap="none" baseline="0" sz="2600" lang="en-US" i="0">
                <a:solidFill>
                  <a:schemeClr val="dk1"/>
                </a:solidFill>
                <a:latin typeface="Calibri"/>
                <a:ea typeface="Calibri"/>
                <a:cs typeface="Calibri"/>
                <a:sym typeface="Calibri"/>
                <a:rtl val="0"/>
              </a:rPr>
              <a:t>Raul Ornelas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286825" x="352825"/>
            <a:ext cy="1325700" cx="4901400"/>
          </a:xfrm>
          <a:prstGeom prst="rect">
            <a:avLst/>
          </a:prstGeom>
          <a:noFill/>
          <a:ln>
            <a:noFill/>
          </a:ln>
        </p:spPr>
        <p:txBody>
          <a:bodyPr bIns="91425" rIns="91425" lIns="91425" tIns="91425" anchor="ctr" anchorCtr="0">
            <a:noAutofit/>
          </a:bodyPr>
          <a:lstStyle/>
          <a:p>
            <a:pPr algn="l" rtl="0" lvl="0" marR="0" indent="0" marL="0">
              <a:lnSpc>
                <a:spcPct val="90000"/>
              </a:lnSpc>
              <a:spcBef>
                <a:spcPts val="0"/>
              </a:spcBef>
              <a:spcAft>
                <a:spcPts val="0"/>
              </a:spcAft>
              <a:buClr>
                <a:schemeClr val="dk1"/>
              </a:buClr>
              <a:buSzPct val="25000"/>
              <a:buFont typeface="Arial"/>
              <a:buNone/>
            </a:pPr>
            <a:r>
              <a:rPr strike="noStrike" u="none" b="0" cap="none" baseline="0" sz="2400" lang="en-US" i="0">
                <a:solidFill>
                  <a:srgbClr val="000000"/>
                </a:solidFill>
                <a:latin typeface="Arial"/>
                <a:ea typeface="Arial"/>
                <a:cs typeface="Arial"/>
                <a:sym typeface="Arial"/>
                <a:rtl val="0"/>
              </a:rPr>
              <a:t>Detection of Craters</a:t>
            </a:r>
          </a:p>
          <a:p>
            <a:pPr algn="l" rtl="0" lvl="0" marR="0" indent="0" marL="0">
              <a:lnSpc>
                <a:spcPct val="90000"/>
              </a:lnSpc>
              <a:spcBef>
                <a:spcPts val="0"/>
              </a:spcBef>
              <a:spcAft>
                <a:spcPts val="0"/>
              </a:spcAft>
              <a:buClr>
                <a:schemeClr val="dk1"/>
              </a:buClr>
              <a:buSzPct val="25000"/>
              <a:buFont typeface="Arial"/>
              <a:buNone/>
            </a:pPr>
            <a:r>
              <a:rPr strike="noStrike" u="none" b="0" cap="none" baseline="0" sz="2400" lang="en-US" i="0">
                <a:solidFill>
                  <a:srgbClr val="000000"/>
                </a:solidFill>
                <a:latin typeface="Arial"/>
                <a:ea typeface="Arial"/>
                <a:cs typeface="Arial"/>
                <a:sym typeface="Arial"/>
                <a:rtl val="0"/>
              </a:rPr>
              <a:t>and Its Orientation on Lunar</a:t>
            </a:r>
          </a:p>
          <a:p>
            <a:pPr algn="l" rtl="0" lvl="0" marR="0" indent="0" marL="0">
              <a:lnSpc>
                <a:spcPct val="90000"/>
              </a:lnSpc>
              <a:spcBef>
                <a:spcPts val="0"/>
              </a:spcBef>
              <a:spcAft>
                <a:spcPts val="0"/>
              </a:spcAft>
              <a:buClr>
                <a:schemeClr val="dk1"/>
              </a:buClr>
              <a:buFont typeface="Calibri"/>
              <a:buNone/>
            </a:pPr>
            <a:r>
              <a:t/>
            </a:r>
            <a:endParaRPr strike="noStrike" u="none" b="0" cap="none" baseline="0" sz="1400" i="0">
              <a:solidFill>
                <a:srgbClr val="000000"/>
              </a:solidFill>
              <a:latin typeface="Arial"/>
              <a:ea typeface="Arial"/>
              <a:cs typeface="Arial"/>
              <a:sym typeface="Arial"/>
              <a:rtl val="0"/>
            </a:endParaRPr>
          </a:p>
        </p:txBody>
      </p:sp>
      <p:sp>
        <p:nvSpPr>
          <p:cNvPr id="101" name="Shape 101"/>
          <p:cNvSpPr txBox="1"/>
          <p:nvPr>
            <p:ph idx="1" type="body"/>
          </p:nvPr>
        </p:nvSpPr>
        <p:spPr>
          <a:xfrm>
            <a:off y="1825625" x="281825"/>
            <a:ext cy="4351199" cx="4775699"/>
          </a:xfrm>
          <a:prstGeom prst="rect">
            <a:avLst/>
          </a:prstGeom>
          <a:noFill/>
          <a:ln>
            <a:noFill/>
          </a:ln>
        </p:spPr>
        <p:txBody>
          <a:bodyPr bIns="91425" rIns="91425" lIns="91425" tIns="91425" anchor="t" anchorCtr="0">
            <a:noAutofit/>
          </a:bodyPr>
          <a:lstStyle/>
          <a:p>
            <a:pPr rtl="0" lvl="0" indent="0" marL="0">
              <a:spcBef>
                <a:spcPts val="0"/>
              </a:spcBef>
              <a:buClr>
                <a:schemeClr val="dk1"/>
              </a:buClr>
              <a:buSzPct val="25000"/>
              <a:buFont typeface="Arial"/>
              <a:buNone/>
            </a:pPr>
            <a:r>
              <a:rPr sz="1800" lang="en-US">
                <a:solidFill>
                  <a:schemeClr val="dk1"/>
                </a:solidFill>
              </a:rPr>
              <a:t>Optical image and morphological analysis </a:t>
            </a:r>
            <a:r>
              <a:rPr sz="1800" lang="en-US"/>
              <a:t>methodology employed by Nur Diyana Kamarudin, Kamaruddin Abd. Ghani, Siti Noormiza Makhtar, Baizura Bohari and Noorlina Zainuddin in “</a:t>
            </a:r>
            <a:r>
              <a:rPr sz="1800" lang="en-US">
                <a:solidFill>
                  <a:schemeClr val="dk1"/>
                </a:solidFill>
              </a:rPr>
              <a:t>Detection of Craters</a:t>
            </a:r>
          </a:p>
          <a:p>
            <a:pPr rtl="0" lvl="0" indent="0" marL="0">
              <a:spcBef>
                <a:spcPts val="0"/>
              </a:spcBef>
              <a:buClr>
                <a:schemeClr val="dk1"/>
              </a:buClr>
              <a:buSzPct val="25000"/>
              <a:buFont typeface="Arial"/>
              <a:buNone/>
            </a:pPr>
            <a:r>
              <a:rPr sz="1800" lang="en-US">
                <a:solidFill>
                  <a:schemeClr val="dk1"/>
                </a:solidFill>
              </a:rPr>
              <a:t>and Its Orientation on Lunar”</a:t>
            </a:r>
          </a:p>
          <a:p>
            <a:pPr algn="l" rtl="0" lvl="0" marR="0" indent="-50800" marL="228600">
              <a:lnSpc>
                <a:spcPct val="90000"/>
              </a:lnSpc>
              <a:spcBef>
                <a:spcPts val="0"/>
              </a:spcBef>
              <a:spcAft>
                <a:spcPts val="0"/>
              </a:spcAft>
              <a:buClr>
                <a:schemeClr val="dk1"/>
              </a:buClr>
              <a:buFont typeface="Arial"/>
              <a:buNone/>
            </a:pPr>
            <a:r>
              <a:t/>
            </a:r>
            <a:endParaRPr sz="1400"/>
          </a:p>
          <a:p>
            <a:pPr algn="l" rtl="0" lvl="0" marR="0" indent="-50800" marL="228600">
              <a:lnSpc>
                <a:spcPct val="90000"/>
              </a:lnSpc>
              <a:spcBef>
                <a:spcPts val="0"/>
              </a:spcBef>
              <a:spcAft>
                <a:spcPts val="0"/>
              </a:spcAft>
              <a:buClr>
                <a:schemeClr val="dk1"/>
              </a:buClr>
              <a:buFont typeface="Arial"/>
              <a:buNone/>
            </a:pPr>
            <a:r>
              <a:t/>
            </a:r>
            <a:endParaRPr sz="1400">
              <a:rtl val="0"/>
            </a:endParaRPr>
          </a:p>
        </p:txBody>
      </p:sp>
      <p:pic>
        <p:nvPicPr>
          <p:cNvPr id="102" name="Shape 102"/>
          <p:cNvPicPr preferRelativeResize="0"/>
          <p:nvPr/>
        </p:nvPicPr>
        <p:blipFill rotWithShape="1">
          <a:blip r:embed="rId3">
            <a:alphaModFix/>
          </a:blip>
          <a:srcRect t="0" b="0" r="0" l="0"/>
          <a:stretch/>
        </p:blipFill>
        <p:spPr>
          <a:xfrm>
            <a:off y="571500" x="5057775"/>
            <a:ext cy="6108600" cx="3314700"/>
          </a:xfrm>
          <a:prstGeom prst="rect">
            <a:avLst/>
          </a:prstGeom>
          <a:noFill/>
          <a:ln>
            <a:noFill/>
          </a:ln>
        </p:spPr>
      </p:pic>
      <p:pic>
        <p:nvPicPr>
          <p:cNvPr id="103" name="Shape 103"/>
          <p:cNvPicPr preferRelativeResize="0"/>
          <p:nvPr/>
        </p:nvPicPr>
        <p:blipFill rotWithShape="1">
          <a:blip r:embed="rId4">
            <a:alphaModFix/>
          </a:blip>
          <a:srcRect t="0" b="0" r="0" l="0"/>
          <a:stretch/>
        </p:blipFill>
        <p:spPr>
          <a:xfrm>
            <a:off y="1852444" x="8531545"/>
            <a:ext cy="3546599" cx="3411299"/>
          </a:xfrm>
          <a:prstGeom prst="rect">
            <a:avLst/>
          </a:prstGeom>
          <a:noFill/>
          <a:ln>
            <a:noFill/>
          </a:ln>
        </p:spPr>
      </p:pic>
      <p:sp>
        <p:nvSpPr>
          <p:cNvPr id="104" name="Shape 104"/>
          <p:cNvSpPr txBox="1"/>
          <p:nvPr/>
        </p:nvSpPr>
        <p:spPr>
          <a:xfrm>
            <a:off y="1098325" x="281825"/>
            <a:ext cy="514199" cx="2895900"/>
          </a:xfrm>
          <a:prstGeom prst="rect">
            <a:avLst/>
          </a:prstGeom>
          <a:noFill/>
          <a:ln>
            <a:noFill/>
          </a:ln>
        </p:spPr>
        <p:txBody>
          <a:bodyPr bIns="121875" rIns="121875" lIns="121875" tIns="121875"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2400" lang="en-US" i="0">
                <a:solidFill>
                  <a:schemeClr val="dk1"/>
                </a:solidFill>
                <a:latin typeface="Calibri"/>
                <a:ea typeface="Calibri"/>
                <a:cs typeface="Calibri"/>
                <a:sym typeface="Calibri"/>
                <a:rtl val="0"/>
              </a:rPr>
              <a:t>[Kamarudin 2012]</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ctrTitle"/>
          </p:nvPr>
        </p:nvSpPr>
        <p:spPr>
          <a:xfrm>
            <a:off y="161375" x="914400"/>
            <a:ext cy="1210498" cx="10340698"/>
          </a:xfrm>
          <a:prstGeom prst="rect">
            <a:avLst/>
          </a:prstGeom>
          <a:noFill/>
          <a:ln>
            <a:noFill/>
          </a:ln>
        </p:spPr>
        <p:txBody>
          <a:bodyPr bIns="121875" rIns="121875" lIns="121875" tIns="121875" anchor="b" anchorCtr="0">
            <a:noAutofit/>
          </a:bodyPr>
          <a:lstStyle/>
          <a:p>
            <a:pPr algn="ctr" rtl="0" lvl="0" marR="0" indent="0" marL="0">
              <a:lnSpc>
                <a:spcPct val="90000"/>
              </a:lnSpc>
              <a:spcBef>
                <a:spcPts val="0"/>
              </a:spcBef>
              <a:spcAft>
                <a:spcPts val="0"/>
              </a:spcAft>
              <a:buClr>
                <a:schemeClr val="dk1"/>
              </a:buClr>
              <a:buSzPct val="25000"/>
              <a:buFont typeface="Calibri"/>
              <a:buNone/>
            </a:pPr>
            <a:r>
              <a:rPr strike="noStrike" u="none" b="0" cap="none" baseline="0" sz="6000" lang="en-US" i="0">
                <a:solidFill>
                  <a:schemeClr val="dk1"/>
                </a:solidFill>
                <a:latin typeface="Calibri"/>
                <a:ea typeface="Calibri"/>
                <a:cs typeface="Calibri"/>
                <a:sym typeface="Calibri"/>
                <a:rtl val="0"/>
              </a:rPr>
              <a:t>Ellipse Bounding Algorithm</a:t>
            </a:r>
          </a:p>
        </p:txBody>
      </p:sp>
      <p:sp>
        <p:nvSpPr>
          <p:cNvPr id="111" name="Shape 111"/>
          <p:cNvSpPr txBox="1"/>
          <p:nvPr/>
        </p:nvSpPr>
        <p:spPr>
          <a:xfrm>
            <a:off y="3877832" x="11633467"/>
            <a:ext cy="1206400" cx="10340799"/>
          </a:xfrm>
          <a:prstGeom prst="rect">
            <a:avLst/>
          </a:prstGeom>
          <a:noFill/>
          <a:ln>
            <a:noFill/>
          </a:ln>
        </p:spPr>
        <p:txBody>
          <a:bodyPr bIns="121875" rIns="121875" lIns="121875" tIns="121875"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Calibri"/>
              <a:ea typeface="Calibri"/>
              <a:cs typeface="Calibri"/>
              <a:sym typeface="Calibri"/>
              <a:rtl val="0"/>
            </a:endParaRPr>
          </a:p>
        </p:txBody>
      </p:sp>
      <p:sp>
        <p:nvSpPr>
          <p:cNvPr id="112" name="Shape 112"/>
          <p:cNvSpPr/>
          <p:nvPr/>
        </p:nvSpPr>
        <p:spPr>
          <a:xfrm>
            <a:off y="2388333" x="1889117"/>
            <a:ext cy="706612" cx="1486958"/>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13" name="Shape 113"/>
          <p:cNvSpPr txBox="1"/>
          <p:nvPr/>
        </p:nvSpPr>
        <p:spPr>
          <a:xfrm>
            <a:off y="2439335" x="533845"/>
            <a:ext cy="646331" cx="97155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Lunar Image</a:t>
            </a:r>
          </a:p>
        </p:txBody>
      </p:sp>
      <p:sp>
        <p:nvSpPr>
          <p:cNvPr id="114" name="Shape 114"/>
          <p:cNvSpPr txBox="1"/>
          <p:nvPr/>
        </p:nvSpPr>
        <p:spPr>
          <a:xfrm>
            <a:off y="2556972" x="2065180"/>
            <a:ext cy="369332" cx="113483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Rgb2Hsv</a:t>
            </a:r>
          </a:p>
        </p:txBody>
      </p:sp>
      <p:cxnSp>
        <p:nvCxnSpPr>
          <p:cNvPr id="115" name="Shape 115"/>
          <p:cNvCxnSpPr/>
          <p:nvPr/>
        </p:nvCxnSpPr>
        <p:spPr>
          <a:xfrm>
            <a:off y="2741997" x="3376076"/>
            <a:ext cy="0" cx="485775"/>
          </a:xfrm>
          <a:prstGeom prst="straightConnector1">
            <a:avLst/>
          </a:prstGeom>
          <a:noFill/>
          <a:ln w="9525" cap="flat">
            <a:solidFill>
              <a:schemeClr val="accent1"/>
            </a:solidFill>
            <a:prstDash val="solid"/>
            <a:miter/>
            <a:headEnd w="med" len="med" type="none"/>
            <a:tailEnd w="lg" len="lg" type="triangle"/>
          </a:ln>
        </p:spPr>
      </p:cxnSp>
      <p:sp>
        <p:nvSpPr>
          <p:cNvPr id="116" name="Shape 116"/>
          <p:cNvSpPr/>
          <p:nvPr/>
        </p:nvSpPr>
        <p:spPr>
          <a:xfrm>
            <a:off y="2420468" x="3892260"/>
            <a:ext cy="645457" cx="1486959"/>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17" name="Shape 117"/>
          <p:cNvSpPr txBox="1"/>
          <p:nvPr/>
        </p:nvSpPr>
        <p:spPr>
          <a:xfrm>
            <a:off y="2557583" x="3878812"/>
            <a:ext cy="369332" cx="148695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Thresholding</a:t>
            </a:r>
          </a:p>
        </p:txBody>
      </p:sp>
      <p:sp>
        <p:nvSpPr>
          <p:cNvPr id="118" name="Shape 118"/>
          <p:cNvSpPr/>
          <p:nvPr/>
        </p:nvSpPr>
        <p:spPr>
          <a:xfrm>
            <a:off y="2272559" x="5885932"/>
            <a:ext cy="981636" cx="1496502"/>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19" name="Shape 119"/>
          <p:cNvSpPr txBox="1"/>
          <p:nvPr/>
        </p:nvSpPr>
        <p:spPr>
          <a:xfrm>
            <a:off y="2311348" x="5843925"/>
            <a:ext cy="713100" cx="1551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Erosion and Dilation of Image</a:t>
            </a:r>
          </a:p>
        </p:txBody>
      </p:sp>
      <p:cxnSp>
        <p:nvCxnSpPr>
          <p:cNvPr id="120" name="Shape 120"/>
          <p:cNvCxnSpPr/>
          <p:nvPr/>
        </p:nvCxnSpPr>
        <p:spPr>
          <a:xfrm>
            <a:off y="2741638" x="5379217"/>
            <a:ext cy="0" cx="485775"/>
          </a:xfrm>
          <a:prstGeom prst="straightConnector1">
            <a:avLst/>
          </a:prstGeom>
          <a:noFill/>
          <a:ln w="9525" cap="flat">
            <a:solidFill>
              <a:schemeClr val="accent1"/>
            </a:solidFill>
            <a:prstDash val="solid"/>
            <a:miter/>
            <a:headEnd w="med" len="med" type="none"/>
            <a:tailEnd w="lg" len="lg" type="triangle"/>
          </a:ln>
        </p:spPr>
      </p:cxnSp>
      <p:sp>
        <p:nvSpPr>
          <p:cNvPr id="121" name="Shape 121"/>
          <p:cNvSpPr txBox="1"/>
          <p:nvPr/>
        </p:nvSpPr>
        <p:spPr>
          <a:xfrm>
            <a:off y="3790673" x="10225339"/>
            <a:ext cy="1200329" cx="149081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Lunar Image</a:t>
            </a:r>
          </a:p>
          <a:p>
            <a:pPr algn="ctr" rtl="0" lvl="0" marR="0" indent="0" marL="0">
              <a:lnSpc>
                <a:spcPct val="100000"/>
              </a:lnSpc>
              <a:spcBef>
                <a:spcPts val="0"/>
              </a:spcBef>
              <a:spcAft>
                <a:spcPts val="0"/>
              </a:spcAft>
              <a:buClr>
                <a:schemeClr val="dk1"/>
              </a:buClr>
              <a:buSzPct val="25000"/>
              <a:buFont typeface="Calibri"/>
              <a:buNone/>
            </a:pPr>
            <a:r>
              <a:rPr sz="1800" lang="en-US">
                <a:solidFill>
                  <a:schemeClr val="dk1"/>
                </a:solidFill>
                <a:latin typeface="Calibri"/>
                <a:ea typeface="Calibri"/>
                <a:cs typeface="Calibri"/>
                <a:sym typeface="Calibri"/>
              </a:rPr>
              <a:t>and list of</a:t>
            </a:r>
            <a:r>
              <a:rPr strike="noStrike" u="none" b="0" cap="none" baseline="0" sz="1800" lang="en-US" i="0">
                <a:solidFill>
                  <a:schemeClr val="dk1"/>
                </a:solidFill>
                <a:latin typeface="Calibri"/>
                <a:ea typeface="Calibri"/>
                <a:cs typeface="Calibri"/>
                <a:sym typeface="Calibri"/>
                <a:rtl val="0"/>
              </a:rPr>
              <a:t> Detected Craters</a:t>
            </a:r>
          </a:p>
        </p:txBody>
      </p:sp>
      <p:cxnSp>
        <p:nvCxnSpPr>
          <p:cNvPr id="122" name="Shape 122"/>
          <p:cNvCxnSpPr/>
          <p:nvPr/>
        </p:nvCxnSpPr>
        <p:spPr>
          <a:xfrm>
            <a:off y="2715550" x="1412262"/>
            <a:ext cy="0" cx="485775"/>
          </a:xfrm>
          <a:prstGeom prst="straightConnector1">
            <a:avLst/>
          </a:prstGeom>
          <a:noFill/>
          <a:ln w="9525" cap="flat">
            <a:solidFill>
              <a:schemeClr val="accent1"/>
            </a:solidFill>
            <a:prstDash val="solid"/>
            <a:miter/>
            <a:headEnd w="med" len="med" type="none"/>
            <a:tailEnd w="lg" len="lg" type="triangle"/>
          </a:ln>
        </p:spPr>
      </p:cxnSp>
      <p:sp>
        <p:nvSpPr>
          <p:cNvPr id="123" name="Shape 123"/>
          <p:cNvSpPr/>
          <p:nvPr/>
        </p:nvSpPr>
        <p:spPr>
          <a:xfrm>
            <a:off y="2379367" x="7985117"/>
            <a:ext cy="706612" cx="1486958"/>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24" name="Shape 124"/>
          <p:cNvSpPr txBox="1"/>
          <p:nvPr/>
        </p:nvSpPr>
        <p:spPr>
          <a:xfrm>
            <a:off y="2426983" x="8161178"/>
            <a:ext cy="646331" cx="113483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Centroids Detection</a:t>
            </a:r>
          </a:p>
        </p:txBody>
      </p:sp>
      <p:sp>
        <p:nvSpPr>
          <p:cNvPr id="125" name="Shape 125"/>
          <p:cNvSpPr/>
          <p:nvPr/>
        </p:nvSpPr>
        <p:spPr>
          <a:xfrm>
            <a:off y="3810007" x="1889625"/>
            <a:ext cy="968185" cx="1486958"/>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26" name="Shape 126"/>
          <p:cNvSpPr txBox="1"/>
          <p:nvPr/>
        </p:nvSpPr>
        <p:spPr>
          <a:xfrm>
            <a:off y="3839999" x="1801925"/>
            <a:ext cy="713100" cx="1644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Distance and Angle Determination</a:t>
            </a:r>
          </a:p>
        </p:txBody>
      </p:sp>
      <p:sp>
        <p:nvSpPr>
          <p:cNvPr id="127" name="Shape 127"/>
          <p:cNvSpPr/>
          <p:nvPr/>
        </p:nvSpPr>
        <p:spPr>
          <a:xfrm>
            <a:off y="3966882" x="3896728"/>
            <a:ext cy="713213" cx="1486959"/>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28" name="Shape 128"/>
          <p:cNvSpPr txBox="1"/>
          <p:nvPr/>
        </p:nvSpPr>
        <p:spPr>
          <a:xfrm>
            <a:off y="3987450" x="3883275"/>
            <a:ext cy="503699" cx="14871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Save as a crater list</a:t>
            </a:r>
          </a:p>
        </p:txBody>
      </p:sp>
      <p:cxnSp>
        <p:nvCxnSpPr>
          <p:cNvPr id="129" name="Shape 129"/>
          <p:cNvCxnSpPr/>
          <p:nvPr/>
        </p:nvCxnSpPr>
        <p:spPr>
          <a:xfrm>
            <a:off y="4319426" x="3390016"/>
            <a:ext cy="0" cx="485775"/>
          </a:xfrm>
          <a:prstGeom prst="straightConnector1">
            <a:avLst/>
          </a:prstGeom>
          <a:noFill/>
          <a:ln w="9525" cap="flat">
            <a:solidFill>
              <a:schemeClr val="accent1"/>
            </a:solidFill>
            <a:prstDash val="solid"/>
            <a:miter/>
            <a:headEnd w="med" len="med" type="none"/>
            <a:tailEnd w="lg" len="lg" type="triangle"/>
          </a:ln>
        </p:spPr>
      </p:cxnSp>
      <p:sp>
        <p:nvSpPr>
          <p:cNvPr id="130" name="Shape 130"/>
          <p:cNvSpPr/>
          <p:nvPr/>
        </p:nvSpPr>
        <p:spPr>
          <a:xfrm>
            <a:off y="3953435" x="5928217"/>
            <a:ext cy="712694" cx="1486958"/>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31" name="Shape 131"/>
          <p:cNvSpPr txBox="1"/>
          <p:nvPr/>
        </p:nvSpPr>
        <p:spPr>
          <a:xfrm>
            <a:off y="4005848" x="5813600"/>
            <a:ext cy="503699" cx="1644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Ellipse Fitting Method</a:t>
            </a:r>
          </a:p>
        </p:txBody>
      </p:sp>
      <p:cxnSp>
        <p:nvCxnSpPr>
          <p:cNvPr id="132" name="Shape 132"/>
          <p:cNvCxnSpPr/>
          <p:nvPr/>
        </p:nvCxnSpPr>
        <p:spPr>
          <a:xfrm>
            <a:off y="4323907" x="7415174"/>
            <a:ext cy="0" cx="485775"/>
          </a:xfrm>
          <a:prstGeom prst="straightConnector1">
            <a:avLst/>
          </a:prstGeom>
          <a:noFill/>
          <a:ln w="9525" cap="flat">
            <a:solidFill>
              <a:schemeClr val="accent1"/>
            </a:solidFill>
            <a:prstDash val="solid"/>
            <a:miter/>
            <a:headEnd w="med" len="med" type="none"/>
            <a:tailEnd w="lg" len="lg" type="triangle"/>
          </a:ln>
        </p:spPr>
      </p:cxnSp>
      <p:cxnSp>
        <p:nvCxnSpPr>
          <p:cNvPr id="133" name="Shape 133"/>
          <p:cNvCxnSpPr/>
          <p:nvPr/>
        </p:nvCxnSpPr>
        <p:spPr>
          <a:xfrm>
            <a:off y="2732673" x="7467995"/>
            <a:ext cy="0" cx="485775"/>
          </a:xfrm>
          <a:prstGeom prst="straightConnector1">
            <a:avLst/>
          </a:prstGeom>
          <a:noFill/>
          <a:ln w="9525" cap="flat">
            <a:solidFill>
              <a:schemeClr val="accent1"/>
            </a:solidFill>
            <a:prstDash val="solid"/>
            <a:miter/>
            <a:headEnd w="med" len="med" type="none"/>
            <a:tailEnd w="lg" len="lg" type="triangle"/>
          </a:ln>
        </p:spPr>
      </p:cxnSp>
      <p:cxnSp>
        <p:nvCxnSpPr>
          <p:cNvPr id="134" name="Shape 134"/>
          <p:cNvCxnSpPr/>
          <p:nvPr/>
        </p:nvCxnSpPr>
        <p:spPr>
          <a:xfrm>
            <a:off y="4319426" x="5397146"/>
            <a:ext cy="0" cx="485775"/>
          </a:xfrm>
          <a:prstGeom prst="straightConnector1">
            <a:avLst/>
          </a:prstGeom>
          <a:noFill/>
          <a:ln w="9525" cap="flat">
            <a:solidFill>
              <a:schemeClr val="accent1"/>
            </a:solidFill>
            <a:prstDash val="solid"/>
            <a:miter/>
            <a:headEnd w="med" len="med" type="none"/>
            <a:tailEnd w="lg" len="lg" type="triangle"/>
          </a:ln>
        </p:spPr>
      </p:cxnSp>
      <p:sp>
        <p:nvSpPr>
          <p:cNvPr id="135" name="Shape 135"/>
          <p:cNvSpPr/>
          <p:nvPr/>
        </p:nvSpPr>
        <p:spPr>
          <a:xfrm>
            <a:off y="3984812" x="7976652"/>
            <a:ext cy="712694" cx="1486958"/>
          </a:xfrm>
          <a:prstGeom prst="rect">
            <a:avLst/>
          </a:prstGeom>
          <a:gradFill>
            <a:gsLst>
              <a:gs pos="0">
                <a:srgbClr val="8AB8E2"/>
              </a:gs>
              <a:gs pos="50000">
                <a:srgbClr val="539BDC"/>
              </a:gs>
              <a:gs pos="100000">
                <a:srgbClr val="4389C9"/>
              </a:gs>
            </a:gsLst>
            <a:lin ang="5400000" scaled="0"/>
          </a:gradFill>
          <a:ln w="9525" cap="flat">
            <a:solidFill>
              <a:schemeClr val="accent1"/>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rtl val="0"/>
            </a:endParaRPr>
          </a:p>
        </p:txBody>
      </p:sp>
      <p:sp>
        <p:nvSpPr>
          <p:cNvPr id="136" name="Shape 136"/>
          <p:cNvSpPr txBox="1"/>
          <p:nvPr/>
        </p:nvSpPr>
        <p:spPr>
          <a:xfrm>
            <a:off y="4010325" x="8036850"/>
            <a:ext cy="503699" cx="13625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tl val="0"/>
              </a:rPr>
              <a:t>Draw Ellipse on Craters</a:t>
            </a:r>
          </a:p>
        </p:txBody>
      </p:sp>
      <p:cxnSp>
        <p:nvCxnSpPr>
          <p:cNvPr id="137" name="Shape 137"/>
          <p:cNvCxnSpPr>
            <a:stCxn id="123" idx="3"/>
            <a:endCxn id="125" idx="1"/>
          </p:cNvCxnSpPr>
          <p:nvPr/>
        </p:nvCxnSpPr>
        <p:spPr>
          <a:xfrm flipH="1">
            <a:off y="2732673" x="1889575"/>
            <a:ext cy="1561500" cx="7582500"/>
          </a:xfrm>
          <a:prstGeom prst="bentConnector5">
            <a:avLst>
              <a:gd fmla="val -3015" name="adj1"/>
              <a:gd fmla="val 45810" name="adj2"/>
              <a:gd fmla="val 103014" name="adj3"/>
            </a:avLst>
          </a:prstGeom>
          <a:noFill/>
          <a:ln w="9525" cap="flat">
            <a:solidFill>
              <a:schemeClr val="accent1"/>
            </a:solidFill>
            <a:prstDash val="solid"/>
            <a:miter/>
            <a:headEnd w="med" len="med" type="none"/>
            <a:tailEnd w="lg" len="lg" type="triangle"/>
          </a:ln>
        </p:spPr>
      </p:cxnSp>
      <p:cxnSp>
        <p:nvCxnSpPr>
          <p:cNvPr id="138" name="Shape 138"/>
          <p:cNvCxnSpPr/>
          <p:nvPr/>
        </p:nvCxnSpPr>
        <p:spPr>
          <a:xfrm>
            <a:off y="4328391" x="9463610"/>
            <a:ext cy="0" cx="877178"/>
          </a:xfrm>
          <a:prstGeom prst="straightConnector1">
            <a:avLst/>
          </a:prstGeom>
          <a:noFill/>
          <a:ln w="9525" cap="flat">
            <a:solidFill>
              <a:schemeClr val="accent1"/>
            </a:solidFill>
            <a:prstDash val="solid"/>
            <a:miter/>
            <a:headEnd w="med" len="med" type="none"/>
            <a:tailEnd w="lg" len="lg" type="triangl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1829575" x="3478500"/>
            <a:ext cy="644700" cx="1597200"/>
          </a:xfrm>
          <a:prstGeom prst="rect">
            <a:avLst/>
          </a:prstGeom>
          <a:noFill/>
          <a:ln>
            <a:noFill/>
          </a:ln>
        </p:spPr>
        <p:txBody>
          <a:bodyPr bIns="121875" rIns="121875" lIns="121875" tIns="121875" anchor="b" anchorCtr="0">
            <a:noAutofit/>
          </a:bodyPr>
          <a:lstStyle/>
          <a:p>
            <a:pPr algn="r" rtl="0" lvl="0" marR="0" indent="0" marL="0">
              <a:lnSpc>
                <a:spcPct val="90000"/>
              </a:lnSpc>
              <a:spcBef>
                <a:spcPts val="0"/>
              </a:spcBef>
              <a:spcAft>
                <a:spcPts val="0"/>
              </a:spcAft>
              <a:buClr>
                <a:schemeClr val="dk1"/>
              </a:buClr>
              <a:buSzPct val="25000"/>
              <a:buFont typeface="Calibri"/>
              <a:buNone/>
            </a:pPr>
            <a:r>
              <a:rPr strike="noStrike" u="none" b="1" cap="none" baseline="0" sz="1800" lang="en-US" i="0">
                <a:solidFill>
                  <a:schemeClr val="dk1"/>
                </a:solidFill>
                <a:latin typeface="Calibri"/>
                <a:ea typeface="Calibri"/>
                <a:cs typeface="Calibri"/>
                <a:sym typeface="Calibri"/>
                <a:rtl val="0"/>
              </a:rPr>
              <a:t>Thresholding </a:t>
            </a:r>
          </a:p>
          <a:p>
            <a:pPr algn="r" rtl="0" lvl="0" marR="0" indent="0" marL="0">
              <a:lnSpc>
                <a:spcPct val="90000"/>
              </a:lnSpc>
              <a:spcBef>
                <a:spcPts val="0"/>
              </a:spcBef>
              <a:spcAft>
                <a:spcPts val="0"/>
              </a:spcAft>
              <a:buClr>
                <a:schemeClr val="dk1"/>
              </a:buClr>
              <a:buSzPct val="25000"/>
              <a:buFont typeface="Calibri"/>
              <a:buNone/>
            </a:pPr>
            <a:r>
              <a:rPr strike="noStrike" u="none" b="1" cap="none" baseline="0" sz="1800" lang="en-US" i="0">
                <a:solidFill>
                  <a:schemeClr val="dk1"/>
                </a:solidFill>
                <a:latin typeface="Calibri"/>
                <a:ea typeface="Calibri"/>
                <a:cs typeface="Calibri"/>
                <a:sym typeface="Calibri"/>
                <a:rtl val="0"/>
              </a:rPr>
              <a:t>image</a:t>
            </a:r>
          </a:p>
        </p:txBody>
      </p:sp>
      <p:pic>
        <p:nvPicPr>
          <p:cNvPr id="144" name="Shape 144"/>
          <p:cNvPicPr preferRelativeResize="0"/>
          <p:nvPr/>
        </p:nvPicPr>
        <p:blipFill rotWithShape="1">
          <a:blip r:embed="rId3">
            <a:alphaModFix/>
          </a:blip>
          <a:srcRect t="0" b="0" r="0" l="0"/>
          <a:stretch/>
        </p:blipFill>
        <p:spPr>
          <a:xfrm>
            <a:off y="1494422" x="390297"/>
            <a:ext cy="2874000" cx="3088199"/>
          </a:xfrm>
          <a:prstGeom prst="rect">
            <a:avLst/>
          </a:prstGeom>
          <a:noFill/>
          <a:ln>
            <a:noFill/>
          </a:ln>
        </p:spPr>
      </p:pic>
      <p:pic>
        <p:nvPicPr>
          <p:cNvPr id="145" name="Shape 145"/>
          <p:cNvPicPr preferRelativeResize="0"/>
          <p:nvPr/>
        </p:nvPicPr>
        <p:blipFill rotWithShape="1">
          <a:blip r:embed="rId4">
            <a:alphaModFix/>
          </a:blip>
          <a:srcRect t="0" b="0" r="0" l="0"/>
          <a:stretch/>
        </p:blipFill>
        <p:spPr>
          <a:xfrm>
            <a:off y="2385903" x="1875749"/>
            <a:ext cy="2848200" cx="3088199"/>
          </a:xfrm>
          <a:prstGeom prst="rect">
            <a:avLst/>
          </a:prstGeom>
          <a:noFill/>
          <a:ln>
            <a:noFill/>
          </a:ln>
        </p:spPr>
      </p:pic>
      <p:pic>
        <p:nvPicPr>
          <p:cNvPr id="146" name="Shape 146"/>
          <p:cNvPicPr preferRelativeResize="0"/>
          <p:nvPr/>
        </p:nvPicPr>
        <p:blipFill rotWithShape="1">
          <a:blip r:embed="rId5">
            <a:alphaModFix/>
          </a:blip>
          <a:srcRect t="0" b="0" r="0" l="0"/>
          <a:stretch/>
        </p:blipFill>
        <p:spPr>
          <a:xfrm>
            <a:off y="3661896" x="3288400"/>
            <a:ext cy="2878799" cx="3088199"/>
          </a:xfrm>
          <a:prstGeom prst="rect">
            <a:avLst/>
          </a:prstGeom>
          <a:noFill/>
          <a:ln>
            <a:noFill/>
          </a:ln>
        </p:spPr>
      </p:pic>
      <p:sp>
        <p:nvSpPr>
          <p:cNvPr id="147" name="Shape 147"/>
          <p:cNvSpPr txBox="1"/>
          <p:nvPr/>
        </p:nvSpPr>
        <p:spPr>
          <a:xfrm>
            <a:off y="3106650" x="4779400"/>
            <a:ext cy="644700" cx="1597200"/>
          </a:xfrm>
          <a:prstGeom prst="rect">
            <a:avLst/>
          </a:prstGeom>
          <a:noFill/>
          <a:ln>
            <a:noFill/>
          </a:ln>
        </p:spPr>
        <p:txBody>
          <a:bodyPr bIns="121875" rIns="121875" lIns="121875" tIns="121875" anchor="b" anchorCtr="0">
            <a:noAutofit/>
          </a:bodyPr>
          <a:lstStyle/>
          <a:p>
            <a:pPr algn="r" rtl="0" lvl="0" marR="0" indent="0" marL="0">
              <a:lnSpc>
                <a:spcPct val="90000"/>
              </a:lnSpc>
              <a:spcBef>
                <a:spcPts val="0"/>
              </a:spcBef>
              <a:spcAft>
                <a:spcPts val="0"/>
              </a:spcAft>
              <a:buClr>
                <a:schemeClr val="dk1"/>
              </a:buClr>
              <a:buSzPct val="25000"/>
              <a:buFont typeface="Calibri"/>
              <a:buNone/>
            </a:pPr>
            <a:r>
              <a:rPr strike="noStrike" u="none" b="1" cap="none" baseline="0" sz="1800" lang="en-US" i="0">
                <a:solidFill>
                  <a:schemeClr val="dk1"/>
                </a:solidFill>
                <a:latin typeface="Calibri"/>
                <a:ea typeface="Calibri"/>
                <a:cs typeface="Calibri"/>
                <a:sym typeface="Calibri"/>
                <a:rtl val="0"/>
              </a:rPr>
              <a:t>Centroid </a:t>
            </a:r>
          </a:p>
          <a:p>
            <a:pPr algn="r" rtl="0" lvl="0" marR="0" indent="0" marL="0">
              <a:lnSpc>
                <a:spcPct val="90000"/>
              </a:lnSpc>
              <a:spcBef>
                <a:spcPts val="0"/>
              </a:spcBef>
              <a:spcAft>
                <a:spcPts val="0"/>
              </a:spcAft>
              <a:buClr>
                <a:schemeClr val="dk1"/>
              </a:buClr>
              <a:buSzPct val="25000"/>
              <a:buFont typeface="Calibri"/>
              <a:buNone/>
            </a:pPr>
            <a:r>
              <a:rPr strike="noStrike" u="none" b="1" cap="none" baseline="0" sz="1800" lang="en-US" i="0">
                <a:solidFill>
                  <a:schemeClr val="dk1"/>
                </a:solidFill>
                <a:latin typeface="Calibri"/>
                <a:ea typeface="Calibri"/>
                <a:cs typeface="Calibri"/>
                <a:sym typeface="Calibri"/>
                <a:rtl val="0"/>
              </a:rPr>
              <a:t>Detection</a:t>
            </a:r>
          </a:p>
        </p:txBody>
      </p:sp>
      <p:sp>
        <p:nvSpPr>
          <p:cNvPr id="148" name="Shape 148"/>
          <p:cNvSpPr txBox="1"/>
          <p:nvPr/>
        </p:nvSpPr>
        <p:spPr>
          <a:xfrm>
            <a:off y="274325" x="152400"/>
            <a:ext cy="839100" cx="116595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tl val="0"/>
              </a:rPr>
              <a:t>Ellipse Bounding Algorithm - Image Preprocessing</a:t>
            </a:r>
          </a:p>
        </p:txBody>
      </p:sp>
      <p:sp>
        <p:nvSpPr>
          <p:cNvPr id="149" name="Shape 149"/>
          <p:cNvSpPr txBox="1"/>
          <p:nvPr/>
        </p:nvSpPr>
        <p:spPr>
          <a:xfrm>
            <a:off y="1346500" x="6452800"/>
            <a:ext cy="5341200" cx="56640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2800" lang="en-US" i="0">
                <a:solidFill>
                  <a:schemeClr val="dk1"/>
                </a:solidFill>
                <a:latin typeface="Calibri"/>
                <a:ea typeface="Calibri"/>
                <a:cs typeface="Calibri"/>
                <a:sym typeface="Calibri"/>
                <a:rtl val="0"/>
              </a:rPr>
              <a:t>We performed some preprocessing to the crater images.  These methods help us with:</a:t>
            </a:r>
          </a:p>
          <a:p>
            <a:pPr algn="l" rtl="0" lvl="0" marR="0" indent="-381000" marL="457200">
              <a:lnSpc>
                <a:spcPct val="100000"/>
              </a:lnSpc>
              <a:spcBef>
                <a:spcPts val="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tl val="0"/>
              </a:rPr>
              <a:t>Retriev</a:t>
            </a:r>
            <a:r>
              <a:rPr sz="2400" lang="en-US">
                <a:solidFill>
                  <a:schemeClr val="dk1"/>
                </a:solidFill>
                <a:latin typeface="Calibri"/>
                <a:ea typeface="Calibri"/>
                <a:cs typeface="Calibri"/>
                <a:sym typeface="Calibri"/>
                <a:rtl val="0"/>
              </a:rPr>
              <a:t>ing</a:t>
            </a:r>
            <a:r>
              <a:rPr strike="noStrike" u="none" b="0" cap="none" baseline="0" sz="2400" lang="en-US" i="0">
                <a:solidFill>
                  <a:schemeClr val="dk1"/>
                </a:solidFill>
                <a:latin typeface="Calibri"/>
                <a:ea typeface="Calibri"/>
                <a:cs typeface="Calibri"/>
                <a:sym typeface="Calibri"/>
                <a:rtl val="0"/>
              </a:rPr>
              <a:t> brightness from the image</a:t>
            </a:r>
          </a:p>
          <a:p>
            <a:pPr algn="l" rtl="0" lvl="0" marR="0" indent="-381000" marL="457200">
              <a:lnSpc>
                <a:spcPct val="100000"/>
              </a:lnSpc>
              <a:spcBef>
                <a:spcPts val="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tl val="0"/>
              </a:rPr>
              <a:t>Retriev</a:t>
            </a:r>
            <a:r>
              <a:rPr sz="2400" lang="en-US">
                <a:solidFill>
                  <a:schemeClr val="dk1"/>
                </a:solidFill>
                <a:latin typeface="Calibri"/>
                <a:ea typeface="Calibri"/>
                <a:cs typeface="Calibri"/>
                <a:sym typeface="Calibri"/>
                <a:rtl val="0"/>
              </a:rPr>
              <a:t>ing</a:t>
            </a:r>
            <a:r>
              <a:rPr strike="noStrike" u="none" b="0" cap="none" baseline="0" sz="2400" lang="en-US" i="0">
                <a:solidFill>
                  <a:schemeClr val="dk1"/>
                </a:solidFill>
                <a:latin typeface="Calibri"/>
                <a:ea typeface="Calibri"/>
                <a:cs typeface="Calibri"/>
                <a:sym typeface="Calibri"/>
                <a:rtl val="0"/>
              </a:rPr>
              <a:t> location of each light and dark patch</a:t>
            </a:r>
          </a:p>
          <a:p>
            <a:pPr algn="l" rtl="0" lvl="0" marR="0" indent="-381000" marL="457200">
              <a:lnSpc>
                <a:spcPct val="100000"/>
              </a:lnSpc>
              <a:spcBef>
                <a:spcPts val="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tl val="0"/>
              </a:rPr>
              <a:t>Eliminate extra unwanted noise</a:t>
            </a:r>
          </a:p>
          <a:p>
            <a:pPr algn="l" rtl="0" lvl="0" marR="0" indent="-381000" marL="457200">
              <a:lnSpc>
                <a:spcPct val="100000"/>
              </a:lnSpc>
              <a:spcBef>
                <a:spcPts val="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tl val="0"/>
              </a:rPr>
              <a:t>Make potential craters more visible</a:t>
            </a:r>
          </a:p>
          <a:p>
            <a:pPr algn="l" rtl="0" lvl="0" marR="0" indent="0" marL="0">
              <a:lnSpc>
                <a:spcPct val="100000"/>
              </a:lnSpc>
              <a:spcBef>
                <a:spcPts val="0"/>
              </a:spcBef>
              <a:spcAft>
                <a:spcPts val="0"/>
              </a:spcAft>
              <a:buClr>
                <a:srgbClr val="000000"/>
              </a:buClr>
              <a:buFont typeface="Arial"/>
              <a:buNone/>
            </a:pPr>
            <a:r>
              <a:t/>
            </a:r>
            <a:endParaRPr strike="noStrike" u="none" b="0" cap="none" baseline="0" sz="2400" i="0">
              <a:solidFill>
                <a:schemeClr val="dk1"/>
              </a:solidFill>
              <a:latin typeface="Calibri"/>
              <a:ea typeface="Calibri"/>
              <a:cs typeface="Calibri"/>
              <a:sym typeface="Calibri"/>
              <a:rtl val="0"/>
            </a:endParaRPr>
          </a:p>
        </p:txBody>
      </p:sp>
      <p:sp>
        <p:nvSpPr>
          <p:cNvPr id="150" name="Shape 150"/>
          <p:cNvSpPr txBox="1"/>
          <p:nvPr/>
        </p:nvSpPr>
        <p:spPr>
          <a:xfrm>
            <a:off y="1043225" x="2096400"/>
            <a:ext cy="451199" cx="1382100"/>
          </a:xfrm>
          <a:prstGeom prst="rect">
            <a:avLst/>
          </a:prstGeom>
          <a:noFill/>
          <a:ln>
            <a:noFill/>
          </a:ln>
        </p:spPr>
        <p:txBody>
          <a:bodyPr bIns="91425" rIns="91425" lIns="91425" tIns="91425" anchor="ctr" anchorCtr="0">
            <a:noAutofit/>
          </a:bodyPr>
          <a:lstStyle/>
          <a:p>
            <a:pPr algn="r" rtl="0" lvl="0">
              <a:spcBef>
                <a:spcPts val="0"/>
              </a:spcBef>
              <a:buNone/>
            </a:pPr>
            <a:r>
              <a:rPr b="1" sz="1800" lang="en-US">
                <a:solidFill>
                  <a:schemeClr val="dk1"/>
                </a:solidFill>
                <a:latin typeface="Calibri"/>
                <a:ea typeface="Calibri"/>
                <a:cs typeface="Calibri"/>
                <a:sym typeface="Calibri"/>
              </a:rPr>
              <a:t>Lunar image</a:t>
            </a:r>
          </a:p>
        </p:txBody>
      </p:sp>
      <p:sp>
        <p:nvSpPr>
          <p:cNvPr id="151" name="Shape 151"/>
          <p:cNvSpPr txBox="1"/>
          <p:nvPr/>
        </p:nvSpPr>
        <p:spPr>
          <a:xfrm>
            <a:off y="4292225" x="304800"/>
            <a:ext cy="451199" cx="1464000"/>
          </a:xfrm>
          <a:prstGeom prst="rect">
            <a:avLst/>
          </a:prstGeom>
          <a:noFill/>
          <a:ln>
            <a:noFill/>
          </a:ln>
        </p:spPr>
        <p:txBody>
          <a:bodyPr bIns="91425" rIns="91425" lIns="91425" tIns="91425" anchor="ctr" anchorCtr="0">
            <a:noAutofit/>
          </a:bodyPr>
          <a:lstStyle/>
          <a:p>
            <a:pPr rtl="0" lvl="0">
              <a:spcBef>
                <a:spcPts val="0"/>
              </a:spcBef>
              <a:buNone/>
            </a:pPr>
            <a:r>
              <a:rPr sz="1100" lang="en-US">
                <a:solidFill>
                  <a:schemeClr val="dk1"/>
                </a:solidFill>
              </a:rPr>
              <a:t>[Kamrudin 2012]</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145"/>
                                        </p:tgtEl>
                                        <p:attrNameLst>
                                          <p:attrName>style.visibility</p:attrName>
                                        </p:attrNameLst>
                                      </p:cBhvr>
                                      <p:to>
                                        <p:strVal val="visible"/>
                                      </p:to>
                                    </p:set>
                                    <p:animEffect transition="in" filter="fade">
                                      <p:cBhvr>
                                        <p:cTn dur="1300"/>
                                        <p:tgtEl>
                                          <p:spTgt spid="145"/>
                                        </p:tgtEl>
                                      </p:cBhvr>
                                    </p:animEffect>
                                  </p:childTnLst>
                                </p:cTn>
                              </p:par>
                            </p:childTnLst>
                          </p:cTn>
                        </p:par>
                        <p:par>
                          <p:cTn fill="hold">
                            <p:stCondLst>
                              <p:cond delay="1300"/>
                            </p:stCondLst>
                            <p:childTnLst>
                              <p:par>
                                <p:cTn presetID="10" fill="hold" presetSubtype="0" presetClass="entr" nodeType="afterEffect">
                                  <p:stCondLst>
                                    <p:cond delay="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childTnLst>
                          </p:cTn>
                        </p:par>
                        <p:par>
                          <p:cTn fill="hold">
                            <p:stCondLst>
                              <p:cond delay="1800"/>
                            </p:stCondLst>
                            <p:childTnLst>
                              <p:par>
                                <p:cTn presetID="10" fill="hold" presetSubtype="0" presetClass="entr" nodeType="afterEffect">
                                  <p:stCondLst>
                                    <p:cond delay="0"/>
                                  </p:stCondLst>
                                  <p:childTnLst>
                                    <p:set>
                                      <p:cBhvr>
                                        <p:cTn dur="1" fill="hold">
                                          <p:stCondLst>
                                            <p:cond delay="0"/>
                                          </p:stCondLst>
                                        </p:cTn>
                                        <p:tgtEl>
                                          <p:spTgt spid="146"/>
                                        </p:tgtEl>
                                        <p:attrNameLst>
                                          <p:attrName>style.visibility</p:attrName>
                                        </p:attrNameLst>
                                      </p:cBhvr>
                                      <p:to>
                                        <p:strVal val="visible"/>
                                      </p:to>
                                    </p:set>
                                    <p:animEffect transition="in" filter="fade">
                                      <p:cBhvr>
                                        <p:cTn dur="1300"/>
                                        <p:tgtEl>
                                          <p:spTgt spid="146"/>
                                        </p:tgtEl>
                                      </p:cBhvr>
                                    </p:animEffect>
                                  </p:childTnLst>
                                </p:cTn>
                              </p:par>
                            </p:childTnLst>
                          </p:cTn>
                        </p:par>
                        <p:par>
                          <p:cTn fill="hold">
                            <p:stCondLst>
                              <p:cond delay="3100"/>
                            </p:stCondLst>
                            <p:childTnLst>
                              <p:par>
                                <p:cTn presetID="10" fill="hold" presetSubtype="0" presetClass="entr" nodeType="afterEffect">
                                  <p:stCondLst>
                                    <p:cond delay="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