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705"/>
  </p:normalViewPr>
  <p:slideViewPr>
    <p:cSldViewPr snapToGrid="0">
      <p:cViewPr varScale="1">
        <p:scale>
          <a:sx n="120" d="100"/>
          <a:sy n="120" d="100"/>
        </p:scale>
        <p:origin x="20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9" Type="http://schemas.microsoft.com/office/2015/10/relationships/revisionInfo" Target="revisionInfo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>
              <a:spcBef>
                <a:spcPts val="0"/>
              </a:spcBef>
              <a:buSzPts val="1100"/>
              <a:buChar char="●"/>
            </a:pPr>
            <a:r>
              <a:rPr lang="en"/>
              <a:t>SERIOUS PRESENTATION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Kang as Faculty Advisor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Sponsored by CSULA  college of arts and letters and ECST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Game View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Collaborative Project (slightly different from other senior design projects)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Venn Diagram: ECST &amp; Art (animations?)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Main responsibilities for each</a:t>
            </a:r>
          </a:p>
          <a:p>
            <a:pPr marL="914400" lvl="1" indent="-298450" rtl="0">
              <a:spcBef>
                <a:spcPts val="0"/>
              </a:spcBef>
              <a:buSzPts val="1100"/>
              <a:buChar char="○"/>
            </a:pPr>
            <a:r>
              <a:rPr lang="en"/>
              <a:t>List lead faculty for each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Venn diagram explains collaborative project</a:t>
            </a:r>
          </a:p>
          <a:p>
            <a:pPr marL="914400" lvl="1" indent="-298450" rtl="0">
              <a:spcBef>
                <a:spcPts val="0"/>
              </a:spcBef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Introduce liaison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Working with college of arts &amp; letters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Created game design team at beginning of the year</a:t>
            </a:r>
          </a:p>
          <a:p>
            <a: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Lead programmers, artists, and designers discuss game design &amp; create template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Art team create assets</a:t>
            </a:r>
          </a:p>
          <a:p>
            <a:pPr marL="914400" lvl="1" indent="-298450" rtl="0">
              <a:spcBef>
                <a:spcPts val="0"/>
              </a:spcBef>
              <a:buSzPts val="1100"/>
              <a:buChar char="○"/>
            </a:pPr>
            <a:r>
              <a:rPr lang="en"/>
              <a:t>CS team implement game/prototypes with created art assets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UI at the end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Player / College / NPC Stats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Composing Music</a:t>
            </a:r>
          </a:p>
          <a:p>
            <a: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What software?</a:t>
            </a:r>
          </a:p>
          <a:p>
            <a: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Style?</a:t>
            </a: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Move mini-map section to Map section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/>
              <a:t>Joseph - </a:t>
            </a:r>
            <a:r>
              <a:rPr lang="en"/>
              <a:t>Project Overview (What is project? What is it about? Main Gameplay?)</a:t>
            </a:r>
          </a:p>
          <a:p>
            <a:pPr marL="9144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Show demo video</a:t>
            </a:r>
          </a:p>
          <a:p>
            <a:pPr marL="914400" lvl="0" indent="-298450">
              <a:spcBef>
                <a:spcPts val="0"/>
              </a:spcBef>
              <a:buSzPts val="1100"/>
              <a:buChar char="-"/>
            </a:pPr>
            <a:r>
              <a:rPr lang="en"/>
              <a:t>Data Flow Diagram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1"/>
              <a:t>Max</a:t>
            </a:r>
            <a:r>
              <a:rPr lang="en"/>
              <a:t> - 3D Visual Asset Management &amp; NPC Movement Controller</a:t>
            </a:r>
            <a:br>
              <a:rPr lang="en"/>
            </a:br>
            <a:r>
              <a:rPr lang="en" b="1"/>
              <a:t>Sam - </a:t>
            </a:r>
            <a:r>
              <a:rPr lang="en"/>
              <a:t>Scene Management, Mini-Map &amp; Player Movement</a:t>
            </a:r>
            <a:br>
              <a:rPr lang="en"/>
            </a:br>
            <a:r>
              <a:rPr lang="en" b="1"/>
              <a:t>Alisha - </a:t>
            </a:r>
            <a:r>
              <a:rPr lang="en"/>
              <a:t>Dialogue &amp; Decision Making</a:t>
            </a:r>
            <a:br>
              <a:rPr lang="en"/>
            </a:br>
            <a:r>
              <a:rPr lang="en" b="1"/>
              <a:t>Ashley - </a:t>
            </a:r>
            <a:r>
              <a:rPr lang="en"/>
              <a:t>User Interface &amp; Heads Up Display</a:t>
            </a:r>
            <a:br>
              <a:rPr lang="en"/>
            </a:br>
            <a:r>
              <a:rPr lang="en" b="1"/>
              <a:t>Daniel - </a:t>
            </a:r>
            <a:r>
              <a:rPr lang="en"/>
              <a:t>Audio Management Controller</a:t>
            </a:r>
          </a:p>
          <a:p>
            <a:pPr marL="9144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Software tools</a:t>
            </a:r>
          </a:p>
          <a:p>
            <a:pPr marL="9144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Summary</a:t>
            </a:r>
          </a:p>
          <a:p>
            <a:pPr marL="914400" lvl="0" indent="-298450" rtl="0">
              <a:spcBef>
                <a:spcPts val="0"/>
              </a:spcBef>
              <a:buSzPts val="1100"/>
              <a:buChar char="-"/>
            </a:pPr>
            <a:r>
              <a:rPr lang="en"/>
              <a:t>Future Plans</a:t>
            </a:r>
            <a:br>
              <a:rPr lang="en"/>
            </a:br>
            <a:endParaRPr lang="en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So far working on core game mechanics</a:t>
            </a:r>
          </a:p>
          <a:p>
            <a: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Detailed Storyline still in progress</a:t>
            </a:r>
          </a:p>
          <a:p>
            <a: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Plan to make 8 levels</a:t>
            </a:r>
          </a:p>
          <a:p>
            <a: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First full level completed by start of Spring Semester</a:t>
            </a:r>
          </a:p>
          <a:p>
            <a:pPr marL="457200" lvl="0" indent="-298450" rtl="0">
              <a:spcBef>
                <a:spcPts val="0"/>
              </a:spcBef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Cell Phone Functions</a:t>
            </a:r>
          </a:p>
          <a:p>
            <a:pPr marL="457200" lvl="0" indent="-298450" rtl="0">
              <a:spcBef>
                <a:spcPts val="0"/>
              </a:spcBef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Player Achievements / Buffs / Perks</a:t>
            </a:r>
          </a:p>
          <a:p>
            <a: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Finish core mechanics in next few weeks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rtl="0">
              <a:spcBef>
                <a:spcPts val="0"/>
              </a:spcBef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One slide for software tools before conclusion</a:t>
            </a: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Summarize what has been achieved so far</a:t>
            </a: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Achievable future plans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What is the game?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Say Purpose of Project - Sylke Meyer</a:t>
            </a:r>
          </a:p>
          <a:p>
            <a:pPr marL="457200" lvl="0" indent="-298450" rtl="0">
              <a:spcBef>
                <a:spcPts val="0"/>
              </a:spcBef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Create a mobile RPG aimed towards upcoming first generation college students that prepares them for future college challenges.</a:t>
            </a:r>
          </a:p>
          <a:p>
            <a:pPr marL="457200" lvl="0" indent="-298450" rtl="0">
              <a:spcBef>
                <a:spcPts val="0"/>
              </a:spcBef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The player will create a unique college experience depending on each choice made in the game while at the same time navigating the social and academic challenges typical college students face on a daily basis.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Summarize Game Design (Use design template)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What is the game?</a:t>
            </a:r>
          </a:p>
          <a:p>
            <a:pPr marL="1371600" lvl="2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lang="en">
                <a:solidFill>
                  <a:schemeClr val="dk1"/>
                </a:solidFill>
              </a:rPr>
              <a:t>RPG as college student: simulate</a:t>
            </a:r>
          </a:p>
          <a:p>
            <a:pPr marL="1371600" lvl="2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lang="en">
                <a:solidFill>
                  <a:schemeClr val="dk1"/>
                </a:solidFill>
              </a:rPr>
              <a:t>Like a real-life college student: Player core mechanics: stamina and money</a:t>
            </a:r>
          </a:p>
          <a:p>
            <a:pPr marL="1828800" lvl="3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Manage stamina/money per day (Need stamina for every game action)</a:t>
            </a:r>
          </a:p>
          <a:p>
            <a:pPr marL="2286000" lvl="4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 if run out can buy food to increase</a:t>
            </a:r>
          </a:p>
          <a:p>
            <a:pPr marL="2286000" lvl="4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Going to sleep resets stamina</a:t>
            </a:r>
          </a:p>
          <a:p>
            <a:pPr marL="2286000" lvl="4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Money goes down per day</a:t>
            </a:r>
          </a:p>
          <a:p>
            <a:pPr marL="2743200" lvl="5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lang="en">
                <a:solidFill>
                  <a:schemeClr val="dk1"/>
                </a:solidFill>
              </a:rPr>
              <a:t>If run out of money, then you lose bc you can’t go to college</a:t>
            </a:r>
          </a:p>
          <a:p>
            <a:pPr marL="1828800" lvl="3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Going to sleep goes onto next day - 5 days per week</a:t>
            </a:r>
          </a:p>
          <a:p>
            <a:pPr marL="2286000" lvl="4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Different set of quests per week</a:t>
            </a:r>
          </a:p>
          <a:p>
            <a:pPr marL="1371600" lvl="2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lang="en">
                <a:solidFill>
                  <a:schemeClr val="dk1"/>
                </a:solidFill>
              </a:rPr>
              <a:t>Quests to have enough money / keep college score from going down</a:t>
            </a:r>
          </a:p>
          <a:p>
            <a:pPr marL="1828800" lvl="3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Quests/interactions allow you to affect NPC and college in unique way</a:t>
            </a:r>
          </a:p>
          <a:p>
            <a:pPr marL="1371600" lvl="2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lang="en">
                <a:solidFill>
                  <a:schemeClr val="dk1"/>
                </a:solidFill>
              </a:rPr>
              <a:t>Goal is to create a utopian college experience and by the end of the game the college and your score will be a reflection of your decisions made throughout the game</a:t>
            </a:r>
          </a:p>
          <a:p>
            <a:pPr marL="914400" lvl="1" indent="-298450" rtl="0">
              <a:spcBef>
                <a:spcPts val="0"/>
              </a:spcBef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What does the user experience? What does the user gain from it?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Show game demo first after game design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Implementation after</a:t>
            </a:r>
          </a:p>
          <a:p>
            <a:pPr marL="457200" lvl="0" indent="-298450" rtl="0">
              <a:spcBef>
                <a:spcPts val="0"/>
              </a:spcBef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Long slide at the end for software tools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>
              <a:spcBef>
                <a:spcPts val="0"/>
              </a:spcBef>
              <a:buSzPts val="1100"/>
              <a:buChar char="●"/>
            </a:pPr>
            <a:r>
              <a:rPr lang="en"/>
              <a:t>Let them know that this is currently a prototype, not final product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3D Visual Asset Management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Type of Art?</a:t>
            </a: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Separate titels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Game Design Mood / Art style</a:t>
            </a:r>
          </a:p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Why game designed this way artistically?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Game Design team decided to pursue this art style because we thought it would be more appealing to our target audience.</a:t>
            </a:r>
          </a:p>
          <a:p>
            <a:pPr marL="457200" lvl="0" indent="-298450">
              <a:spcBef>
                <a:spcPts val="0"/>
              </a:spcBef>
              <a:buSzPts val="1100"/>
              <a:buChar char="●"/>
            </a:pPr>
            <a:r>
              <a:rPr lang="en"/>
              <a:t>Add environment images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Science Building, Music Building, Language Arts Building, History/Social Sciences, Math Building, Financial Aid Building, Library Building, Gym/Physical Education Building, Student Store, Administration Building, Student Health Building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1" name="Shape 11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4200"/>
              <a:buNone/>
              <a:defRPr/>
            </a:lvl1pPr>
            <a:lvl2pPr lvl="1" algn="ctr">
              <a:spcBef>
                <a:spcPts val="0"/>
              </a:spcBef>
              <a:buSzPts val="4200"/>
              <a:buNone/>
              <a:defRPr/>
            </a:lvl2pPr>
            <a:lvl3pPr lvl="2" algn="ctr">
              <a:spcBef>
                <a:spcPts val="0"/>
              </a:spcBef>
              <a:buSzPts val="4200"/>
              <a:buNone/>
              <a:defRPr/>
            </a:lvl3pPr>
            <a:lvl4pPr lvl="3" algn="ctr">
              <a:spcBef>
                <a:spcPts val="0"/>
              </a:spcBef>
              <a:buSzPts val="4200"/>
              <a:buNone/>
              <a:defRPr/>
            </a:lvl4pPr>
            <a:lvl5pPr lvl="4" algn="ctr">
              <a:spcBef>
                <a:spcPts val="0"/>
              </a:spcBef>
              <a:buSzPts val="4200"/>
              <a:buNone/>
              <a:defRPr/>
            </a:lvl5pPr>
            <a:lvl6pPr lvl="5" algn="ctr">
              <a:spcBef>
                <a:spcPts val="0"/>
              </a:spcBef>
              <a:buSzPts val="4200"/>
              <a:buNone/>
              <a:defRPr/>
            </a:lvl6pPr>
            <a:lvl7pPr lvl="6" algn="ctr">
              <a:spcBef>
                <a:spcPts val="0"/>
              </a:spcBef>
              <a:buSzPts val="4200"/>
              <a:buNone/>
              <a:defRPr/>
            </a:lvl7pPr>
            <a:lvl8pPr lvl="7" algn="ctr">
              <a:spcBef>
                <a:spcPts val="0"/>
              </a:spcBef>
              <a:buSzPts val="4200"/>
              <a:buNone/>
              <a:defRPr/>
            </a:lvl8pPr>
            <a:lvl9pPr lvl="8" algn="ctr">
              <a:spcBef>
                <a:spcPts val="0"/>
              </a:spcBef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7" name="Shape 17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ts val="4200"/>
              <a:buNone/>
              <a:defRPr/>
            </a:lvl1pPr>
            <a:lvl2pPr lvl="1" algn="ctr">
              <a:spcBef>
                <a:spcPts val="0"/>
              </a:spcBef>
              <a:buSzPts val="4200"/>
              <a:buNone/>
              <a:defRPr/>
            </a:lvl2pPr>
            <a:lvl3pPr lvl="2" algn="ctr">
              <a:spcBef>
                <a:spcPts val="0"/>
              </a:spcBef>
              <a:buSzPts val="4200"/>
              <a:buNone/>
              <a:defRPr/>
            </a:lvl3pPr>
            <a:lvl4pPr lvl="3" algn="ctr">
              <a:spcBef>
                <a:spcPts val="0"/>
              </a:spcBef>
              <a:buSzPts val="4200"/>
              <a:buNone/>
              <a:defRPr/>
            </a:lvl4pPr>
            <a:lvl5pPr lvl="4" algn="ctr">
              <a:spcBef>
                <a:spcPts val="0"/>
              </a:spcBef>
              <a:buSzPts val="4200"/>
              <a:buNone/>
              <a:defRPr/>
            </a:lvl5pPr>
            <a:lvl6pPr lvl="5" algn="ctr">
              <a:spcBef>
                <a:spcPts val="0"/>
              </a:spcBef>
              <a:buSzPts val="4200"/>
              <a:buNone/>
              <a:defRPr/>
            </a:lvl6pPr>
            <a:lvl7pPr lvl="6" algn="ctr">
              <a:spcBef>
                <a:spcPts val="0"/>
              </a:spcBef>
              <a:buSzPts val="4200"/>
              <a:buNone/>
              <a:defRPr/>
            </a:lvl7pPr>
            <a:lvl8pPr lvl="7" algn="ctr">
              <a:spcBef>
                <a:spcPts val="0"/>
              </a:spcBef>
              <a:buSzPts val="4200"/>
              <a:buNone/>
              <a:defRPr/>
            </a:lvl8pPr>
            <a:lvl9pPr lvl="8" algn="ctr">
              <a:spcBef>
                <a:spcPts val="0"/>
              </a:spcBef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4200"/>
              <a:buNone/>
              <a:defRPr/>
            </a:lvl1pPr>
            <a:lvl2pPr lvl="1">
              <a:spcBef>
                <a:spcPts val="0"/>
              </a:spcBef>
              <a:buSzPts val="4200"/>
              <a:buNone/>
              <a:defRPr/>
            </a:lvl2pPr>
            <a:lvl3pPr lvl="2">
              <a:spcBef>
                <a:spcPts val="0"/>
              </a:spcBef>
              <a:buSzPts val="4200"/>
              <a:buNone/>
              <a:defRPr/>
            </a:lvl3pPr>
            <a:lvl4pPr lvl="3">
              <a:spcBef>
                <a:spcPts val="0"/>
              </a:spcBef>
              <a:buSzPts val="4200"/>
              <a:buNone/>
              <a:defRPr/>
            </a:lvl4pPr>
            <a:lvl5pPr lvl="4">
              <a:spcBef>
                <a:spcPts val="0"/>
              </a:spcBef>
              <a:buSzPts val="4200"/>
              <a:buNone/>
              <a:defRPr/>
            </a:lvl5pPr>
            <a:lvl6pPr lvl="5">
              <a:spcBef>
                <a:spcPts val="0"/>
              </a:spcBef>
              <a:buSzPts val="4200"/>
              <a:buNone/>
              <a:defRPr/>
            </a:lvl6pPr>
            <a:lvl7pPr lvl="6">
              <a:spcBef>
                <a:spcPts val="0"/>
              </a:spcBef>
              <a:buSzPts val="4200"/>
              <a:buNone/>
              <a:defRPr/>
            </a:lvl7pPr>
            <a:lvl8pPr lvl="7">
              <a:spcBef>
                <a:spcPts val="0"/>
              </a:spcBef>
              <a:buSzPts val="4200"/>
              <a:buNone/>
              <a:defRPr/>
            </a:lvl8pPr>
            <a:lvl9pPr lvl="8">
              <a:spcBef>
                <a:spcPts val="0"/>
              </a:spcBef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4200"/>
              <a:buNone/>
              <a:defRPr/>
            </a:lvl1pPr>
            <a:lvl2pPr lvl="1">
              <a:spcBef>
                <a:spcPts val="0"/>
              </a:spcBef>
              <a:buSzPts val="4200"/>
              <a:buNone/>
              <a:defRPr/>
            </a:lvl2pPr>
            <a:lvl3pPr lvl="2">
              <a:spcBef>
                <a:spcPts val="0"/>
              </a:spcBef>
              <a:buSzPts val="4200"/>
              <a:buNone/>
              <a:defRPr/>
            </a:lvl3pPr>
            <a:lvl4pPr lvl="3">
              <a:spcBef>
                <a:spcPts val="0"/>
              </a:spcBef>
              <a:buSzPts val="4200"/>
              <a:buNone/>
              <a:defRPr/>
            </a:lvl4pPr>
            <a:lvl5pPr lvl="4">
              <a:spcBef>
                <a:spcPts val="0"/>
              </a:spcBef>
              <a:buSzPts val="4200"/>
              <a:buNone/>
              <a:defRPr/>
            </a:lvl5pPr>
            <a:lvl6pPr lvl="5">
              <a:spcBef>
                <a:spcPts val="0"/>
              </a:spcBef>
              <a:buSzPts val="4200"/>
              <a:buNone/>
              <a:defRPr/>
            </a:lvl6pPr>
            <a:lvl7pPr lvl="6">
              <a:spcBef>
                <a:spcPts val="0"/>
              </a:spcBef>
              <a:buSzPts val="4200"/>
              <a:buNone/>
              <a:defRPr/>
            </a:lvl7pPr>
            <a:lvl8pPr lvl="7">
              <a:spcBef>
                <a:spcPts val="0"/>
              </a:spcBef>
              <a:buSzPts val="4200"/>
              <a:buNone/>
              <a:defRPr/>
            </a:lvl8pPr>
            <a:lvl9pPr lvl="8">
              <a:spcBef>
                <a:spcPts val="0"/>
              </a:spcBef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4200"/>
              <a:buNone/>
              <a:defRPr/>
            </a:lvl1pPr>
            <a:lvl2pPr lvl="1">
              <a:spcBef>
                <a:spcPts val="0"/>
              </a:spcBef>
              <a:buSzPts val="4200"/>
              <a:buNone/>
              <a:defRPr/>
            </a:lvl2pPr>
            <a:lvl3pPr lvl="2">
              <a:spcBef>
                <a:spcPts val="0"/>
              </a:spcBef>
              <a:buSzPts val="4200"/>
              <a:buNone/>
              <a:defRPr/>
            </a:lvl3pPr>
            <a:lvl4pPr lvl="3">
              <a:spcBef>
                <a:spcPts val="0"/>
              </a:spcBef>
              <a:buSzPts val="4200"/>
              <a:buNone/>
              <a:defRPr/>
            </a:lvl4pPr>
            <a:lvl5pPr lvl="4">
              <a:spcBef>
                <a:spcPts val="0"/>
              </a:spcBef>
              <a:buSzPts val="4200"/>
              <a:buNone/>
              <a:defRPr/>
            </a:lvl5pPr>
            <a:lvl6pPr lvl="5">
              <a:spcBef>
                <a:spcPts val="0"/>
              </a:spcBef>
              <a:buSzPts val="4200"/>
              <a:buNone/>
              <a:defRPr/>
            </a:lvl6pPr>
            <a:lvl7pPr lvl="6">
              <a:spcBef>
                <a:spcPts val="0"/>
              </a:spcBef>
              <a:buSzPts val="4200"/>
              <a:buNone/>
              <a:defRPr/>
            </a:lvl7pPr>
            <a:lvl8pPr lvl="7">
              <a:spcBef>
                <a:spcPts val="0"/>
              </a:spcBef>
              <a:buSzPts val="4200"/>
              <a:buNone/>
              <a:defRPr/>
            </a:lvl8pPr>
            <a:lvl9pPr lvl="8">
              <a:spcBef>
                <a:spcPts val="0"/>
              </a:spcBef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3000"/>
              <a:buNone/>
              <a:defRPr sz="3000"/>
            </a:lvl1pPr>
            <a:lvl2pPr lvl="1">
              <a:spcBef>
                <a:spcPts val="0"/>
              </a:spcBef>
              <a:buSzPts val="3000"/>
              <a:buNone/>
              <a:defRPr sz="3000"/>
            </a:lvl2pPr>
            <a:lvl3pPr lvl="2">
              <a:spcBef>
                <a:spcPts val="0"/>
              </a:spcBef>
              <a:buSzPts val="3000"/>
              <a:buNone/>
              <a:defRPr sz="3000"/>
            </a:lvl3pPr>
            <a:lvl4pPr lvl="3">
              <a:spcBef>
                <a:spcPts val="0"/>
              </a:spcBef>
              <a:buSzPts val="3000"/>
              <a:buNone/>
              <a:defRPr sz="3000"/>
            </a:lvl4pPr>
            <a:lvl5pPr lvl="4">
              <a:spcBef>
                <a:spcPts val="0"/>
              </a:spcBef>
              <a:buSzPts val="3000"/>
              <a:buNone/>
              <a:defRPr sz="3000"/>
            </a:lvl5pPr>
            <a:lvl6pPr lvl="5">
              <a:spcBef>
                <a:spcPts val="0"/>
              </a:spcBef>
              <a:buSzPts val="3000"/>
              <a:buNone/>
              <a:defRPr sz="3000"/>
            </a:lvl6pPr>
            <a:lvl7pPr lvl="6">
              <a:spcBef>
                <a:spcPts val="0"/>
              </a:spcBef>
              <a:buSzPts val="3000"/>
              <a:buNone/>
              <a:defRPr sz="3000"/>
            </a:lvl7pPr>
            <a:lvl8pPr lvl="7">
              <a:spcBef>
                <a:spcPts val="0"/>
              </a:spcBef>
              <a:buSzPts val="3000"/>
              <a:buNone/>
              <a:defRPr sz="3000"/>
            </a:lvl8pPr>
            <a:lvl9pPr lvl="8">
              <a:spcBef>
                <a:spcPts val="0"/>
              </a:spcBef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  <a:endParaRPr lang="en" sz="1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microsoft.com/office/2007/relationships/media" Target="../media/media4.mp4"/><Relationship Id="rId6" Type="http://schemas.openxmlformats.org/officeDocument/2006/relationships/video" Target="../media/media4.mp4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14.xml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8.xml"/><Relationship Id="rId5" Type="http://schemas.openxmlformats.org/officeDocument/2006/relationships/hyperlink" Target="https://drive.google.com/file/d/1KwVagKKWocvcDyzjVBFakmLXXYzM_o5S/view" TargetMode="External"/><Relationship Id="rId6" Type="http://schemas.openxmlformats.org/officeDocument/2006/relationships/hyperlink" Target="https://drive.google.com/file/d/1cz5ytLB17TIls1mHZbPyYRLj4DPeueVJ/view" TargetMode="External"/><Relationship Id="rId7" Type="http://schemas.openxmlformats.org/officeDocument/2006/relationships/image" Target="../media/image20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2932500" y="1306500"/>
            <a:ext cx="3279000" cy="8082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latin typeface="Rockwell" charset="0"/>
                <a:ea typeface="Rockwell" charset="0"/>
                <a:cs typeface="Rockwell" charset="0"/>
                <a:sym typeface="Arial"/>
              </a:rPr>
              <a:t>First Generation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4582075" y="2256400"/>
            <a:ext cx="1741500" cy="681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457200" algn="l">
              <a:spcBef>
                <a:spcPts val="0"/>
              </a:spcBef>
              <a:buNone/>
            </a:pPr>
            <a:r>
              <a:rPr lang="en" sz="1200">
                <a:latin typeface="Rockwell" charset="0"/>
                <a:ea typeface="Rockwell" charset="0"/>
                <a:cs typeface="Rockwell" charset="0"/>
                <a:sym typeface="Arial"/>
              </a:rPr>
              <a:t>Ashley Vo</a:t>
            </a:r>
          </a:p>
          <a:p>
            <a:pPr lvl="0">
              <a:spcBef>
                <a:spcPts val="0"/>
              </a:spcBef>
              <a:buNone/>
            </a:pPr>
            <a:r>
              <a:rPr lang="en" sz="1200">
                <a:latin typeface="Rockwell" charset="0"/>
                <a:ea typeface="Rockwell" charset="0"/>
                <a:cs typeface="Rockwell" charset="0"/>
                <a:sym typeface="Arial"/>
              </a:rPr>
              <a:t>Maximiliano Barragan</a:t>
            </a:r>
          </a:p>
          <a:p>
            <a:pPr lvl="0">
              <a:spcBef>
                <a:spcPts val="0"/>
              </a:spcBef>
              <a:buNone/>
            </a:pPr>
            <a:r>
              <a:rPr lang="en" sz="1200">
                <a:latin typeface="Rockwell" charset="0"/>
                <a:ea typeface="Rockwell" charset="0"/>
                <a:cs typeface="Rockwell" charset="0"/>
                <a:sym typeface="Arial"/>
              </a:rPr>
              <a:t>Jung Hwan Park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subTitle" idx="1"/>
          </p:nvPr>
        </p:nvSpPr>
        <p:spPr>
          <a:xfrm>
            <a:off x="2962750" y="2256400"/>
            <a:ext cx="1532400" cy="747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Rockwell" charset="0"/>
                <a:ea typeface="Rockwell" charset="0"/>
                <a:cs typeface="Rockwell" charset="0"/>
                <a:sym typeface="Arial"/>
              </a:rPr>
              <a:t>Joseph Crisolo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Rockwell" charset="0"/>
                <a:ea typeface="Rockwell" charset="0"/>
                <a:cs typeface="Rockwell" charset="0"/>
                <a:sym typeface="Arial"/>
              </a:rPr>
              <a:t>Daniel Arroyo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Rockwell" charset="0"/>
                <a:ea typeface="Rockwell" charset="0"/>
                <a:cs typeface="Rockwell" charset="0"/>
                <a:sym typeface="Arial"/>
              </a:rPr>
              <a:t>Alisha Shahbazian</a:t>
            </a:r>
          </a:p>
          <a:p>
            <a:pPr lvl="0" rtl="0">
              <a:spcBef>
                <a:spcPts val="0"/>
              </a:spcBef>
              <a:buNone/>
            </a:pPr>
            <a:endParaRPr sz="1200">
              <a:latin typeface="Rockwell" charset="0"/>
              <a:ea typeface="Rockwell" charset="0"/>
              <a:cs typeface="Rockwell" charset="0"/>
              <a:sym typeface="Arial"/>
            </a:endParaRPr>
          </a:p>
        </p:txBody>
      </p:sp>
      <p:sp>
        <p:nvSpPr>
          <p:cNvPr id="65" name="Shape 65"/>
          <p:cNvSpPr txBox="1">
            <a:spLocks noGrp="1"/>
          </p:cNvSpPr>
          <p:nvPr>
            <p:ph type="subTitle" idx="1"/>
          </p:nvPr>
        </p:nvSpPr>
        <p:spPr>
          <a:xfrm>
            <a:off x="3289800" y="3189150"/>
            <a:ext cx="2564400" cy="452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en" sz="1200">
                <a:latin typeface="Rockwell" charset="0"/>
                <a:ea typeface="Rockwell" charset="0"/>
                <a:cs typeface="Rockwell" charset="0"/>
                <a:sym typeface="Arial"/>
              </a:rPr>
              <a:t>Faculty Advisor: Dr. Elaine Kang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subTitle" idx="1"/>
          </p:nvPr>
        </p:nvSpPr>
        <p:spPr>
          <a:xfrm>
            <a:off x="476100" y="693250"/>
            <a:ext cx="2042100" cy="681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200">
                <a:latin typeface="Rockwell" charset="0"/>
                <a:ea typeface="Rockwell" charset="0"/>
                <a:cs typeface="Rockwell" charset="0"/>
                <a:sym typeface="Arial"/>
              </a:rPr>
              <a:t>College of ECST</a:t>
            </a:r>
          </a:p>
          <a:p>
            <a:pPr lvl="0" algn="l" rtl="0">
              <a:spcBef>
                <a:spcPts val="0"/>
              </a:spcBef>
              <a:buNone/>
            </a:pPr>
            <a:r>
              <a:rPr lang="en" sz="1200">
                <a:latin typeface="Rockwell" charset="0"/>
                <a:ea typeface="Rockwell" charset="0"/>
                <a:cs typeface="Rockwell" charset="0"/>
                <a:sym typeface="Arial"/>
              </a:rPr>
              <a:t>College of Arts &amp; Letters</a:t>
            </a:r>
          </a:p>
          <a:p>
            <a:pPr lvl="0" algn="l" rtl="0">
              <a:spcBef>
                <a:spcPts val="0"/>
              </a:spcBef>
              <a:buNone/>
            </a:pPr>
            <a:endParaRPr sz="1200">
              <a:latin typeface="Rockwell" charset="0"/>
              <a:ea typeface="Rockwell" charset="0"/>
              <a:cs typeface="Rockwell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latin typeface="Rockwell" charset="0"/>
                <a:ea typeface="Rockwell" charset="0"/>
                <a:cs typeface="Rockwell" charset="0"/>
                <a:sym typeface="Arial"/>
              </a:rPr>
              <a:t>Financial Aid building</a:t>
            </a:r>
          </a:p>
        </p:txBody>
      </p:sp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9288" y="1147225"/>
            <a:ext cx="6845420" cy="369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latin typeface="Rockwell" charset="0"/>
                <a:ea typeface="Rockwell" charset="0"/>
                <a:cs typeface="Rockwell" charset="0"/>
                <a:sym typeface="Arial"/>
              </a:rPr>
              <a:t>Gym Building/Physical Education Building</a:t>
            </a:r>
          </a:p>
        </p:txBody>
      </p:sp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825" y="1258025"/>
            <a:ext cx="6283226" cy="369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351200" y="854975"/>
            <a:ext cx="8502000" cy="1166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>
                <a:latin typeface="Rockwell" charset="0"/>
                <a:ea typeface="Rockwell" charset="0"/>
                <a:cs typeface="Rockwell" charset="0"/>
                <a:sym typeface="Arial"/>
              </a:rPr>
              <a:t>Art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★"/>
            </a:pPr>
            <a:r>
              <a:rPr lang="en" sz="2400" dirty="0">
                <a:latin typeface="Rockwell" charset="0"/>
                <a:ea typeface="Rockwell" charset="0"/>
                <a:cs typeface="Rockwell" charset="0"/>
                <a:sym typeface="Arial"/>
              </a:rPr>
              <a:t>3d Models</a:t>
            </a:r>
          </a:p>
          <a:p>
            <a:pPr marL="457200" lvl="0" indent="-381000" rtl="0">
              <a:spcBef>
                <a:spcPts val="0"/>
              </a:spcBef>
              <a:buSzPts val="2400"/>
              <a:buFont typeface="Arial"/>
              <a:buChar char="★"/>
            </a:pPr>
            <a:r>
              <a:rPr lang="en" sz="2400" dirty="0">
                <a:latin typeface="Rockwell" charset="0"/>
                <a:ea typeface="Rockwell" charset="0"/>
                <a:cs typeface="Rockwell" charset="0"/>
                <a:sym typeface="Arial"/>
              </a:rPr>
              <a:t>Animation</a:t>
            </a:r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9175" y="283200"/>
            <a:ext cx="5068925" cy="418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318750" y="333175"/>
            <a:ext cx="8506500" cy="11052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latin typeface="Rockwell" charset="0"/>
                <a:ea typeface="Rockwell" charset="0"/>
                <a:cs typeface="Rockwell" charset="0"/>
                <a:sym typeface="Arial"/>
              </a:rPr>
              <a:t>Art</a:t>
            </a:r>
          </a:p>
          <a:p>
            <a:pPr marL="457200" lvl="0" indent="-381000">
              <a:spcBef>
                <a:spcPts val="0"/>
              </a:spcBef>
              <a:buSzPts val="2400"/>
              <a:buFont typeface="Arial"/>
              <a:buChar char="★"/>
            </a:pPr>
            <a:r>
              <a:rPr lang="en" sz="2400" dirty="0">
                <a:latin typeface="Rockwell" charset="0"/>
                <a:ea typeface="Rockwell" charset="0"/>
                <a:cs typeface="Rockwell" charset="0"/>
                <a:sym typeface="Arial"/>
              </a:rPr>
              <a:t>Animator Controller</a:t>
            </a:r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749" y="1438375"/>
            <a:ext cx="7552500" cy="347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dirty="0">
                <a:latin typeface="Rockwell" charset="0"/>
                <a:ea typeface="Rockwell" charset="0"/>
                <a:cs typeface="Rockwell" charset="0"/>
                <a:sym typeface="Arial"/>
              </a:rPr>
              <a:t>Npc Controller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4103771" y="168121"/>
            <a:ext cx="2447100" cy="43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latin typeface="Rockwell" charset="0"/>
                <a:ea typeface="Rockwell" charset="0"/>
                <a:cs typeface="Rockwell" charset="0"/>
              </a:rPr>
              <a:t>Idle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211997" y="1628494"/>
            <a:ext cx="2447100" cy="43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Rockwell" charset="0"/>
                <a:ea typeface="Rockwell" charset="0"/>
                <a:cs typeface="Rockwell" charset="0"/>
              </a:rPr>
              <a:t>Walk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3816050" y="1661821"/>
            <a:ext cx="2447100" cy="43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>
                <a:latin typeface="Rockwell" charset="0"/>
                <a:ea typeface="Rockwell" charset="0"/>
                <a:cs typeface="Rockwell" charset="0"/>
              </a:rPr>
              <a:t>Run</a:t>
            </a:r>
          </a:p>
        </p:txBody>
      </p:sp>
      <p:pic>
        <p:nvPicPr>
          <p:cNvPr id="2" name="McMiniBoyIdle11.30.2017 - 13.33.44.03">
            <a:hlinkClick r:id="" action="ppaction://media"/>
            <a:extLst>
              <a:ext uri="{FF2B5EF4-FFF2-40B4-BE49-F238E27FC236}">
                <a16:creationId xmlns="" xmlns:a16="http://schemas.microsoft.com/office/drawing/2014/main" id="{FAC5E0DD-6FE4-4B2B-B4E7-3C5EA76616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26229" y="-3134"/>
            <a:ext cx="4092457" cy="2360851"/>
          </a:xfrm>
          <a:prstGeom prst="rect">
            <a:avLst/>
          </a:prstGeom>
        </p:spPr>
      </p:pic>
      <p:pic>
        <p:nvPicPr>
          <p:cNvPr id="3" name="McMiniBoywalk11.30.2017 - 13.38.08.06">
            <a:hlinkClick r:id="" action="ppaction://media"/>
            <a:extLst>
              <a:ext uri="{FF2B5EF4-FFF2-40B4-BE49-F238E27FC236}">
                <a16:creationId xmlns="" xmlns:a16="http://schemas.microsoft.com/office/drawing/2014/main" id="{222B7177-FB26-4AB7-895D-D423CB2661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2241176"/>
            <a:ext cx="5159684" cy="2902324"/>
          </a:xfrm>
          <a:prstGeom prst="rect">
            <a:avLst/>
          </a:prstGeom>
        </p:spPr>
      </p:pic>
      <p:pic>
        <p:nvPicPr>
          <p:cNvPr id="4" name="McminiBoyRun11.30.2017 - 13.37.41.05">
            <a:hlinkClick r:id="" action="ppaction://media"/>
            <a:extLst>
              <a:ext uri="{FF2B5EF4-FFF2-40B4-BE49-F238E27FC236}">
                <a16:creationId xmlns="" xmlns:a16="http://schemas.microsoft.com/office/drawing/2014/main" id="{DD239BD7-7746-44B3-A3CE-DEA547EE3A3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16050" y="2146527"/>
            <a:ext cx="5327950" cy="2996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773700" y="1147225"/>
            <a:ext cx="7596600" cy="34254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dirty="0">
                <a:latin typeface="Rockwell" charset="0"/>
                <a:ea typeface="Rockwell" charset="0"/>
                <a:cs typeface="Rockwell" charset="0"/>
                <a:sym typeface="Arial"/>
              </a:rPr>
              <a:t>Scene Management, Mini-Map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 dirty="0">
                <a:latin typeface="Rockwell" charset="0"/>
                <a:ea typeface="Rockwell" charset="0"/>
                <a:cs typeface="Rockwell" charset="0"/>
                <a:sym typeface="Arial"/>
              </a:rPr>
              <a:t>&amp; Player Movement</a:t>
            </a:r>
          </a:p>
        </p:txBody>
      </p:sp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3000" dirty="0">
                <a:latin typeface="Rockwell" charset="0"/>
                <a:ea typeface="Rockwell" charset="0"/>
                <a:cs typeface="Rockwell" charset="0"/>
                <a:sym typeface="Arial"/>
              </a:rPr>
              <a:t>Game Design &amp; Requirements: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latin typeface="Rockwell" charset="0"/>
                <a:ea typeface="Rockwell" charset="0"/>
                <a:cs typeface="Rockwell" charset="0"/>
                <a:sym typeface="Arial"/>
              </a:rPr>
              <a:t>Player Movement</a:t>
            </a:r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en" sz="1400">
                <a:latin typeface="Rockwell" charset="0"/>
                <a:ea typeface="Rockwell" charset="0"/>
                <a:cs typeface="Rockwell" charset="0"/>
                <a:sym typeface="Arial"/>
              </a:rPr>
              <a:t>Touch Screen Movement To Navigate around the Map</a:t>
            </a:r>
          </a:p>
          <a:p>
            <a:pPr marL="457200" lvl="0" indent="-317500">
              <a:spcBef>
                <a:spcPts val="0"/>
              </a:spcBef>
              <a:buSzPts val="1400"/>
              <a:buFont typeface="Arial"/>
              <a:buChar char="-"/>
            </a:pPr>
            <a:r>
              <a:rPr lang="en" sz="1400">
                <a:latin typeface="Rockwell" charset="0"/>
                <a:ea typeface="Rockwell" charset="0"/>
                <a:cs typeface="Rockwell" charset="0"/>
                <a:sym typeface="Arial"/>
              </a:rPr>
              <a:t>Why use touch screen instead of joystick Control?</a:t>
            </a:r>
          </a:p>
        </p:txBody>
      </p:sp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00" y="2057400"/>
            <a:ext cx="8412701" cy="289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Rockwell" charset="0"/>
                <a:ea typeface="Rockwell" charset="0"/>
                <a:cs typeface="Rockwell" charset="0"/>
                <a:sym typeface="Arial"/>
              </a:rPr>
              <a:t>Player Movement</a:t>
            </a:r>
          </a:p>
        </p:txBody>
      </p:sp>
      <p:pic>
        <p:nvPicPr>
          <p:cNvPr id="187" name="Shape 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1139599"/>
            <a:ext cx="4436149" cy="368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0950" y="1147225"/>
            <a:ext cx="4250649" cy="368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latin typeface="Rockwell" charset="0"/>
                <a:ea typeface="Rockwell" charset="0"/>
                <a:cs typeface="Rockwell" charset="0"/>
                <a:sym typeface="Arial"/>
              </a:rPr>
              <a:t>Scene Management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4873100" y="650125"/>
            <a:ext cx="4047000" cy="64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Rockwell" charset="0"/>
                <a:ea typeface="Rockwell" charset="0"/>
                <a:cs typeface="Rockwell" charset="0"/>
              </a:rPr>
              <a:t>Why use the Scene Management?</a:t>
            </a:r>
          </a:p>
          <a:p>
            <a:pPr lvl="0">
              <a:spcBef>
                <a:spcPts val="0"/>
              </a:spcBef>
              <a:buNone/>
            </a:pPr>
            <a:endParaRPr sz="1800">
              <a:latin typeface="Rockwell" charset="0"/>
              <a:ea typeface="Rockwell" charset="0"/>
              <a:cs typeface="Rockwell" charset="0"/>
            </a:endParaRPr>
          </a:p>
          <a:p>
            <a:pPr lvl="0">
              <a:spcBef>
                <a:spcPts val="0"/>
              </a:spcBef>
              <a:buNone/>
            </a:pPr>
            <a:endParaRPr sz="1800">
              <a:latin typeface="Rockwell" charset="0"/>
              <a:ea typeface="Rockwell" charset="0"/>
              <a:cs typeface="Rockwell" charset="0"/>
            </a:endParaRPr>
          </a:p>
        </p:txBody>
      </p:sp>
      <p:sp>
        <p:nvSpPr>
          <p:cNvPr id="195" name="Shape 195" title="cafeteriaInside.webm">
            <a:hlinkClick r:id="rId5"/>
          </p:cNvPr>
          <p:cNvSpPr/>
          <p:nvPr/>
        </p:nvSpPr>
        <p:spPr>
          <a:xfrm>
            <a:off x="124825" y="1333775"/>
            <a:ext cx="4490275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Shape 196" title="artRoom.webm">
            <a:hlinkClick r:id="rId6"/>
          </p:cNvPr>
          <p:cNvSpPr/>
          <p:nvPr/>
        </p:nvSpPr>
        <p:spPr>
          <a:xfrm>
            <a:off x="4724400" y="1299625"/>
            <a:ext cx="4344400" cy="3429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" name="cafeteriaInside">
            <a:hlinkClick r:id="" action="ppaction://media"/>
            <a:extLst>
              <a:ext uri="{FF2B5EF4-FFF2-40B4-BE49-F238E27FC236}">
                <a16:creationId xmlns="" xmlns:a16="http://schemas.microsoft.com/office/drawing/2014/main" id="{C9935B4C-1C3D-4D81-8BEA-CCF3820414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092456"/>
            <a:ext cx="9144000" cy="3843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latin typeface="Rockwell" charset="0"/>
                <a:ea typeface="Rockwell" charset="0"/>
                <a:cs typeface="Rockwell" charset="0"/>
                <a:sym typeface="Arial"/>
              </a:rPr>
              <a:t>Mini-Map</a:t>
            </a:r>
          </a:p>
        </p:txBody>
      </p:sp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64050"/>
            <a:ext cx="4321826" cy="28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/>
          <p:nvPr/>
        </p:nvSpPr>
        <p:spPr>
          <a:xfrm>
            <a:off x="4946750" y="866425"/>
            <a:ext cx="1524000" cy="51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Rockwell" charset="0"/>
                <a:ea typeface="Rockwell" charset="0"/>
                <a:cs typeface="Rockwell" charset="0"/>
              </a:rPr>
              <a:t>GamePlay View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5103638" y="1384075"/>
            <a:ext cx="1367100" cy="4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Rockwell" charset="0"/>
                <a:ea typeface="Rockwell" charset="0"/>
                <a:cs typeface="Rockwell" charset="0"/>
              </a:rPr>
              <a:t>Mini Map View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276163" y="4074175"/>
            <a:ext cx="4074300" cy="85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Rockwell" charset="0"/>
                <a:ea typeface="Rockwell" charset="0"/>
                <a:cs typeface="Rockwell" charset="0"/>
              </a:rPr>
              <a:t>What is Mini-Map?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Rockwell" charset="0"/>
                <a:ea typeface="Rockwell" charset="0"/>
                <a:cs typeface="Rockwell" charset="0"/>
              </a:rPr>
              <a:t>Why we implemented the Mini-Map?</a:t>
            </a:r>
          </a:p>
          <a:p>
            <a:pPr lvl="0">
              <a:spcBef>
                <a:spcPts val="0"/>
              </a:spcBef>
              <a:buNone/>
            </a:pPr>
            <a:endParaRPr>
              <a:latin typeface="Rockwell" charset="0"/>
              <a:ea typeface="Rockwell" charset="0"/>
              <a:cs typeface="Rockwell" charset="0"/>
            </a:endParaRPr>
          </a:p>
        </p:txBody>
      </p:sp>
      <p:cxnSp>
        <p:nvCxnSpPr>
          <p:cNvPr id="206" name="Shape 206"/>
          <p:cNvCxnSpPr>
            <a:stCxn id="203" idx="1"/>
            <a:endCxn id="202" idx="3"/>
          </p:cNvCxnSpPr>
          <p:nvPr/>
        </p:nvCxnSpPr>
        <p:spPr>
          <a:xfrm flipH="1">
            <a:off x="4474250" y="1123525"/>
            <a:ext cx="472500" cy="14481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7" name="Shape 207"/>
          <p:cNvCxnSpPr>
            <a:stCxn id="204" idx="2"/>
            <a:endCxn id="208" idx="0"/>
          </p:cNvCxnSpPr>
          <p:nvPr/>
        </p:nvCxnSpPr>
        <p:spPr>
          <a:xfrm>
            <a:off x="5787188" y="1817275"/>
            <a:ext cx="1089600" cy="5922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208" name="Shape 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4300" y="2409328"/>
            <a:ext cx="4364974" cy="252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 txBox="1"/>
          <p:nvPr/>
        </p:nvSpPr>
        <p:spPr>
          <a:xfrm>
            <a:off x="6785275" y="1620925"/>
            <a:ext cx="2274000" cy="43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Rockwell" charset="0"/>
                <a:ea typeface="Rockwell" charset="0"/>
                <a:cs typeface="Rockwell" charset="0"/>
              </a:rPr>
              <a:t>Button for Mini-Map</a:t>
            </a:r>
          </a:p>
        </p:txBody>
      </p:sp>
      <p:cxnSp>
        <p:nvCxnSpPr>
          <p:cNvPr id="210" name="Shape 210"/>
          <p:cNvCxnSpPr>
            <a:stCxn id="209" idx="2"/>
          </p:cNvCxnSpPr>
          <p:nvPr/>
        </p:nvCxnSpPr>
        <p:spPr>
          <a:xfrm>
            <a:off x="7922275" y="2054125"/>
            <a:ext cx="442800" cy="2169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370600" y="857250"/>
            <a:ext cx="6138300" cy="3887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Rockwell" charset="0"/>
              <a:ea typeface="Rockwell" charset="0"/>
              <a:cs typeface="Rockwell" charset="0"/>
            </a:endParaRPr>
          </a:p>
        </p:txBody>
      </p:sp>
      <p:sp>
        <p:nvSpPr>
          <p:cNvPr id="72" name="Shape 72"/>
          <p:cNvSpPr/>
          <p:nvPr/>
        </p:nvSpPr>
        <p:spPr>
          <a:xfrm>
            <a:off x="2583850" y="857250"/>
            <a:ext cx="6195900" cy="3887700"/>
          </a:xfrm>
          <a:prstGeom prst="ellipse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Rockwell" charset="0"/>
              <a:ea typeface="Rockwell" charset="0"/>
              <a:cs typeface="Rockwell" charset="0"/>
            </a:endParaRPr>
          </a:p>
        </p:txBody>
      </p:sp>
      <p:sp>
        <p:nvSpPr>
          <p:cNvPr id="73" name="Shape 73"/>
          <p:cNvSpPr txBox="1"/>
          <p:nvPr/>
        </p:nvSpPr>
        <p:spPr>
          <a:xfrm>
            <a:off x="3092500" y="254275"/>
            <a:ext cx="694500" cy="65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dirty="0">
                <a:latin typeface="Rockwell" charset="0"/>
                <a:ea typeface="Rockwell" charset="0"/>
                <a:cs typeface="Rockwell" charset="0"/>
              </a:rPr>
              <a:t>CS</a:t>
            </a:r>
          </a:p>
        </p:txBody>
      </p:sp>
      <p:sp>
        <p:nvSpPr>
          <p:cNvPr id="74" name="Shape 74"/>
          <p:cNvSpPr txBox="1"/>
          <p:nvPr/>
        </p:nvSpPr>
        <p:spPr>
          <a:xfrm>
            <a:off x="5250550" y="254275"/>
            <a:ext cx="862500" cy="65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Rockwell" charset="0"/>
                <a:ea typeface="Rockwell" charset="0"/>
                <a:cs typeface="Rockwell" charset="0"/>
              </a:rPr>
              <a:t>ART</a:t>
            </a:r>
          </a:p>
        </p:txBody>
      </p:sp>
      <p:sp>
        <p:nvSpPr>
          <p:cNvPr id="75" name="Shape 75"/>
          <p:cNvSpPr txBox="1"/>
          <p:nvPr/>
        </p:nvSpPr>
        <p:spPr>
          <a:xfrm>
            <a:off x="5895462" y="1135475"/>
            <a:ext cx="2244375" cy="65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 b="1" dirty="0">
                <a:latin typeface="Rockwell" charset="0"/>
                <a:ea typeface="Rockwell" charset="0"/>
                <a:cs typeface="Rockwell" charset="0"/>
              </a:rPr>
              <a:t>Project Liaison:</a:t>
            </a:r>
          </a:p>
          <a:p>
            <a:pPr lvl="0">
              <a:spcBef>
                <a:spcPts val="0"/>
              </a:spcBef>
              <a:buNone/>
            </a:pPr>
            <a:r>
              <a:rPr lang="en" sz="1050" dirty="0">
                <a:latin typeface="Rockwell" charset="0"/>
                <a:ea typeface="Rockwell" charset="0"/>
                <a:cs typeface="Rockwell" charset="0"/>
              </a:rPr>
              <a:t>Prof. Sylke Rene Meyer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3787000" y="1068000"/>
            <a:ext cx="1407900" cy="102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dirty="0">
                <a:latin typeface="Rockwell" charset="0"/>
                <a:ea typeface="Rockwell" charset="0"/>
                <a:cs typeface="Rockwell" charset="0"/>
              </a:rPr>
              <a:t>Game Design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6398050" y="1787075"/>
            <a:ext cx="2835300" cy="915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50" b="1" dirty="0">
                <a:latin typeface="Rockwell" charset="0"/>
                <a:ea typeface="Rockwell" charset="0"/>
                <a:cs typeface="Rockwell" charset="0"/>
              </a:rPr>
              <a:t>Animation Faculty Advisors:</a:t>
            </a:r>
          </a:p>
          <a:p>
            <a:pPr lvl="0">
              <a:spcBef>
                <a:spcPts val="0"/>
              </a:spcBef>
              <a:buNone/>
            </a:pPr>
            <a:r>
              <a:rPr lang="en" sz="1050" dirty="0">
                <a:latin typeface="Rockwell" charset="0"/>
                <a:ea typeface="Rockwell" charset="0"/>
                <a:cs typeface="Rockwell" charset="0"/>
              </a:rPr>
              <a:t>Prof. Sarah Beeby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50" dirty="0">
                <a:latin typeface="Rockwell" charset="0"/>
                <a:ea typeface="Rockwell" charset="0"/>
                <a:cs typeface="Rockwell" charset="0"/>
              </a:rPr>
              <a:t>Prof. Jim Ovelman</a:t>
            </a:r>
          </a:p>
        </p:txBody>
      </p:sp>
      <p:sp>
        <p:nvSpPr>
          <p:cNvPr id="78" name="Shape 78"/>
          <p:cNvSpPr txBox="1"/>
          <p:nvPr/>
        </p:nvSpPr>
        <p:spPr>
          <a:xfrm>
            <a:off x="3711575" y="2258800"/>
            <a:ext cx="1694100" cy="53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b="1">
                <a:latin typeface="Rockwell" charset="0"/>
                <a:ea typeface="Rockwell" charset="0"/>
                <a:cs typeface="Rockwell" charset="0"/>
              </a:rPr>
              <a:t>Lead Game Design: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200">
                <a:latin typeface="Rockwell" charset="0"/>
                <a:ea typeface="Rockwell" charset="0"/>
                <a:cs typeface="Rockwell" charset="0"/>
              </a:rPr>
              <a:t>Megan Reynolds</a:t>
            </a:r>
          </a:p>
        </p:txBody>
      </p:sp>
      <p:sp>
        <p:nvSpPr>
          <p:cNvPr id="79" name="Shape 79"/>
          <p:cNvSpPr txBox="1"/>
          <p:nvPr/>
        </p:nvSpPr>
        <p:spPr>
          <a:xfrm>
            <a:off x="3174625" y="3004210"/>
            <a:ext cx="1362300" cy="97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b="1">
                <a:latin typeface="Rockwell" charset="0"/>
                <a:ea typeface="Rockwell" charset="0"/>
                <a:cs typeface="Rockwell" charset="0"/>
              </a:rPr>
              <a:t>Lead Programmer: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200">
                <a:latin typeface="Rockwell" charset="0"/>
                <a:ea typeface="Rockwell" charset="0"/>
                <a:cs typeface="Rockwell" charset="0"/>
              </a:rPr>
              <a:t>Joseph Crisolo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x="4496750" y="3028375"/>
            <a:ext cx="1362300" cy="80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b="1">
                <a:latin typeface="Rockwell" charset="0"/>
                <a:ea typeface="Rockwell" charset="0"/>
                <a:cs typeface="Rockwell" charset="0"/>
              </a:rPr>
              <a:t>Lead Artists: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200">
                <a:latin typeface="Rockwell" charset="0"/>
                <a:ea typeface="Rockwell" charset="0"/>
                <a:cs typeface="Rockwell" charset="0"/>
              </a:rPr>
              <a:t>Ilan Conrado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200">
                <a:latin typeface="Rockwell" charset="0"/>
                <a:ea typeface="Rockwell" charset="0"/>
                <a:cs typeface="Rockwell" charset="0"/>
              </a:rPr>
              <a:t>Angelica Conde</a:t>
            </a:r>
          </a:p>
        </p:txBody>
      </p:sp>
      <p:sp>
        <p:nvSpPr>
          <p:cNvPr id="81" name="Shape 81"/>
          <p:cNvSpPr txBox="1"/>
          <p:nvPr/>
        </p:nvSpPr>
        <p:spPr>
          <a:xfrm>
            <a:off x="1316550" y="1204425"/>
            <a:ext cx="1961700" cy="74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buNone/>
            </a:pPr>
            <a:r>
              <a:rPr lang="en" sz="1200" b="1">
                <a:latin typeface="Rockwell" charset="0"/>
                <a:ea typeface="Rockwell" charset="0"/>
                <a:cs typeface="Rockwell" charset="0"/>
              </a:rPr>
              <a:t>Faculty Advisor: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Rockwell" charset="0"/>
                <a:ea typeface="Rockwell" charset="0"/>
                <a:cs typeface="Rockwell" charset="0"/>
              </a:rPr>
              <a:t>Dr. Elaine Kang</a:t>
            </a:r>
          </a:p>
        </p:txBody>
      </p:sp>
      <p:sp>
        <p:nvSpPr>
          <p:cNvPr id="82" name="Shape 82"/>
          <p:cNvSpPr txBox="1"/>
          <p:nvPr/>
        </p:nvSpPr>
        <p:spPr>
          <a:xfrm>
            <a:off x="582525" y="2273025"/>
            <a:ext cx="1848900" cy="65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b="1">
                <a:latin typeface="Rockwell" charset="0"/>
                <a:ea typeface="Rockwell" charset="0"/>
                <a:cs typeface="Rockwell" charset="0"/>
              </a:rPr>
              <a:t>Senior Design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200" b="1">
                <a:latin typeface="Rockwell" charset="0"/>
                <a:ea typeface="Rockwell" charset="0"/>
                <a:cs typeface="Rockwell" charset="0"/>
              </a:rPr>
              <a:t>Programming Team</a:t>
            </a:r>
          </a:p>
          <a:p>
            <a:pPr lvl="0" algn="ctr" rtl="0">
              <a:spcBef>
                <a:spcPts val="0"/>
              </a:spcBef>
              <a:buNone/>
            </a:pPr>
            <a:endParaRPr sz="1200">
              <a:latin typeface="Rockwell" charset="0"/>
              <a:ea typeface="Rockwell" charset="0"/>
              <a:cs typeface="Rockwell" charset="0"/>
            </a:endParaRPr>
          </a:p>
        </p:txBody>
      </p:sp>
      <p:sp>
        <p:nvSpPr>
          <p:cNvPr id="83" name="Shape 83"/>
          <p:cNvSpPr txBox="1"/>
          <p:nvPr/>
        </p:nvSpPr>
        <p:spPr>
          <a:xfrm>
            <a:off x="887325" y="3365100"/>
            <a:ext cx="2015700" cy="102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04800" rtl="0">
              <a:spcBef>
                <a:spcPts val="0"/>
              </a:spcBef>
              <a:buSzPts val="1200"/>
              <a:buChar char="●"/>
            </a:pPr>
            <a:r>
              <a:rPr lang="en" sz="1200">
                <a:latin typeface="Rockwell" charset="0"/>
                <a:ea typeface="Rockwell" charset="0"/>
                <a:cs typeface="Rockwell" charset="0"/>
              </a:rPr>
              <a:t>Implement Game with Art Assets</a:t>
            </a:r>
          </a:p>
        </p:txBody>
      </p:sp>
      <p:sp>
        <p:nvSpPr>
          <p:cNvPr id="84" name="Shape 84"/>
          <p:cNvSpPr txBox="1"/>
          <p:nvPr/>
        </p:nvSpPr>
        <p:spPr>
          <a:xfrm>
            <a:off x="6283875" y="2623000"/>
            <a:ext cx="2737200" cy="33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b="1" dirty="0">
                <a:latin typeface="Rockwell" charset="0"/>
                <a:ea typeface="Rockwell" charset="0"/>
                <a:cs typeface="Rockwell" charset="0"/>
              </a:rPr>
              <a:t>Student Artists / Animators</a:t>
            </a:r>
          </a:p>
        </p:txBody>
      </p:sp>
      <p:sp>
        <p:nvSpPr>
          <p:cNvPr id="85" name="Shape 85"/>
          <p:cNvSpPr txBox="1"/>
          <p:nvPr/>
        </p:nvSpPr>
        <p:spPr>
          <a:xfrm>
            <a:off x="6381175" y="3117250"/>
            <a:ext cx="2526300" cy="102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04800" rtl="0">
              <a:spcBef>
                <a:spcPts val="0"/>
              </a:spcBef>
              <a:buSzPts val="1200"/>
              <a:buChar char="●"/>
            </a:pPr>
            <a:r>
              <a:rPr lang="en" sz="1200" dirty="0">
                <a:latin typeface="Rockwell" charset="0"/>
                <a:ea typeface="Rockwell" charset="0"/>
                <a:cs typeface="Rockwell" charset="0"/>
              </a:rPr>
              <a:t>Create art assets:  </a:t>
            </a:r>
          </a:p>
          <a:p>
            <a:pPr marL="457200" lvl="0" indent="0" rtl="0">
              <a:spcBef>
                <a:spcPts val="0"/>
              </a:spcBef>
              <a:buNone/>
            </a:pPr>
            <a:r>
              <a:rPr lang="en" sz="1200" dirty="0">
                <a:latin typeface="Rockwell" charset="0"/>
                <a:ea typeface="Rockwell" charset="0"/>
                <a:cs typeface="Rockwell" charset="0"/>
              </a:rPr>
              <a:t>2D Sprites</a:t>
            </a:r>
          </a:p>
          <a:p>
            <a:pPr marL="457200" lvl="0" indent="0" rtl="0">
              <a:spcBef>
                <a:spcPts val="0"/>
              </a:spcBef>
              <a:buNone/>
            </a:pPr>
            <a:r>
              <a:rPr lang="en" sz="1200" dirty="0">
                <a:latin typeface="Rockwell" charset="0"/>
                <a:ea typeface="Rockwell" charset="0"/>
                <a:cs typeface="Rockwell" charset="0"/>
              </a:rPr>
              <a:t>3D Models</a:t>
            </a:r>
          </a:p>
          <a:p>
            <a:pPr marL="457200" lvl="0" indent="0" rtl="0">
              <a:spcBef>
                <a:spcPts val="0"/>
              </a:spcBef>
              <a:buNone/>
            </a:pPr>
            <a:r>
              <a:rPr lang="en" sz="1200" dirty="0">
                <a:latin typeface="Rockwell" charset="0"/>
                <a:ea typeface="Rockwell" charset="0"/>
                <a:cs typeface="Rockwell" charset="0"/>
              </a:rPr>
              <a:t>Animations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773700" y="1147225"/>
            <a:ext cx="7596600" cy="3372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>
                <a:latin typeface="Rockwell" charset="0"/>
                <a:ea typeface="Rockwell" charset="0"/>
                <a:cs typeface="Rockwell" charset="0"/>
                <a:sym typeface="Arial"/>
              </a:rPr>
              <a:t>User Interface ( UI )</a:t>
            </a:r>
          </a:p>
          <a:p>
            <a:pPr lvl="0">
              <a:spcBef>
                <a:spcPts val="0"/>
              </a:spcBef>
              <a:buNone/>
            </a:pPr>
            <a:r>
              <a:rPr lang="en" sz="3600">
                <a:latin typeface="Rockwell" charset="0"/>
                <a:ea typeface="Rockwell" charset="0"/>
                <a:cs typeface="Rockwell" charset="0"/>
                <a:sym typeface="Arial"/>
              </a:rPr>
              <a:t>&amp;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Rockwell" charset="0"/>
                <a:ea typeface="Rockwell" charset="0"/>
                <a:cs typeface="Rockwell" charset="0"/>
                <a:sym typeface="Arial"/>
              </a:rPr>
              <a:t>Heads Up Display ( HUD )</a:t>
            </a:r>
          </a:p>
        </p:txBody>
      </p:sp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3000">
                <a:latin typeface="Rockwell" charset="0"/>
                <a:ea typeface="Rockwell" charset="0"/>
                <a:cs typeface="Rockwell" charset="0"/>
                <a:sym typeface="Arial"/>
              </a:rPr>
              <a:t>Game Design &amp; Requirements: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latin typeface="Rockwell" charset="0"/>
                <a:ea typeface="Rockwell" charset="0"/>
                <a:cs typeface="Rockwell" charset="0"/>
                <a:sym typeface="Arial"/>
              </a:rPr>
              <a:t>HUD</a:t>
            </a:r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★"/>
            </a:pPr>
            <a:r>
              <a:rPr lang="en">
                <a:latin typeface="Rockwell" charset="0"/>
                <a:ea typeface="Rockwell" charset="0"/>
                <a:cs typeface="Rockwell" charset="0"/>
                <a:sym typeface="Arial"/>
              </a:rPr>
              <a:t>Provide basic information</a:t>
            </a:r>
          </a:p>
          <a:p>
            <a:pPr marL="457200" lvl="0" indent="-342900">
              <a:spcBef>
                <a:spcPts val="0"/>
              </a:spcBef>
              <a:buSzPts val="1800"/>
              <a:buFont typeface="Arial"/>
              <a:buChar char="★"/>
            </a:pPr>
            <a:r>
              <a:rPr lang="en">
                <a:latin typeface="Rockwell" charset="0"/>
                <a:ea typeface="Rockwell" charset="0"/>
                <a:cs typeface="Rockwell" charset="0"/>
                <a:sym typeface="Arial"/>
              </a:rPr>
              <a:t>Cannot clutter the screen too much</a:t>
            </a:r>
          </a:p>
        </p:txBody>
      </p:sp>
      <p:pic>
        <p:nvPicPr>
          <p:cNvPr id="223" name="Shape 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1750" y="2399375"/>
            <a:ext cx="3701400" cy="226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900" y="2399375"/>
            <a:ext cx="3859474" cy="2170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311700" y="2825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latin typeface="Rockwell" charset="0"/>
                <a:ea typeface="Rockwell" charset="0"/>
                <a:cs typeface="Rockwell" charset="0"/>
                <a:sym typeface="Arial"/>
              </a:rPr>
              <a:t>Phone Menu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ts val="1800"/>
              <a:buChar char="★"/>
            </a:pPr>
            <a:r>
              <a:rPr lang="en">
                <a:latin typeface="Rockwell" charset="0"/>
                <a:ea typeface="Rockwell" charset="0"/>
                <a:cs typeface="Rockwell" charset="0"/>
              </a:rPr>
              <a:t>Simple, Bold, Clear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231" name="Shape 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5987" y="1973700"/>
            <a:ext cx="4392025" cy="272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773700" y="1147225"/>
            <a:ext cx="7596600" cy="33369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>
                <a:latin typeface="Rockwell" charset="0"/>
                <a:ea typeface="Rockwell" charset="0"/>
                <a:cs typeface="Rockwell" charset="0"/>
                <a:sym typeface="Arial"/>
              </a:rPr>
              <a:t>Dialogue</a:t>
            </a:r>
          </a:p>
          <a:p>
            <a:pPr lvl="0">
              <a:spcBef>
                <a:spcPts val="0"/>
              </a:spcBef>
              <a:buNone/>
            </a:pPr>
            <a:r>
              <a:rPr lang="en" sz="3600">
                <a:latin typeface="Rockwell" charset="0"/>
                <a:ea typeface="Rockwell" charset="0"/>
                <a:cs typeface="Rockwell" charset="0"/>
                <a:sym typeface="Arial"/>
              </a:rPr>
              <a:t>&amp;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Rockwell" charset="0"/>
                <a:ea typeface="Rockwell" charset="0"/>
                <a:cs typeface="Rockwell" charset="0"/>
                <a:sym typeface="Arial"/>
              </a:rPr>
              <a:t>Decision Making</a:t>
            </a:r>
          </a:p>
        </p:txBody>
      </p:sp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3000">
                <a:latin typeface="Rockwell" charset="0"/>
                <a:ea typeface="Rockwell" charset="0"/>
                <a:cs typeface="Rockwell" charset="0"/>
                <a:sym typeface="Arial"/>
              </a:rPr>
              <a:t>Game Design &amp; Requirements: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hape 2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13" y="0"/>
            <a:ext cx="90221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/>
        </p:nvSpPr>
        <p:spPr>
          <a:xfrm>
            <a:off x="2695575" y="560075"/>
            <a:ext cx="5486400" cy="64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48" name="Shape 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900" y="99807"/>
            <a:ext cx="8838200" cy="4943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3" name="Shape 253"/>
          <p:cNvCxnSpPr/>
          <p:nvPr/>
        </p:nvCxnSpPr>
        <p:spPr>
          <a:xfrm flipH="1">
            <a:off x="2053325" y="1359725"/>
            <a:ext cx="848400" cy="398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254" name="Shape 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550" y="48825"/>
            <a:ext cx="8670900" cy="4868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5" name="Shape 255"/>
          <p:cNvCxnSpPr/>
          <p:nvPr/>
        </p:nvCxnSpPr>
        <p:spPr>
          <a:xfrm flipH="1">
            <a:off x="2314575" y="369575"/>
            <a:ext cx="685800" cy="209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6" name="Shape 256"/>
          <p:cNvCxnSpPr/>
          <p:nvPr/>
        </p:nvCxnSpPr>
        <p:spPr>
          <a:xfrm flipH="1">
            <a:off x="2053325" y="779150"/>
            <a:ext cx="914400" cy="76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hape 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259" y="152400"/>
            <a:ext cx="8741481" cy="4838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2" name="Shape 262"/>
          <p:cNvCxnSpPr/>
          <p:nvPr/>
        </p:nvCxnSpPr>
        <p:spPr>
          <a:xfrm rot="10800000">
            <a:off x="2377900" y="731175"/>
            <a:ext cx="1183800" cy="10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773700" y="1147225"/>
            <a:ext cx="7596600" cy="33369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>
                <a:latin typeface="Rockwell" charset="0"/>
                <a:ea typeface="Rockwell" charset="0"/>
                <a:cs typeface="Rockwell" charset="0"/>
                <a:sym typeface="Arial"/>
              </a:rPr>
              <a:t>Audio Management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Rockwell" charset="0"/>
                <a:ea typeface="Rockwell" charset="0"/>
                <a:cs typeface="Rockwell" charset="0"/>
                <a:sym typeface="Arial"/>
              </a:rPr>
              <a:t>Controller</a:t>
            </a:r>
          </a:p>
        </p:txBody>
      </p:sp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3000">
                <a:latin typeface="Rockwell" charset="0"/>
                <a:ea typeface="Rockwell" charset="0"/>
                <a:cs typeface="Rockwell" charset="0"/>
                <a:sym typeface="Arial"/>
              </a:rPr>
              <a:t>Game Design &amp; Requirements: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buNone/>
            </a:pPr>
            <a:r>
              <a:rPr lang="en" sz="3000">
                <a:latin typeface="Rockwell" charset="0"/>
                <a:ea typeface="Rockwell" charset="0"/>
                <a:cs typeface="Rockwell" charset="0"/>
                <a:sym typeface="Arial"/>
              </a:rPr>
              <a:t>       Video Games NEED Music and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latin typeface="Rockwell" charset="0"/>
                <a:ea typeface="Rockwell" charset="0"/>
                <a:cs typeface="Rockwell" charset="0"/>
                <a:sym typeface="Arial"/>
              </a:rPr>
              <a:t>Outline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898050" y="1058400"/>
            <a:ext cx="7347900" cy="302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 sz="2000" dirty="0">
                <a:latin typeface="Rockwell" charset="0"/>
                <a:ea typeface="Rockwell" charset="0"/>
                <a:cs typeface="Rockwell" charset="0"/>
              </a:rPr>
              <a:t>Project Overview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 sz="2000" dirty="0">
                <a:latin typeface="Rockwell" charset="0"/>
                <a:ea typeface="Rockwell" charset="0"/>
                <a:cs typeface="Rockwell" charset="0"/>
              </a:rPr>
              <a:t>Game Demo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 sz="2000" dirty="0">
                <a:latin typeface="Rockwell" charset="0"/>
                <a:ea typeface="Rockwell" charset="0"/>
                <a:cs typeface="Rockwell" charset="0"/>
              </a:rPr>
              <a:t>Game Design and Requirements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 sz="2000" dirty="0">
                <a:latin typeface="Rockwell" charset="0"/>
                <a:ea typeface="Rockwell" charset="0"/>
                <a:cs typeface="Rockwell" charset="0"/>
              </a:rPr>
              <a:t>Software Tools</a:t>
            </a:r>
          </a:p>
          <a:p>
            <a: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 sz="2000" dirty="0">
                <a:latin typeface="Rockwell" charset="0"/>
                <a:ea typeface="Rockwell" charset="0"/>
                <a:cs typeface="Rockwell" charset="0"/>
              </a:rPr>
              <a:t>Summary</a:t>
            </a:r>
          </a:p>
          <a:p>
            <a:pPr marL="457200" lvl="0" indent="-342900">
              <a:lnSpc>
                <a:spcPct val="115000"/>
              </a:lnSpc>
              <a:spcBef>
                <a:spcPts val="0"/>
              </a:spcBef>
              <a:buSzPts val="1800"/>
              <a:buChar char="★"/>
            </a:pPr>
            <a:r>
              <a:rPr lang="en" sz="2000" dirty="0">
                <a:latin typeface="Rockwell" charset="0"/>
                <a:ea typeface="Rockwell" charset="0"/>
                <a:cs typeface="Rockwell" charset="0"/>
              </a:rPr>
              <a:t>Future Plans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Shape 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Shape 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86150"/>
            <a:ext cx="8839201" cy="2399212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2286000" lvl="0" indent="457200">
              <a:spcBef>
                <a:spcPts val="0"/>
              </a:spcBef>
              <a:buNone/>
            </a:pPr>
            <a:r>
              <a:rPr lang="en" sz="3000" dirty="0" err="1">
                <a:latin typeface="Rockwell" charset="0"/>
                <a:ea typeface="Rockwell" charset="0"/>
                <a:cs typeface="Rockwell" charset="0"/>
                <a:sym typeface="Arial"/>
              </a:rPr>
              <a:t>MuseScore</a:t>
            </a:r>
            <a:r>
              <a:rPr lang="en" sz="3000" dirty="0">
                <a:latin typeface="Rockwell" charset="0"/>
                <a:ea typeface="Rockwell" charset="0"/>
                <a:cs typeface="Rockwell" charset="0"/>
                <a:sym typeface="Arial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>
                <a:latin typeface="Rockwell" charset="0"/>
                <a:ea typeface="Rockwell" charset="0"/>
                <a:cs typeface="Rockwell" charset="0"/>
                <a:sym typeface="Arial"/>
              </a:rPr>
              <a:t>Software Tools</a:t>
            </a:r>
          </a:p>
        </p:txBody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311700" y="1035450"/>
            <a:ext cx="8520600" cy="3733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 dirty="0">
                <a:latin typeface="Rockwell" charset="0"/>
                <a:ea typeface="Rockwell" charset="0"/>
                <a:cs typeface="Rockwell" charset="0"/>
                <a:sym typeface="Arial"/>
              </a:rPr>
              <a:t>Music and Sound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</a:pPr>
            <a:r>
              <a:rPr lang="en" dirty="0" err="1">
                <a:latin typeface="Rockwell" charset="0"/>
                <a:ea typeface="Rockwell" charset="0"/>
                <a:cs typeface="Rockwell" charset="0"/>
                <a:sym typeface="Arial"/>
              </a:rPr>
              <a:t>MuseScore</a:t>
            </a:r>
            <a:r>
              <a:rPr lang="en" dirty="0">
                <a:latin typeface="Rockwell" charset="0"/>
                <a:ea typeface="Rockwell" charset="0"/>
                <a:cs typeface="Rockwell" charset="0"/>
                <a:sym typeface="Arial"/>
              </a:rPr>
              <a:t> 2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</a:pPr>
            <a:r>
              <a:rPr lang="en" dirty="0" err="1">
                <a:latin typeface="Rockwell" charset="0"/>
                <a:ea typeface="Rockwell" charset="0"/>
                <a:cs typeface="Rockwell" charset="0"/>
                <a:sym typeface="Arial"/>
              </a:rPr>
              <a:t>Freesound.org</a:t>
            </a:r>
            <a:endParaRPr lang="en" dirty="0">
              <a:latin typeface="Rockwell" charset="0"/>
              <a:ea typeface="Rockwell" charset="0"/>
              <a:cs typeface="Rockwell" charset="0"/>
              <a:sym typeface="Arial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 dirty="0">
                <a:latin typeface="Rockwell" charset="0"/>
                <a:ea typeface="Rockwell" charset="0"/>
                <a:cs typeface="Rockwell" charset="0"/>
                <a:sym typeface="Arial"/>
              </a:rPr>
              <a:t>Team Communication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</a:pPr>
            <a:r>
              <a:rPr lang="en" dirty="0">
                <a:latin typeface="Rockwell" charset="0"/>
                <a:ea typeface="Rockwell" charset="0"/>
                <a:cs typeface="Rockwell" charset="0"/>
                <a:sym typeface="Arial"/>
              </a:rPr>
              <a:t>Slack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</a:pPr>
            <a:r>
              <a:rPr lang="en" dirty="0">
                <a:latin typeface="Rockwell" charset="0"/>
                <a:ea typeface="Rockwell" charset="0"/>
                <a:cs typeface="Rockwell" charset="0"/>
                <a:sym typeface="Arial"/>
              </a:rPr>
              <a:t>Discord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</a:pPr>
            <a:r>
              <a:rPr lang="en" dirty="0">
                <a:latin typeface="Rockwell" charset="0"/>
                <a:ea typeface="Rockwell" charset="0"/>
                <a:cs typeface="Rockwell" charset="0"/>
                <a:sym typeface="Arial"/>
              </a:rPr>
              <a:t>Google Docs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 dirty="0">
                <a:latin typeface="Rockwell" charset="0"/>
                <a:ea typeface="Rockwell" charset="0"/>
                <a:cs typeface="Rockwell" charset="0"/>
                <a:sym typeface="Arial"/>
              </a:rPr>
              <a:t>Unity 3D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</a:pPr>
            <a:r>
              <a:rPr lang="en" dirty="0">
                <a:latin typeface="Rockwell" charset="0"/>
                <a:ea typeface="Rockwell" charset="0"/>
                <a:cs typeface="Rockwell" charset="0"/>
                <a:sym typeface="Arial"/>
              </a:rPr>
              <a:t>C#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</a:pPr>
            <a:r>
              <a:rPr lang="en" dirty="0">
                <a:latin typeface="Rockwell" charset="0"/>
                <a:ea typeface="Rockwell" charset="0"/>
                <a:cs typeface="Rockwell" charset="0"/>
                <a:sym typeface="Arial"/>
              </a:rPr>
              <a:t>Collaborate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 sz="1400" dirty="0">
                <a:latin typeface="Rockwell" charset="0"/>
                <a:ea typeface="Rockwell" charset="0"/>
                <a:cs typeface="Rockwell" charset="0"/>
                <a:sym typeface="Arial"/>
              </a:rPr>
              <a:t>Maya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</a:pPr>
            <a:r>
              <a:rPr lang="en" dirty="0">
                <a:latin typeface="Rockwell" charset="0"/>
                <a:ea typeface="Rockwell" charset="0"/>
                <a:cs typeface="Rockwell" charset="0"/>
                <a:sym typeface="Arial"/>
              </a:rPr>
              <a:t>Animation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</a:pPr>
            <a:r>
              <a:rPr lang="en" dirty="0">
                <a:latin typeface="Rockwell" charset="0"/>
                <a:ea typeface="Rockwell" charset="0"/>
                <a:cs typeface="Rockwell" charset="0"/>
                <a:sym typeface="Arial"/>
              </a:rPr>
              <a:t>Modeling</a:t>
            </a:r>
          </a:p>
          <a:p>
            <a:pPr marL="457200" lvl="0" indent="-317500" rtl="0">
              <a:spcBef>
                <a:spcPts val="0"/>
              </a:spcBef>
              <a:buSzPts val="1400"/>
              <a:buFont typeface="Arial"/>
              <a:buChar char="●"/>
            </a:pPr>
            <a:r>
              <a:rPr lang="en" sz="1400" dirty="0">
                <a:latin typeface="Rockwell" charset="0"/>
                <a:ea typeface="Rockwell" charset="0"/>
                <a:cs typeface="Rockwell" charset="0"/>
                <a:sym typeface="Arial"/>
              </a:rPr>
              <a:t>Adobe Photoshop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73700" y="903300"/>
            <a:ext cx="7596600" cy="33369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>
                <a:latin typeface="Rockwell" charset="0"/>
                <a:ea typeface="Rockwell" charset="0"/>
                <a:cs typeface="Rockwell" charset="0"/>
                <a:sym typeface="Arial"/>
              </a:rPr>
              <a:t>What We Have So Far </a:t>
            </a:r>
          </a:p>
          <a:p>
            <a:pPr lvl="0">
              <a:spcBef>
                <a:spcPts val="0"/>
              </a:spcBef>
              <a:buNone/>
            </a:pPr>
            <a:r>
              <a:rPr lang="en" sz="3600">
                <a:latin typeface="Rockwell" charset="0"/>
                <a:ea typeface="Rockwell" charset="0"/>
                <a:cs typeface="Rockwell" charset="0"/>
                <a:sym typeface="Arial"/>
              </a:rPr>
              <a:t>&amp;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Rockwell" charset="0"/>
                <a:ea typeface="Rockwell" charset="0"/>
                <a:cs typeface="Rockwell" charset="0"/>
                <a:sym typeface="Arial"/>
              </a:rPr>
              <a:t>Future Plans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9125" y="1289550"/>
            <a:ext cx="4316899" cy="268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7700" y="3428675"/>
            <a:ext cx="3382025" cy="208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Shape 3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2815400" cy="17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5400" y="0"/>
            <a:ext cx="3584647" cy="17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00050" y="0"/>
            <a:ext cx="2743951" cy="17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64325" y="1754475"/>
            <a:ext cx="2815400" cy="175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3428663"/>
            <a:ext cx="2898851" cy="18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98848" y="3428675"/>
            <a:ext cx="2898851" cy="181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Shape 30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1754475"/>
            <a:ext cx="2680052" cy="167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dirty="0">
                <a:latin typeface="Rockwell" charset="0"/>
                <a:ea typeface="Rockwell" charset="0"/>
                <a:cs typeface="Rockwell" charset="0"/>
                <a:sym typeface="Arial"/>
              </a:rPr>
              <a:t>Project Overview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234050" y="552675"/>
            <a:ext cx="8520600" cy="4017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★"/>
            </a:pPr>
            <a:r>
              <a:rPr lang="en" sz="1400" dirty="0">
                <a:latin typeface="Rockwell" charset="0"/>
                <a:ea typeface="Rockwell" charset="0"/>
                <a:cs typeface="Rockwell" charset="0"/>
                <a:sym typeface="Arial"/>
              </a:rPr>
              <a:t>Purpose</a:t>
            </a:r>
          </a:p>
          <a:p>
            <a:pPr marL="914400" lvl="1" indent="-3175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</a:pPr>
            <a:r>
              <a:rPr lang="en" dirty="0">
                <a:latin typeface="Rockwell" charset="0"/>
                <a:ea typeface="Rockwell" charset="0"/>
                <a:cs typeface="Rockwell" charset="0"/>
                <a:sym typeface="Arial"/>
              </a:rPr>
              <a:t>Assist First - Generation College Students</a:t>
            </a:r>
          </a:p>
          <a:p>
            <a:pPr marL="457200" lvl="0" indent="-3175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★"/>
            </a:pPr>
            <a:r>
              <a:rPr lang="en" sz="1400" dirty="0">
                <a:latin typeface="Rockwell" charset="0"/>
                <a:ea typeface="Rockwell" charset="0"/>
                <a:cs typeface="Rockwell" charset="0"/>
                <a:sym typeface="Arial"/>
              </a:rPr>
              <a:t>Gameplay Design Overview</a:t>
            </a:r>
          </a:p>
          <a:p>
            <a:pPr marL="914400" lvl="1" indent="-3175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</a:pPr>
            <a:r>
              <a:rPr lang="en" dirty="0">
                <a:latin typeface="Rockwell" charset="0"/>
                <a:ea typeface="Rockwell" charset="0"/>
                <a:cs typeface="Rockwell" charset="0"/>
                <a:sym typeface="Arial"/>
              </a:rPr>
              <a:t>3D Mobile RPG </a:t>
            </a:r>
          </a:p>
          <a:p>
            <a:pPr marL="914400" lvl="1" indent="-3175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</a:pPr>
            <a:r>
              <a:rPr lang="en-US" dirty="0">
                <a:latin typeface="Rockwell" charset="0"/>
                <a:ea typeface="Rockwell" charset="0"/>
                <a:cs typeface="Rockwell" charset="0"/>
                <a:sym typeface="Arial"/>
              </a:rPr>
              <a:t>Role-Play</a:t>
            </a:r>
            <a:r>
              <a:rPr lang="en" dirty="0">
                <a:latin typeface="Rockwell" charset="0"/>
                <a:ea typeface="Rockwell" charset="0"/>
                <a:cs typeface="Rockwell" charset="0"/>
                <a:sym typeface="Arial"/>
              </a:rPr>
              <a:t> the life of a college student</a:t>
            </a:r>
          </a:p>
          <a:p>
            <a:pPr marL="1371600" lvl="2" indent="-3175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</a:pPr>
            <a:r>
              <a:rPr lang="en-US" dirty="0">
                <a:latin typeface="Rockwell" charset="0"/>
                <a:ea typeface="Rockwell" charset="0"/>
                <a:cs typeface="Rockwell" charset="0"/>
                <a:sym typeface="Arial"/>
              </a:rPr>
              <a:t>Resource Management: </a:t>
            </a:r>
            <a:r>
              <a:rPr lang="en" dirty="0">
                <a:latin typeface="Rockwell" charset="0"/>
                <a:ea typeface="Rockwell" charset="0"/>
                <a:cs typeface="Rockwell" charset="0"/>
                <a:sym typeface="Arial"/>
              </a:rPr>
              <a:t>Money, Energy (Stamina)</a:t>
            </a:r>
          </a:p>
          <a:p>
            <a:pPr marL="1371600" lvl="2" indent="-3175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</a:pPr>
            <a:r>
              <a:rPr lang="en" dirty="0">
                <a:latin typeface="Rockwell" charset="0"/>
                <a:ea typeface="Rockwell" charset="0"/>
                <a:cs typeface="Rockwell" charset="0"/>
                <a:sym typeface="Arial"/>
              </a:rPr>
              <a:t>Game Progression: Sleep</a:t>
            </a:r>
          </a:p>
          <a:p>
            <a:pPr marL="914400" lvl="1" indent="-3175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</a:pPr>
            <a:r>
              <a:rPr lang="en" dirty="0">
                <a:latin typeface="Rockwell" charset="0"/>
                <a:ea typeface="Rockwell" charset="0"/>
                <a:cs typeface="Rockwell" charset="0"/>
                <a:sym typeface="Arial"/>
              </a:rPr>
              <a:t>Quest</a:t>
            </a:r>
            <a:r>
              <a:rPr lang="en-US" dirty="0">
                <a:latin typeface="Rockwell" charset="0"/>
                <a:ea typeface="Rockwell" charset="0"/>
                <a:cs typeface="Rockwell" charset="0"/>
                <a:sym typeface="Arial"/>
              </a:rPr>
              <a:t>s</a:t>
            </a:r>
            <a:endParaRPr lang="en" dirty="0">
              <a:latin typeface="Rockwell" charset="0"/>
              <a:ea typeface="Rockwell" charset="0"/>
              <a:cs typeface="Rockwell" charset="0"/>
              <a:sym typeface="Arial"/>
            </a:endParaRPr>
          </a:p>
          <a:p>
            <a:pPr marL="914400" lvl="1" indent="-317500" rtl="0">
              <a:lnSpc>
                <a:spcPct val="200000"/>
              </a:lnSpc>
              <a:spcBef>
                <a:spcPts val="0"/>
              </a:spcBef>
              <a:buSzPts val="1400"/>
              <a:buChar char="○"/>
            </a:pPr>
            <a:r>
              <a:rPr lang="en" b="1" dirty="0">
                <a:latin typeface="Rockwell" charset="0"/>
                <a:ea typeface="Rockwell" charset="0"/>
                <a:cs typeface="Rockwell" charset="0"/>
                <a:sym typeface="Arial"/>
              </a:rPr>
              <a:t>GOAL:</a:t>
            </a:r>
            <a:r>
              <a:rPr lang="en" dirty="0">
                <a:latin typeface="Rockwell" charset="0"/>
                <a:ea typeface="Rockwell" charset="0"/>
                <a:cs typeface="Rockwell" charset="0"/>
                <a:sym typeface="Arial"/>
              </a:rPr>
              <a:t> Create a unique college experience for each player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latin typeface="Arial"/>
                <a:ea typeface="Arial"/>
                <a:cs typeface="Arial"/>
                <a:sym typeface="Arial"/>
              </a:rPr>
              <a:t>( Insert Game Demo Video Here )</a:t>
            </a:r>
          </a:p>
          <a:p>
            <a:pPr lvl="0">
              <a:spcBef>
                <a:spcPts val="0"/>
              </a:spcBef>
              <a:buNone/>
            </a:pPr>
            <a:endParaRPr sz="3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sdisgood">
            <a:hlinkClick r:id="" action="ppaction://media"/>
            <a:extLst>
              <a:ext uri="{FF2B5EF4-FFF2-40B4-BE49-F238E27FC236}">
                <a16:creationId xmlns="" xmlns:a16="http://schemas.microsoft.com/office/drawing/2014/main" id="{EE62F46D-D728-4F14-B119-6207B07C04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50888"/>
            <a:ext cx="9144000" cy="3640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642950" y="1038475"/>
            <a:ext cx="7974300" cy="34572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dirty="0">
                <a:latin typeface="Rockwell" charset="0"/>
                <a:ea typeface="Rockwell" charset="0"/>
                <a:cs typeface="Rockwell" charset="0"/>
                <a:sym typeface="Arial"/>
              </a:rPr>
              <a:t>3D Visual Asset Management </a:t>
            </a:r>
          </a:p>
          <a:p>
            <a:pPr lvl="0">
              <a:spcBef>
                <a:spcPts val="0"/>
              </a:spcBef>
              <a:buNone/>
            </a:pPr>
            <a:r>
              <a:rPr lang="en" sz="3600" dirty="0">
                <a:latin typeface="Rockwell" charset="0"/>
                <a:ea typeface="Rockwell" charset="0"/>
                <a:cs typeface="Rockwell" charset="0"/>
                <a:sym typeface="Arial"/>
              </a:rPr>
              <a:t>&amp;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 dirty="0">
                <a:latin typeface="Rockwell" charset="0"/>
                <a:ea typeface="Rockwell" charset="0"/>
                <a:cs typeface="Rockwell" charset="0"/>
                <a:sym typeface="Arial"/>
              </a:rPr>
              <a:t>NPC Movement Controller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3000">
                <a:latin typeface="Rockwell" charset="0"/>
                <a:ea typeface="Rockwell" charset="0"/>
                <a:cs typeface="Rockwell" charset="0"/>
                <a:sym typeface="Arial"/>
              </a:rPr>
              <a:t>Game Design &amp; Requirements: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/>
        </p:nvSpPr>
        <p:spPr>
          <a:xfrm>
            <a:off x="522300" y="509400"/>
            <a:ext cx="8099400" cy="412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2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825" y="2467450"/>
            <a:ext cx="3923200" cy="238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latin typeface="Rockwell" charset="0"/>
                <a:ea typeface="Rockwell" charset="0"/>
                <a:cs typeface="Rockwell" charset="0"/>
                <a:sym typeface="Arial"/>
              </a:rPr>
              <a:t>Art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x="450900" y="1219350"/>
            <a:ext cx="73479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 sz="1800" dirty="0">
                <a:latin typeface="Rockwell" charset="0"/>
                <a:ea typeface="Rockwell" charset="0"/>
                <a:cs typeface="Rockwell" charset="0"/>
              </a:rPr>
              <a:t>Cartoon-style</a:t>
            </a:r>
          </a:p>
          <a:p>
            <a:pPr marL="457200" lvl="0" indent="-342900">
              <a:spcBef>
                <a:spcPts val="0"/>
              </a:spcBef>
              <a:buSzPts val="1800"/>
              <a:buChar char="★"/>
            </a:pPr>
            <a:r>
              <a:rPr lang="en" sz="1800" dirty="0">
                <a:latin typeface="Rockwell" charset="0"/>
                <a:ea typeface="Rockwell" charset="0"/>
                <a:cs typeface="Rockwell" charset="0"/>
              </a:rPr>
              <a:t>Simple and colorful</a:t>
            </a:r>
          </a:p>
        </p:txBody>
      </p:sp>
      <p:pic>
        <p:nvPicPr>
          <p:cNvPr id="121" name="Shape 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9325" y="2354650"/>
            <a:ext cx="2496550" cy="249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587100" y="2467450"/>
            <a:ext cx="2383750" cy="238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28191" y="1138712"/>
            <a:ext cx="1065277" cy="101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69624" y="1138713"/>
            <a:ext cx="1055159" cy="101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98791" y="1138725"/>
            <a:ext cx="1074176" cy="101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latin typeface="Rockwell" charset="0"/>
                <a:ea typeface="Rockwell" charset="0"/>
                <a:cs typeface="Rockwell" charset="0"/>
                <a:sym typeface="Arial"/>
              </a:rPr>
              <a:t>Art</a:t>
            </a:r>
          </a:p>
        </p:txBody>
      </p:sp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4300" y="1533809"/>
            <a:ext cx="5019700" cy="305859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/>
          <p:nvPr/>
        </p:nvSpPr>
        <p:spPr>
          <a:xfrm>
            <a:off x="634600" y="1026550"/>
            <a:ext cx="73479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ts val="2400"/>
              <a:buChar char="★"/>
            </a:pPr>
            <a:r>
              <a:rPr lang="en" sz="2400">
                <a:latin typeface="Rockwell" charset="0"/>
                <a:ea typeface="Rockwell" charset="0"/>
                <a:cs typeface="Rockwell" charset="0"/>
              </a:rPr>
              <a:t>3-D environments</a:t>
            </a:r>
          </a:p>
        </p:txBody>
      </p:sp>
      <p:pic>
        <p:nvPicPr>
          <p:cNvPr id="1026" name="Picture 2" descr="https://lh3.googleusercontent.com/BreKr3gPJT1zRtEQ3rEDC42NAtOrmST_Yx71av-ECIcJ2sYFBhXUTT6FN0xvx4nQjTpwRhnw8tEk_9qtPtiaOjDB2RMHLCAD9X5U0nscXqcaNVbo4L8FXkUpXGEuYCIF8GzLjUlEaZ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7441"/>
            <a:ext cx="4124300" cy="257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32</TotalTime>
  <Words>916</Words>
  <Application>Microsoft Macintosh PowerPoint</Application>
  <PresentationFormat>On-screen Show (16:9)</PresentationFormat>
  <Paragraphs>204</Paragraphs>
  <Slides>34</Slides>
  <Notes>34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Rockwell</vt:lpstr>
      <vt:lpstr>Arial</vt:lpstr>
      <vt:lpstr>Economica</vt:lpstr>
      <vt:lpstr>Open Sans</vt:lpstr>
      <vt:lpstr>Luxe</vt:lpstr>
      <vt:lpstr>First Generation</vt:lpstr>
      <vt:lpstr>PowerPoint Presentation</vt:lpstr>
      <vt:lpstr>Outline</vt:lpstr>
      <vt:lpstr>Project Overview</vt:lpstr>
      <vt:lpstr>PowerPoint Presentation</vt:lpstr>
      <vt:lpstr>PowerPoint Presentation</vt:lpstr>
      <vt:lpstr>3D Visual Asset Management  &amp;  NPC Movement Controller</vt:lpstr>
      <vt:lpstr>Art</vt:lpstr>
      <vt:lpstr>Art</vt:lpstr>
      <vt:lpstr>Financial Aid building</vt:lpstr>
      <vt:lpstr>Gym Building/Physical Education Building</vt:lpstr>
      <vt:lpstr>Art 3d Models Animation</vt:lpstr>
      <vt:lpstr>Art Animator Controller</vt:lpstr>
      <vt:lpstr>Npc Controller</vt:lpstr>
      <vt:lpstr>Scene Management, Mini-Map  &amp; Player Movement</vt:lpstr>
      <vt:lpstr>Player Movement</vt:lpstr>
      <vt:lpstr>Player Movement</vt:lpstr>
      <vt:lpstr>Scene Management</vt:lpstr>
      <vt:lpstr>Mini-Map</vt:lpstr>
      <vt:lpstr>User Interface ( UI ) &amp; Heads Up Display ( HUD )</vt:lpstr>
      <vt:lpstr>HUD</vt:lpstr>
      <vt:lpstr>Phone Menu</vt:lpstr>
      <vt:lpstr>Dialogue &amp; Decision Making</vt:lpstr>
      <vt:lpstr>PowerPoint Presentation</vt:lpstr>
      <vt:lpstr>PowerPoint Presentation</vt:lpstr>
      <vt:lpstr>PowerPoint Presentation</vt:lpstr>
      <vt:lpstr>PowerPoint Presentation</vt:lpstr>
      <vt:lpstr>Audio Management Controller</vt:lpstr>
      <vt:lpstr>       Video Games NEED Music and Sound</vt:lpstr>
      <vt:lpstr>PowerPoint Presentation</vt:lpstr>
      <vt:lpstr>MuseScore 2</vt:lpstr>
      <vt:lpstr>Software Tools</vt:lpstr>
      <vt:lpstr>What We Have So Far  &amp; Future Plans</vt:lpstr>
      <vt:lpstr>PowerPoint Presentation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Generation</dc:title>
  <cp:lastModifiedBy>Crisolo, Joseph P</cp:lastModifiedBy>
  <cp:revision>8</cp:revision>
  <dcterms:modified xsi:type="dcterms:W3CDTF">2017-12-01T07:17:55Z</dcterms:modified>
</cp:coreProperties>
</file>