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2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2" autoAdjust="0"/>
    <p:restoredTop sz="95244" autoAdjust="0"/>
  </p:normalViewPr>
  <p:slideViewPr>
    <p:cSldViewPr snapToGrid="0" snapToObjects="1">
      <p:cViewPr varScale="1">
        <p:scale>
          <a:sx n="86" d="100"/>
          <a:sy n="86" d="100"/>
        </p:scale>
        <p:origin x="107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25F26-A6FD-458D-8360-5A83A83A0FFA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AC244-B6A1-4F78-848B-CD37EAAC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2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assume </a:t>
            </a:r>
            <a:r>
              <a:rPr lang="en-US" dirty="0" err="1"/>
              <a:t>wifi</a:t>
            </a:r>
            <a:r>
              <a:rPr lang="en-US" dirty="0"/>
              <a:t> is an important part of our lives as students. We use for a variety of reasons be it for entertainment reasons like Netflix or </a:t>
            </a:r>
            <a:r>
              <a:rPr lang="en-US" dirty="0" err="1"/>
              <a:t>youtube</a:t>
            </a:r>
            <a:r>
              <a:rPr lang="en-US" dirty="0"/>
              <a:t> or research purposes like searching for answers on google or </a:t>
            </a:r>
            <a:r>
              <a:rPr lang="en-US" dirty="0" err="1"/>
              <a:t>chegg</a:t>
            </a:r>
            <a:r>
              <a:rPr lang="en-US" dirty="0"/>
              <a:t>. Whatever the reason is, if the wireless internet suddenly stopped it could mean the difference between passing or failing a class. About a month ago, the school’s WIFI was down for a whole day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AC244-B6A1-4F78-848B-CD37EAAC52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479-2E26-B14B-AEB7-883E8FB5CD9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0BBF-E584-9B46-8FCB-62250A3E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479-2E26-B14B-AEB7-883E8FB5CD9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0BBF-E584-9B46-8FCB-62250A3E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479-2E26-B14B-AEB7-883E8FB5CD9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0BBF-E584-9B46-8FCB-62250A3E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479-2E26-B14B-AEB7-883E8FB5CD9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0BBF-E584-9B46-8FCB-62250A3E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479-2E26-B14B-AEB7-883E8FB5CD9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0BBF-E584-9B46-8FCB-62250A3E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4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479-2E26-B14B-AEB7-883E8FB5CD9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0BBF-E584-9B46-8FCB-62250A3E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4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479-2E26-B14B-AEB7-883E8FB5CD9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0BBF-E584-9B46-8FCB-62250A3E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2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479-2E26-B14B-AEB7-883E8FB5CD9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0BBF-E584-9B46-8FCB-62250A3E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4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479-2E26-B14B-AEB7-883E8FB5CD9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0BBF-E584-9B46-8FCB-62250A3EA86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ITS_PPT-titleSlide-p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4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479-2E26-B14B-AEB7-883E8FB5CD9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0BBF-E584-9B46-8FCB-62250A3E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9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479-2E26-B14B-AEB7-883E8FB5CD9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0BBF-E584-9B46-8FCB-62250A3E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0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B479-2E26-B14B-AEB7-883E8FB5CD9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50BBF-E584-9B46-8FCB-62250A3E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6"/>
          <p:cNvSpPr txBox="1">
            <a:spLocks/>
          </p:cNvSpPr>
          <p:nvPr/>
        </p:nvSpPr>
        <p:spPr>
          <a:xfrm>
            <a:off x="714234" y="1044637"/>
            <a:ext cx="7688100" cy="1664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4800" dirty="0"/>
              <a:t>Improve the </a:t>
            </a:r>
            <a:r>
              <a:rPr lang="en-US" sz="4800" dirty="0" err="1"/>
              <a:t>WiFi</a:t>
            </a:r>
            <a:r>
              <a:rPr lang="en-US" sz="4800" dirty="0"/>
              <a:t> Coverage and Quality in Cal State LA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" name="Shape 87"/>
          <p:cNvSpPr txBox="1">
            <a:spLocks/>
          </p:cNvSpPr>
          <p:nvPr/>
        </p:nvSpPr>
        <p:spPr>
          <a:xfrm>
            <a:off x="4717155" y="2903037"/>
            <a:ext cx="2677500" cy="2363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i="1" dirty="0">
                <a:solidFill>
                  <a:srgbClr val="000000"/>
                </a:solidFill>
              </a:rPr>
              <a:t>Daniel Xu</a:t>
            </a:r>
          </a:p>
          <a:p>
            <a:pPr>
              <a:spcBef>
                <a:spcPts val="0"/>
              </a:spcBef>
              <a:buFont typeface="Arial"/>
              <a:buNone/>
            </a:pPr>
            <a:r>
              <a:rPr lang="en-US" sz="2800" i="1" dirty="0">
                <a:solidFill>
                  <a:srgbClr val="000000"/>
                </a:solidFill>
              </a:rPr>
              <a:t>Steven Castro</a:t>
            </a:r>
          </a:p>
          <a:p>
            <a:pPr>
              <a:spcBef>
                <a:spcPts val="0"/>
              </a:spcBef>
              <a:buFont typeface="Arial"/>
              <a:buNone/>
            </a:pPr>
            <a:r>
              <a:rPr lang="en-US" sz="2800" i="1" dirty="0">
                <a:solidFill>
                  <a:srgbClr val="000000"/>
                </a:solidFill>
              </a:rPr>
              <a:t>Albert Ting</a:t>
            </a:r>
          </a:p>
          <a:p>
            <a:pPr>
              <a:spcBef>
                <a:spcPts val="0"/>
              </a:spcBef>
              <a:buFont typeface="Arial"/>
              <a:buNone/>
            </a:pPr>
            <a:r>
              <a:rPr lang="en-US" sz="2800" i="1" dirty="0">
                <a:solidFill>
                  <a:srgbClr val="000000"/>
                </a:solidFill>
              </a:rPr>
              <a:t>Jorge Lima</a:t>
            </a:r>
          </a:p>
          <a:p>
            <a:pPr>
              <a:spcBef>
                <a:spcPts val="0"/>
              </a:spcBef>
              <a:buFont typeface="Arial"/>
              <a:buNone/>
            </a:pPr>
            <a:r>
              <a:rPr lang="en-US" sz="2800" i="1" dirty="0">
                <a:solidFill>
                  <a:srgbClr val="000000"/>
                </a:solidFill>
              </a:rPr>
              <a:t>Paul French</a:t>
            </a:r>
          </a:p>
          <a:p>
            <a:pPr>
              <a:spcBef>
                <a:spcPts val="0"/>
              </a:spcBef>
              <a:buFont typeface="Arial"/>
              <a:buNone/>
            </a:pP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6" name="Shape 90"/>
          <p:cNvSpPr txBox="1">
            <a:spLocks noGrp="1"/>
          </p:cNvSpPr>
          <p:nvPr>
            <p:ph type="sldNum" idx="12"/>
          </p:nvPr>
        </p:nvSpPr>
        <p:spPr>
          <a:xfrm>
            <a:off x="8595300" y="646214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</a:t>
            </a:fld>
            <a:endParaRPr lang="en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72" y="2709337"/>
            <a:ext cx="26670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7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5"/>
          <p:cNvSpPr txBox="1"/>
          <p:nvPr/>
        </p:nvSpPr>
        <p:spPr>
          <a:xfrm>
            <a:off x="314802" y="2067300"/>
            <a:ext cx="8770200" cy="479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Created with PHP and Javascript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PHP</a:t>
            </a:r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Prepared statements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Javascript</a:t>
            </a:r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Autofill fields</a:t>
            </a:r>
          </a:p>
          <a:p>
            <a:pPr marL="457200" lvl="0" indent="-317500" rtl="0">
              <a:spcBef>
                <a:spcPts val="0"/>
              </a:spcBef>
              <a:buSzPts val="1400"/>
              <a:buChar char="●"/>
            </a:pPr>
            <a:r>
              <a:rPr lang="en" dirty="0"/>
              <a:t>APIs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 dirty="0"/>
              <a:t>HTML5 Geolocation</a:t>
            </a:r>
          </a:p>
          <a:p>
            <a:pPr marL="1371600" lvl="2" indent="-317500" rtl="0">
              <a:spcBef>
                <a:spcPts val="0"/>
              </a:spcBef>
              <a:buSzPts val="1400"/>
              <a:buChar char="■"/>
            </a:pPr>
            <a:r>
              <a:rPr lang="en" dirty="0"/>
              <a:t>GPS coordinates(if available), otherwise wi-fi + cell tower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Scripts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 dirty="0"/>
              <a:t>Latency</a:t>
            </a:r>
          </a:p>
        </p:txBody>
      </p:sp>
      <p:pic>
        <p:nvPicPr>
          <p:cNvPr id="4" name="Shape 1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24876" y="2151676"/>
            <a:ext cx="2211426" cy="119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260" y="2105525"/>
            <a:ext cx="2179976" cy="14524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69"/>
          <p:cNvSpPr txBox="1">
            <a:spLocks noGrp="1"/>
          </p:cNvSpPr>
          <p:nvPr>
            <p:ph type="sldNum" idx="12"/>
          </p:nvPr>
        </p:nvSpPr>
        <p:spPr>
          <a:xfrm>
            <a:off x="8595300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10</a:t>
            </a:fld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7" name="Shape 139"/>
          <p:cNvSpPr txBox="1">
            <a:spLocks/>
          </p:cNvSpPr>
          <p:nvPr/>
        </p:nvSpPr>
        <p:spPr>
          <a:xfrm>
            <a:off x="729450" y="982901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/>
              <a:t>Front End (Web Application)</a:t>
            </a:r>
          </a:p>
        </p:txBody>
      </p:sp>
    </p:spTree>
    <p:extLst>
      <p:ext uri="{BB962C8B-B14F-4D97-AF65-F5344CB8AC3E}">
        <p14:creationId xmlns:p14="http://schemas.microsoft.com/office/powerpoint/2010/main" val="216015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4"/>
          <p:cNvSpPr txBox="1"/>
          <p:nvPr/>
        </p:nvSpPr>
        <p:spPr>
          <a:xfrm>
            <a:off x="190500" y="1849975"/>
            <a:ext cx="8770200" cy="479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Autofilled data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Coordinates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Date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User agent header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Browser and OS information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App version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Browser version info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Ping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Public IP</a:t>
            </a: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Building location</a:t>
            </a:r>
          </a:p>
          <a:p>
            <a: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Preset coordinate ranges stored in DB</a:t>
            </a:r>
          </a:p>
        </p:txBody>
      </p:sp>
      <p:sp>
        <p:nvSpPr>
          <p:cNvPr id="4" name="Shape 176"/>
          <p:cNvSpPr txBox="1">
            <a:spLocks noGrp="1"/>
          </p:cNvSpPr>
          <p:nvPr>
            <p:ph type="sldNum" idx="12"/>
          </p:nvPr>
        </p:nvSpPr>
        <p:spPr>
          <a:xfrm>
            <a:off x="8595300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11</a:t>
            </a:fld>
            <a:endParaRPr lang="en" dirty="0">
              <a:solidFill>
                <a:schemeClr val="bg1"/>
              </a:solidFill>
            </a:endParaRPr>
          </a:p>
        </p:txBody>
      </p:sp>
      <p:pic>
        <p:nvPicPr>
          <p:cNvPr id="5" name="Shape 1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75825" y="1896201"/>
            <a:ext cx="2228400" cy="39636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39"/>
          <p:cNvSpPr txBox="1">
            <a:spLocks/>
          </p:cNvSpPr>
          <p:nvPr/>
        </p:nvSpPr>
        <p:spPr>
          <a:xfrm>
            <a:off x="729450" y="95442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/>
              <a:t>Front End (Web Application)</a:t>
            </a:r>
          </a:p>
        </p:txBody>
      </p:sp>
    </p:spTree>
    <p:extLst>
      <p:ext uri="{BB962C8B-B14F-4D97-AF65-F5344CB8AC3E}">
        <p14:creationId xmlns:p14="http://schemas.microsoft.com/office/powerpoint/2010/main" val="2383439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2"/>
          <p:cNvSpPr txBox="1"/>
          <p:nvPr/>
        </p:nvSpPr>
        <p:spPr>
          <a:xfrm>
            <a:off x="0" y="837266"/>
            <a:ext cx="8770200" cy="479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" name="Shape 184"/>
          <p:cNvSpPr txBox="1">
            <a:spLocks noGrp="1"/>
          </p:cNvSpPr>
          <p:nvPr>
            <p:ph type="sldNum" idx="12"/>
          </p:nvPr>
        </p:nvSpPr>
        <p:spPr>
          <a:xfrm>
            <a:off x="8595300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12</a:t>
            </a:fld>
            <a:endParaRPr lang="en" dirty="0">
              <a:solidFill>
                <a:schemeClr val="bg1"/>
              </a:solidFill>
            </a:endParaRPr>
          </a:p>
        </p:txBody>
      </p:sp>
      <p:pic>
        <p:nvPicPr>
          <p:cNvPr id="5" name="Shape 1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16062" y="1664358"/>
            <a:ext cx="2228400" cy="39636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39"/>
          <p:cNvSpPr txBox="1">
            <a:spLocks/>
          </p:cNvSpPr>
          <p:nvPr/>
        </p:nvSpPr>
        <p:spPr>
          <a:xfrm>
            <a:off x="746406" y="837266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/>
              <a:t>Front End (Web Application)</a:t>
            </a:r>
          </a:p>
        </p:txBody>
      </p:sp>
      <p:pic>
        <p:nvPicPr>
          <p:cNvPr id="9" name="F62E9652-986C-4F74-BBF1-4DF045663E95">
            <a:extLst>
              <a:ext uri="{FF2B5EF4-FFF2-40B4-BE49-F238E27FC236}">
                <a16:creationId xmlns:a16="http://schemas.microsoft.com/office/drawing/2014/main" id="{0660C52B-59FD-4253-A5DC-6483ED1089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699538" y="1664359"/>
            <a:ext cx="2228411" cy="3963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88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86">
            <a:extLst>
              <a:ext uri="{FF2B5EF4-FFF2-40B4-BE49-F238E27FC236}">
                <a16:creationId xmlns:a16="http://schemas.microsoft.com/office/drawing/2014/main" id="{1C8A9BE4-CE56-47CA-AC04-29DCF4B478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13516" y="1664362"/>
            <a:ext cx="2228400" cy="3963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87">
            <a:extLst>
              <a:ext uri="{FF2B5EF4-FFF2-40B4-BE49-F238E27FC236}">
                <a16:creationId xmlns:a16="http://schemas.microsoft.com/office/drawing/2014/main" id="{D1922444-ED9F-4433-9BDE-6F7330CAD9F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340" y="1664351"/>
            <a:ext cx="2228400" cy="39636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39">
            <a:extLst>
              <a:ext uri="{FF2B5EF4-FFF2-40B4-BE49-F238E27FC236}">
                <a16:creationId xmlns:a16="http://schemas.microsoft.com/office/drawing/2014/main" id="{E7636195-AFED-462C-ADAC-52306A47D555}"/>
              </a:ext>
            </a:extLst>
          </p:cNvPr>
          <p:cNvSpPr txBox="1">
            <a:spLocks/>
          </p:cNvSpPr>
          <p:nvPr/>
        </p:nvSpPr>
        <p:spPr>
          <a:xfrm>
            <a:off x="746406" y="837266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/>
              <a:t>Front End (Web Application)</a:t>
            </a:r>
          </a:p>
        </p:txBody>
      </p:sp>
    </p:spTree>
    <p:extLst>
      <p:ext uri="{BB962C8B-B14F-4D97-AF65-F5344CB8AC3E}">
        <p14:creationId xmlns:p14="http://schemas.microsoft.com/office/powerpoint/2010/main" val="414778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2"/>
          <p:cNvSpPr txBox="1"/>
          <p:nvPr/>
        </p:nvSpPr>
        <p:spPr>
          <a:xfrm>
            <a:off x="190500" y="672581"/>
            <a:ext cx="8770200" cy="479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lang="en-US" sz="32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Char char="●"/>
            </a:pPr>
            <a:r>
              <a:rPr lang="en" dirty="0"/>
              <a:t>We chose to develop the Web Application</a:t>
            </a:r>
          </a:p>
        </p:txBody>
      </p:sp>
      <p:graphicFrame>
        <p:nvGraphicFramePr>
          <p:cNvPr id="4" name="Shape 194"/>
          <p:cNvGraphicFramePr/>
          <p:nvPr>
            <p:extLst>
              <p:ext uri="{D42A27DB-BD31-4B8C-83A1-F6EECF244321}">
                <p14:modId xmlns:p14="http://schemas.microsoft.com/office/powerpoint/2010/main" val="2208328222"/>
              </p:ext>
            </p:extLst>
          </p:nvPr>
        </p:nvGraphicFramePr>
        <p:xfrm>
          <a:off x="190500" y="1490183"/>
          <a:ext cx="8770200" cy="42061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7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497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Native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Web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185"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buSzPts val="1400"/>
                        <a:buChar char="●"/>
                      </a:pPr>
                      <a:r>
                        <a:rPr lang="en" dirty="0"/>
                        <a:t>Pros</a:t>
                      </a:r>
                    </a:p>
                    <a:p>
                      <a:pPr marL="914400" lvl="1" indent="-317500" rtl="0">
                        <a:spcBef>
                          <a:spcPts val="0"/>
                        </a:spcBef>
                        <a:buSzPts val="1400"/>
                        <a:buChar char="○"/>
                      </a:pPr>
                      <a:r>
                        <a:rPr lang="en" dirty="0"/>
                        <a:t>More detailed and accurate reports</a:t>
                      </a:r>
                    </a:p>
                    <a:p>
                      <a:pPr marL="1371600" lvl="2" indent="-317500" rtl="0">
                        <a:spcBef>
                          <a:spcPts val="0"/>
                        </a:spcBef>
                        <a:buSzPts val="1400"/>
                        <a:buChar char="■"/>
                      </a:pPr>
                      <a:r>
                        <a:rPr lang="en" dirty="0"/>
                        <a:t>Private vs. public IP</a:t>
                      </a:r>
                    </a:p>
                    <a:p>
                      <a:pPr marL="1371600" lvl="2" indent="-317500" rtl="0">
                        <a:spcBef>
                          <a:spcPts val="0"/>
                        </a:spcBef>
                        <a:buSzPts val="1400"/>
                        <a:buChar char="■"/>
                      </a:pPr>
                      <a:r>
                        <a:rPr lang="en" dirty="0"/>
                        <a:t>BSSID</a:t>
                      </a:r>
                    </a:p>
                    <a:p>
                      <a:pPr marL="1371600" lvl="2" indent="-317500" rtl="0">
                        <a:spcBef>
                          <a:spcPts val="0"/>
                        </a:spcBef>
                        <a:buSzPts val="1400"/>
                        <a:buChar char="■"/>
                      </a:pPr>
                      <a:r>
                        <a:rPr lang="en" dirty="0"/>
                        <a:t>RSSI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SzPts val="1400"/>
                        <a:buChar char="●"/>
                      </a:pPr>
                      <a:r>
                        <a:rPr lang="en" dirty="0"/>
                        <a:t>Cons</a:t>
                      </a:r>
                    </a:p>
                    <a:p>
                      <a:pPr marL="914400" lvl="1" indent="-317500" rtl="0">
                        <a:spcBef>
                          <a:spcPts val="0"/>
                        </a:spcBef>
                        <a:buSzPts val="1400"/>
                        <a:buChar char="○"/>
                      </a:pPr>
                      <a:r>
                        <a:rPr lang="en" dirty="0"/>
                        <a:t>Difficult to incentivise users to download and utilize the app</a:t>
                      </a:r>
                    </a:p>
                    <a:p>
                      <a:pPr marL="914400" lvl="1" indent="-317500" rtl="0">
                        <a:spcBef>
                          <a:spcPts val="0"/>
                        </a:spcBef>
                        <a:buSzPts val="1400"/>
                        <a:buChar char="○"/>
                      </a:pPr>
                      <a:r>
                        <a:rPr lang="en" dirty="0"/>
                        <a:t>No access to iOS devices</a:t>
                      </a:r>
                    </a:p>
                    <a:p>
                      <a:pPr marL="914400" lvl="1" indent="-317500" rtl="0">
                        <a:spcBef>
                          <a:spcPts val="0"/>
                        </a:spcBef>
                        <a:buSzPts val="1400"/>
                        <a:buChar char="○"/>
                      </a:pPr>
                      <a:r>
                        <a:rPr lang="en" dirty="0"/>
                        <a:t>No access to an Apple Store Developer account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dirty="0"/>
                        <a:t>Pros</a:t>
                      </a:r>
                    </a:p>
                    <a:p>
                      <a:pPr marL="914400" lvl="1" indent="-317500" rtl="0">
                        <a:spcBef>
                          <a:spcPts val="0"/>
                        </a:spcBef>
                        <a:buSzPts val="1400"/>
                        <a:buChar char="○"/>
                      </a:pPr>
                      <a:r>
                        <a:rPr lang="en" dirty="0"/>
                        <a:t>Streamlined GETmobile integration</a:t>
                      </a:r>
                    </a:p>
                    <a:p>
                      <a:pPr marL="914400" lvl="1" indent="-317500" rtl="0">
                        <a:spcBef>
                          <a:spcPts val="0"/>
                        </a:spcBef>
                        <a:buSzPts val="1400"/>
                        <a:buChar char="○"/>
                      </a:pPr>
                      <a:r>
                        <a:rPr lang="en" dirty="0"/>
                        <a:t>Cross-platform access</a:t>
                      </a:r>
                    </a:p>
                    <a:p>
                      <a:pPr marL="1371600" lvl="2" indent="-317500" rtl="0">
                        <a:spcBef>
                          <a:spcPts val="0"/>
                        </a:spcBef>
                        <a:buSzPts val="1400"/>
                        <a:buChar char="■"/>
                      </a:pPr>
                      <a:r>
                        <a:rPr lang="en" dirty="0"/>
                        <a:t>70% iOS</a:t>
                      </a:r>
                    </a:p>
                    <a:p>
                      <a:pPr marL="914400" lvl="1" indent="-317500" rtl="0">
                        <a:spcBef>
                          <a:spcPts val="0"/>
                        </a:spcBef>
                        <a:buSzPts val="1400"/>
                        <a:buChar char="○"/>
                      </a:pPr>
                      <a:r>
                        <a:rPr lang="en" dirty="0"/>
                        <a:t>Upgradability - can be instantly updated</a:t>
                      </a:r>
                    </a:p>
                    <a:p>
                      <a:pPr marL="914400" lvl="1" indent="-317500" rtl="0">
                        <a:spcBef>
                          <a:spcPts val="0"/>
                        </a:spcBef>
                        <a:buSzPts val="1400"/>
                        <a:buChar char="○"/>
                      </a:pPr>
                      <a:r>
                        <a:rPr lang="en" dirty="0"/>
                        <a:t>Reach more users vs native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●"/>
                      </a:pPr>
                      <a:r>
                        <a:rPr lang="en" dirty="0"/>
                        <a:t>Cons</a:t>
                      </a:r>
                    </a:p>
                    <a:p>
                      <a:pPr marL="914400" lvl="1" indent="-317500" rtl="0">
                        <a:spcBef>
                          <a:spcPts val="0"/>
                        </a:spcBef>
                        <a:buSzPts val="1400"/>
                        <a:buChar char="○"/>
                      </a:pPr>
                      <a:r>
                        <a:rPr lang="en" dirty="0"/>
                        <a:t>Reliant on self-reported user forms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hape 195"/>
          <p:cNvSpPr txBox="1">
            <a:spLocks noGrp="1"/>
          </p:cNvSpPr>
          <p:nvPr>
            <p:ph type="sldNum" idx="12"/>
          </p:nvPr>
        </p:nvSpPr>
        <p:spPr>
          <a:xfrm>
            <a:off x="8588529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14</a:t>
            </a:fld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6" name="Shape 139"/>
          <p:cNvSpPr txBox="1">
            <a:spLocks/>
          </p:cNvSpPr>
          <p:nvPr/>
        </p:nvSpPr>
        <p:spPr>
          <a:xfrm>
            <a:off x="729450" y="672581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/>
              <a:t>Front End (Summary)</a:t>
            </a:r>
          </a:p>
        </p:txBody>
      </p:sp>
    </p:spTree>
    <p:extLst>
      <p:ext uri="{BB962C8B-B14F-4D97-AF65-F5344CB8AC3E}">
        <p14:creationId xmlns:p14="http://schemas.microsoft.com/office/powerpoint/2010/main" val="1021490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0"/>
          <p:cNvSpPr txBox="1">
            <a:spLocks/>
          </p:cNvSpPr>
          <p:nvPr/>
        </p:nvSpPr>
        <p:spPr>
          <a:xfrm>
            <a:off x="152373" y="9919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/>
              <a:t>Back-end</a:t>
            </a:r>
          </a:p>
        </p:txBody>
      </p:sp>
      <p:sp>
        <p:nvSpPr>
          <p:cNvPr id="3" name="Shape 201"/>
          <p:cNvSpPr txBox="1">
            <a:spLocks/>
          </p:cNvSpPr>
          <p:nvPr/>
        </p:nvSpPr>
        <p:spPr>
          <a:xfrm>
            <a:off x="290052" y="1727051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115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800" dirty="0">
                <a:solidFill>
                  <a:srgbClr val="000000"/>
                </a:solidFill>
              </a:rPr>
              <a:t>Foundation of the project</a:t>
            </a:r>
          </a:p>
          <a:p>
            <a:pPr marL="457200" indent="-31115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800" dirty="0">
                <a:solidFill>
                  <a:srgbClr val="000000"/>
                </a:solidFill>
              </a:rPr>
              <a:t>Logic of database and front end interactions</a:t>
            </a:r>
          </a:p>
          <a:p>
            <a:pPr marL="457200" indent="-31115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800" dirty="0">
                <a:solidFill>
                  <a:srgbClr val="000000"/>
                </a:solidFill>
              </a:rPr>
              <a:t>Database setup</a:t>
            </a:r>
          </a:p>
          <a:p>
            <a:pPr marL="457200" indent="-31115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800" dirty="0">
                <a:solidFill>
                  <a:srgbClr val="000000"/>
                </a:solidFill>
              </a:rPr>
              <a:t>Systems Administrator duties</a:t>
            </a:r>
          </a:p>
        </p:txBody>
      </p:sp>
      <p:sp>
        <p:nvSpPr>
          <p:cNvPr id="5" name="Shape 203"/>
          <p:cNvSpPr txBox="1">
            <a:spLocks noGrp="1"/>
          </p:cNvSpPr>
          <p:nvPr>
            <p:ph type="sldNum" idx="12"/>
          </p:nvPr>
        </p:nvSpPr>
        <p:spPr>
          <a:xfrm>
            <a:off x="8595300" y="648192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15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2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8"/>
          <p:cNvSpPr txBox="1">
            <a:spLocks/>
          </p:cNvSpPr>
          <p:nvPr/>
        </p:nvSpPr>
        <p:spPr>
          <a:xfrm>
            <a:off x="727649" y="733762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/>
              <a:t>High level view of webstack</a:t>
            </a:r>
          </a:p>
        </p:txBody>
      </p:sp>
      <p:pic>
        <p:nvPicPr>
          <p:cNvPr id="3" name="Shape 2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5576" y="1804782"/>
            <a:ext cx="679284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210"/>
          <p:cNvSpPr txBox="1">
            <a:spLocks noGrp="1"/>
          </p:cNvSpPr>
          <p:nvPr>
            <p:ph type="sldNum" idx="12"/>
          </p:nvPr>
        </p:nvSpPr>
        <p:spPr>
          <a:xfrm>
            <a:off x="8595300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16</a:t>
            </a:fld>
            <a:endParaRPr lang="e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4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15"/>
          <p:cNvSpPr txBox="1">
            <a:spLocks/>
          </p:cNvSpPr>
          <p:nvPr/>
        </p:nvSpPr>
        <p:spPr>
          <a:xfrm>
            <a:off x="364825" y="970461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/>
              <a:t>LAPP Stack</a:t>
            </a:r>
          </a:p>
        </p:txBody>
      </p:sp>
      <p:sp>
        <p:nvSpPr>
          <p:cNvPr id="3" name="Shape 216"/>
          <p:cNvSpPr txBox="1">
            <a:spLocks/>
          </p:cNvSpPr>
          <p:nvPr/>
        </p:nvSpPr>
        <p:spPr>
          <a:xfrm>
            <a:off x="362063" y="2206399"/>
            <a:ext cx="3642000" cy="2718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20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1800" dirty="0"/>
              <a:t>Stability </a:t>
            </a:r>
          </a:p>
          <a:p>
            <a:pPr marL="457200">
              <a:lnSpc>
                <a:spcPct val="20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1800" dirty="0"/>
              <a:t>Adaptability</a:t>
            </a:r>
          </a:p>
          <a:p>
            <a:pPr marL="457200">
              <a:lnSpc>
                <a:spcPct val="20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1800" dirty="0"/>
              <a:t>Scalability</a:t>
            </a:r>
          </a:p>
          <a:p>
            <a:pPr>
              <a:spcBef>
                <a:spcPts val="0"/>
              </a:spcBef>
              <a:buFont typeface="Arial"/>
              <a:buNone/>
            </a:pPr>
            <a:endParaRPr lang="en-US" sz="1800" dirty="0"/>
          </a:p>
        </p:txBody>
      </p:sp>
      <p:pic>
        <p:nvPicPr>
          <p:cNvPr id="4" name="Shape 2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85250" y="2200085"/>
            <a:ext cx="2679750" cy="6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2500" y="1779696"/>
            <a:ext cx="2214442" cy="17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0575" y="3630872"/>
            <a:ext cx="1978300" cy="10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5613" y="3298881"/>
            <a:ext cx="1895250" cy="17322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22"/>
          <p:cNvSpPr txBox="1">
            <a:spLocks noGrp="1"/>
          </p:cNvSpPr>
          <p:nvPr>
            <p:ph type="sldNum" idx="12"/>
          </p:nvPr>
        </p:nvSpPr>
        <p:spPr>
          <a:xfrm>
            <a:off x="8595300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17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88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27"/>
          <p:cNvSpPr txBox="1">
            <a:spLocks/>
          </p:cNvSpPr>
          <p:nvPr/>
        </p:nvSpPr>
        <p:spPr>
          <a:xfrm>
            <a:off x="-106532" y="749341"/>
            <a:ext cx="9250532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/>
              <a:t>Database Setup (</a:t>
            </a:r>
            <a:r>
              <a:rPr lang="en-US" dirty="0"/>
              <a:t>Native</a:t>
            </a:r>
            <a:r>
              <a:rPr lang="en" dirty="0"/>
              <a:t>)</a:t>
            </a:r>
          </a:p>
        </p:txBody>
      </p:sp>
      <p:sp>
        <p:nvSpPr>
          <p:cNvPr id="3" name="Shape 228"/>
          <p:cNvSpPr txBox="1">
            <a:spLocks/>
          </p:cNvSpPr>
          <p:nvPr/>
        </p:nvSpPr>
        <p:spPr>
          <a:xfrm>
            <a:off x="837424" y="3509023"/>
            <a:ext cx="7469150" cy="132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11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800" dirty="0">
                <a:solidFill>
                  <a:srgbClr val="000000"/>
                </a:solidFill>
              </a:rPr>
              <a:t>Native APIs give access to a plethora of data points</a:t>
            </a:r>
          </a:p>
          <a:p>
            <a:pPr marL="457200" indent="-3111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800" dirty="0">
                <a:solidFill>
                  <a:srgbClr val="000000"/>
                </a:solidFill>
              </a:rPr>
              <a:t>Could be cross referenced with AP Data for fine-grain location gathering.</a:t>
            </a:r>
          </a:p>
        </p:txBody>
      </p:sp>
      <p:sp>
        <p:nvSpPr>
          <p:cNvPr id="4" name="Shape 229"/>
          <p:cNvSpPr txBox="1">
            <a:spLocks noGrp="1"/>
          </p:cNvSpPr>
          <p:nvPr>
            <p:ph type="sldNum" idx="12"/>
          </p:nvPr>
        </p:nvSpPr>
        <p:spPr>
          <a:xfrm>
            <a:off x="8595300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18</a:t>
            </a:fld>
            <a:endParaRPr lang="en" dirty="0">
              <a:solidFill>
                <a:schemeClr val="bg1"/>
              </a:solidFill>
            </a:endParaRPr>
          </a:p>
        </p:txBody>
      </p:sp>
      <p:pic>
        <p:nvPicPr>
          <p:cNvPr id="5" name="Shape 2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510375"/>
            <a:ext cx="8839199" cy="1661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637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35"/>
          <p:cNvSpPr txBox="1">
            <a:spLocks/>
          </p:cNvSpPr>
          <p:nvPr/>
        </p:nvSpPr>
        <p:spPr>
          <a:xfrm>
            <a:off x="729450" y="961107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200" dirty="0"/>
              <a:t>Database Setup (Web Application)</a:t>
            </a:r>
          </a:p>
        </p:txBody>
      </p:sp>
      <p:sp>
        <p:nvSpPr>
          <p:cNvPr id="3" name="Shape 236"/>
          <p:cNvSpPr txBox="1">
            <a:spLocks/>
          </p:cNvSpPr>
          <p:nvPr/>
        </p:nvSpPr>
        <p:spPr>
          <a:xfrm>
            <a:off x="313500" y="1701450"/>
            <a:ext cx="8520600" cy="156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1150">
              <a:lnSpc>
                <a:spcPct val="150000"/>
              </a:lnSpc>
              <a:spcBef>
                <a:spcPts val="0"/>
              </a:spcBef>
              <a:buSzPts val="1300"/>
              <a:buFont typeface="Arial"/>
              <a:buChar char="●"/>
            </a:pPr>
            <a:r>
              <a:rPr lang="en" sz="1800" dirty="0"/>
              <a:t>Browser sandboxing restricts amount of data we have access to.</a:t>
            </a:r>
          </a:p>
          <a:p>
            <a:pPr marL="457200" indent="-3111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800" dirty="0"/>
              <a:t>Total installs the GET Mobile App has (35K) makes up for that discrepancy.</a:t>
            </a:r>
            <a:r>
              <a:rPr lang="en" sz="1800" dirty="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4" name="Shape 2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68471" y="3267150"/>
            <a:ext cx="6410658" cy="22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39"/>
          <p:cNvSpPr txBox="1">
            <a:spLocks noGrp="1"/>
          </p:cNvSpPr>
          <p:nvPr>
            <p:ph type="sldNum" idx="12"/>
          </p:nvPr>
        </p:nvSpPr>
        <p:spPr>
          <a:xfrm>
            <a:off x="8595300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19</a:t>
            </a:fld>
            <a:endParaRPr lang="e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9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5"/>
          <p:cNvSpPr txBox="1">
            <a:spLocks/>
          </p:cNvSpPr>
          <p:nvPr/>
        </p:nvSpPr>
        <p:spPr>
          <a:xfrm>
            <a:off x="778012" y="93843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/>
              <a:t>Acknowledgements		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" name="Shape 96"/>
          <p:cNvSpPr txBox="1">
            <a:spLocks/>
          </p:cNvSpPr>
          <p:nvPr/>
        </p:nvSpPr>
        <p:spPr>
          <a:xfrm>
            <a:off x="540400" y="1853850"/>
            <a:ext cx="4050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</a:rPr>
              <a:t>Advisor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800" dirty="0">
                <a:solidFill>
                  <a:srgbClr val="000000"/>
                </a:solidFill>
              </a:rPr>
              <a:t>Dr. </a:t>
            </a:r>
            <a:r>
              <a:rPr lang="en-US" sz="1800" dirty="0" err="1">
                <a:solidFill>
                  <a:srgbClr val="000000"/>
                </a:solidFill>
              </a:rPr>
              <a:t>Guo</a:t>
            </a:r>
            <a:endParaRPr lang="en-US" sz="1800" dirty="0">
              <a:solidFill>
                <a:srgbClr val="000000"/>
              </a:solidFill>
            </a:endParaRPr>
          </a:p>
          <a:p>
            <a:pPr marL="45720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</a:rPr>
              <a:t>Liaisons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800" dirty="0">
                <a:solidFill>
                  <a:srgbClr val="000000"/>
                </a:solidFill>
              </a:rPr>
              <a:t>Jason Solis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800" dirty="0">
                <a:solidFill>
                  <a:srgbClr val="000000"/>
                </a:solidFill>
              </a:rPr>
              <a:t>Michael Lee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800" dirty="0">
                <a:solidFill>
                  <a:srgbClr val="000000"/>
                </a:solidFill>
              </a:rPr>
              <a:t>Edmund </a:t>
            </a:r>
            <a:r>
              <a:rPr lang="en-US" sz="1800" dirty="0" err="1">
                <a:solidFill>
                  <a:srgbClr val="000000"/>
                </a:solidFill>
              </a:rPr>
              <a:t>Gean</a:t>
            </a:r>
            <a:endParaRPr lang="en-US" sz="1800" dirty="0">
              <a:solidFill>
                <a:srgbClr val="000000"/>
              </a:solidFill>
            </a:endParaRPr>
          </a:p>
          <a:p>
            <a:pPr marL="45720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</a:rPr>
              <a:t>Cal State LA Computer Science Department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" name="Shape 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00049" y="2509212"/>
            <a:ext cx="4469601" cy="21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0"/>
          <p:cNvSpPr txBox="1">
            <a:spLocks noGrp="1"/>
          </p:cNvSpPr>
          <p:nvPr>
            <p:ph type="sldNum" idx="12"/>
          </p:nvPr>
        </p:nvSpPr>
        <p:spPr>
          <a:xfrm>
            <a:off x="8595300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11354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4"/>
          <p:cNvSpPr txBox="1">
            <a:spLocks/>
          </p:cNvSpPr>
          <p:nvPr/>
        </p:nvSpPr>
        <p:spPr>
          <a:xfrm>
            <a:off x="460807" y="996359"/>
            <a:ext cx="8222386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200" dirty="0"/>
              <a:t>High Level Diagram of C</a:t>
            </a:r>
            <a:r>
              <a:rPr lang="en-US" sz="3200" dirty="0"/>
              <a:t>l</a:t>
            </a:r>
            <a:r>
              <a:rPr lang="en" sz="3200" dirty="0"/>
              <a:t>ient/Servers Interaction</a:t>
            </a:r>
          </a:p>
        </p:txBody>
      </p:sp>
      <p:pic>
        <p:nvPicPr>
          <p:cNvPr id="3" name="Shape 2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0" y="1788453"/>
            <a:ext cx="6096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246"/>
          <p:cNvSpPr txBox="1">
            <a:spLocks noGrp="1"/>
          </p:cNvSpPr>
          <p:nvPr>
            <p:ph type="sldNum" idx="12"/>
          </p:nvPr>
        </p:nvSpPr>
        <p:spPr>
          <a:xfrm>
            <a:off x="8595300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20</a:t>
            </a:fld>
            <a:endParaRPr lang="e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8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52"/>
          <p:cNvSpPr txBox="1">
            <a:spLocks noGrp="1"/>
          </p:cNvSpPr>
          <p:nvPr>
            <p:ph type="sldNum" idx="12"/>
          </p:nvPr>
        </p:nvSpPr>
        <p:spPr>
          <a:xfrm>
            <a:off x="8595300" y="644828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21</a:t>
            </a:fld>
            <a:endParaRPr lang="en">
              <a:solidFill>
                <a:schemeClr val="bg1"/>
              </a:solidFill>
            </a:endParaRPr>
          </a:p>
        </p:txBody>
      </p:sp>
      <p:sp>
        <p:nvSpPr>
          <p:cNvPr id="3" name="Shape 253"/>
          <p:cNvSpPr txBox="1"/>
          <p:nvPr/>
        </p:nvSpPr>
        <p:spPr>
          <a:xfrm>
            <a:off x="1595551" y="1749192"/>
            <a:ext cx="5952900" cy="166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2400" b="1" dirty="0"/>
          </a:p>
          <a:p>
            <a:pPr marL="457200" lvl="0" indent="-3175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Submitting Form to Backend</a:t>
            </a:r>
          </a:p>
          <a:p>
            <a:pPr marL="457200" lvl="0" indent="-3175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Uses POST method</a:t>
            </a:r>
          </a:p>
          <a:p>
            <a:pPr marL="457200" lvl="0" indent="-317500" algn="ctr" rtl="0">
              <a:lnSpc>
                <a:spcPct val="150000"/>
              </a:lnSpc>
              <a:spcBef>
                <a:spcPts val="0"/>
              </a:spcBef>
              <a:buSzPts val="1400"/>
              <a:buChar char="●"/>
            </a:pPr>
            <a:r>
              <a:rPr lang="en" dirty="0"/>
              <a:t>Sends a PostgreSQL command to fill the database</a:t>
            </a:r>
          </a:p>
        </p:txBody>
      </p:sp>
      <p:pic>
        <p:nvPicPr>
          <p:cNvPr id="4" name="Shape 2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19326" y="3568716"/>
            <a:ext cx="470535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27"/>
          <p:cNvSpPr txBox="1">
            <a:spLocks/>
          </p:cNvSpPr>
          <p:nvPr/>
        </p:nvSpPr>
        <p:spPr>
          <a:xfrm>
            <a:off x="748146" y="1035691"/>
            <a:ext cx="764771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" b="1" dirty="0"/>
              <a:t>Connecting Front and Back Ends</a:t>
            </a:r>
          </a:p>
        </p:txBody>
      </p:sp>
    </p:spTree>
    <p:extLst>
      <p:ext uri="{BB962C8B-B14F-4D97-AF65-F5344CB8AC3E}">
        <p14:creationId xmlns:p14="http://schemas.microsoft.com/office/powerpoint/2010/main" val="4008611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59"/>
          <p:cNvSpPr txBox="1"/>
          <p:nvPr/>
        </p:nvSpPr>
        <p:spPr>
          <a:xfrm>
            <a:off x="403163" y="1973191"/>
            <a:ext cx="8438400" cy="330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" sz="1800" dirty="0"/>
              <a:t>The Push for an Android App to Add More Accuracy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Limitations of Web-Based app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Difficulty sending values of form inputs that are prefilled with javascript to the database (still a work in progress)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Difficulty coming up with times to meet up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" sz="1800" dirty="0"/>
              <a:t>Difficulty juggling classes with the project</a:t>
            </a:r>
          </a:p>
        </p:txBody>
      </p:sp>
      <p:sp>
        <p:nvSpPr>
          <p:cNvPr id="3" name="Shape 26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sp>
        <p:nvSpPr>
          <p:cNvPr id="6" name="Shape 227"/>
          <p:cNvSpPr txBox="1">
            <a:spLocks/>
          </p:cNvSpPr>
          <p:nvPr/>
        </p:nvSpPr>
        <p:spPr>
          <a:xfrm>
            <a:off x="748146" y="1078518"/>
            <a:ext cx="764771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" b="1" dirty="0"/>
              <a:t>Difficulties</a:t>
            </a:r>
          </a:p>
        </p:txBody>
      </p:sp>
    </p:spTree>
    <p:extLst>
      <p:ext uri="{BB962C8B-B14F-4D97-AF65-F5344CB8AC3E}">
        <p14:creationId xmlns:p14="http://schemas.microsoft.com/office/powerpoint/2010/main" val="3700735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6"/>
          <p:cNvSpPr txBox="1"/>
          <p:nvPr/>
        </p:nvSpPr>
        <p:spPr>
          <a:xfrm>
            <a:off x="787603" y="1705110"/>
            <a:ext cx="7669500" cy="209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Reaching 35K GETmobile app users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SzPts val="1400"/>
              <a:buChar char="●"/>
            </a:pPr>
            <a:r>
              <a:rPr lang="en" dirty="0"/>
              <a:t>Used a Form on the Website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Further Research to Send Form Data Via JavaScript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SzPts val="1400"/>
              <a:buChar char="●"/>
            </a:pPr>
            <a:r>
              <a:rPr lang="en" dirty="0"/>
              <a:t>Use of Zoom Meeting Application to Meet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4" name="Shape 268"/>
          <p:cNvSpPr txBox="1">
            <a:spLocks noGrp="1"/>
          </p:cNvSpPr>
          <p:nvPr>
            <p:ph type="sldNum" idx="12"/>
          </p:nvPr>
        </p:nvSpPr>
        <p:spPr>
          <a:xfrm>
            <a:off x="8595300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23</a:t>
            </a:fld>
            <a:endParaRPr lang="en">
              <a:solidFill>
                <a:schemeClr val="bg1"/>
              </a:solidFill>
            </a:endParaRPr>
          </a:p>
        </p:txBody>
      </p:sp>
      <p:pic>
        <p:nvPicPr>
          <p:cNvPr id="5" name="Shape 2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6628" y="3897330"/>
            <a:ext cx="2273674" cy="178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204" y="3897331"/>
            <a:ext cx="4126652" cy="17807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27"/>
          <p:cNvSpPr txBox="1">
            <a:spLocks/>
          </p:cNvSpPr>
          <p:nvPr/>
        </p:nvSpPr>
        <p:spPr>
          <a:xfrm>
            <a:off x="798498" y="797700"/>
            <a:ext cx="764771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" b="1" dirty="0"/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791333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5"/>
          <p:cNvSpPr txBox="1"/>
          <p:nvPr/>
        </p:nvSpPr>
        <p:spPr>
          <a:xfrm>
            <a:off x="197550" y="1683108"/>
            <a:ext cx="8819400" cy="483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	</a:t>
            </a:r>
            <a:r>
              <a:rPr lang="en" dirty="0"/>
              <a:t>Back-end: </a:t>
            </a:r>
          </a:p>
          <a:p>
            <a:pPr marL="13716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Maintain data security and integrity via HTTPS cert and validation of data given, along with other methods.</a:t>
            </a:r>
          </a:p>
          <a:p>
            <a:pPr marL="13716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Stress testing the back-end to meet possible demand.</a:t>
            </a:r>
          </a:p>
          <a:p>
            <a:pPr marL="1371600" lvl="0" indent="-317500" rtl="0">
              <a:spcBef>
                <a:spcPts val="0"/>
              </a:spcBef>
              <a:buSzPts val="1400"/>
              <a:buChar char="●"/>
            </a:pPr>
            <a:r>
              <a:rPr lang="en" dirty="0"/>
              <a:t>Migrating off-campus testing server to on-campus hardware.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	Front-end:</a:t>
            </a:r>
          </a:p>
          <a:p>
            <a:pPr marL="13716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Improve mobile UX and UI</a:t>
            </a:r>
          </a:p>
          <a:p>
            <a:pPr marL="1371600" lvl="0" indent="-317500" rtl="0">
              <a:spcBef>
                <a:spcPts val="0"/>
              </a:spcBef>
              <a:buSzPts val="1400"/>
              <a:buChar char="●"/>
            </a:pPr>
            <a:r>
              <a:rPr lang="en" dirty="0"/>
              <a:t>Drop down forms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	General</a:t>
            </a:r>
          </a:p>
          <a:p>
            <a:pPr marL="1371600" lvl="0" indent="-317500">
              <a:spcBef>
                <a:spcPts val="0"/>
              </a:spcBef>
              <a:buSzPts val="1400"/>
              <a:buChar char="●"/>
            </a:pPr>
            <a:r>
              <a:rPr lang="en" dirty="0"/>
              <a:t>Improve security to prevent attacks from malicious users</a:t>
            </a:r>
          </a:p>
        </p:txBody>
      </p:sp>
      <p:sp>
        <p:nvSpPr>
          <p:cNvPr id="4" name="Shape 277"/>
          <p:cNvSpPr txBox="1">
            <a:spLocks noGrp="1"/>
          </p:cNvSpPr>
          <p:nvPr>
            <p:ph type="sldNum" idx="12"/>
          </p:nvPr>
        </p:nvSpPr>
        <p:spPr>
          <a:xfrm>
            <a:off x="8595300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24</a:t>
            </a:fld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5" name="Shape 227"/>
          <p:cNvSpPr txBox="1">
            <a:spLocks/>
          </p:cNvSpPr>
          <p:nvPr/>
        </p:nvSpPr>
        <p:spPr>
          <a:xfrm>
            <a:off x="783395" y="893746"/>
            <a:ext cx="764771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" b="1" dirty="0"/>
              <a:t>Future Milestones</a:t>
            </a:r>
          </a:p>
        </p:txBody>
      </p:sp>
    </p:spTree>
    <p:extLst>
      <p:ext uri="{BB962C8B-B14F-4D97-AF65-F5344CB8AC3E}">
        <p14:creationId xmlns:p14="http://schemas.microsoft.com/office/powerpoint/2010/main" val="562567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2"/>
          <p:cNvSpPr txBox="1">
            <a:spLocks noGrp="1"/>
          </p:cNvSpPr>
          <p:nvPr>
            <p:ph type="sldNum" idx="12"/>
          </p:nvPr>
        </p:nvSpPr>
        <p:spPr>
          <a:xfrm>
            <a:off x="8595300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25</a:t>
            </a:fld>
            <a:endParaRPr lang="en">
              <a:solidFill>
                <a:schemeClr val="bg1"/>
              </a:solidFill>
            </a:endParaRPr>
          </a:p>
        </p:txBody>
      </p:sp>
      <p:sp>
        <p:nvSpPr>
          <p:cNvPr id="3" name="Shape 283"/>
          <p:cNvSpPr txBox="1"/>
          <p:nvPr/>
        </p:nvSpPr>
        <p:spPr>
          <a:xfrm>
            <a:off x="2072904" y="2636791"/>
            <a:ext cx="5380841" cy="162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 dirty="0">
                <a:latin typeface="Brush Script Std" panose="03060802040607070404" pitchFamily="66" charset="0"/>
                <a:ea typeface="Lobster"/>
                <a:cs typeface="Lobster"/>
                <a:sym typeface="Lobster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21636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5"/>
          <p:cNvSpPr txBox="1">
            <a:spLocks/>
          </p:cNvSpPr>
          <p:nvPr/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/>
              <a:t>Agenda	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" name="Shape 106"/>
          <p:cNvSpPr txBox="1">
            <a:spLocks/>
          </p:cNvSpPr>
          <p:nvPr/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1150">
              <a:spcBef>
                <a:spcPts val="0"/>
              </a:spcBef>
              <a:buClr>
                <a:srgbClr val="000000"/>
              </a:buClr>
              <a:buSzPts val="1300"/>
              <a:buFont typeface="Arial"/>
              <a:buAutoNum type="romanUcPeriod"/>
            </a:pPr>
            <a:r>
              <a:rPr lang="en" sz="2400" dirty="0">
                <a:solidFill>
                  <a:srgbClr val="000000"/>
                </a:solidFill>
              </a:rPr>
              <a:t>Introduction</a:t>
            </a:r>
          </a:p>
          <a:p>
            <a:pPr marL="457200" indent="-311150">
              <a:spcBef>
                <a:spcPts val="0"/>
              </a:spcBef>
              <a:buClr>
                <a:srgbClr val="000000"/>
              </a:buClr>
              <a:buSzPts val="1300"/>
              <a:buFont typeface="Arial"/>
              <a:buAutoNum type="romanUcPeriod"/>
            </a:pPr>
            <a:r>
              <a:rPr lang="en" sz="2400" dirty="0">
                <a:solidFill>
                  <a:srgbClr val="000000"/>
                </a:solidFill>
              </a:rPr>
              <a:t>Requirements</a:t>
            </a:r>
          </a:p>
          <a:p>
            <a:pPr marL="457200" indent="-311150">
              <a:spcBef>
                <a:spcPts val="0"/>
              </a:spcBef>
              <a:buClr>
                <a:srgbClr val="000000"/>
              </a:buClr>
              <a:buSzPts val="1300"/>
              <a:buFont typeface="Arial"/>
              <a:buAutoNum type="romanUcPeriod"/>
            </a:pPr>
            <a:r>
              <a:rPr lang="en" sz="2400" dirty="0">
                <a:solidFill>
                  <a:srgbClr val="000000"/>
                </a:solidFill>
              </a:rPr>
              <a:t>Framework</a:t>
            </a:r>
          </a:p>
          <a:p>
            <a:pPr marL="457200" indent="-311150">
              <a:spcBef>
                <a:spcPts val="0"/>
              </a:spcBef>
              <a:buClr>
                <a:srgbClr val="000000"/>
              </a:buClr>
              <a:buSzPts val="1300"/>
              <a:buFont typeface="Arial"/>
              <a:buAutoNum type="romanUcPeriod"/>
            </a:pPr>
            <a:r>
              <a:rPr lang="en" sz="2400" dirty="0">
                <a:solidFill>
                  <a:srgbClr val="000000"/>
                </a:solidFill>
              </a:rPr>
              <a:t>Frontend</a:t>
            </a:r>
          </a:p>
          <a:p>
            <a:pPr marL="457200" indent="-311150">
              <a:spcBef>
                <a:spcPts val="0"/>
              </a:spcBef>
              <a:buClr>
                <a:srgbClr val="000000"/>
              </a:buClr>
              <a:buSzPts val="1300"/>
              <a:buFont typeface="Arial"/>
              <a:buAutoNum type="romanUcPeriod"/>
            </a:pPr>
            <a:r>
              <a:rPr lang="en" sz="2400" dirty="0">
                <a:solidFill>
                  <a:srgbClr val="000000"/>
                </a:solidFill>
              </a:rPr>
              <a:t>Backend</a:t>
            </a:r>
          </a:p>
          <a:p>
            <a:pPr marL="457200" indent="-311150">
              <a:spcBef>
                <a:spcPts val="0"/>
              </a:spcBef>
              <a:buClr>
                <a:srgbClr val="000000"/>
              </a:buClr>
              <a:buSzPts val="1300"/>
              <a:buFont typeface="Arial"/>
              <a:buAutoNum type="romanUcPeriod"/>
            </a:pPr>
            <a:r>
              <a:rPr lang="en" sz="2400" dirty="0">
                <a:solidFill>
                  <a:srgbClr val="000000"/>
                </a:solidFill>
              </a:rPr>
              <a:t>Difficulties</a:t>
            </a:r>
          </a:p>
          <a:p>
            <a:pPr marL="457200" indent="-311150">
              <a:spcBef>
                <a:spcPts val="0"/>
              </a:spcBef>
              <a:buClr>
                <a:srgbClr val="000000"/>
              </a:buClr>
              <a:buSzPts val="1300"/>
              <a:buFont typeface="Arial"/>
              <a:buAutoNum type="romanUcPeriod"/>
            </a:pPr>
            <a:r>
              <a:rPr lang="en" sz="2400" dirty="0">
                <a:solidFill>
                  <a:srgbClr val="000000"/>
                </a:solidFill>
              </a:rPr>
              <a:t>Solutions</a:t>
            </a:r>
          </a:p>
          <a:p>
            <a:pPr marL="457200" indent="-311150">
              <a:spcBef>
                <a:spcPts val="0"/>
              </a:spcBef>
              <a:buClr>
                <a:srgbClr val="000000"/>
              </a:buClr>
              <a:buSzPts val="1300"/>
              <a:buFont typeface="Arial"/>
              <a:buAutoNum type="romanUcPeriod"/>
            </a:pPr>
            <a:r>
              <a:rPr lang="en" sz="2400" dirty="0">
                <a:solidFill>
                  <a:srgbClr val="000000"/>
                </a:solidFill>
              </a:rPr>
              <a:t>Future milestones</a:t>
            </a:r>
          </a:p>
        </p:txBody>
      </p:sp>
      <p:sp>
        <p:nvSpPr>
          <p:cNvPr id="5" name="Shape 108"/>
          <p:cNvSpPr txBox="1">
            <a:spLocks noGrp="1"/>
          </p:cNvSpPr>
          <p:nvPr>
            <p:ph type="sldNum" idx="12"/>
          </p:nvPr>
        </p:nvSpPr>
        <p:spPr>
          <a:xfrm>
            <a:off x="8595300" y="6462142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3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0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3"/>
          <p:cNvSpPr txBox="1">
            <a:spLocks/>
          </p:cNvSpPr>
          <p:nvPr/>
        </p:nvSpPr>
        <p:spPr>
          <a:xfrm>
            <a:off x="729450" y="1170614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/>
              <a:t>Introduction</a:t>
            </a:r>
          </a:p>
        </p:txBody>
      </p:sp>
      <p:sp>
        <p:nvSpPr>
          <p:cNvPr id="3" name="Shape 114"/>
          <p:cNvSpPr txBox="1">
            <a:spLocks/>
          </p:cNvSpPr>
          <p:nvPr/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800" dirty="0">
                <a:solidFill>
                  <a:srgbClr val="000000"/>
                </a:solidFill>
              </a:rPr>
              <a:t>Background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800" dirty="0">
                <a:solidFill>
                  <a:srgbClr val="000000"/>
                </a:solidFill>
              </a:rPr>
              <a:t>WIFI Coverage at Cal State LA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800" dirty="0">
                <a:solidFill>
                  <a:srgbClr val="000000"/>
                </a:solidFill>
              </a:rPr>
              <a:t>Blind spots, Poor speeds, Connection issues</a:t>
            </a:r>
          </a:p>
          <a:p>
            <a:pPr marL="1371600" lvl="2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■"/>
            </a:pPr>
            <a:r>
              <a:rPr lang="en" sz="1800" dirty="0">
                <a:solidFill>
                  <a:srgbClr val="000000"/>
                </a:solidFill>
              </a:rPr>
              <a:t>Eg. Salazar Hall, Food Court</a:t>
            </a:r>
          </a:p>
          <a:p>
            <a:pPr marL="45720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800" dirty="0">
                <a:solidFill>
                  <a:srgbClr val="000000"/>
                </a:solidFill>
              </a:rPr>
              <a:t>Why do we need this? 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800" dirty="0">
                <a:solidFill>
                  <a:srgbClr val="000000"/>
                </a:solidFill>
              </a:rPr>
              <a:t>Improve user experience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800" dirty="0">
                <a:solidFill>
                  <a:srgbClr val="000000"/>
                </a:solidFill>
              </a:rPr>
              <a:t>Crowdsourced WIFI reports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800" dirty="0">
                <a:solidFill>
                  <a:srgbClr val="000000"/>
                </a:solidFill>
              </a:rPr>
              <a:t>Minimize maintenance 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800" dirty="0">
                <a:solidFill>
                  <a:srgbClr val="000000"/>
                </a:solidFill>
              </a:rPr>
              <a:t>Optimizing infrastructure</a:t>
            </a:r>
          </a:p>
        </p:txBody>
      </p:sp>
      <p:sp>
        <p:nvSpPr>
          <p:cNvPr id="5" name="Shape 116"/>
          <p:cNvSpPr txBox="1">
            <a:spLocks noGrp="1"/>
          </p:cNvSpPr>
          <p:nvPr>
            <p:ph type="sldNum" idx="12"/>
          </p:nvPr>
        </p:nvSpPr>
        <p:spPr>
          <a:xfrm>
            <a:off x="8595300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4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6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1"/>
          <p:cNvSpPr txBox="1">
            <a:spLocks/>
          </p:cNvSpPr>
          <p:nvPr/>
        </p:nvSpPr>
        <p:spPr>
          <a:xfrm>
            <a:off x="989561" y="988822"/>
            <a:ext cx="7095429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dirty="0"/>
              <a:t>Introduction continued….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" name="Shape 122"/>
          <p:cNvSpPr txBox="1">
            <a:spLocks/>
          </p:cNvSpPr>
          <p:nvPr/>
        </p:nvSpPr>
        <p:spPr>
          <a:xfrm>
            <a:off x="3741304" y="1932639"/>
            <a:ext cx="51291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</a:rPr>
              <a:t>How will we do this?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800" dirty="0">
                <a:solidFill>
                  <a:srgbClr val="000000"/>
                </a:solidFill>
              </a:rPr>
              <a:t>Integrate our web app into </a:t>
            </a:r>
            <a:r>
              <a:rPr lang="en-US" sz="1800" dirty="0" err="1">
                <a:solidFill>
                  <a:srgbClr val="000000"/>
                </a:solidFill>
              </a:rPr>
              <a:t>GETmobile</a:t>
            </a:r>
            <a:endParaRPr lang="en-US" sz="1800" dirty="0">
              <a:solidFill>
                <a:srgbClr val="000000"/>
              </a:solidFill>
            </a:endParaRP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800" dirty="0">
                <a:solidFill>
                  <a:srgbClr val="000000"/>
                </a:solidFill>
              </a:rPr>
              <a:t>Allow client to submit data 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800" dirty="0">
                <a:solidFill>
                  <a:srgbClr val="000000"/>
                </a:solidFill>
              </a:rPr>
              <a:t>Create </a:t>
            </a:r>
            <a:r>
              <a:rPr lang="en-US" sz="1800" dirty="0" err="1">
                <a:solidFill>
                  <a:srgbClr val="000000"/>
                </a:solidFill>
              </a:rPr>
              <a:t>heatmap</a:t>
            </a:r>
            <a:r>
              <a:rPr lang="en-US" sz="1800" dirty="0">
                <a:solidFill>
                  <a:srgbClr val="000000"/>
                </a:solidFill>
              </a:rPr>
              <a:t> based on data</a:t>
            </a:r>
          </a:p>
          <a:p>
            <a:pPr marL="45720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800" dirty="0">
                <a:solidFill>
                  <a:srgbClr val="000000"/>
                </a:solidFill>
              </a:rPr>
              <a:t>Mission Statement: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800" dirty="0">
                <a:solidFill>
                  <a:srgbClr val="000000"/>
                </a:solidFill>
              </a:rPr>
              <a:t>To improve the WIFI coverage and quality in Cal State LA and to optimize and reduce the number of WIFI infrastructure used </a:t>
            </a:r>
          </a:p>
          <a:p>
            <a:pPr>
              <a:spcBef>
                <a:spcPts val="0"/>
              </a:spcBef>
              <a:buFont typeface="Arial"/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" name="Shape 1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" y="2136613"/>
            <a:ext cx="1549624" cy="300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25" descr="https://i.stack.imgur.com/zTb2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6901" y="2136614"/>
            <a:ext cx="1694403" cy="30084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26"/>
          <p:cNvSpPr txBox="1">
            <a:spLocks noGrp="1"/>
          </p:cNvSpPr>
          <p:nvPr>
            <p:ph type="sldNum" idx="12"/>
          </p:nvPr>
        </p:nvSpPr>
        <p:spPr>
          <a:xfrm>
            <a:off x="8596054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5</a:t>
            </a:fld>
            <a:endParaRPr lang="e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8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1"/>
          <p:cNvSpPr txBox="1">
            <a:spLocks/>
          </p:cNvSpPr>
          <p:nvPr/>
        </p:nvSpPr>
        <p:spPr>
          <a:xfrm>
            <a:off x="729450" y="1293409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/>
              <a:t>Requirements Gathering</a:t>
            </a:r>
          </a:p>
        </p:txBody>
      </p:sp>
      <p:sp>
        <p:nvSpPr>
          <p:cNvPr id="3" name="Shape 132"/>
          <p:cNvSpPr txBox="1">
            <a:spLocks/>
          </p:cNvSpPr>
          <p:nvPr/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800" dirty="0">
                <a:solidFill>
                  <a:srgbClr val="000000"/>
                </a:solidFill>
              </a:rPr>
              <a:t>Weekly meetings to gather requirements for the project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800" dirty="0">
                <a:solidFill>
                  <a:srgbClr val="000000"/>
                </a:solidFill>
              </a:rPr>
              <a:t>Initial weeks dealt with the scope of the project.</a:t>
            </a:r>
          </a:p>
          <a:p>
            <a:pPr marL="1371600" lvl="2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■"/>
            </a:pPr>
            <a:r>
              <a:rPr lang="en" sz="1800" dirty="0">
                <a:solidFill>
                  <a:srgbClr val="000000"/>
                </a:solidFill>
              </a:rPr>
              <a:t>Database</a:t>
            </a:r>
          </a:p>
          <a:p>
            <a:pPr marL="1371600" lvl="2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■"/>
            </a:pPr>
            <a:r>
              <a:rPr lang="en" sz="1800" dirty="0">
                <a:solidFill>
                  <a:srgbClr val="000000"/>
                </a:solidFill>
              </a:rPr>
              <a:t>Separate Servers</a:t>
            </a:r>
          </a:p>
          <a:p>
            <a:pPr marL="1371600" lvl="2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■"/>
            </a:pPr>
            <a:r>
              <a:rPr lang="en" sz="1800" dirty="0">
                <a:solidFill>
                  <a:srgbClr val="000000"/>
                </a:solidFill>
              </a:rPr>
              <a:t>IOS/Android/Web based</a:t>
            </a:r>
          </a:p>
          <a:p>
            <a:pPr marL="1371600" lvl="2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■"/>
            </a:pPr>
            <a:r>
              <a:rPr lang="en" sz="1800" dirty="0">
                <a:solidFill>
                  <a:srgbClr val="000000"/>
                </a:solidFill>
              </a:rPr>
              <a:t>Reporting Forms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 sz="1800" dirty="0">
                <a:solidFill>
                  <a:srgbClr val="000000"/>
                </a:solidFill>
              </a:rPr>
              <a:t>Following weeks dealt with platform for the project</a:t>
            </a:r>
          </a:p>
          <a:p>
            <a:pPr marL="1371600" lvl="2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■"/>
            </a:pPr>
            <a:r>
              <a:rPr lang="en" sz="1800" dirty="0">
                <a:solidFill>
                  <a:srgbClr val="000000"/>
                </a:solidFill>
              </a:rPr>
              <a:t>Web based (dropped IOS/Android platforms for a web-based approach)</a:t>
            </a:r>
          </a:p>
          <a:p>
            <a:pPr marL="1371600" lvl="2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■"/>
            </a:pPr>
            <a:r>
              <a:rPr lang="en" sz="1800" dirty="0">
                <a:solidFill>
                  <a:srgbClr val="000000"/>
                </a:solidFill>
              </a:rPr>
              <a:t>Database setup</a:t>
            </a:r>
          </a:p>
          <a:p>
            <a:pPr marL="1371600" lvl="2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■"/>
            </a:pPr>
            <a:r>
              <a:rPr lang="en" sz="1800" dirty="0">
                <a:solidFill>
                  <a:srgbClr val="000000"/>
                </a:solidFill>
              </a:rPr>
              <a:t>GPS for location through web </a:t>
            </a:r>
          </a:p>
        </p:txBody>
      </p:sp>
      <p:sp>
        <p:nvSpPr>
          <p:cNvPr id="5" name="Shape 134"/>
          <p:cNvSpPr txBox="1">
            <a:spLocks noGrp="1"/>
          </p:cNvSpPr>
          <p:nvPr>
            <p:ph type="sldNum" idx="12"/>
          </p:nvPr>
        </p:nvSpPr>
        <p:spPr>
          <a:xfrm>
            <a:off x="8595300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6</a:t>
            </a:fld>
            <a:endParaRPr lang="e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5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9"/>
          <p:cNvSpPr txBox="1">
            <a:spLocks/>
          </p:cNvSpPr>
          <p:nvPr/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/>
              <a:t>Core Features</a:t>
            </a:r>
          </a:p>
        </p:txBody>
      </p:sp>
      <p:sp>
        <p:nvSpPr>
          <p:cNvPr id="3" name="Shape 140"/>
          <p:cNvSpPr txBox="1">
            <a:spLocks/>
          </p:cNvSpPr>
          <p:nvPr/>
        </p:nvSpPr>
        <p:spPr>
          <a:xfrm>
            <a:off x="729450" y="2531008"/>
            <a:ext cx="7688700" cy="22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The functions of IWCQCSLA are as follows: 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" sz="1800" dirty="0">
                <a:solidFill>
                  <a:srgbClr val="000000"/>
                </a:solidFill>
              </a:rPr>
              <a:t>Provide a link within the CSULA GET mobile app to access the IWCQCSLA module. 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" sz="1800" dirty="0">
                <a:solidFill>
                  <a:srgbClr val="000000"/>
                </a:solidFill>
              </a:rPr>
              <a:t>Show a heatmap of reported Wi-Fi outages within the CSULA campus. </a:t>
            </a:r>
          </a:p>
          <a:p>
            <a:pPr marL="914400" lvl="1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" sz="1800" dirty="0">
                <a:solidFill>
                  <a:srgbClr val="000000"/>
                </a:solidFill>
              </a:rPr>
              <a:t>Provide a form for a user to report a Wi-Fi outage within CSULA. The form will have been partially completed if location (via GPS) is given permission by the user.</a:t>
            </a:r>
          </a:p>
        </p:txBody>
      </p:sp>
      <p:sp>
        <p:nvSpPr>
          <p:cNvPr id="4" name="Shape 141"/>
          <p:cNvSpPr txBox="1">
            <a:spLocks noGrp="1"/>
          </p:cNvSpPr>
          <p:nvPr>
            <p:ph type="sldNum" idx="12"/>
          </p:nvPr>
        </p:nvSpPr>
        <p:spPr>
          <a:xfrm>
            <a:off x="8595300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7</a:t>
            </a:fld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1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7"/>
          <p:cNvSpPr txBox="1"/>
          <p:nvPr/>
        </p:nvSpPr>
        <p:spPr>
          <a:xfrm>
            <a:off x="188700" y="1840533"/>
            <a:ext cx="8770200" cy="479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APIs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Android Location API</a:t>
            </a:r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Coordinates </a:t>
            </a:r>
          </a:p>
          <a:p>
            <a: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Determine location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 dirty="0"/>
              <a:t>Google Maps Android API</a:t>
            </a:r>
          </a:p>
          <a:p>
            <a:pPr marL="1371600" lvl="2" indent="-317500" rtl="0">
              <a:spcBef>
                <a:spcPts val="0"/>
              </a:spcBef>
              <a:buSzPts val="1400"/>
              <a:buChar char="■"/>
            </a:pPr>
            <a:r>
              <a:rPr lang="en" dirty="0"/>
              <a:t>Graphical depiction of current location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Android Wi-Fi API</a:t>
            </a:r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wifiInfo class</a:t>
            </a:r>
          </a:p>
          <a:p>
            <a: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BSSID</a:t>
            </a:r>
          </a:p>
          <a:p>
            <a: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SSID</a:t>
            </a:r>
          </a:p>
          <a:p>
            <a: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IP Address (of Android device)</a:t>
            </a:r>
          </a:p>
          <a:p>
            <a:pPr marL="1828800" lvl="3" indent="-317500" rtl="0">
              <a:spcBef>
                <a:spcPts val="0"/>
              </a:spcBef>
              <a:buSzPts val="1400"/>
              <a:buChar char="●"/>
            </a:pPr>
            <a:r>
              <a:rPr lang="en" dirty="0"/>
              <a:t>RSSI (Received Signal Strength Indicator)</a:t>
            </a:r>
          </a:p>
        </p:txBody>
      </p:sp>
      <p:pic>
        <p:nvPicPr>
          <p:cNvPr id="4" name="Shape 1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1352" y="1840533"/>
            <a:ext cx="2284950" cy="17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50"/>
          <p:cNvSpPr txBox="1">
            <a:spLocks noGrp="1"/>
          </p:cNvSpPr>
          <p:nvPr>
            <p:ph type="sldNum" idx="12"/>
          </p:nvPr>
        </p:nvSpPr>
        <p:spPr>
          <a:xfrm>
            <a:off x="8595300" y="643443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8</a:t>
            </a:fld>
            <a:endParaRPr lang="en">
              <a:solidFill>
                <a:schemeClr val="bg1"/>
              </a:solidFill>
            </a:endParaRPr>
          </a:p>
        </p:txBody>
      </p:sp>
      <p:pic>
        <p:nvPicPr>
          <p:cNvPr id="6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028" y="4187158"/>
            <a:ext cx="1498776" cy="1081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39"/>
          <p:cNvSpPr txBox="1">
            <a:spLocks/>
          </p:cNvSpPr>
          <p:nvPr/>
        </p:nvSpPr>
        <p:spPr>
          <a:xfrm>
            <a:off x="729450" y="982901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/>
              <a:t>Front End (Android)</a:t>
            </a:r>
          </a:p>
        </p:txBody>
      </p:sp>
    </p:spTree>
    <p:extLst>
      <p:ext uri="{BB962C8B-B14F-4D97-AF65-F5344CB8AC3E}">
        <p14:creationId xmlns:p14="http://schemas.microsoft.com/office/powerpoint/2010/main" val="35935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6"/>
          <p:cNvSpPr txBox="1"/>
          <p:nvPr/>
        </p:nvSpPr>
        <p:spPr>
          <a:xfrm>
            <a:off x="190500" y="1870500"/>
            <a:ext cx="8770200" cy="479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Connecting to the database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 dirty="0"/>
              <a:t>PostgreSQL JDBC driver during testing phase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 dirty="0"/>
              <a:t>Eventually utilize a REST web service for security</a:t>
            </a:r>
          </a:p>
        </p:txBody>
      </p:sp>
      <p:pic>
        <p:nvPicPr>
          <p:cNvPr id="3" name="Shape 1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6068" y="3174677"/>
            <a:ext cx="30480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1874" y="1831701"/>
            <a:ext cx="2223426" cy="39527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60"/>
          <p:cNvSpPr txBox="1">
            <a:spLocks noGrp="1"/>
          </p:cNvSpPr>
          <p:nvPr>
            <p:ph type="sldNum" idx="12"/>
          </p:nvPr>
        </p:nvSpPr>
        <p:spPr>
          <a:xfrm>
            <a:off x="8595300" y="646440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9</a:t>
            </a:fld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8" name="Shape 139"/>
          <p:cNvSpPr txBox="1">
            <a:spLocks/>
          </p:cNvSpPr>
          <p:nvPr/>
        </p:nvSpPr>
        <p:spPr>
          <a:xfrm>
            <a:off x="729450" y="982901"/>
            <a:ext cx="7688700" cy="53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dirty="0"/>
              <a:t>Front End (Android)</a:t>
            </a:r>
          </a:p>
        </p:txBody>
      </p:sp>
    </p:spTree>
    <p:extLst>
      <p:ext uri="{BB962C8B-B14F-4D97-AF65-F5344CB8AC3E}">
        <p14:creationId xmlns:p14="http://schemas.microsoft.com/office/powerpoint/2010/main" val="2110292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791</Words>
  <Application>Microsoft Office PowerPoint</Application>
  <PresentationFormat>On-screen Show (4:3)</PresentationFormat>
  <Paragraphs>202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Brush Script Std</vt:lpstr>
      <vt:lpstr>Calibri</vt:lpstr>
      <vt:lpstr>Lobster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 State L.A.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 State L.A.</dc:creator>
  <cp:lastModifiedBy>Daniel Xu</cp:lastModifiedBy>
  <cp:revision>14</cp:revision>
  <dcterms:created xsi:type="dcterms:W3CDTF">2017-11-30T19:25:46Z</dcterms:created>
  <dcterms:modified xsi:type="dcterms:W3CDTF">2017-12-01T05:53:44Z</dcterms:modified>
</cp:coreProperties>
</file>