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21031200" cy="32004000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080">
          <p15:clr>
            <a:srgbClr val="A4A3A4"/>
          </p15:clr>
        </p15:guide>
        <p15:guide id="2" pos="66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304"/>
    <a:srgbClr val="FFD320"/>
    <a:srgbClr val="C5000B"/>
    <a:srgbClr val="970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37" autoAdjust="0"/>
  </p:normalViewPr>
  <p:slideViewPr>
    <p:cSldViewPr snapToGrid="0" snapToObjects="1">
      <p:cViewPr>
        <p:scale>
          <a:sx n="75" d="100"/>
          <a:sy n="75" d="100"/>
        </p:scale>
        <p:origin x="-80" y="576"/>
      </p:cViewPr>
      <p:guideLst>
        <p:guide orient="horz" pos="10080"/>
        <p:guide pos="66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189277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051560" y="17183880"/>
            <a:ext cx="189277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07499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0749960" y="1718388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051560" y="1718388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07499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Picture 33"/>
          <p:cNvPicPr/>
          <p:nvPr/>
        </p:nvPicPr>
        <p:blipFill>
          <a:blip r:embed="rId2"/>
          <a:stretch>
            <a:fillRect/>
          </a:stretch>
        </p:blipFill>
        <p:spPr>
          <a:xfrm>
            <a:off x="10749600" y="17926200"/>
            <a:ext cx="9236520" cy="7369200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051200" y="17926200"/>
            <a:ext cx="9236520" cy="7369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051560" y="7488720"/>
            <a:ext cx="18927720" cy="18562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18927720" cy="18561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9236520" cy="18561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0749960" y="7488720"/>
            <a:ext cx="9236520" cy="18561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77520" y="9851760"/>
            <a:ext cx="17875800" cy="16198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051560" y="1718388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0749960" y="7488720"/>
            <a:ext cx="9236520" cy="18561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9236520" cy="18561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07499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0749960" y="1718388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6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0749960" y="7488720"/>
            <a:ext cx="923652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051560" y="17183880"/>
            <a:ext cx="18927360" cy="8853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77520" y="9851760"/>
            <a:ext cx="17875800" cy="72158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051560" y="7488720"/>
            <a:ext cx="18927720" cy="1856196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-5604480" y="5368680"/>
            <a:ext cx="32240520" cy="21030120"/>
          </a:xfrm>
          <a:prstGeom prst="rect">
            <a:avLst/>
          </a:prstGeom>
        </p:spPr>
      </p:pic>
      <p:pic>
        <p:nvPicPr>
          <p:cNvPr id="37" name="Picture 37"/>
          <p:cNvPicPr/>
          <p:nvPr/>
        </p:nvPicPr>
        <p:blipFill>
          <a:blip r:embed="rId3"/>
          <a:stretch>
            <a:fillRect/>
          </a:stretch>
        </p:blipFill>
        <p:spPr>
          <a:xfrm>
            <a:off x="274320" y="12344400"/>
            <a:ext cx="20755800" cy="12456720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>
          <a:blip r:embed="rId4"/>
          <a:stretch>
            <a:fillRect/>
          </a:stretch>
        </p:blipFill>
        <p:spPr>
          <a:xfrm>
            <a:off x="3108960" y="13624560"/>
            <a:ext cx="15270480" cy="9389520"/>
          </a:xfrm>
          <a:prstGeom prst="rect">
            <a:avLst/>
          </a:prstGeom>
        </p:spPr>
      </p:pic>
      <p:pic>
        <p:nvPicPr>
          <p:cNvPr id="39" name="Picture 36"/>
          <p:cNvPicPr/>
          <p:nvPr/>
        </p:nvPicPr>
        <p:blipFill>
          <a:blip r:embed="rId3"/>
          <a:stretch>
            <a:fillRect/>
          </a:stretch>
        </p:blipFill>
        <p:spPr>
          <a:xfrm>
            <a:off x="365760" y="26006040"/>
            <a:ext cx="20116440" cy="5723280"/>
          </a:xfrm>
          <a:prstGeom prst="rect">
            <a:avLst/>
          </a:prstGeom>
        </p:spPr>
      </p:pic>
      <p:pic>
        <p:nvPicPr>
          <p:cNvPr id="40" name="Picture 38"/>
          <p:cNvPicPr/>
          <p:nvPr/>
        </p:nvPicPr>
        <p:blipFill>
          <a:blip r:embed="rId3"/>
          <a:stretch>
            <a:fillRect/>
          </a:stretch>
        </p:blipFill>
        <p:spPr>
          <a:xfrm>
            <a:off x="809640" y="6161040"/>
            <a:ext cx="19946880" cy="5817240"/>
          </a:xfrm>
          <a:prstGeom prst="rect">
            <a:avLst/>
          </a:prstGeom>
        </p:spPr>
      </p:pic>
      <p:sp>
        <p:nvSpPr>
          <p:cNvPr id="41" name="CustomShape 1"/>
          <p:cNvSpPr/>
          <p:nvPr/>
        </p:nvSpPr>
        <p:spPr>
          <a:xfrm>
            <a:off x="3875400" y="2103120"/>
            <a:ext cx="13705200" cy="3154680"/>
          </a:xfrm>
          <a:prstGeom prst="rect">
            <a:avLst/>
          </a:prstGeom>
          <a:noFill/>
        </p:spPr>
        <p:txBody>
          <a:bodyPr lIns="303120" tIns="151560" rIns="303120" bIns="151560" anchor="ctr"/>
          <a:lstStyle/>
          <a:p>
            <a:endParaRPr dirty="0"/>
          </a:p>
          <a:p>
            <a:endParaRPr dirty="0"/>
          </a:p>
          <a:p>
            <a:pPr algn="ctr"/>
            <a:r>
              <a:rPr lang="en-US" sz="2800" b="1" dirty="0">
                <a:solidFill>
                  <a:srgbClr val="FFCC00"/>
                </a:solidFill>
                <a:latin typeface="Arial"/>
                <a:ea typeface="DejaVu Sans"/>
              </a:rPr>
              <a:t>Team Members: </a:t>
            </a:r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Eddie </a:t>
            </a:r>
            <a:r>
              <a:rPr lang="en-US" sz="2800" dirty="0" err="1">
                <a:solidFill>
                  <a:srgbClr val="FFCC00"/>
                </a:solidFill>
                <a:latin typeface="Arial"/>
                <a:ea typeface="DejaVu Sans"/>
              </a:rPr>
              <a:t>Arevalo</a:t>
            </a:r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, Alvaro Ortiz, Daniel Soto</a:t>
            </a:r>
            <a:endParaRPr dirty="0"/>
          </a:p>
          <a:p>
            <a:pPr algn="ctr"/>
            <a:r>
              <a:rPr lang="en-US" sz="2800" b="1" dirty="0">
                <a:solidFill>
                  <a:srgbClr val="FFCC00"/>
                </a:solidFill>
                <a:latin typeface="Arial"/>
                <a:ea typeface="DejaVu Sans"/>
              </a:rPr>
              <a:t>Faculty Advisor:</a:t>
            </a:r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 </a:t>
            </a:r>
            <a:r>
              <a:rPr lang="en-US" sz="2800" dirty="0" err="1">
                <a:solidFill>
                  <a:srgbClr val="FFCC00"/>
                </a:solidFill>
                <a:latin typeface="Arial"/>
                <a:ea typeface="DejaVu Sans"/>
              </a:rPr>
              <a:t>Chengyu</a:t>
            </a:r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 Sun</a:t>
            </a:r>
            <a:endParaRPr dirty="0"/>
          </a:p>
          <a:p>
            <a:pPr algn="ctr"/>
            <a:r>
              <a:rPr lang="en-US" sz="2800" b="1" dirty="0">
                <a:solidFill>
                  <a:srgbClr val="FFCC00"/>
                </a:solidFill>
                <a:latin typeface="Arial"/>
                <a:ea typeface="DejaVu Sans"/>
              </a:rPr>
              <a:t>Jet Propulsion </a:t>
            </a:r>
            <a:r>
              <a:rPr lang="en-US" sz="2800" b="1">
                <a:solidFill>
                  <a:srgbClr val="FFCC00"/>
                </a:solidFill>
                <a:latin typeface="Arial"/>
                <a:ea typeface="DejaVu Sans"/>
              </a:rPr>
              <a:t>Laboratory </a:t>
            </a:r>
            <a:r>
              <a:rPr lang="en-US" sz="2800" b="1" smtClean="0">
                <a:solidFill>
                  <a:srgbClr val="FFCC00"/>
                </a:solidFill>
                <a:latin typeface="Arial"/>
                <a:ea typeface="DejaVu Sans"/>
              </a:rPr>
              <a:t>Liaisons:</a:t>
            </a:r>
            <a:r>
              <a:rPr lang="en-US" sz="2800" smtClean="0">
                <a:solidFill>
                  <a:srgbClr val="FFCC00"/>
                </a:solidFill>
                <a:latin typeface="Arial"/>
                <a:ea typeface="DejaVu Sans"/>
              </a:rPr>
              <a:t> </a:t>
            </a:r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Emily </a:t>
            </a:r>
            <a:r>
              <a:rPr lang="en-US" sz="2800" dirty="0" smtClean="0">
                <a:solidFill>
                  <a:srgbClr val="FFCC00"/>
                </a:solidFill>
                <a:latin typeface="Arial"/>
                <a:ea typeface="DejaVu Sans"/>
              </a:rPr>
              <a:t>S. Law, George Chang, Shan </a:t>
            </a:r>
            <a:r>
              <a:rPr lang="en-US" sz="2800" dirty="0" err="1" smtClean="0">
                <a:solidFill>
                  <a:srgbClr val="FFCC00"/>
                </a:solidFill>
                <a:latin typeface="Arial"/>
                <a:ea typeface="DejaVu Sans"/>
              </a:rPr>
              <a:t>Malhotra</a:t>
            </a:r>
            <a:r>
              <a:rPr lang="en-US" sz="2800" dirty="0" smtClean="0">
                <a:solidFill>
                  <a:srgbClr val="FFCC00"/>
                </a:solidFill>
                <a:latin typeface="Arial"/>
                <a:ea typeface="DejaVu Sans"/>
              </a:rPr>
              <a:t>, Kyle Dodge, Syed </a:t>
            </a:r>
            <a:r>
              <a:rPr lang="en-US" sz="2800" dirty="0" err="1" smtClean="0">
                <a:solidFill>
                  <a:srgbClr val="FFCC00"/>
                </a:solidFill>
                <a:latin typeface="Arial"/>
                <a:ea typeface="DejaVu Sans"/>
              </a:rPr>
              <a:t>Sadaqathullah</a:t>
            </a:r>
            <a:endParaRPr dirty="0"/>
          </a:p>
          <a:p>
            <a:pPr algn="ctr"/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Department of Computer Science </a:t>
            </a:r>
            <a:endParaRPr dirty="0"/>
          </a:p>
          <a:p>
            <a:pPr algn="ctr"/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College of Engineering, Computer Science, and Technology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CC00"/>
                </a:solidFill>
                <a:latin typeface="Arial"/>
                <a:ea typeface="DejaVu Sans"/>
              </a:rPr>
              <a:t>California State University, Los Angeles</a:t>
            </a:r>
            <a:endParaRPr dirty="0"/>
          </a:p>
        </p:txBody>
      </p:sp>
      <p:pic>
        <p:nvPicPr>
          <p:cNvPr id="42" name="Shape 31"/>
          <p:cNvPicPr/>
          <p:nvPr/>
        </p:nvPicPr>
        <p:blipFill>
          <a:blip r:embed="rId5"/>
          <a:stretch>
            <a:fillRect/>
          </a:stretch>
        </p:blipFill>
        <p:spPr>
          <a:xfrm>
            <a:off x="1432080" y="7863840"/>
            <a:ext cx="3688200" cy="3485520"/>
          </a:xfrm>
          <a:prstGeom prst="rect">
            <a:avLst/>
          </a:prstGeom>
        </p:spPr>
      </p:pic>
      <p:sp>
        <p:nvSpPr>
          <p:cNvPr id="43" name="CustomShape 2"/>
          <p:cNvSpPr/>
          <p:nvPr/>
        </p:nvSpPr>
        <p:spPr>
          <a:xfrm>
            <a:off x="3340440" y="13671720"/>
            <a:ext cx="3656880" cy="456480"/>
          </a:xfrm>
          <a:prstGeom prst="rect">
            <a:avLst/>
          </a:prstGeom>
          <a:noFill/>
        </p:spPr>
      </p:sp>
      <p:sp>
        <p:nvSpPr>
          <p:cNvPr id="44" name="CustomShape 3"/>
          <p:cNvSpPr/>
          <p:nvPr/>
        </p:nvSpPr>
        <p:spPr>
          <a:xfrm>
            <a:off x="1084320" y="6476400"/>
            <a:ext cx="5041800" cy="65556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rgbClr val="FB0304"/>
                </a:solidFill>
                <a:latin typeface="Numans"/>
                <a:ea typeface="Numans"/>
              </a:rPr>
              <a:t>Background</a:t>
            </a:r>
            <a:endParaRPr dirty="0">
              <a:solidFill>
                <a:srgbClr val="FB0304"/>
              </a:solidFill>
            </a:endParaRPr>
          </a:p>
        </p:txBody>
      </p:sp>
      <p:sp>
        <p:nvSpPr>
          <p:cNvPr id="45" name="CustomShape 4"/>
          <p:cNvSpPr/>
          <p:nvPr/>
        </p:nvSpPr>
        <p:spPr>
          <a:xfrm>
            <a:off x="13624560" y="7406640"/>
            <a:ext cx="3291480" cy="219420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Layers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Marker Tool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Nomenclature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Bookmarks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Search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6" name="CustomShape 5"/>
          <p:cNvSpPr/>
          <p:nvPr/>
        </p:nvSpPr>
        <p:spPr>
          <a:xfrm>
            <a:off x="1159200" y="26061120"/>
            <a:ext cx="5041800" cy="74916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Numans"/>
                <a:ea typeface="Numans"/>
              </a:rPr>
              <a:t>Architecture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7" name="CustomShape 6"/>
          <p:cNvSpPr/>
          <p:nvPr/>
        </p:nvSpPr>
        <p:spPr>
          <a:xfrm>
            <a:off x="6004800" y="12476520"/>
            <a:ext cx="10204200" cy="69048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View information on famous lunar locations using the bookmark interface.</a:t>
            </a:r>
            <a:endParaRPr/>
          </a:p>
        </p:txBody>
      </p:sp>
      <p:sp>
        <p:nvSpPr>
          <p:cNvPr id="48" name="CustomShape 7"/>
          <p:cNvSpPr/>
          <p:nvPr/>
        </p:nvSpPr>
        <p:spPr>
          <a:xfrm>
            <a:off x="18379440" y="13716000"/>
            <a:ext cx="2377440" cy="267012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Gather information using the marker tools.</a:t>
            </a:r>
            <a:endParaRPr/>
          </a:p>
        </p:txBody>
      </p:sp>
      <p:sp>
        <p:nvSpPr>
          <p:cNvPr id="49" name="CustomShape 8"/>
          <p:cNvSpPr/>
          <p:nvPr/>
        </p:nvSpPr>
        <p:spPr>
          <a:xfrm>
            <a:off x="1227240" y="30081600"/>
            <a:ext cx="9105120" cy="130860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Model View Controller in conjunction with the Android programming paradigm, including APIs such as ESRI and Jackson work together to form the application. </a:t>
            </a:r>
            <a:endParaRPr/>
          </a:p>
        </p:txBody>
      </p:sp>
      <p:sp>
        <p:nvSpPr>
          <p:cNvPr id="50" name="CustomShape 9"/>
          <p:cNvSpPr/>
          <p:nvPr/>
        </p:nvSpPr>
        <p:spPr>
          <a:xfrm>
            <a:off x="12010320" y="29775240"/>
            <a:ext cx="7905960" cy="148500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Numans"/>
              </a:rPr>
              <a:t>The LMMP Android App is currently in beta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Numans"/>
              </a:rPr>
              <a:t>testing on Google Play. An official release is coming soon.</a:t>
            </a:r>
            <a:endParaRPr dirty="0"/>
          </a:p>
        </p:txBody>
      </p:sp>
      <p:sp>
        <p:nvSpPr>
          <p:cNvPr id="51" name="CustomShape 10"/>
          <p:cNvSpPr/>
          <p:nvPr/>
        </p:nvSpPr>
        <p:spPr>
          <a:xfrm>
            <a:off x="9692640" y="9865440"/>
            <a:ext cx="2960640" cy="2112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0304"/>
          </a:solidFill>
          <a:ln w="25560">
            <a:solidFill>
              <a:srgbClr val="00000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Numans"/>
                <a:ea typeface="Numans"/>
              </a:rPr>
              <a:t>REST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500">
                <a:solidFill>
                  <a:srgbClr val="000000"/>
                </a:solidFill>
                <a:latin typeface="Numans"/>
                <a:ea typeface="Arial"/>
              </a:rPr>
              <a:t>(Representational State Transfer)</a:t>
            </a:r>
            <a:endParaRPr/>
          </a:p>
        </p:txBody>
      </p:sp>
      <p:sp>
        <p:nvSpPr>
          <p:cNvPr id="52" name="CustomShape 11"/>
          <p:cNvSpPr/>
          <p:nvPr/>
        </p:nvSpPr>
        <p:spPr>
          <a:xfrm>
            <a:off x="15819120" y="6583680"/>
            <a:ext cx="2834280" cy="74916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rgbClr val="FFD320"/>
                </a:solidFill>
                <a:latin typeface="Numans"/>
                <a:ea typeface="Numans"/>
              </a:rPr>
              <a:t>Objectives</a:t>
            </a:r>
            <a:endParaRPr dirty="0">
              <a:solidFill>
                <a:srgbClr val="FFD320"/>
              </a:solidFill>
            </a:endParaRPr>
          </a:p>
        </p:txBody>
      </p:sp>
      <p:sp>
        <p:nvSpPr>
          <p:cNvPr id="53" name="CustomShape 12"/>
          <p:cNvSpPr/>
          <p:nvPr/>
        </p:nvSpPr>
        <p:spPr>
          <a:xfrm>
            <a:off x="13441680" y="6492240"/>
            <a:ext cx="6975720" cy="51202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D320"/>
            </a:solidFill>
            <a:round/>
          </a:ln>
        </p:spPr>
      </p:sp>
      <p:sp>
        <p:nvSpPr>
          <p:cNvPr id="54" name="CustomShape 13"/>
          <p:cNvSpPr/>
          <p:nvPr/>
        </p:nvSpPr>
        <p:spPr>
          <a:xfrm>
            <a:off x="1141200" y="7818840"/>
            <a:ext cx="7739640" cy="38098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D320"/>
            </a:solidFill>
            <a:round/>
          </a:ln>
        </p:spPr>
      </p:sp>
      <p:sp>
        <p:nvSpPr>
          <p:cNvPr id="55" name="CustomShape 14"/>
          <p:cNvSpPr/>
          <p:nvPr/>
        </p:nvSpPr>
        <p:spPr>
          <a:xfrm>
            <a:off x="9146160" y="8129520"/>
            <a:ext cx="4663080" cy="237708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The REST data is downloaded into android devices to be displayed.</a:t>
            </a:r>
            <a:endParaRPr/>
          </a:p>
        </p:txBody>
      </p:sp>
      <p:sp>
        <p:nvSpPr>
          <p:cNvPr id="58" name="CustomShape 16"/>
          <p:cNvSpPr/>
          <p:nvPr/>
        </p:nvSpPr>
        <p:spPr>
          <a:xfrm>
            <a:off x="2805480" y="28448280"/>
            <a:ext cx="1358280" cy="1387440"/>
          </a:xfrm>
          <a:prstGeom prst="ellipse">
            <a:avLst/>
          </a:prstGeom>
          <a:solidFill>
            <a:srgbClr val="3A81BA"/>
          </a:solidFill>
          <a:ln w="25560">
            <a:solidFill>
              <a:srgbClr val="0070C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</a:rPr>
              <a:t>View</a:t>
            </a:r>
            <a:endParaRPr dirty="0"/>
          </a:p>
        </p:txBody>
      </p:sp>
      <p:sp>
        <p:nvSpPr>
          <p:cNvPr id="59" name="CustomShape 17"/>
          <p:cNvSpPr/>
          <p:nvPr/>
        </p:nvSpPr>
        <p:spPr>
          <a:xfrm>
            <a:off x="1902600" y="26925840"/>
            <a:ext cx="1358280" cy="1387440"/>
          </a:xfrm>
          <a:prstGeom prst="ellipse">
            <a:avLst/>
          </a:prstGeom>
          <a:solidFill>
            <a:srgbClr val="EA5757"/>
          </a:solidFill>
          <a:ln w="25560">
            <a:solidFill>
              <a:srgbClr val="FF000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</a:rPr>
              <a:t>Model</a:t>
            </a:r>
            <a:endParaRPr dirty="0"/>
          </a:p>
        </p:txBody>
      </p:sp>
      <p:sp>
        <p:nvSpPr>
          <p:cNvPr id="60" name="CustomShape 18"/>
          <p:cNvSpPr/>
          <p:nvPr/>
        </p:nvSpPr>
        <p:spPr>
          <a:xfrm>
            <a:off x="942480" y="28448280"/>
            <a:ext cx="1358280" cy="1387440"/>
          </a:xfrm>
          <a:prstGeom prst="ellipse">
            <a:avLst/>
          </a:prstGeom>
          <a:solidFill>
            <a:srgbClr val="2C9950"/>
          </a:solidFill>
          <a:ln w="25560">
            <a:solidFill>
              <a:srgbClr val="00B05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</a:rPr>
              <a:t>Control</a:t>
            </a:r>
            <a:endParaRPr dirty="0"/>
          </a:p>
        </p:txBody>
      </p:sp>
      <p:sp>
        <p:nvSpPr>
          <p:cNvPr id="61" name="CustomShape 19"/>
          <p:cNvSpPr/>
          <p:nvPr/>
        </p:nvSpPr>
        <p:spPr>
          <a:xfrm rot="18279000">
            <a:off x="1959840" y="28226880"/>
            <a:ext cx="298800" cy="29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1BA"/>
          </a:solidFill>
          <a:ln w="25560">
            <a:solidFill>
              <a:srgbClr val="2A5F89"/>
            </a:solidFill>
            <a:round/>
          </a:ln>
        </p:spPr>
      </p:sp>
      <p:sp>
        <p:nvSpPr>
          <p:cNvPr id="62" name="CustomShape 20"/>
          <p:cNvSpPr/>
          <p:nvPr/>
        </p:nvSpPr>
        <p:spPr>
          <a:xfrm>
            <a:off x="2420640" y="29046960"/>
            <a:ext cx="292320" cy="30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1BA"/>
          </a:solidFill>
          <a:ln w="25560">
            <a:solidFill>
              <a:srgbClr val="2A5F89"/>
            </a:solidFill>
            <a:round/>
          </a:ln>
        </p:spPr>
      </p:sp>
      <p:sp>
        <p:nvSpPr>
          <p:cNvPr id="63" name="CustomShape 21"/>
          <p:cNvSpPr/>
          <p:nvPr/>
        </p:nvSpPr>
        <p:spPr>
          <a:xfrm rot="14486400">
            <a:off x="2892960" y="28233720"/>
            <a:ext cx="299520" cy="296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1BA"/>
          </a:solidFill>
          <a:ln w="25560">
            <a:solidFill>
              <a:srgbClr val="2A5F89"/>
            </a:solidFill>
            <a:round/>
          </a:ln>
        </p:spPr>
      </p:sp>
      <p:pic>
        <p:nvPicPr>
          <p:cNvPr id="64" name="Picture 2"/>
          <p:cNvPicPr/>
          <p:nvPr/>
        </p:nvPicPr>
        <p:blipFill>
          <a:blip r:embed="rId6"/>
          <a:stretch>
            <a:fillRect/>
          </a:stretch>
        </p:blipFill>
        <p:spPr>
          <a:xfrm>
            <a:off x="4080600" y="26890920"/>
            <a:ext cx="2300400" cy="2973240"/>
          </a:xfrm>
          <a:prstGeom prst="rect">
            <a:avLst/>
          </a:prstGeom>
        </p:spPr>
      </p:pic>
      <p:sp>
        <p:nvSpPr>
          <p:cNvPr id="65" name="CustomShape 22"/>
          <p:cNvSpPr/>
          <p:nvPr/>
        </p:nvSpPr>
        <p:spPr>
          <a:xfrm>
            <a:off x="18196560" y="7132320"/>
            <a:ext cx="1959480" cy="159552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Numans"/>
                <a:ea typeface="Numans"/>
              </a:rPr>
              <a:t>Devices:</a:t>
            </a:r>
            <a:endParaRPr/>
          </a:p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Numans"/>
                <a:ea typeface="Numans"/>
              </a:rPr>
              <a:t> Phone</a:t>
            </a:r>
            <a:endParaRPr/>
          </a:p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Numans"/>
                <a:ea typeface="Numans"/>
              </a:rPr>
              <a:t> Tablet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66" name="CustomShape 23"/>
          <p:cNvSpPr/>
          <p:nvPr/>
        </p:nvSpPr>
        <p:spPr>
          <a:xfrm>
            <a:off x="4206240" y="6333840"/>
            <a:ext cx="8777880" cy="153000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The LMMP website allows users to browse the wealth of information gathered by JPL during its lunar exploration missions.</a:t>
            </a:r>
            <a:endParaRPr/>
          </a:p>
        </p:txBody>
      </p:sp>
      <p:sp>
        <p:nvSpPr>
          <p:cNvPr id="67" name="CustomShape 24"/>
          <p:cNvSpPr/>
          <p:nvPr/>
        </p:nvSpPr>
        <p:spPr>
          <a:xfrm>
            <a:off x="5212080" y="8595360"/>
            <a:ext cx="3382920" cy="219420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REST data, in the form of Json and XML data, are extracted from the JPL servers.</a:t>
            </a:r>
            <a:endParaRPr/>
          </a:p>
        </p:txBody>
      </p:sp>
      <p:sp>
        <p:nvSpPr>
          <p:cNvPr id="68" name="CustomShape 25"/>
          <p:cNvSpPr/>
          <p:nvPr/>
        </p:nvSpPr>
        <p:spPr>
          <a:xfrm>
            <a:off x="13807440" y="10058400"/>
            <a:ext cx="6609960" cy="146268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After extracting the xml layer data, images are downloaded to show various lunar map layers. </a:t>
            </a:r>
            <a:endParaRPr/>
          </a:p>
        </p:txBody>
      </p:sp>
      <p:sp>
        <p:nvSpPr>
          <p:cNvPr id="69" name="CustomShape 26"/>
          <p:cNvSpPr/>
          <p:nvPr/>
        </p:nvSpPr>
        <p:spPr>
          <a:xfrm>
            <a:off x="16184880" y="11648880"/>
            <a:ext cx="2651400" cy="18039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B0304"/>
          </a:solidFill>
          <a:ln w="25560">
            <a:solidFill>
              <a:srgbClr val="00000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600">
                <a:solidFill>
                  <a:srgbClr val="000000"/>
                </a:solidFill>
                <a:latin typeface="Arial"/>
                <a:ea typeface="Arial"/>
              </a:rPr>
              <a:t>Android SDK</a:t>
            </a:r>
            <a:endParaRPr/>
          </a:p>
        </p:txBody>
      </p:sp>
      <p:sp>
        <p:nvSpPr>
          <p:cNvPr id="70" name="CustomShape 27"/>
          <p:cNvSpPr/>
          <p:nvPr/>
        </p:nvSpPr>
        <p:spPr>
          <a:xfrm>
            <a:off x="3566520" y="11659680"/>
            <a:ext cx="2468520" cy="1836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B0304"/>
          </a:solidFill>
          <a:ln w="25560">
            <a:solidFill>
              <a:srgbClr val="00000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</a:rPr>
              <a:t>REST</a:t>
            </a:r>
            <a:endParaRPr/>
          </a:p>
        </p:txBody>
      </p:sp>
      <p:sp>
        <p:nvSpPr>
          <p:cNvPr id="71" name="CustomShape 28"/>
          <p:cNvSpPr/>
          <p:nvPr/>
        </p:nvSpPr>
        <p:spPr>
          <a:xfrm>
            <a:off x="1005840" y="12618720"/>
            <a:ext cx="5041800" cy="74916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B0304"/>
                </a:solidFill>
                <a:latin typeface="Numans"/>
                <a:ea typeface="Numans"/>
              </a:rPr>
              <a:t>Results</a:t>
            </a:r>
            <a:endParaRPr dirty="0">
              <a:solidFill>
                <a:srgbClr val="FB0304"/>
              </a:solidFill>
            </a:endParaRPr>
          </a:p>
        </p:txBody>
      </p:sp>
      <p:pic>
        <p:nvPicPr>
          <p:cNvPr id="72" name="Shape 54"/>
          <p:cNvPicPr/>
          <p:nvPr/>
        </p:nvPicPr>
        <p:blipFill>
          <a:blip r:embed="rId7"/>
          <a:stretch>
            <a:fillRect/>
          </a:stretch>
        </p:blipFill>
        <p:spPr>
          <a:xfrm>
            <a:off x="7621620" y="13018500"/>
            <a:ext cx="2648880" cy="3970800"/>
          </a:xfrm>
          <a:prstGeom prst="rect">
            <a:avLst/>
          </a:prstGeom>
        </p:spPr>
      </p:pic>
      <p:pic>
        <p:nvPicPr>
          <p:cNvPr id="73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595440" y="14554440"/>
            <a:ext cx="4440600" cy="3309480"/>
          </a:xfrm>
          <a:prstGeom prst="rect">
            <a:avLst/>
          </a:prstGeom>
        </p:spPr>
      </p:pic>
      <p:sp>
        <p:nvSpPr>
          <p:cNvPr id="74" name="CustomShape 29"/>
          <p:cNvSpPr/>
          <p:nvPr/>
        </p:nvSpPr>
        <p:spPr>
          <a:xfrm>
            <a:off x="468360" y="18289800"/>
            <a:ext cx="2640600" cy="313884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Use the nomenclature browser to find interesting lunar surface features. </a:t>
            </a:r>
            <a:endParaRPr/>
          </a:p>
        </p:txBody>
      </p:sp>
      <p:pic>
        <p:nvPicPr>
          <p:cNvPr id="75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5852160" y="19027080"/>
            <a:ext cx="2694600" cy="4015440"/>
          </a:xfrm>
          <a:prstGeom prst="rect">
            <a:avLst/>
          </a:prstGeom>
        </p:spPr>
      </p:pic>
      <p:pic>
        <p:nvPicPr>
          <p:cNvPr id="76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16533720" y="16386480"/>
            <a:ext cx="4001760" cy="2139120"/>
          </a:xfrm>
          <a:prstGeom prst="rect">
            <a:avLst/>
          </a:prstGeom>
        </p:spPr>
      </p:pic>
      <p:pic>
        <p:nvPicPr>
          <p:cNvPr id="77" name="Picture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2061720" y="20986200"/>
            <a:ext cx="3058560" cy="2604960"/>
          </a:xfrm>
          <a:prstGeom prst="rect">
            <a:avLst/>
          </a:prstGeom>
        </p:spPr>
      </p:pic>
      <p:sp>
        <p:nvSpPr>
          <p:cNvPr id="78" name="CustomShape 30"/>
          <p:cNvSpPr/>
          <p:nvPr/>
        </p:nvSpPr>
        <p:spPr>
          <a:xfrm>
            <a:off x="5261760" y="23042880"/>
            <a:ext cx="4252680" cy="148356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Add, remove, set opacity or reorder layers using the layers interface. </a:t>
            </a:r>
            <a:endParaRPr/>
          </a:p>
        </p:txBody>
      </p:sp>
      <p:sp>
        <p:nvSpPr>
          <p:cNvPr id="79" name="CustomShape 31"/>
          <p:cNvSpPr/>
          <p:nvPr/>
        </p:nvSpPr>
        <p:spPr>
          <a:xfrm>
            <a:off x="9692640" y="23050440"/>
            <a:ext cx="10149480" cy="127980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Switch between </a:t>
            </a:r>
            <a:r>
              <a:rPr lang="en-US" sz="2800" b="1">
                <a:solidFill>
                  <a:srgbClr val="FFFFFF"/>
                </a:solidFill>
                <a:latin typeface="Arial"/>
                <a:ea typeface="Numans"/>
              </a:rPr>
              <a:t>hundreds </a:t>
            </a: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of layers and </a:t>
            </a:r>
            <a:r>
              <a:rPr lang="en-US" sz="2800" b="1">
                <a:solidFill>
                  <a:srgbClr val="FFFFFF"/>
                </a:solidFill>
                <a:latin typeface="Arial"/>
                <a:ea typeface="Numans"/>
              </a:rPr>
              <a:t>four </a:t>
            </a: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different basemaps in order to see the lunar surface under the instruments of the LRO and Clementine.</a:t>
            </a:r>
            <a:endParaRPr/>
          </a:p>
        </p:txBody>
      </p:sp>
      <p:sp>
        <p:nvSpPr>
          <p:cNvPr id="80" name="CustomShape 32"/>
          <p:cNvSpPr/>
          <p:nvPr/>
        </p:nvSpPr>
        <p:spPr>
          <a:xfrm>
            <a:off x="18379440" y="18525960"/>
            <a:ext cx="2298240" cy="387648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Seven</a:t>
            </a:r>
            <a:r>
              <a:rPr lang="en-US" sz="2800" b="1">
                <a:solidFill>
                  <a:srgbClr val="FFFFFF"/>
                </a:solidFill>
                <a:latin typeface="Arial"/>
                <a:ea typeface="Numans"/>
              </a:rPr>
              <a:t> </a:t>
            </a:r>
            <a:r>
              <a:rPr lang="en-US" sz="2800">
                <a:solidFill>
                  <a:srgbClr val="FFFFFF"/>
                </a:solidFill>
                <a:latin typeface="Arial"/>
                <a:ea typeface="Numans"/>
              </a:rPr>
              <a:t>different marker tools including the ability to draw circles and polygons.</a:t>
            </a:r>
            <a:endParaRPr/>
          </a:p>
        </p:txBody>
      </p:sp>
      <p:pic>
        <p:nvPicPr>
          <p:cNvPr id="81" name="Picture 17"/>
          <p:cNvPicPr/>
          <p:nvPr/>
        </p:nvPicPr>
        <p:blipFill>
          <a:blip r:embed="rId12"/>
          <a:stretch>
            <a:fillRect/>
          </a:stretch>
        </p:blipFill>
        <p:spPr>
          <a:xfrm>
            <a:off x="7383960" y="28591920"/>
            <a:ext cx="1289880" cy="1217880"/>
          </a:xfrm>
          <a:prstGeom prst="rect">
            <a:avLst/>
          </a:prstGeom>
        </p:spPr>
      </p:pic>
      <p:pic>
        <p:nvPicPr>
          <p:cNvPr id="82" name="Picture 18"/>
          <p:cNvPicPr/>
          <p:nvPr/>
        </p:nvPicPr>
        <p:blipFill>
          <a:blip r:embed="rId13"/>
          <a:stretch>
            <a:fillRect/>
          </a:stretch>
        </p:blipFill>
        <p:spPr>
          <a:xfrm>
            <a:off x="6628320" y="26779680"/>
            <a:ext cx="1144080" cy="1284120"/>
          </a:xfrm>
          <a:prstGeom prst="rect">
            <a:avLst/>
          </a:prstGeom>
        </p:spPr>
      </p:pic>
      <p:pic>
        <p:nvPicPr>
          <p:cNvPr id="83" name="Picture 19"/>
          <p:cNvPicPr/>
          <p:nvPr/>
        </p:nvPicPr>
        <p:blipFill>
          <a:blip r:embed="rId14"/>
          <a:stretch>
            <a:fillRect/>
          </a:stretch>
        </p:blipFill>
        <p:spPr>
          <a:xfrm>
            <a:off x="8199360" y="27094320"/>
            <a:ext cx="1473480" cy="736200"/>
          </a:xfrm>
          <a:prstGeom prst="rect">
            <a:avLst/>
          </a:prstGeom>
        </p:spPr>
      </p:pic>
      <p:sp>
        <p:nvSpPr>
          <p:cNvPr id="84" name="CustomShape 33"/>
          <p:cNvSpPr/>
          <p:nvPr/>
        </p:nvSpPr>
        <p:spPr>
          <a:xfrm rot="3086400">
            <a:off x="7445880" y="28263960"/>
            <a:ext cx="301680" cy="294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1BA"/>
          </a:solidFill>
          <a:ln w="25560">
            <a:solidFill>
              <a:srgbClr val="2A5F89"/>
            </a:solidFill>
            <a:round/>
          </a:ln>
        </p:spPr>
      </p:sp>
      <p:sp>
        <p:nvSpPr>
          <p:cNvPr id="85" name="CustomShape 34"/>
          <p:cNvSpPr/>
          <p:nvPr/>
        </p:nvSpPr>
        <p:spPr>
          <a:xfrm rot="7387800">
            <a:off x="8339760" y="28230120"/>
            <a:ext cx="301680" cy="294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1BA"/>
          </a:solidFill>
          <a:ln w="25560">
            <a:solidFill>
              <a:srgbClr val="2A5F89"/>
            </a:solidFill>
            <a:round/>
          </a:ln>
        </p:spPr>
      </p:sp>
      <p:sp>
        <p:nvSpPr>
          <p:cNvPr id="86" name="CustomShape 35"/>
          <p:cNvSpPr/>
          <p:nvPr/>
        </p:nvSpPr>
        <p:spPr>
          <a:xfrm>
            <a:off x="6373440" y="24642360"/>
            <a:ext cx="7163280" cy="120420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Numans"/>
              </a:rPr>
              <a:t>The combination of the different base architecture patterns allows for the ability to display a wide variety of information.</a:t>
            </a:r>
            <a:endParaRPr dirty="0"/>
          </a:p>
        </p:txBody>
      </p:sp>
      <p:sp>
        <p:nvSpPr>
          <p:cNvPr id="87" name="CustomShape 36"/>
          <p:cNvSpPr/>
          <p:nvPr/>
        </p:nvSpPr>
        <p:spPr>
          <a:xfrm>
            <a:off x="11551320" y="26263800"/>
            <a:ext cx="8546760" cy="50756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D320"/>
            </a:solidFill>
            <a:round/>
          </a:ln>
        </p:spPr>
      </p:sp>
      <p:sp>
        <p:nvSpPr>
          <p:cNvPr id="88" name="CustomShape 37"/>
          <p:cNvSpPr/>
          <p:nvPr/>
        </p:nvSpPr>
        <p:spPr>
          <a:xfrm>
            <a:off x="15556860" y="24665460"/>
            <a:ext cx="2536200" cy="1661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B0304"/>
          </a:solidFill>
          <a:ln w="25560">
            <a:solidFill>
              <a:srgbClr val="000000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Results</a:t>
            </a:r>
            <a:endParaRPr/>
          </a:p>
        </p:txBody>
      </p:sp>
      <p:pic>
        <p:nvPicPr>
          <p:cNvPr id="89" name="Picture 88"/>
          <p:cNvPicPr/>
          <p:nvPr/>
        </p:nvPicPr>
        <p:blipFill>
          <a:blip r:embed="rId15"/>
          <a:stretch>
            <a:fillRect/>
          </a:stretch>
        </p:blipFill>
        <p:spPr>
          <a:xfrm>
            <a:off x="630720" y="1554480"/>
            <a:ext cx="2752200" cy="2904480"/>
          </a:xfrm>
          <a:prstGeom prst="rect">
            <a:avLst/>
          </a:prstGeom>
        </p:spPr>
      </p:pic>
      <p:pic>
        <p:nvPicPr>
          <p:cNvPr id="90" name="Picture 89"/>
          <p:cNvPicPr/>
          <p:nvPr/>
        </p:nvPicPr>
        <p:blipFill>
          <a:blip r:embed="rId16"/>
          <a:stretch>
            <a:fillRect/>
          </a:stretch>
        </p:blipFill>
        <p:spPr>
          <a:xfrm>
            <a:off x="16824960" y="2390760"/>
            <a:ext cx="3477240" cy="1266480"/>
          </a:xfrm>
          <a:prstGeom prst="rect">
            <a:avLst/>
          </a:prstGeom>
        </p:spPr>
      </p:pic>
      <p:sp>
        <p:nvSpPr>
          <p:cNvPr id="91" name="CustomShape 38"/>
          <p:cNvSpPr/>
          <p:nvPr/>
        </p:nvSpPr>
        <p:spPr>
          <a:xfrm>
            <a:off x="1371420" y="511920"/>
            <a:ext cx="17921880" cy="187884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CC00"/>
                </a:solidFill>
                <a:latin typeface="Arial"/>
                <a:ea typeface="DejaVu Sans"/>
              </a:rPr>
              <a:t>Lunar Exploration Web and Mobile Applications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CC00"/>
                </a:solidFill>
                <a:latin typeface="Arial"/>
                <a:ea typeface="DejaVu Sans"/>
              </a:rPr>
              <a:t>Lunar Mapping and Modeling Portal Android Application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CC00"/>
                </a:solidFill>
                <a:latin typeface="Arial"/>
                <a:ea typeface="DejaVu Sans"/>
              </a:rPr>
              <a:t>(LMMPAA)</a:t>
            </a:r>
            <a:endParaRPr dirty="0"/>
          </a:p>
        </p:txBody>
      </p:sp>
      <p:sp>
        <p:nvSpPr>
          <p:cNvPr id="93" name="CustomShape 40"/>
          <p:cNvSpPr/>
          <p:nvPr/>
        </p:nvSpPr>
        <p:spPr>
          <a:xfrm>
            <a:off x="4150080" y="25146000"/>
            <a:ext cx="1218240" cy="429840"/>
          </a:xfrm>
          <a:prstGeom prst="rect">
            <a:avLst/>
          </a:prstGeom>
          <a:noFill/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DejaVu Sans"/>
              </a:rPr>
              <a:t>Design</a:t>
            </a:r>
            <a:endParaRPr/>
          </a:p>
        </p:txBody>
      </p:sp>
      <p:pic>
        <p:nvPicPr>
          <p:cNvPr id="99" name="Picture 1"/>
          <p:cNvPicPr/>
          <p:nvPr/>
        </p:nvPicPr>
        <p:blipFill>
          <a:blip r:embed="rId17"/>
          <a:stretch>
            <a:fillRect/>
          </a:stretch>
        </p:blipFill>
        <p:spPr>
          <a:xfrm>
            <a:off x="10270500" y="13036500"/>
            <a:ext cx="2792160" cy="3952800"/>
          </a:xfrm>
          <a:prstGeom prst="rect">
            <a:avLst/>
          </a:prstGeom>
        </p:spPr>
      </p:pic>
      <p:pic>
        <p:nvPicPr>
          <p:cNvPr id="2" name="Picture 1" descr="MoonTours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60" y="26894607"/>
            <a:ext cx="2965320" cy="2941113"/>
          </a:xfrm>
          <a:prstGeom prst="rect">
            <a:avLst/>
          </a:prstGeom>
        </p:spPr>
      </p:pic>
      <p:pic>
        <p:nvPicPr>
          <p:cNvPr id="3" name="Picture 2" descr="google_play_logo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60" y="26310640"/>
            <a:ext cx="4412840" cy="4412840"/>
          </a:xfrm>
          <a:prstGeom prst="rect">
            <a:avLst/>
          </a:prstGeom>
        </p:spPr>
      </p:pic>
      <p:pic>
        <p:nvPicPr>
          <p:cNvPr id="4" name="Picture 3" descr="android_phone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890" y="7325700"/>
            <a:ext cx="2302140" cy="2799900"/>
          </a:xfrm>
          <a:prstGeom prst="rect">
            <a:avLst/>
          </a:prstGeom>
        </p:spPr>
      </p:pic>
      <p:pic>
        <p:nvPicPr>
          <p:cNvPr id="5" name="Picture 4" descr="android_tablet.pn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900" y="8168972"/>
            <a:ext cx="2626000" cy="1956628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3573210" y="24467097"/>
            <a:ext cx="2461830" cy="1645143"/>
          </a:xfrm>
          <a:prstGeom prst="upArrow">
            <a:avLst/>
          </a:prstGeom>
          <a:solidFill>
            <a:srgbClr val="FB03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Design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6" name="CustomShape 15"/>
          <p:cNvSpPr/>
          <p:nvPr/>
        </p:nvSpPr>
        <p:spPr>
          <a:xfrm>
            <a:off x="15440400" y="26243280"/>
            <a:ext cx="5041800" cy="749160"/>
          </a:xfrm>
          <a:prstGeom prst="rect">
            <a:avLst/>
          </a:prstGeom>
          <a:noFill/>
        </p:spPr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D320"/>
                </a:solidFill>
                <a:latin typeface="Arial"/>
                <a:ea typeface="Numans"/>
              </a:rPr>
              <a:t>App</a:t>
            </a:r>
            <a:endParaRPr dirty="0">
              <a:solidFill>
                <a:srgbClr val="FFD32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318</Words>
  <Application>Microsoft Macintosh PowerPoint</Application>
  <PresentationFormat>Custom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Alvaro</cp:lastModifiedBy>
  <cp:revision>14</cp:revision>
  <dcterms:modified xsi:type="dcterms:W3CDTF">2014-05-22T07:18:37Z</dcterms:modified>
</cp:coreProperties>
</file>