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6858000" cx="9144000"/>
  <p:notesSz cx="6858000" cy="9144000"/>
  <p:embeddedFontLst>
    <p:embeddedFont>
      <p:font typeface="Roboto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51" roundtripDataSignature="AMtx7mgZAOKQEdOOqntbi1dKfo1cvdbM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bold.fntdata"/><Relationship Id="rId47" Type="http://schemas.openxmlformats.org/officeDocument/2006/relationships/font" Target="fonts/Roboto-regular.fntdata"/><Relationship Id="rId49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customschemas.google.com/relationships/presentationmetadata" Target="metadata"/><Relationship Id="rId5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cfbd26e0ab_15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cfbd26e0ab_15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cfbd26e0ab_15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fadb11557_6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cfadb11557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cfadb11557_6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fadb11557_8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cfadb11557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cfadb11557_8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cfadb11557_8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cfadb11557_8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gcfadb11557_8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cfadb11557_6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gcfadb11557_6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cfadb11557_6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fadb11557_8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cfadb11557_8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cfadb11557_8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cfadb11557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cfadb1155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gcfadb11557_2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276c78d1c8_1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276c78d1c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1276c78d1c8_1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30fc84eea_3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1030fc84eea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1030fc84eea_3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cfadb11557_2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cfadb11557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gcfadb11557_2_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fbd26e0ab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" name="Google Shape;64;gcfbd26e0ab_1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25f31e760d_3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25f31e760d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125f31e760d_3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1b70240dab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1b70240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11b70240dab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1b70240dab_0_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1b70240da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11b70240dab_0_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25f31e760d_3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25f31e760d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125f31e760d_3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1b70240da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1b70240d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11b70240da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25f83e984c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25f83e984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125f83e984c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262d95359b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1262d9535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5" name="Google Shape;385;g1262d95359b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276c78d1c8_3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276c78d1c8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1276c78d1c8_3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050a98578f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g1050a98578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0" name="Google Shape;400;g1050a98578f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cfbd26e0ab_5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cfbd26e0ab_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8" name="Google Shape;408;gcfbd26e0ab_5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dd82f75c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104dd82f75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104dd82f75c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27b457d16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27b457d1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127b457d16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25f83e984c_6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25f83e984c_6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125f83e984c_6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25f83e984c_6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g125f83e984c_6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2" name="Google Shape;432;g125f83e984c_6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2287e8e88f_2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g12287e8e88f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0" name="Google Shape;440;g12287e8e88f_2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03b590cef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5" name="Google Shape;445;g103b590cef9_0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2287e8e88f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g12287e8e88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3" name="Google Shape;453;g12287e8e88f_2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2287e8e88f_2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2287e8e88f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12287e8e88f_2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cfadb11557_2_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6" name="Google Shape;466;gcfadb11557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7" name="Google Shape;467;gcfadb11557_2_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050a98578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g1050a9857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3" name="Google Shape;473;g1050a98578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25f83e984c_4_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25f83e984c_4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g125f83e984c_4_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4dd82f75c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104dd82f75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g104dd82f75c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25f83e984c_4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25f83e984c_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g125f83e984c_4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8" name="Google Shape;49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30fc84eea_1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1030fc84eea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general description of project. b4 jumping into technical details, what is said project, what does it do, show a picture, of a sat and ground system and how they communicate. protect Satellite against malicious attacks. protect sat system against malicious attack. bigger picture at the beginning</a:t>
            </a:r>
            <a:endParaRPr/>
          </a:p>
        </p:txBody>
      </p:sp>
      <p:sp>
        <p:nvSpPr>
          <p:cNvPr id="162" name="Google Shape;162;g1030fc84eea_1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fadb11557_2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cfadb11557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cfadb11557_2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2fde96578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102fde9657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102fde96578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517a598c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10517a598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10517a598c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2fde9657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102fde965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102fde96578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>
  <p:cSld name="제목 및 내용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2"/>
          <p:cNvSpPr txBox="1"/>
          <p:nvPr>
            <p:ph idx="10" type="dt"/>
          </p:nvPr>
        </p:nvSpPr>
        <p:spPr>
          <a:xfrm>
            <a:off x="457200" y="6500834"/>
            <a:ext cx="2133600" cy="2206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1" type="ftr"/>
          </p:nvPr>
        </p:nvSpPr>
        <p:spPr>
          <a:xfrm>
            <a:off x="3124200" y="6500834"/>
            <a:ext cx="2895600" cy="2206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6553200" y="6500834"/>
            <a:ext cx="2133600" cy="2206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2"/>
          <p:cNvSpPr txBox="1"/>
          <p:nvPr>
            <p:ph idx="1" type="body"/>
          </p:nvPr>
        </p:nvSpPr>
        <p:spPr>
          <a:xfrm>
            <a:off x="395536" y="1196752"/>
            <a:ext cx="8402525" cy="5169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i="1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i="1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i="1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i="1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i="1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type="title"/>
          </p:nvPr>
        </p:nvSpPr>
        <p:spPr>
          <a:xfrm>
            <a:off x="179512" y="87429"/>
            <a:ext cx="7661196" cy="796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  <a:defRPr b="1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>
  <p:cSld name="제목 슬라이드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8"/>
          <p:cNvSpPr txBox="1"/>
          <p:nvPr>
            <p:ph idx="10" type="dt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8"/>
          <p:cNvSpPr txBox="1"/>
          <p:nvPr>
            <p:ph type="ctrTitle"/>
          </p:nvPr>
        </p:nvSpPr>
        <p:spPr>
          <a:xfrm>
            <a:off x="457200" y="2393830"/>
            <a:ext cx="8229600" cy="11071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400"/>
              <a:buFont typeface="Gulimche"/>
              <a:buNone/>
              <a:defRPr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구역 머리글">
  <p:cSld name="구역 머리글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0"/>
          <p:cNvSpPr txBox="1"/>
          <p:nvPr>
            <p:ph idx="10" type="dt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빈 화면" type="blank">
  <p:cSld name="BLANK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/>
          <p:nvPr>
            <p:ph idx="10" type="dt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1" type="ftr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사용자 지정 레이아웃">
  <p:cSld name="1_사용자 지정 레이아웃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3"/>
          <p:cNvSpPr txBox="1"/>
          <p:nvPr>
            <p:ph idx="10" type="dt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1" type="ftr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2" type="sldNum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13"/>
          <p:cNvSpPr txBox="1"/>
          <p:nvPr>
            <p:ph type="ctrTitle"/>
          </p:nvPr>
        </p:nvSpPr>
        <p:spPr>
          <a:xfrm>
            <a:off x="1927149" y="2708921"/>
            <a:ext cx="5289702" cy="1296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7000"/>
              <a:buFont typeface="Gulimche"/>
              <a:buNone/>
              <a:defRPr sz="7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사용자 지정 레이아웃">
  <p:cSld name="사용자 지정 레이아웃"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/>
          <p:nvPr>
            <p:ph type="title"/>
          </p:nvPr>
        </p:nvSpPr>
        <p:spPr>
          <a:xfrm>
            <a:off x="179512" y="87429"/>
            <a:ext cx="7661196" cy="796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  <a:defRPr b="1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95536" y="1196752"/>
            <a:ext cx="8402525" cy="5169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i="1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i="1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i="1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i="1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i="1" sz="1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cfadb11557_12_50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3" name="Google Shape;53;gcfadb11557_12_50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" name="Google Shape;54;gcfadb11557_12_5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Malgun Gothic"/>
              <a:buNone/>
              <a:defRPr b="0" i="0" sz="35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35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21.png"/><Relationship Id="rId5" Type="http://schemas.openxmlformats.org/officeDocument/2006/relationships/image" Target="../media/image29.png"/><Relationship Id="rId6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Relationship Id="rId4" Type="http://schemas.openxmlformats.org/officeDocument/2006/relationships/image" Target="../media/image49.png"/><Relationship Id="rId5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4" Type="http://schemas.openxmlformats.org/officeDocument/2006/relationships/image" Target="../media/image33.png"/><Relationship Id="rId5" Type="http://schemas.openxmlformats.org/officeDocument/2006/relationships/image" Target="../media/image35.png"/><Relationship Id="rId6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3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drive.google.com/file/d/1Mhkvo71prB5XRop0JCMhyA2iW_03XQvS/view" TargetMode="External"/><Relationship Id="rId4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3.png"/><Relationship Id="rId4" Type="http://schemas.openxmlformats.org/officeDocument/2006/relationships/image" Target="../media/image41.png"/><Relationship Id="rId5" Type="http://schemas.openxmlformats.org/officeDocument/2006/relationships/image" Target="../media/image3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drive.google.com/file/d/1cYpo06RT8TQUl5pGsO-D2-HFTAZEYFj0/view" TargetMode="External"/><Relationship Id="rId4" Type="http://schemas.openxmlformats.org/officeDocument/2006/relationships/image" Target="../media/image1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8.jpg"/><Relationship Id="rId4" Type="http://schemas.openxmlformats.org/officeDocument/2006/relationships/image" Target="../media/image45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3.gif"/><Relationship Id="rId5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ctrTitle"/>
          </p:nvPr>
        </p:nvSpPr>
        <p:spPr>
          <a:xfrm>
            <a:off x="457200" y="2393830"/>
            <a:ext cx="8229600" cy="11071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400"/>
              <a:buFont typeface="Gulimche"/>
              <a:buNone/>
            </a:pPr>
            <a:r>
              <a:rPr lang="en-US" sz="3000"/>
              <a:t>Satellite Anomaly Inject &amp; Detection (SAID) Testbed</a:t>
            </a:r>
            <a:endParaRPr sz="3000"/>
          </a:p>
        </p:txBody>
      </p:sp>
      <p:sp>
        <p:nvSpPr>
          <p:cNvPr id="61" name="Google Shape;61;p1"/>
          <p:cNvSpPr/>
          <p:nvPr/>
        </p:nvSpPr>
        <p:spPr>
          <a:xfrm>
            <a:off x="1377625" y="3326824"/>
            <a:ext cx="6388800" cy="14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Powered by CSULA &amp; Aerospace Corporation</a:t>
            </a:r>
            <a:endParaRPr b="0" i="0" sz="10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Advisor: Zilong Ye</a:t>
            </a:r>
            <a:endParaRPr b="0" i="0" sz="10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April 27th, </a:t>
            </a:r>
            <a:r>
              <a:rPr b="0" i="0" lang="en-US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202</a:t>
            </a:r>
            <a:r>
              <a:rPr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0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cfbd26e0ab_15_7"/>
          <p:cNvSpPr txBox="1"/>
          <p:nvPr>
            <p:ph idx="1" type="body"/>
          </p:nvPr>
        </p:nvSpPr>
        <p:spPr>
          <a:xfrm>
            <a:off x="395525" y="1196750"/>
            <a:ext cx="8402400" cy="3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00"/>
              <a:buChar char="●"/>
            </a:pPr>
            <a:r>
              <a:rPr b="1" i="0" lang="en-US" sz="1800"/>
              <a:t>Open Satellite Kit runs on Ubuntu Linux</a:t>
            </a:r>
            <a:endParaRPr b="1" i="0" sz="180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i="0" lang="en-US"/>
              <a:t>Have installed Oracle VM VirtualBox, a virtual machine set up with Ubuntu Linux to run </a:t>
            </a:r>
            <a:endParaRPr i="0"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/>
          </a:p>
          <a:p>
            <a:pPr indent="-3429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00"/>
              <a:buChar char="●"/>
            </a:pPr>
            <a:r>
              <a:rPr b="1" i="0" lang="en-US" sz="1800"/>
              <a:t>Programming languages used in Open Satellite Kit:</a:t>
            </a:r>
            <a:endParaRPr b="1" i="0" sz="1800"/>
          </a:p>
          <a:p>
            <a:pPr indent="0" lvl="0" marL="914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/>
          </a:p>
        </p:txBody>
      </p:sp>
      <p:sp>
        <p:nvSpPr>
          <p:cNvPr id="210" name="Google Shape;210;gcfbd26e0ab_15_7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OSK - Tomas Velarde </a:t>
            </a:r>
            <a:endParaRPr/>
          </a:p>
        </p:txBody>
      </p:sp>
      <p:pic>
        <p:nvPicPr>
          <p:cNvPr id="211" name="Google Shape;211;gcfbd26e0ab_15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8550" y="4400526"/>
            <a:ext cx="6526583" cy="267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cfbd26e0ab_15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5050" y="1883950"/>
            <a:ext cx="3300573" cy="18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cfadb11557_6_0"/>
          <p:cNvSpPr txBox="1"/>
          <p:nvPr>
            <p:ph idx="1" type="body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What is COSMOS? 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i="0" lang="en-US"/>
              <a:t>A command and control platform </a:t>
            </a:r>
            <a:endParaRPr i="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i="0" lang="en-US"/>
              <a:t>Open-source ground system</a:t>
            </a:r>
            <a:endParaRPr i="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i="0" lang="en-US"/>
              <a:t>The primary OSK user interface </a:t>
            </a:r>
            <a:endParaRPr i="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What is it used for? 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i="0" lang="en-US"/>
              <a:t>To communicate with the satellite </a:t>
            </a:r>
            <a:endParaRPr i="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i="0" lang="en-US"/>
              <a:t>Monitor the performance and health </a:t>
            </a:r>
            <a:endParaRPr i="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i="0" lang="en-US"/>
              <a:t>Display the data </a:t>
            </a:r>
            <a:endParaRPr i="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What is it used with? 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i="0" lang="en-US"/>
              <a:t>Test equipment</a:t>
            </a:r>
            <a:endParaRPr i="0"/>
          </a:p>
          <a:p>
            <a:pPr indent="0" lvl="0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/>
          </a:p>
          <a:p>
            <a:pPr indent="-330200" lvl="1" marL="914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○"/>
            </a:pPr>
            <a:r>
              <a:rPr i="0" lang="en-US"/>
              <a:t>Development boards </a:t>
            </a:r>
            <a:endParaRPr i="0"/>
          </a:p>
          <a:p>
            <a:pPr indent="0" lvl="0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/>
          </a:p>
          <a:p>
            <a:pPr indent="-330200" lvl="1" marL="914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○"/>
            </a:pPr>
            <a:r>
              <a:rPr i="0" lang="en-US"/>
              <a:t>Satellites </a:t>
            </a:r>
            <a:endParaRPr i="0"/>
          </a:p>
        </p:txBody>
      </p:sp>
      <p:sp>
        <p:nvSpPr>
          <p:cNvPr id="219" name="Google Shape;219;gcfadb11557_6_0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Cosmos - Jae Lee </a:t>
            </a:r>
            <a:endParaRPr/>
          </a:p>
        </p:txBody>
      </p:sp>
      <p:pic>
        <p:nvPicPr>
          <p:cNvPr id="220" name="Google Shape;220;gcfadb11557_6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4563" y="20330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cfadb11557_8_0"/>
          <p:cNvSpPr txBox="1"/>
          <p:nvPr>
            <p:ph idx="1" type="body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i="0" lang="en-US"/>
              <a:t>Target </a:t>
            </a:r>
            <a:endParaRPr i="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i="0" lang="en-US"/>
              <a:t>Destination for commands </a:t>
            </a:r>
            <a:endParaRPr i="0"/>
          </a:p>
          <a:p>
            <a:pPr indent="0" lvl="0" marL="13716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/>
          </a:p>
          <a:p>
            <a:pPr indent="-3302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i="0" lang="en-US"/>
              <a:t>Tools </a:t>
            </a:r>
            <a:endParaRPr i="0"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i="0" lang="en-US"/>
              <a:t>The Launcher screen consists of tools</a:t>
            </a:r>
            <a:endParaRPr i="0"/>
          </a:p>
        </p:txBody>
      </p:sp>
      <p:sp>
        <p:nvSpPr>
          <p:cNvPr id="227" name="Google Shape;227;gcfadb11557_8_0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Navigating COSMOS - Jae Lee </a:t>
            </a:r>
            <a:endParaRPr/>
          </a:p>
        </p:txBody>
      </p:sp>
      <p:pic>
        <p:nvPicPr>
          <p:cNvPr id="228" name="Google Shape;228;gcfadb11557_8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00" y="1119500"/>
            <a:ext cx="4576025" cy="2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cfadb11557_8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5225" y="1263825"/>
            <a:ext cx="1810125" cy="433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fadb11557_8_10"/>
          <p:cNvSpPr txBox="1"/>
          <p:nvPr>
            <p:ph idx="1" type="body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Command &amp; Telemetry server tool 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i="0" lang="en-US"/>
              <a:t>Overview of all the connections in the system</a:t>
            </a:r>
            <a:endParaRPr i="0"/>
          </a:p>
        </p:txBody>
      </p:sp>
      <p:sp>
        <p:nvSpPr>
          <p:cNvPr id="236" name="Google Shape;236;gcfadb11557_8_10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COSMOS Tool - Jae Lee </a:t>
            </a:r>
            <a:endParaRPr/>
          </a:p>
        </p:txBody>
      </p:sp>
      <p:pic>
        <p:nvPicPr>
          <p:cNvPr id="237" name="Google Shape;237;gcfadb11557_8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160" y="2368848"/>
            <a:ext cx="7231124" cy="3092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cfadb11557_6_6"/>
          <p:cNvSpPr txBox="1"/>
          <p:nvPr>
            <p:ph idx="1" type="body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Denial of Service (DOS) Injection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/>
          </a:p>
        </p:txBody>
      </p:sp>
      <p:sp>
        <p:nvSpPr>
          <p:cNvPr id="244" name="Google Shape;244;gcfadb11557_6_6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Using COSMOS - Jae Lee</a:t>
            </a:r>
            <a:endParaRPr/>
          </a:p>
        </p:txBody>
      </p:sp>
      <p:pic>
        <p:nvPicPr>
          <p:cNvPr id="245" name="Google Shape;245;gcfadb11557_6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3499" y="2024662"/>
            <a:ext cx="4483275" cy="35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cfadb11557_8_19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Using COSMOS (cont.) - Jae Lee </a:t>
            </a:r>
            <a:endParaRPr/>
          </a:p>
        </p:txBody>
      </p:sp>
      <p:pic>
        <p:nvPicPr>
          <p:cNvPr id="252" name="Google Shape;252;gcfadb11557_8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7523" y="2414175"/>
            <a:ext cx="6688976" cy="301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cfadb11557_8_19"/>
          <p:cNvSpPr txBox="1"/>
          <p:nvPr/>
        </p:nvSpPr>
        <p:spPr>
          <a:xfrm>
            <a:off x="843825" y="1196700"/>
            <a:ext cx="7661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1" lang="en-US" sz="16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Denial of Service (DOS) Detection</a:t>
            </a:r>
            <a:endParaRPr b="0" i="0" sz="14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cfadb11557_2_0"/>
          <p:cNvSpPr txBox="1"/>
          <p:nvPr/>
        </p:nvSpPr>
        <p:spPr>
          <a:xfrm>
            <a:off x="2166300" y="3228900"/>
            <a:ext cx="481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0" name="Google Shape;260;gcfadb11557_2_0"/>
          <p:cNvSpPr txBox="1"/>
          <p:nvPr/>
        </p:nvSpPr>
        <p:spPr>
          <a:xfrm>
            <a:off x="2166300" y="2714550"/>
            <a:ext cx="481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Denial of Service</a:t>
            </a:r>
            <a:endParaRPr b="0" i="0" sz="30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276c78d1c8_1_4"/>
          <p:cNvSpPr txBox="1"/>
          <p:nvPr>
            <p:ph idx="1" type="body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Attacker floods server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Server is unable to respond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Intended user unable to use server.</a:t>
            </a:r>
            <a:endParaRPr/>
          </a:p>
        </p:txBody>
      </p:sp>
      <p:sp>
        <p:nvSpPr>
          <p:cNvPr id="267" name="Google Shape;267;g1276c78d1c8_1_4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DDOS?</a:t>
            </a:r>
            <a:endParaRPr/>
          </a:p>
        </p:txBody>
      </p:sp>
      <p:pic>
        <p:nvPicPr>
          <p:cNvPr id="268" name="Google Shape;268;g1276c78d1c8_1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25" y="1196750"/>
            <a:ext cx="4300725" cy="305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30fc84eea_3_0"/>
          <p:cNvSpPr txBox="1"/>
          <p:nvPr>
            <p:ph idx="1" type="body"/>
          </p:nvPr>
        </p:nvSpPr>
        <p:spPr>
          <a:xfrm>
            <a:off x="454011" y="1196752"/>
            <a:ext cx="8402400" cy="51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Injection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injects a syn flood attack</a:t>
            </a:r>
            <a:endParaRPr/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happens for 8 seconds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Demonstration</a:t>
            </a:r>
            <a:endParaRPr/>
          </a:p>
        </p:txBody>
      </p:sp>
      <p:sp>
        <p:nvSpPr>
          <p:cNvPr id="275" name="Google Shape;275;g1030fc84eea_3_0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Injection Model DDOS - Dearo</a:t>
            </a:r>
            <a:endParaRPr/>
          </a:p>
        </p:txBody>
      </p:sp>
      <p:pic>
        <p:nvPicPr>
          <p:cNvPr id="276" name="Google Shape;276;g1030fc84eea_3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25" y="4246725"/>
            <a:ext cx="413937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1030fc84eea_3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425" y="4246725"/>
            <a:ext cx="3633625" cy="19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1030fc84eea_3_0"/>
          <p:cNvSpPr/>
          <p:nvPr/>
        </p:nvSpPr>
        <p:spPr>
          <a:xfrm>
            <a:off x="3813300" y="5401075"/>
            <a:ext cx="225600" cy="4002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1030fc84eea_3_0"/>
          <p:cNvSpPr txBox="1"/>
          <p:nvPr/>
        </p:nvSpPr>
        <p:spPr>
          <a:xfrm>
            <a:off x="3566850" y="5801275"/>
            <a:ext cx="71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80" name="Google Shape;280;g1030fc84eea_3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003636"/>
            <a:ext cx="9143999" cy="1880804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1030fc84eea_3_0"/>
          <p:cNvSpPr txBox="1"/>
          <p:nvPr/>
        </p:nvSpPr>
        <p:spPr>
          <a:xfrm>
            <a:off x="0" y="3934375"/>
            <a:ext cx="67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Step1:</a:t>
            </a:r>
            <a:endParaRPr b="0" i="0" sz="14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2" name="Google Shape;282;g1030fc84eea_3_0"/>
          <p:cNvSpPr txBox="1"/>
          <p:nvPr/>
        </p:nvSpPr>
        <p:spPr>
          <a:xfrm>
            <a:off x="4644425" y="3934375"/>
            <a:ext cx="94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Final:</a:t>
            </a:r>
            <a:endParaRPr b="0" i="0" sz="14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83" name="Google Shape;283;g1030fc84eea_3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500" y="5715000"/>
            <a:ext cx="291465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cfadb11557_2_20"/>
          <p:cNvSpPr txBox="1"/>
          <p:nvPr>
            <p:ph idx="1" type="body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Detection Of DOS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90" name="Google Shape;290;gcfadb11557_2_20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Old Model Of DDOS (cont.) - Dearo</a:t>
            </a:r>
            <a:endParaRPr/>
          </a:p>
        </p:txBody>
      </p:sp>
      <p:pic>
        <p:nvPicPr>
          <p:cNvPr id="291" name="Google Shape;291;gcfadb11557_2_20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3088" y="4170441"/>
            <a:ext cx="3119574" cy="1928925"/>
          </a:xfrm>
          <a:prstGeom prst="rect">
            <a:avLst/>
          </a:prstGeom>
          <a:noFill/>
          <a:ln>
            <a:noFill/>
          </a:ln>
          <a:effectLst>
            <a:outerShdw blurRad="1028700" rotWithShape="0" algn="bl" dir="21540000" dist="9525">
              <a:srgbClr val="0B5394">
                <a:alpha val="19000"/>
              </a:srgbClr>
            </a:outerShdw>
          </a:effectLst>
        </p:spPr>
      </p:pic>
      <p:pic>
        <p:nvPicPr>
          <p:cNvPr id="292" name="Google Shape;292;gcfadb11557_2_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24" y="1470800"/>
            <a:ext cx="3908775" cy="18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cfadb11557_2_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527" y="3344998"/>
            <a:ext cx="7255926" cy="7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fbd26e0ab_12_0"/>
          <p:cNvSpPr txBox="1"/>
          <p:nvPr/>
        </p:nvSpPr>
        <p:spPr>
          <a:xfrm rot="1902515">
            <a:off x="61133" y="3810492"/>
            <a:ext cx="2283679" cy="5540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 b="1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" name="Google Shape;67;gcfbd26e0ab_12_0"/>
          <p:cNvGrpSpPr/>
          <p:nvPr/>
        </p:nvGrpSpPr>
        <p:grpSpPr>
          <a:xfrm>
            <a:off x="4151779" y="719214"/>
            <a:ext cx="3325034" cy="861837"/>
            <a:chOff x="4178439" y="722823"/>
            <a:chExt cx="3461414" cy="794100"/>
          </a:xfrm>
        </p:grpSpPr>
        <p:sp>
          <p:nvSpPr>
            <p:cNvPr id="68" name="Google Shape;68;gcfbd26e0ab_12_0"/>
            <p:cNvSpPr txBox="1"/>
            <p:nvPr/>
          </p:nvSpPr>
          <p:spPr>
            <a:xfrm>
              <a:off x="4686953" y="998073"/>
              <a:ext cx="29529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Project and Team Introduction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gcfbd26e0ab_12_0"/>
            <p:cNvSpPr txBox="1"/>
            <p:nvPr/>
          </p:nvSpPr>
          <p:spPr>
            <a:xfrm>
              <a:off x="4686954" y="1121823"/>
              <a:ext cx="28137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909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gcfbd26e0ab_12_0"/>
            <p:cNvSpPr txBox="1"/>
            <p:nvPr/>
          </p:nvSpPr>
          <p:spPr>
            <a:xfrm>
              <a:off x="4178439" y="722823"/>
              <a:ext cx="508500" cy="7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US" sz="2500" u="none" cap="none" strike="noStrike">
                  <a:solidFill>
                    <a:srgbClr val="32C6FF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b="1" i="0" sz="2500" u="none" cap="none" strike="noStrike">
                <a:solidFill>
                  <a:srgbClr val="32C6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71;gcfbd26e0ab_12_0"/>
          <p:cNvGrpSpPr/>
          <p:nvPr/>
        </p:nvGrpSpPr>
        <p:grpSpPr>
          <a:xfrm>
            <a:off x="3464978" y="2539897"/>
            <a:ext cx="3457969" cy="928288"/>
            <a:chOff x="3551561" y="2523198"/>
            <a:chExt cx="3599801" cy="855328"/>
          </a:xfrm>
        </p:grpSpPr>
        <p:sp>
          <p:nvSpPr>
            <p:cNvPr id="72" name="Google Shape;72;gcfbd26e0ab_12_0"/>
            <p:cNvSpPr txBox="1"/>
            <p:nvPr/>
          </p:nvSpPr>
          <p:spPr>
            <a:xfrm>
              <a:off x="4003462" y="2620501"/>
              <a:ext cx="31479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Denial of Service &amp; Single Bit Error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gcfbd26e0ab_12_0"/>
            <p:cNvSpPr txBox="1"/>
            <p:nvPr/>
          </p:nvSpPr>
          <p:spPr>
            <a:xfrm>
              <a:off x="4003463" y="2936327"/>
              <a:ext cx="2813700" cy="44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909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Implementation Models</a:t>
              </a:r>
              <a:r>
                <a:rPr b="0" i="0" lang="en-US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909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gcfbd26e0ab_12_0"/>
            <p:cNvSpPr txBox="1"/>
            <p:nvPr/>
          </p:nvSpPr>
          <p:spPr>
            <a:xfrm>
              <a:off x="3551561" y="2523198"/>
              <a:ext cx="508500" cy="7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US" sz="2500" u="none" cap="none" strike="noStrike">
                  <a:solidFill>
                    <a:srgbClr val="32C6FF"/>
                  </a:solidFill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b="1" i="0" sz="2500" u="none" cap="none" strike="noStrike">
                <a:solidFill>
                  <a:srgbClr val="32C6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gcfbd26e0ab_12_0"/>
          <p:cNvGrpSpPr/>
          <p:nvPr/>
        </p:nvGrpSpPr>
        <p:grpSpPr>
          <a:xfrm>
            <a:off x="2745976" y="4521479"/>
            <a:ext cx="3338909" cy="861837"/>
            <a:chOff x="2891161" y="4323456"/>
            <a:chExt cx="3475858" cy="794100"/>
          </a:xfrm>
        </p:grpSpPr>
        <p:sp>
          <p:nvSpPr>
            <p:cNvPr id="76" name="Google Shape;76;gcfbd26e0ab_12_0"/>
            <p:cNvSpPr txBox="1"/>
            <p:nvPr/>
          </p:nvSpPr>
          <p:spPr>
            <a:xfrm>
              <a:off x="3414119" y="4414920"/>
              <a:ext cx="29529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Conclusion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gcfbd26e0ab_12_0"/>
            <p:cNvSpPr txBox="1"/>
            <p:nvPr/>
          </p:nvSpPr>
          <p:spPr>
            <a:xfrm>
              <a:off x="3399676" y="4756709"/>
              <a:ext cx="2813700" cy="2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909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Summary and Q&amp;A</a:t>
              </a:r>
              <a:endPara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gcfbd26e0ab_12_0"/>
            <p:cNvSpPr txBox="1"/>
            <p:nvPr/>
          </p:nvSpPr>
          <p:spPr>
            <a:xfrm>
              <a:off x="2891161" y="4323456"/>
              <a:ext cx="508500" cy="7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US" sz="2500" u="none" cap="none" strike="noStrike">
                  <a:solidFill>
                    <a:srgbClr val="32C6FF"/>
                  </a:solidFill>
                  <a:latin typeface="Calibri"/>
                  <a:ea typeface="Calibri"/>
                  <a:cs typeface="Calibri"/>
                  <a:sym typeface="Calibri"/>
                </a:rPr>
                <a:t>05</a:t>
              </a:r>
              <a:endParaRPr b="1" i="0" sz="2500" u="none" cap="none" strike="noStrike">
                <a:solidFill>
                  <a:srgbClr val="32C6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79;gcfbd26e0ab_12_0"/>
          <p:cNvGrpSpPr/>
          <p:nvPr/>
        </p:nvGrpSpPr>
        <p:grpSpPr>
          <a:xfrm>
            <a:off x="3824300" y="1595781"/>
            <a:ext cx="3476792" cy="929081"/>
            <a:chOff x="3881769" y="1530518"/>
            <a:chExt cx="3452624" cy="856059"/>
          </a:xfrm>
        </p:grpSpPr>
        <p:sp>
          <p:nvSpPr>
            <p:cNvPr id="80" name="Google Shape;80;gcfbd26e0ab_12_0"/>
            <p:cNvSpPr txBox="1"/>
            <p:nvPr/>
          </p:nvSpPr>
          <p:spPr>
            <a:xfrm>
              <a:off x="4381493" y="1659254"/>
              <a:ext cx="29529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OSK/COSMOS Overview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gcfbd26e0ab_12_0"/>
            <p:cNvSpPr txBox="1"/>
            <p:nvPr/>
          </p:nvSpPr>
          <p:spPr>
            <a:xfrm>
              <a:off x="4381494" y="2002299"/>
              <a:ext cx="2813700" cy="2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909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Ground and Flight System walk through</a:t>
              </a:r>
              <a:endPara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gcfbd26e0ab_12_0"/>
            <p:cNvSpPr txBox="1"/>
            <p:nvPr/>
          </p:nvSpPr>
          <p:spPr>
            <a:xfrm>
              <a:off x="3881769" y="1592477"/>
              <a:ext cx="303000" cy="7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US" sz="2500" u="none" cap="none" strike="noStrike">
                  <a:solidFill>
                    <a:srgbClr val="32C6FF"/>
                  </a:solidFill>
                  <a:latin typeface="Calibri"/>
                  <a:ea typeface="Calibri"/>
                  <a:cs typeface="Calibri"/>
                  <a:sym typeface="Calibri"/>
                </a:rPr>
                <a:t>02</a:t>
              </a:r>
              <a:endParaRPr b="1" i="0" sz="2500" u="none" cap="none" strike="noStrike">
                <a:solidFill>
                  <a:srgbClr val="32C6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3" name="Google Shape;83;gcfbd26e0ab_12_0"/>
            <p:cNvCxnSpPr/>
            <p:nvPr/>
          </p:nvCxnSpPr>
          <p:spPr>
            <a:xfrm>
              <a:off x="4184800" y="1530518"/>
              <a:ext cx="2592600" cy="0"/>
            </a:xfrm>
            <a:prstGeom prst="straightConnector1">
              <a:avLst/>
            </a:prstGeom>
            <a:noFill/>
            <a:ln cap="rnd" cmpd="sng" w="9525">
              <a:solidFill>
                <a:schemeClr val="lt1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cxnSp>
        <p:nvCxnSpPr>
          <p:cNvPr id="84" name="Google Shape;84;gcfbd26e0ab_12_0"/>
          <p:cNvCxnSpPr/>
          <p:nvPr/>
        </p:nvCxnSpPr>
        <p:spPr>
          <a:xfrm>
            <a:off x="3839144" y="2539577"/>
            <a:ext cx="2822700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5" name="Google Shape;85;gcfbd26e0ab_12_0"/>
          <p:cNvCxnSpPr/>
          <p:nvPr/>
        </p:nvCxnSpPr>
        <p:spPr>
          <a:xfrm>
            <a:off x="3503999" y="3416511"/>
            <a:ext cx="2822700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86" name="Google Shape;86;gcfbd26e0ab_12_0"/>
          <p:cNvCxnSpPr/>
          <p:nvPr/>
        </p:nvCxnSpPr>
        <p:spPr>
          <a:xfrm>
            <a:off x="3109711" y="4427019"/>
            <a:ext cx="2822700" cy="0"/>
          </a:xfrm>
          <a:prstGeom prst="straightConnector1">
            <a:avLst/>
          </a:prstGeom>
          <a:noFill/>
          <a:ln cap="rnd" cmpd="sng" w="9525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87" name="Google Shape;87;gcfbd26e0ab_12_0"/>
          <p:cNvGrpSpPr/>
          <p:nvPr/>
        </p:nvGrpSpPr>
        <p:grpSpPr>
          <a:xfrm>
            <a:off x="3109702" y="3490839"/>
            <a:ext cx="3295009" cy="861837"/>
            <a:chOff x="3221361" y="3378519"/>
            <a:chExt cx="3430157" cy="794100"/>
          </a:xfrm>
        </p:grpSpPr>
        <p:sp>
          <p:nvSpPr>
            <p:cNvPr id="88" name="Google Shape;88;gcfbd26e0ab_12_0"/>
            <p:cNvSpPr txBox="1"/>
            <p:nvPr/>
          </p:nvSpPr>
          <p:spPr>
            <a:xfrm>
              <a:off x="3698619" y="3796638"/>
              <a:ext cx="2813700" cy="2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909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Goals and Issues in Development</a:t>
              </a:r>
              <a:endPara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gcfbd26e0ab_12_0"/>
            <p:cNvSpPr txBox="1"/>
            <p:nvPr/>
          </p:nvSpPr>
          <p:spPr>
            <a:xfrm>
              <a:off x="3221361" y="3378519"/>
              <a:ext cx="508500" cy="79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b="1" i="0" lang="en-US" sz="2500" u="none" cap="none" strike="noStrike">
                  <a:solidFill>
                    <a:srgbClr val="32C6FF"/>
                  </a:solidFill>
                  <a:latin typeface="Calibri"/>
                  <a:ea typeface="Calibri"/>
                  <a:cs typeface="Calibri"/>
                  <a:sym typeface="Calibri"/>
                </a:rPr>
                <a:t>04</a:t>
              </a:r>
              <a:endParaRPr b="1" i="0" sz="2500" u="none" cap="none" strike="noStrike">
                <a:solidFill>
                  <a:srgbClr val="32C6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gcfbd26e0ab_12_0"/>
            <p:cNvSpPr txBox="1"/>
            <p:nvPr/>
          </p:nvSpPr>
          <p:spPr>
            <a:xfrm>
              <a:off x="3698618" y="3498742"/>
              <a:ext cx="29529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Challenges &amp; Future Plans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25f31e760d_3_0"/>
          <p:cNvSpPr txBox="1"/>
          <p:nvPr>
            <p:ph idx="1" type="body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Detection Of DOS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Machine Learning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How?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Our process 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Lastly</a:t>
            </a:r>
            <a:endParaRPr/>
          </a:p>
        </p:txBody>
      </p:sp>
      <p:sp>
        <p:nvSpPr>
          <p:cNvPr id="300" name="Google Shape;300;g125f31e760d_3_0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</a:t>
            </a:r>
            <a:r>
              <a:rPr lang="en-US"/>
              <a:t>Detection</a:t>
            </a:r>
            <a:r>
              <a:rPr lang="en-US"/>
              <a:t> Model - Dearo</a:t>
            </a:r>
            <a:endParaRPr/>
          </a:p>
        </p:txBody>
      </p:sp>
      <p:pic>
        <p:nvPicPr>
          <p:cNvPr id="301" name="Google Shape;301;g125f31e760d_3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6363" y="1196756"/>
            <a:ext cx="3757630" cy="2614625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600000" dist="95250">
              <a:srgbClr val="0B5394">
                <a:alpha val="7000"/>
              </a:srgbClr>
            </a:outerShdw>
          </a:effectLst>
        </p:spPr>
      </p:pic>
      <p:pic>
        <p:nvPicPr>
          <p:cNvPr id="302" name="Google Shape;302;g125f31e760d_3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925" y="3383138"/>
            <a:ext cx="4946800" cy="7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125f31e760d_3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925" y="4574738"/>
            <a:ext cx="766762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125f31e760d_3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0275" y="1732175"/>
            <a:ext cx="436245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1b70240dab_0_7"/>
          <p:cNvSpPr txBox="1"/>
          <p:nvPr>
            <p:ph idx="1" type="body"/>
          </p:nvPr>
        </p:nvSpPr>
        <p:spPr>
          <a:xfrm>
            <a:off x="643201" y="6400102"/>
            <a:ext cx="7857600" cy="23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/>
              <a:t>Bytes</a:t>
            </a:r>
            <a:endParaRPr/>
          </a:p>
        </p:txBody>
      </p:sp>
      <p:sp>
        <p:nvSpPr>
          <p:cNvPr id="311" name="Google Shape;311;g11b70240dab_0_7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KNN Model</a:t>
            </a:r>
            <a:endParaRPr/>
          </a:p>
        </p:txBody>
      </p:sp>
      <p:sp>
        <p:nvSpPr>
          <p:cNvPr id="312" name="Google Shape;312;g11b70240dab_0_7"/>
          <p:cNvSpPr/>
          <p:nvPr/>
        </p:nvSpPr>
        <p:spPr>
          <a:xfrm>
            <a:off x="2406700" y="4745400"/>
            <a:ext cx="511200" cy="511200"/>
          </a:xfrm>
          <a:prstGeom prst="flowChartConnector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1b70240dab_0_7"/>
          <p:cNvSpPr/>
          <p:nvPr/>
        </p:nvSpPr>
        <p:spPr>
          <a:xfrm>
            <a:off x="2264175" y="3844275"/>
            <a:ext cx="511200" cy="511200"/>
          </a:xfrm>
          <a:prstGeom prst="flowChartConnector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11b70240dab_0_7"/>
          <p:cNvSpPr/>
          <p:nvPr/>
        </p:nvSpPr>
        <p:spPr>
          <a:xfrm>
            <a:off x="3169350" y="5256600"/>
            <a:ext cx="511200" cy="511200"/>
          </a:xfrm>
          <a:prstGeom prst="flowChartConnector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11b70240dab_0_7"/>
          <p:cNvSpPr/>
          <p:nvPr/>
        </p:nvSpPr>
        <p:spPr>
          <a:xfrm>
            <a:off x="4493200" y="4355475"/>
            <a:ext cx="511200" cy="5112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11b70240dab_0_7"/>
          <p:cNvSpPr/>
          <p:nvPr/>
        </p:nvSpPr>
        <p:spPr>
          <a:xfrm>
            <a:off x="3293150" y="3096475"/>
            <a:ext cx="511200" cy="5112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11b70240dab_0_7"/>
          <p:cNvSpPr/>
          <p:nvPr/>
        </p:nvSpPr>
        <p:spPr>
          <a:xfrm>
            <a:off x="3405300" y="3940200"/>
            <a:ext cx="511200" cy="5112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8" name="Google Shape;318;g11b70240dab_0_7"/>
          <p:cNvCxnSpPr/>
          <p:nvPr/>
        </p:nvCxnSpPr>
        <p:spPr>
          <a:xfrm flipH="1" rot="10800000">
            <a:off x="404675" y="1214000"/>
            <a:ext cx="21300" cy="514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9" name="Google Shape;319;g11b70240dab_0_7"/>
          <p:cNvCxnSpPr/>
          <p:nvPr/>
        </p:nvCxnSpPr>
        <p:spPr>
          <a:xfrm>
            <a:off x="404675" y="6368000"/>
            <a:ext cx="8072100" cy="3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0" name="Google Shape;320;g11b70240dab_0_7"/>
          <p:cNvSpPr/>
          <p:nvPr/>
        </p:nvSpPr>
        <p:spPr>
          <a:xfrm>
            <a:off x="7329400" y="2301100"/>
            <a:ext cx="511200" cy="5112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11b70240dab_0_7"/>
          <p:cNvSpPr/>
          <p:nvPr/>
        </p:nvSpPr>
        <p:spPr>
          <a:xfrm>
            <a:off x="6132425" y="1154325"/>
            <a:ext cx="511200" cy="5112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2" name="Google Shape;322;g11b70240dab_0_7"/>
          <p:cNvCxnSpPr>
            <a:stCxn id="313" idx="7"/>
            <a:endCxn id="317" idx="2"/>
          </p:cNvCxnSpPr>
          <p:nvPr/>
        </p:nvCxnSpPr>
        <p:spPr>
          <a:xfrm>
            <a:off x="2700511" y="3919139"/>
            <a:ext cx="7047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3" name="Google Shape;323;g11b70240dab_0_7"/>
          <p:cNvCxnSpPr>
            <a:stCxn id="316" idx="4"/>
            <a:endCxn id="317" idx="0"/>
          </p:cNvCxnSpPr>
          <p:nvPr/>
        </p:nvCxnSpPr>
        <p:spPr>
          <a:xfrm>
            <a:off x="3548750" y="3607675"/>
            <a:ext cx="112200" cy="33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4" name="Google Shape;324;g11b70240dab_0_7"/>
          <p:cNvCxnSpPr>
            <a:stCxn id="315" idx="2"/>
            <a:endCxn id="317" idx="5"/>
          </p:cNvCxnSpPr>
          <p:nvPr/>
        </p:nvCxnSpPr>
        <p:spPr>
          <a:xfrm rot="10800000">
            <a:off x="3841600" y="4376475"/>
            <a:ext cx="651600" cy="23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" name="Google Shape;325;g11b70240dab_0_7"/>
          <p:cNvCxnSpPr>
            <a:stCxn id="312" idx="7"/>
            <a:endCxn id="317" idx="3"/>
          </p:cNvCxnSpPr>
          <p:nvPr/>
        </p:nvCxnSpPr>
        <p:spPr>
          <a:xfrm flipH="1" rot="10800000">
            <a:off x="2843036" y="4376564"/>
            <a:ext cx="637200" cy="44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6" name="Google Shape;326;g11b70240dab_0_7"/>
          <p:cNvCxnSpPr>
            <a:stCxn id="314" idx="0"/>
            <a:endCxn id="317" idx="4"/>
          </p:cNvCxnSpPr>
          <p:nvPr/>
        </p:nvCxnSpPr>
        <p:spPr>
          <a:xfrm flipH="1" rot="10800000">
            <a:off x="3424950" y="4451400"/>
            <a:ext cx="236100" cy="80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7" name="Google Shape;327;g11b70240dab_0_7"/>
          <p:cNvSpPr txBox="1"/>
          <p:nvPr>
            <p:ph idx="1" type="body"/>
          </p:nvPr>
        </p:nvSpPr>
        <p:spPr>
          <a:xfrm rot="-5400000">
            <a:off x="-3687924" y="3311702"/>
            <a:ext cx="7857600" cy="23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/>
              <a:t>Packets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1b70240dab_0_46"/>
          <p:cNvSpPr txBox="1"/>
          <p:nvPr>
            <p:ph idx="1" type="body"/>
          </p:nvPr>
        </p:nvSpPr>
        <p:spPr>
          <a:xfrm>
            <a:off x="643201" y="6400102"/>
            <a:ext cx="7857600" cy="23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/>
              <a:t>Bytes</a:t>
            </a:r>
            <a:endParaRPr/>
          </a:p>
        </p:txBody>
      </p:sp>
      <p:sp>
        <p:nvSpPr>
          <p:cNvPr id="334" name="Google Shape;334;g11b70240dab_0_46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KNN Model</a:t>
            </a:r>
            <a:endParaRPr/>
          </a:p>
        </p:txBody>
      </p:sp>
      <p:sp>
        <p:nvSpPr>
          <p:cNvPr id="335" name="Google Shape;335;g11b70240dab_0_46"/>
          <p:cNvSpPr/>
          <p:nvPr/>
        </p:nvSpPr>
        <p:spPr>
          <a:xfrm>
            <a:off x="2406700" y="4745400"/>
            <a:ext cx="511200" cy="511200"/>
          </a:xfrm>
          <a:prstGeom prst="flowChartConnector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11b70240dab_0_46"/>
          <p:cNvSpPr/>
          <p:nvPr/>
        </p:nvSpPr>
        <p:spPr>
          <a:xfrm>
            <a:off x="2264175" y="3844275"/>
            <a:ext cx="511200" cy="511200"/>
          </a:xfrm>
          <a:prstGeom prst="flowChartConnector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11b70240dab_0_46"/>
          <p:cNvSpPr/>
          <p:nvPr/>
        </p:nvSpPr>
        <p:spPr>
          <a:xfrm>
            <a:off x="3169350" y="5256600"/>
            <a:ext cx="511200" cy="511200"/>
          </a:xfrm>
          <a:prstGeom prst="flowChartConnector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11b70240dab_0_46"/>
          <p:cNvSpPr/>
          <p:nvPr/>
        </p:nvSpPr>
        <p:spPr>
          <a:xfrm>
            <a:off x="4493200" y="4355475"/>
            <a:ext cx="511200" cy="5112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11b70240dab_0_46"/>
          <p:cNvSpPr/>
          <p:nvPr/>
        </p:nvSpPr>
        <p:spPr>
          <a:xfrm>
            <a:off x="3293150" y="3096475"/>
            <a:ext cx="511200" cy="5112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11b70240dab_0_46"/>
          <p:cNvSpPr/>
          <p:nvPr/>
        </p:nvSpPr>
        <p:spPr>
          <a:xfrm>
            <a:off x="3405300" y="3940200"/>
            <a:ext cx="511200" cy="511200"/>
          </a:xfrm>
          <a:prstGeom prst="flowChartConnector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1" name="Google Shape;341;g11b70240dab_0_46"/>
          <p:cNvCxnSpPr/>
          <p:nvPr/>
        </p:nvCxnSpPr>
        <p:spPr>
          <a:xfrm flipH="1" rot="10800000">
            <a:off x="404675" y="1214000"/>
            <a:ext cx="21300" cy="514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2" name="Google Shape;342;g11b70240dab_0_46"/>
          <p:cNvCxnSpPr/>
          <p:nvPr/>
        </p:nvCxnSpPr>
        <p:spPr>
          <a:xfrm>
            <a:off x="404675" y="6368000"/>
            <a:ext cx="8072100" cy="3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3" name="Google Shape;343;g11b70240dab_0_46"/>
          <p:cNvSpPr/>
          <p:nvPr/>
        </p:nvSpPr>
        <p:spPr>
          <a:xfrm>
            <a:off x="7329400" y="2301100"/>
            <a:ext cx="511200" cy="5112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11b70240dab_0_46"/>
          <p:cNvSpPr/>
          <p:nvPr/>
        </p:nvSpPr>
        <p:spPr>
          <a:xfrm>
            <a:off x="6132425" y="1154325"/>
            <a:ext cx="511200" cy="511200"/>
          </a:xfrm>
          <a:prstGeom prst="flowChartConnector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5" name="Google Shape;345;g11b70240dab_0_46"/>
          <p:cNvCxnSpPr>
            <a:stCxn id="336" idx="7"/>
            <a:endCxn id="340" idx="2"/>
          </p:cNvCxnSpPr>
          <p:nvPr/>
        </p:nvCxnSpPr>
        <p:spPr>
          <a:xfrm>
            <a:off x="2700511" y="3919139"/>
            <a:ext cx="704700" cy="2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6" name="Google Shape;346;g11b70240dab_0_46"/>
          <p:cNvCxnSpPr>
            <a:stCxn id="339" idx="4"/>
            <a:endCxn id="340" idx="0"/>
          </p:cNvCxnSpPr>
          <p:nvPr/>
        </p:nvCxnSpPr>
        <p:spPr>
          <a:xfrm>
            <a:off x="3548750" y="3607675"/>
            <a:ext cx="112200" cy="33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7" name="Google Shape;347;g11b70240dab_0_46"/>
          <p:cNvCxnSpPr>
            <a:stCxn id="338" idx="2"/>
            <a:endCxn id="340" idx="5"/>
          </p:cNvCxnSpPr>
          <p:nvPr/>
        </p:nvCxnSpPr>
        <p:spPr>
          <a:xfrm rot="10800000">
            <a:off x="3841600" y="4376475"/>
            <a:ext cx="651600" cy="23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8" name="Google Shape;348;g11b70240dab_0_46"/>
          <p:cNvCxnSpPr>
            <a:stCxn id="335" idx="7"/>
            <a:endCxn id="340" idx="3"/>
          </p:cNvCxnSpPr>
          <p:nvPr/>
        </p:nvCxnSpPr>
        <p:spPr>
          <a:xfrm flipH="1" rot="10800000">
            <a:off x="2843036" y="4376564"/>
            <a:ext cx="637200" cy="44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9" name="Google Shape;349;g11b70240dab_0_46"/>
          <p:cNvCxnSpPr>
            <a:stCxn id="337" idx="0"/>
            <a:endCxn id="340" idx="4"/>
          </p:cNvCxnSpPr>
          <p:nvPr/>
        </p:nvCxnSpPr>
        <p:spPr>
          <a:xfrm flipH="1" rot="10800000">
            <a:off x="3424950" y="4451400"/>
            <a:ext cx="236100" cy="80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0" name="Google Shape;350;g11b70240dab_0_46"/>
          <p:cNvSpPr txBox="1"/>
          <p:nvPr>
            <p:ph idx="1" type="body"/>
          </p:nvPr>
        </p:nvSpPr>
        <p:spPr>
          <a:xfrm rot="-5400000">
            <a:off x="-3687924" y="3311702"/>
            <a:ext cx="7857600" cy="23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spcBef>
                <a:spcPts val="320"/>
              </a:spcBef>
              <a:spcAft>
                <a:spcPts val="0"/>
              </a:spcAft>
              <a:buNone/>
            </a:pPr>
            <a:r>
              <a:rPr lang="en-US"/>
              <a:t>Packets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25f31e760d_3_8"/>
          <p:cNvSpPr txBox="1"/>
          <p:nvPr>
            <p:ph idx="1" type="body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lang="en-US"/>
              <a:t>Process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Read</a:t>
            </a:r>
            <a:endParaRPr/>
          </a:p>
        </p:txBody>
      </p:sp>
      <p:sp>
        <p:nvSpPr>
          <p:cNvPr id="357" name="Google Shape;357;g125f31e760d_3_8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Detection Model - Dearo</a:t>
            </a:r>
            <a:endParaRPr/>
          </a:p>
        </p:txBody>
      </p:sp>
      <p:pic>
        <p:nvPicPr>
          <p:cNvPr id="358" name="Google Shape;358;g125f31e760d_3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525" y="1479763"/>
            <a:ext cx="563880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125f31e760d_3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725" y="4369488"/>
            <a:ext cx="213360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g125f31e760d_3_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9225" y="4288538"/>
            <a:ext cx="43243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125f31e760d_3_8"/>
          <p:cNvSpPr txBox="1"/>
          <p:nvPr/>
        </p:nvSpPr>
        <p:spPr>
          <a:xfrm>
            <a:off x="4089225" y="3969300"/>
            <a:ext cx="613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i="1" lang="en-US" sz="1600">
                <a:latin typeface="Calibri"/>
                <a:ea typeface="Calibri"/>
                <a:cs typeface="Calibri"/>
                <a:sym typeface="Calibri"/>
              </a:rPr>
              <a:t>Write</a:t>
            </a:r>
            <a:endParaRPr i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125f31e760d_3_8"/>
          <p:cNvSpPr txBox="1"/>
          <p:nvPr/>
        </p:nvSpPr>
        <p:spPr>
          <a:xfrm>
            <a:off x="1246475" y="5077675"/>
            <a:ext cx="613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i="1" lang="en-US" sz="1600">
                <a:latin typeface="Calibri"/>
                <a:ea typeface="Calibri"/>
                <a:cs typeface="Calibri"/>
                <a:sym typeface="Calibri"/>
              </a:rPr>
              <a:t>Output</a:t>
            </a:r>
            <a:endParaRPr i="1"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g125f31e760d_3_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6476" y="5431475"/>
            <a:ext cx="6233100" cy="142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1b70240dab_0_0"/>
          <p:cNvSpPr txBox="1"/>
          <p:nvPr>
            <p:ph idx="1" type="body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11b70240dab_0_0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</a:t>
            </a:r>
            <a:endParaRPr/>
          </a:p>
        </p:txBody>
      </p:sp>
      <p:pic>
        <p:nvPicPr>
          <p:cNvPr id="371" name="Google Shape;371;g11b70240dab_0_0" title="DDO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534" y="1196755"/>
            <a:ext cx="6892786" cy="51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25f83e984c_1_0"/>
          <p:cNvSpPr txBox="1"/>
          <p:nvPr>
            <p:ph idx="1" type="body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125f83e984c_1_0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Wireshark/Scapy - Diana </a:t>
            </a:r>
            <a:endParaRPr/>
          </a:p>
        </p:txBody>
      </p:sp>
      <p:pic>
        <p:nvPicPr>
          <p:cNvPr id="379" name="Google Shape;379;g125f83e984c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526" y="1087575"/>
            <a:ext cx="5185524" cy="409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125f83e984c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6347" y="4381772"/>
            <a:ext cx="4292576" cy="18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125f83e984c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3775" y="1297700"/>
            <a:ext cx="2724150" cy="52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262d95359b_1_0"/>
          <p:cNvSpPr txBox="1"/>
          <p:nvPr/>
        </p:nvSpPr>
        <p:spPr>
          <a:xfrm>
            <a:off x="2166300" y="3228900"/>
            <a:ext cx="481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88" name="Google Shape;388;g1262d95359b_1_0"/>
          <p:cNvSpPr txBox="1"/>
          <p:nvPr/>
        </p:nvSpPr>
        <p:spPr>
          <a:xfrm>
            <a:off x="2166300" y="2714550"/>
            <a:ext cx="481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Single Bit Error</a:t>
            </a:r>
            <a:endParaRPr b="0" i="0" sz="30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276c78d1c8_3_0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Single Bit Error? - Gabe</a:t>
            </a:r>
            <a:endParaRPr/>
          </a:p>
        </p:txBody>
      </p:sp>
      <p:sp>
        <p:nvSpPr>
          <p:cNvPr id="395" name="Google Shape;395;g1276c78d1c8_3_0"/>
          <p:cNvSpPr txBox="1"/>
          <p:nvPr>
            <p:ph idx="1" type="body"/>
          </p:nvPr>
        </p:nvSpPr>
        <p:spPr>
          <a:xfrm>
            <a:off x="370811" y="1215677"/>
            <a:ext cx="8402400" cy="516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Single Bit </a:t>
            </a:r>
            <a:r>
              <a:rPr lang="en-US"/>
              <a:t>Error</a:t>
            </a:r>
            <a:r>
              <a:rPr lang="en-US"/>
              <a:t> occurs when space weather is heavy and radiation hits the satellite. This causes a bit of RAM to be flipped.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Only one bit of given data is changed from 1 to 0 or 0 to 1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SBEI_Inject command is used for Injection which is located in the memory manager.</a:t>
            </a:r>
            <a:endParaRPr/>
          </a:p>
        </p:txBody>
      </p:sp>
      <p:pic>
        <p:nvPicPr>
          <p:cNvPr id="396" name="Google Shape;396;g1276c78d1c8_3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8100" y="3274425"/>
            <a:ext cx="4567800" cy="129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050a98578f_0_18"/>
          <p:cNvSpPr txBox="1"/>
          <p:nvPr>
            <p:ph idx="1" type="body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Single Bit Error Injection</a:t>
            </a:r>
            <a:endParaRPr sz="20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-US"/>
              <a:t>Accessed through Command Sender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-US"/>
              <a:t>Injection command is located within the memory manager (MM)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-US"/>
              <a:t>Utilizing PEEK_MEM command will allow the user to view the memory that will be injected with the single bit error command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-US"/>
              <a:t>SBEI_INJECT will flip a bit in the memory, changing the data stored</a:t>
            </a:r>
            <a:endParaRPr sz="1400"/>
          </a:p>
        </p:txBody>
      </p:sp>
      <p:sp>
        <p:nvSpPr>
          <p:cNvPr id="403" name="Google Shape;403;g1050a98578f_0_18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lang="en-US"/>
              <a:t>Single Bit Error Injection - Gabe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404" name="Google Shape;404;g1050a98578f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1275" y="3455175"/>
            <a:ext cx="4508224" cy="251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cfbd26e0ab_5_1"/>
          <p:cNvSpPr txBox="1"/>
          <p:nvPr>
            <p:ph idx="1" type="body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Single Bit Error Injection</a:t>
            </a:r>
            <a:endParaRPr sz="20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-US"/>
              <a:t>The bits of the application’s data is changed when the command is called</a:t>
            </a:r>
            <a:endParaRPr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-US"/>
              <a:t>The changed data isn’t stored to cosmos or cfs</a:t>
            </a:r>
            <a:endParaRPr/>
          </a:p>
        </p:txBody>
      </p:sp>
      <p:sp>
        <p:nvSpPr>
          <p:cNvPr id="411" name="Google Shape;411;gcfbd26e0ab_5_1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Single Bit Error Injection - Gabe</a:t>
            </a:r>
            <a:endParaRPr/>
          </a:p>
        </p:txBody>
      </p:sp>
      <p:pic>
        <p:nvPicPr>
          <p:cNvPr id="412" name="Google Shape;412;gcfbd26e0ab_5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5450" y="2262625"/>
            <a:ext cx="4909050" cy="27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gcfbd26e0ab_5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1825" y="5215175"/>
            <a:ext cx="3940350" cy="67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4dd82f75c_0_6"/>
          <p:cNvSpPr txBox="1"/>
          <p:nvPr>
            <p:ph idx="1" type="body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i="0" lang="en-US">
                <a:solidFill>
                  <a:schemeClr val="dk1"/>
                </a:solidFill>
              </a:rPr>
              <a:t>Project Introduction - Diana Degiacomo</a:t>
            </a:r>
            <a:endParaRPr i="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i="0" lang="en-US">
                <a:solidFill>
                  <a:schemeClr val="dk1"/>
                </a:solidFill>
              </a:rPr>
              <a:t>OpenSatKit - Tomas Velarde</a:t>
            </a:r>
            <a:endParaRPr i="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i="0" lang="en-US">
                <a:solidFill>
                  <a:schemeClr val="dk1"/>
                </a:solidFill>
              </a:rPr>
              <a:t>COSMOS - Jae Lee</a:t>
            </a:r>
            <a:endParaRPr i="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i="0" lang="en-US">
                <a:solidFill>
                  <a:schemeClr val="dk1"/>
                </a:solidFill>
              </a:rPr>
              <a:t>Denial of Service - Dearo Yam &amp; Diana Degiacomo</a:t>
            </a:r>
            <a:endParaRPr i="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i="0" lang="en-US">
                <a:solidFill>
                  <a:schemeClr val="dk1"/>
                </a:solidFill>
              </a:rPr>
              <a:t>Single Bit Error - Gabriel Kutasi, Michael Morris, &amp; Gustavo </a:t>
            </a:r>
            <a:r>
              <a:rPr i="0" lang="en-US">
                <a:solidFill>
                  <a:schemeClr val="dk1"/>
                </a:solidFill>
              </a:rPr>
              <a:t>Torres</a:t>
            </a:r>
            <a:endParaRPr i="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i="0" lang="en-US">
                <a:solidFill>
                  <a:schemeClr val="dk1"/>
                </a:solidFill>
              </a:rPr>
              <a:t>Challenges - Gustavo Torres</a:t>
            </a:r>
            <a:endParaRPr i="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i="0" lang="en-US">
                <a:solidFill>
                  <a:schemeClr val="dk1"/>
                </a:solidFill>
              </a:rPr>
              <a:t>Future Plans - Martha Caldera</a:t>
            </a:r>
            <a:endParaRPr i="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i="0" lang="en-US">
                <a:solidFill>
                  <a:schemeClr val="dk1"/>
                </a:solidFill>
              </a:rPr>
              <a:t>Conclusion</a:t>
            </a:r>
            <a:r>
              <a:rPr i="0" lang="en-US">
                <a:solidFill>
                  <a:schemeClr val="dk1"/>
                </a:solidFill>
              </a:rPr>
              <a:t> - Rafael Zaragoza</a:t>
            </a:r>
            <a:endParaRPr i="0">
              <a:solidFill>
                <a:schemeClr val="dk1"/>
              </a:solidFill>
            </a:endParaRPr>
          </a:p>
        </p:txBody>
      </p:sp>
      <p:sp>
        <p:nvSpPr>
          <p:cNvPr id="97" name="Google Shape;97;g104dd82f75c_0_6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Welcome Agenda - Diana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27b457d16f_0_0"/>
          <p:cNvSpPr txBox="1"/>
          <p:nvPr>
            <p:ph idx="1" type="body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127b457d16f_0_0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1" name="Google Shape;421;g127b457d16f_0_0" title="senior expo present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6858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25f83e984c_6_19"/>
          <p:cNvSpPr txBox="1"/>
          <p:nvPr>
            <p:ph idx="1" type="body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Attempted to constantly check when a bit was flipped using a loop</a:t>
            </a:r>
            <a:endParaRPr/>
          </a:p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Attempted to have detection and resolution done in one command</a:t>
            </a:r>
            <a:endParaRPr/>
          </a:p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Created another application that would have the commands to resolve and detect single bit error</a:t>
            </a:r>
            <a:endParaRPr/>
          </a:p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Tried to implement a way to automatically detect when a bit was flipped 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125f83e984c_6_19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Single Bit Error Detection Implementation Attempts - Gus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25f83e984c_6_6"/>
          <p:cNvSpPr txBox="1"/>
          <p:nvPr>
            <p:ph idx="1" type="body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Separated the detection software into 2 </a:t>
            </a:r>
            <a:r>
              <a:rPr lang="en-US"/>
              <a:t>commands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Commands were created in the Memory Manager (MM) application 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One command stores the parity bits from the ram of a dummy application to another dummy application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The </a:t>
            </a:r>
            <a:r>
              <a:rPr lang="en-US"/>
              <a:t>second</a:t>
            </a:r>
            <a:r>
              <a:rPr lang="en-US"/>
              <a:t> command then checks to see if the current </a:t>
            </a:r>
            <a:r>
              <a:rPr lang="en-US"/>
              <a:t>parity</a:t>
            </a:r>
            <a:r>
              <a:rPr lang="en-US"/>
              <a:t> bits are the same as the ones stored in the dummy application</a:t>
            </a:r>
            <a:endParaRPr/>
          </a:p>
        </p:txBody>
      </p:sp>
      <p:sp>
        <p:nvSpPr>
          <p:cNvPr id="435" name="Google Shape;435;g125f83e984c_6_6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Current Single Bit Error Detection Model - Gus</a:t>
            </a:r>
            <a:endParaRPr/>
          </a:p>
        </p:txBody>
      </p:sp>
      <p:pic>
        <p:nvPicPr>
          <p:cNvPr id="436" name="Google Shape;436;g125f83e984c_6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63" y="3180475"/>
            <a:ext cx="8890675" cy="31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2287e8e88f_2_12"/>
          <p:cNvSpPr txBox="1"/>
          <p:nvPr/>
        </p:nvSpPr>
        <p:spPr>
          <a:xfrm>
            <a:off x="2166300" y="2696775"/>
            <a:ext cx="481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Challenges</a:t>
            </a:r>
            <a:endParaRPr b="0" i="0" sz="30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03b590cef9_0_50"/>
          <p:cNvSpPr txBox="1"/>
          <p:nvPr>
            <p:ph idx="1" type="body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/>
              <a:t>Single Bit Error</a:t>
            </a:r>
            <a:endParaRPr sz="24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Not able to read the data from an application twice in one run.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Cannot send a command to satellite while it’s already running a command from the same application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Having issues importing the CFE_utils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library to another application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/>
              <a:t>Denial of Service</a:t>
            </a:r>
            <a:endParaRPr sz="24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Lack of a proper dataset at the start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Having to learn a new topic (machine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learning) to some students</a:t>
            </a:r>
            <a:endParaRPr/>
          </a:p>
        </p:txBody>
      </p:sp>
      <p:sp>
        <p:nvSpPr>
          <p:cNvPr id="448" name="Google Shape;448;g103b590cef9_0_50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Challenges - Gustavo </a:t>
            </a:r>
            <a:endParaRPr/>
          </a:p>
        </p:txBody>
      </p:sp>
      <p:pic>
        <p:nvPicPr>
          <p:cNvPr id="449" name="Google Shape;449;g103b590cef9_0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5925" y="2284402"/>
            <a:ext cx="4572001" cy="299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2287e8e88f_2_0"/>
          <p:cNvSpPr txBox="1"/>
          <p:nvPr/>
        </p:nvSpPr>
        <p:spPr>
          <a:xfrm>
            <a:off x="2166300" y="2696775"/>
            <a:ext cx="481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Future Plans</a:t>
            </a:r>
            <a:endParaRPr b="0" i="0" sz="30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2287e8e88f_2_5"/>
          <p:cNvSpPr txBox="1"/>
          <p:nvPr>
            <p:ph idx="1" type="body"/>
          </p:nvPr>
        </p:nvSpPr>
        <p:spPr>
          <a:xfrm>
            <a:off x="530507" y="1236225"/>
            <a:ext cx="3140100" cy="5169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lang="en-US"/>
              <a:t>Denial Of Service (</a:t>
            </a:r>
            <a:r>
              <a:rPr lang="en-US"/>
              <a:t>DOS)</a:t>
            </a:r>
            <a:r>
              <a:rPr lang="en-US"/>
              <a:t> Detection </a:t>
            </a:r>
            <a:endParaRPr/>
          </a:p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Packet </a:t>
            </a:r>
            <a:r>
              <a:rPr lang="en-US"/>
              <a:t>Prediction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Automatic Start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Allow for more representative data into prediction model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Implement the resolution</a:t>
            </a:r>
            <a:endParaRPr/>
          </a:p>
        </p:txBody>
      </p:sp>
      <p:sp>
        <p:nvSpPr>
          <p:cNvPr id="462" name="Google Shape;462;g12287e8e88f_2_5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Plans - Martha</a:t>
            </a:r>
            <a:endParaRPr/>
          </a:p>
        </p:txBody>
      </p:sp>
      <p:sp>
        <p:nvSpPr>
          <p:cNvPr id="463" name="Google Shape;463;g12287e8e88f_2_5"/>
          <p:cNvSpPr txBox="1"/>
          <p:nvPr>
            <p:ph idx="1" type="body"/>
          </p:nvPr>
        </p:nvSpPr>
        <p:spPr>
          <a:xfrm>
            <a:off x="5551857" y="1236225"/>
            <a:ext cx="3140100" cy="5169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lang="en-US"/>
              <a:t>Single Bit Error </a:t>
            </a:r>
            <a:r>
              <a:rPr lang="en-US"/>
              <a:t>(SBE) </a:t>
            </a:r>
            <a:r>
              <a:rPr lang="en-US"/>
              <a:t>Detection </a:t>
            </a:r>
            <a:endParaRPr/>
          </a:p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Combine both commands to make it more efficient </a:t>
            </a:r>
            <a:endParaRPr/>
          </a:p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Resolve the single bit error</a:t>
            </a:r>
            <a:endParaRPr/>
          </a:p>
          <a:p>
            <a:pPr indent="-330200" lvl="0" marL="457200" rtl="0" algn="l"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Instead of manually running the command through the command sender automatically check to see when a bit is flipped.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cfadb11557_2_46"/>
          <p:cNvSpPr txBox="1"/>
          <p:nvPr/>
        </p:nvSpPr>
        <p:spPr>
          <a:xfrm>
            <a:off x="2166300" y="2705025"/>
            <a:ext cx="481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30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Conclusion</a:t>
            </a:r>
            <a:endParaRPr b="0" i="0" sz="30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050a98578f_0_0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Progression Chart - Rafael</a:t>
            </a:r>
            <a:endParaRPr/>
          </a:p>
        </p:txBody>
      </p:sp>
      <p:pic>
        <p:nvPicPr>
          <p:cNvPr id="476" name="Google Shape;476;g1050a98578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53459"/>
            <a:ext cx="9144000" cy="5055881"/>
          </a:xfrm>
          <a:prstGeom prst="rect">
            <a:avLst/>
          </a:prstGeom>
          <a:noFill/>
          <a:ln>
            <a:noFill/>
          </a:ln>
          <a:effectLst>
            <a:outerShdw blurRad="1428750" rotWithShape="0" algn="bl" dir="3060000" dist="247650">
              <a:schemeClr val="accent1">
                <a:alpha val="70980"/>
              </a:schemeClr>
            </a:outerShdw>
          </a:effectLst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25f83e984c_4_65"/>
          <p:cNvSpPr txBox="1"/>
          <p:nvPr>
            <p:ph idx="1" type="body"/>
          </p:nvPr>
        </p:nvSpPr>
        <p:spPr>
          <a:xfrm>
            <a:off x="444161" y="1164327"/>
            <a:ext cx="8402400" cy="516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i="0" lang="en-US"/>
              <a:t>//Accomplishment, future, outcomes, </a:t>
            </a:r>
            <a:endParaRPr i="0"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i="0" lang="en-US"/>
              <a:t>//reiterate what our project goals were, how we accomplished them, things done differently</a:t>
            </a:r>
            <a:endParaRPr i="0"/>
          </a:p>
        </p:txBody>
      </p:sp>
      <p:sp>
        <p:nvSpPr>
          <p:cNvPr id="483" name="Google Shape;483;g125f83e984c_4_65"/>
          <p:cNvSpPr txBox="1"/>
          <p:nvPr>
            <p:ph type="title"/>
          </p:nvPr>
        </p:nvSpPr>
        <p:spPr>
          <a:xfrm>
            <a:off x="168887" y="116279"/>
            <a:ext cx="7661100" cy="79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 - Rafael</a:t>
            </a:r>
            <a:endParaRPr/>
          </a:p>
        </p:txBody>
      </p:sp>
      <p:sp>
        <p:nvSpPr>
          <p:cNvPr id="484" name="Google Shape;484;g125f83e984c_4_65"/>
          <p:cNvSpPr/>
          <p:nvPr/>
        </p:nvSpPr>
        <p:spPr>
          <a:xfrm>
            <a:off x="75" y="1194152"/>
            <a:ext cx="5189400" cy="669000"/>
          </a:xfrm>
          <a:prstGeom prst="homePlate">
            <a:avLst>
              <a:gd fmla="val 50000" name="adj"/>
            </a:avLst>
          </a:prstGeom>
          <a:solidFill>
            <a:srgbClr val="1B14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Outcomes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5" name="Google Shape;485;g125f83e984c_4_65"/>
          <p:cNvSpPr/>
          <p:nvPr/>
        </p:nvSpPr>
        <p:spPr>
          <a:xfrm>
            <a:off x="4307629" y="1193938"/>
            <a:ext cx="4836300" cy="669000"/>
          </a:xfrm>
          <a:prstGeom prst="chevron">
            <a:avLst>
              <a:gd fmla="val 50000" name="adj"/>
            </a:avLst>
          </a:prstGeom>
          <a:solidFill>
            <a:srgbClr val="5246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Possible Next Steps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6" name="Google Shape;486;g125f83e984c_4_65"/>
          <p:cNvSpPr txBox="1"/>
          <p:nvPr/>
        </p:nvSpPr>
        <p:spPr>
          <a:xfrm>
            <a:off x="168875" y="2206175"/>
            <a:ext cx="4138800" cy="3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-US"/>
              <a:t>Single bit error detection using hamming code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-US"/>
              <a:t>Single bit error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/>
              <a:t>detection command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-US"/>
              <a:t>Single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bit flip errors and detailed documentation containing a plan on how to implement detection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-US"/>
              <a:t>DDOS error detection with machine learning algorithm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DDOS commands to read and write 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-US"/>
              <a:t>DDOS d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etailed documentation o</a:t>
            </a:r>
            <a:r>
              <a:rPr lang="en-US"/>
              <a:t>n how to implement detection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g125f83e984c_4_65"/>
          <p:cNvSpPr txBox="1"/>
          <p:nvPr/>
        </p:nvSpPr>
        <p:spPr>
          <a:xfrm>
            <a:off x="4656375" y="2206175"/>
            <a:ext cx="4138800" cy="26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-US"/>
              <a:t>Automate SBE detection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-US"/>
              <a:t>Increase representative data for anomalies to further improve algorithm for DDOS detection.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-US"/>
              <a:t>C</a:t>
            </a:r>
            <a:r>
              <a:rPr lang="en-US"/>
              <a:t>ollecting ISP data for analyzing and monitoring for clients. 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Workaround for multiple commands 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Implement the resolution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4dd82f75c_0_12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Organizational Chart - Diana</a:t>
            </a:r>
            <a:endParaRPr/>
          </a:p>
        </p:txBody>
      </p:sp>
      <p:grpSp>
        <p:nvGrpSpPr>
          <p:cNvPr id="104" name="Google Shape;104;g104dd82f75c_0_12"/>
          <p:cNvGrpSpPr/>
          <p:nvPr/>
        </p:nvGrpSpPr>
        <p:grpSpPr>
          <a:xfrm>
            <a:off x="3126000" y="1234400"/>
            <a:ext cx="2892000" cy="634800"/>
            <a:chOff x="3126000" y="1110550"/>
            <a:chExt cx="2892000" cy="634800"/>
          </a:xfrm>
        </p:grpSpPr>
        <p:sp>
          <p:nvSpPr>
            <p:cNvPr id="105" name="Google Shape;105;g104dd82f75c_0_12"/>
            <p:cNvSpPr/>
            <p:nvPr/>
          </p:nvSpPr>
          <p:spPr>
            <a:xfrm>
              <a:off x="3126000" y="1110550"/>
              <a:ext cx="2892000" cy="6348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rgbClr val="5246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104dd82f75c_0_12"/>
            <p:cNvSpPr txBox="1"/>
            <p:nvPr/>
          </p:nvSpPr>
          <p:spPr>
            <a:xfrm>
              <a:off x="3259500" y="1197100"/>
              <a:ext cx="2625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Project Leads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g104dd82f75c_0_12"/>
          <p:cNvGrpSpPr/>
          <p:nvPr/>
        </p:nvGrpSpPr>
        <p:grpSpPr>
          <a:xfrm>
            <a:off x="6017963" y="3098789"/>
            <a:ext cx="2185774" cy="534184"/>
            <a:chOff x="3126000" y="1110550"/>
            <a:chExt cx="2892000" cy="634800"/>
          </a:xfrm>
        </p:grpSpPr>
        <p:sp>
          <p:nvSpPr>
            <p:cNvPr id="108" name="Google Shape;108;g104dd82f75c_0_12"/>
            <p:cNvSpPr/>
            <p:nvPr/>
          </p:nvSpPr>
          <p:spPr>
            <a:xfrm>
              <a:off x="3126000" y="1110550"/>
              <a:ext cx="2892000" cy="6348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rgbClr val="5246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104dd82f75c_0_12"/>
            <p:cNvSpPr txBox="1"/>
            <p:nvPr/>
          </p:nvSpPr>
          <p:spPr>
            <a:xfrm>
              <a:off x="3354746" y="1153821"/>
              <a:ext cx="2434500" cy="548700"/>
            </a:xfrm>
            <a:prstGeom prst="rect">
              <a:avLst/>
            </a:prstGeom>
            <a:solidFill>
              <a:srgbClr val="5246D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Code Developers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g104dd82f75c_0_12"/>
          <p:cNvGrpSpPr/>
          <p:nvPr/>
        </p:nvGrpSpPr>
        <p:grpSpPr>
          <a:xfrm>
            <a:off x="940238" y="3098789"/>
            <a:ext cx="2185774" cy="534184"/>
            <a:chOff x="3126000" y="1110550"/>
            <a:chExt cx="2892000" cy="634800"/>
          </a:xfrm>
        </p:grpSpPr>
        <p:sp>
          <p:nvSpPr>
            <p:cNvPr id="111" name="Google Shape;111;g104dd82f75c_0_12"/>
            <p:cNvSpPr/>
            <p:nvPr/>
          </p:nvSpPr>
          <p:spPr>
            <a:xfrm>
              <a:off x="3126000" y="1110550"/>
              <a:ext cx="2892000" cy="6348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rgbClr val="5246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104dd82f75c_0_12"/>
            <p:cNvSpPr txBox="1"/>
            <p:nvPr/>
          </p:nvSpPr>
          <p:spPr>
            <a:xfrm>
              <a:off x="3354746" y="1153821"/>
              <a:ext cx="2434500" cy="548700"/>
            </a:xfrm>
            <a:prstGeom prst="rect">
              <a:avLst/>
            </a:prstGeom>
            <a:solidFill>
              <a:srgbClr val="5246D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Documentation</a:t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3" name="Google Shape;113;g104dd82f75c_0_12"/>
          <p:cNvCxnSpPr>
            <a:endCxn id="108" idx="3"/>
          </p:cNvCxnSpPr>
          <p:nvPr/>
        </p:nvCxnSpPr>
        <p:spPr>
          <a:xfrm flipH="1" rot="-5400000">
            <a:off x="5794150" y="1782089"/>
            <a:ext cx="1540500" cy="1092900"/>
          </a:xfrm>
          <a:prstGeom prst="bentConnector3">
            <a:avLst>
              <a:gd fmla="val 7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g104dd82f75c_0_12"/>
          <p:cNvCxnSpPr>
            <a:stCxn id="105" idx="2"/>
            <a:endCxn id="111" idx="3"/>
          </p:cNvCxnSpPr>
          <p:nvPr/>
        </p:nvCxnSpPr>
        <p:spPr>
          <a:xfrm flipH="1">
            <a:off x="2033100" y="1551800"/>
            <a:ext cx="1092900" cy="15471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g104dd82f75c_0_12"/>
          <p:cNvSpPr/>
          <p:nvPr/>
        </p:nvSpPr>
        <p:spPr>
          <a:xfrm flipH="1" rot="-5400000">
            <a:off x="4376538" y="1753850"/>
            <a:ext cx="390900" cy="621600"/>
          </a:xfrm>
          <a:prstGeom prst="rightArrow">
            <a:avLst>
              <a:gd fmla="val 0" name="adj1"/>
              <a:gd fmla="val 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" name="Google Shape;116;g104dd82f75c_0_12"/>
          <p:cNvGrpSpPr/>
          <p:nvPr/>
        </p:nvGrpSpPr>
        <p:grpSpPr>
          <a:xfrm>
            <a:off x="2276866" y="2095709"/>
            <a:ext cx="2027003" cy="373516"/>
            <a:chOff x="3126000" y="1110550"/>
            <a:chExt cx="2892000" cy="634800"/>
          </a:xfrm>
        </p:grpSpPr>
        <p:sp>
          <p:nvSpPr>
            <p:cNvPr id="117" name="Google Shape;117;g104dd82f75c_0_12"/>
            <p:cNvSpPr/>
            <p:nvPr/>
          </p:nvSpPr>
          <p:spPr>
            <a:xfrm>
              <a:off x="3126000" y="1110550"/>
              <a:ext cx="2892000" cy="6348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104dd82f75c_0_12"/>
            <p:cNvSpPr txBox="1"/>
            <p:nvPr/>
          </p:nvSpPr>
          <p:spPr>
            <a:xfrm>
              <a:off x="3333006" y="1160065"/>
              <a:ext cx="2478000" cy="53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Diana Degiacomo</a:t>
              </a:r>
              <a:endPara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g104dd82f75c_0_12"/>
          <p:cNvGrpSpPr/>
          <p:nvPr/>
        </p:nvGrpSpPr>
        <p:grpSpPr>
          <a:xfrm>
            <a:off x="4905053" y="2095709"/>
            <a:ext cx="2027003" cy="373516"/>
            <a:chOff x="3126000" y="1110550"/>
            <a:chExt cx="2892000" cy="634800"/>
          </a:xfrm>
        </p:grpSpPr>
        <p:sp>
          <p:nvSpPr>
            <p:cNvPr id="120" name="Google Shape;120;g104dd82f75c_0_12"/>
            <p:cNvSpPr/>
            <p:nvPr/>
          </p:nvSpPr>
          <p:spPr>
            <a:xfrm>
              <a:off x="3126000" y="1110550"/>
              <a:ext cx="2892000" cy="6348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104dd82f75c_0_12"/>
            <p:cNvSpPr txBox="1"/>
            <p:nvPr/>
          </p:nvSpPr>
          <p:spPr>
            <a:xfrm>
              <a:off x="3333006" y="1160065"/>
              <a:ext cx="2478000" cy="53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Dearo Yam</a:t>
              </a:r>
              <a:endPara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2" name="Google Shape;122;g104dd82f75c_0_12"/>
          <p:cNvCxnSpPr/>
          <p:nvPr/>
        </p:nvCxnSpPr>
        <p:spPr>
          <a:xfrm flipH="1" rot="-5400000">
            <a:off x="209225" y="342575"/>
            <a:ext cx="134100" cy="600"/>
          </a:xfrm>
          <a:prstGeom prst="bentConnector3">
            <a:avLst>
              <a:gd fmla="val 61577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3" name="Google Shape;123;g104dd82f75c_0_12"/>
          <p:cNvGrpSpPr/>
          <p:nvPr/>
        </p:nvGrpSpPr>
        <p:grpSpPr>
          <a:xfrm>
            <a:off x="4613430" y="3857882"/>
            <a:ext cx="2027003" cy="373516"/>
            <a:chOff x="3126000" y="1110550"/>
            <a:chExt cx="2892000" cy="634800"/>
          </a:xfrm>
        </p:grpSpPr>
        <p:sp>
          <p:nvSpPr>
            <p:cNvPr id="124" name="Google Shape;124;g104dd82f75c_0_12"/>
            <p:cNvSpPr/>
            <p:nvPr/>
          </p:nvSpPr>
          <p:spPr>
            <a:xfrm>
              <a:off x="3126000" y="1110550"/>
              <a:ext cx="2892000" cy="6348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104dd82f75c_0_12"/>
            <p:cNvSpPr txBox="1"/>
            <p:nvPr/>
          </p:nvSpPr>
          <p:spPr>
            <a:xfrm>
              <a:off x="3333006" y="1160065"/>
              <a:ext cx="2478000" cy="53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Lead - Dearo Yam</a:t>
              </a:r>
              <a:endPara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g104dd82f75c_0_12"/>
          <p:cNvGrpSpPr/>
          <p:nvPr/>
        </p:nvGrpSpPr>
        <p:grpSpPr>
          <a:xfrm>
            <a:off x="4701403" y="4385067"/>
            <a:ext cx="2027003" cy="390910"/>
            <a:chOff x="3126000" y="1110550"/>
            <a:chExt cx="2892000" cy="634800"/>
          </a:xfrm>
        </p:grpSpPr>
        <p:sp>
          <p:nvSpPr>
            <p:cNvPr id="127" name="Google Shape;127;g104dd82f75c_0_12"/>
            <p:cNvSpPr/>
            <p:nvPr/>
          </p:nvSpPr>
          <p:spPr>
            <a:xfrm>
              <a:off x="3126000" y="1110550"/>
              <a:ext cx="2892000" cy="6348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g104dd82f75c_0_12"/>
            <p:cNvSpPr txBox="1"/>
            <p:nvPr/>
          </p:nvSpPr>
          <p:spPr>
            <a:xfrm>
              <a:off x="3333006" y="1160065"/>
              <a:ext cx="2478000" cy="53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Tomas Velarde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g104dd82f75c_0_12"/>
          <p:cNvGrpSpPr/>
          <p:nvPr/>
        </p:nvGrpSpPr>
        <p:grpSpPr>
          <a:xfrm>
            <a:off x="4708128" y="4941093"/>
            <a:ext cx="2027003" cy="390910"/>
            <a:chOff x="3126000" y="1110550"/>
            <a:chExt cx="2892000" cy="634800"/>
          </a:xfrm>
        </p:grpSpPr>
        <p:sp>
          <p:nvSpPr>
            <p:cNvPr id="130" name="Google Shape;130;g104dd82f75c_0_12"/>
            <p:cNvSpPr/>
            <p:nvPr/>
          </p:nvSpPr>
          <p:spPr>
            <a:xfrm>
              <a:off x="3126000" y="1110550"/>
              <a:ext cx="2892000" cy="6348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g104dd82f75c_0_12"/>
            <p:cNvSpPr txBox="1"/>
            <p:nvPr/>
          </p:nvSpPr>
          <p:spPr>
            <a:xfrm>
              <a:off x="3333006" y="1160065"/>
              <a:ext cx="2478000" cy="53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Jae Lee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g104dd82f75c_0_12"/>
          <p:cNvGrpSpPr/>
          <p:nvPr/>
        </p:nvGrpSpPr>
        <p:grpSpPr>
          <a:xfrm>
            <a:off x="6791480" y="3857878"/>
            <a:ext cx="2027003" cy="373516"/>
            <a:chOff x="3126000" y="1110550"/>
            <a:chExt cx="2892000" cy="634800"/>
          </a:xfrm>
        </p:grpSpPr>
        <p:sp>
          <p:nvSpPr>
            <p:cNvPr id="133" name="Google Shape;133;g104dd82f75c_0_12"/>
            <p:cNvSpPr/>
            <p:nvPr/>
          </p:nvSpPr>
          <p:spPr>
            <a:xfrm>
              <a:off x="3126000" y="1110550"/>
              <a:ext cx="2892000" cy="6348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g104dd82f75c_0_12"/>
            <p:cNvSpPr txBox="1"/>
            <p:nvPr/>
          </p:nvSpPr>
          <p:spPr>
            <a:xfrm>
              <a:off x="3333006" y="1160065"/>
              <a:ext cx="2478000" cy="53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Lead - Gustavo Torres</a:t>
              </a:r>
              <a:endPara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g104dd82f75c_0_12"/>
          <p:cNvGrpSpPr/>
          <p:nvPr/>
        </p:nvGrpSpPr>
        <p:grpSpPr>
          <a:xfrm>
            <a:off x="6886178" y="4385067"/>
            <a:ext cx="2027003" cy="390910"/>
            <a:chOff x="3126000" y="1110550"/>
            <a:chExt cx="2892000" cy="634800"/>
          </a:xfrm>
        </p:grpSpPr>
        <p:sp>
          <p:nvSpPr>
            <p:cNvPr id="136" name="Google Shape;136;g104dd82f75c_0_12"/>
            <p:cNvSpPr/>
            <p:nvPr/>
          </p:nvSpPr>
          <p:spPr>
            <a:xfrm>
              <a:off x="3126000" y="1110550"/>
              <a:ext cx="2892000" cy="6348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g104dd82f75c_0_12"/>
            <p:cNvSpPr txBox="1"/>
            <p:nvPr/>
          </p:nvSpPr>
          <p:spPr>
            <a:xfrm>
              <a:off x="3333006" y="1160065"/>
              <a:ext cx="2478000" cy="53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Michael Morris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g104dd82f75c_0_12"/>
          <p:cNvGrpSpPr/>
          <p:nvPr/>
        </p:nvGrpSpPr>
        <p:grpSpPr>
          <a:xfrm>
            <a:off x="257317" y="3857884"/>
            <a:ext cx="2027003" cy="373516"/>
            <a:chOff x="3126000" y="1110550"/>
            <a:chExt cx="2892000" cy="634800"/>
          </a:xfrm>
        </p:grpSpPr>
        <p:sp>
          <p:nvSpPr>
            <p:cNvPr id="139" name="Google Shape;139;g104dd82f75c_0_12"/>
            <p:cNvSpPr/>
            <p:nvPr/>
          </p:nvSpPr>
          <p:spPr>
            <a:xfrm>
              <a:off x="3126000" y="1110550"/>
              <a:ext cx="2892000" cy="6348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g104dd82f75c_0_12"/>
            <p:cNvSpPr txBox="1"/>
            <p:nvPr/>
          </p:nvSpPr>
          <p:spPr>
            <a:xfrm>
              <a:off x="3333006" y="1160065"/>
              <a:ext cx="2478000" cy="53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Lead - Gabriel Kutasi	</a:t>
              </a:r>
              <a:endPara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g104dd82f75c_0_12"/>
          <p:cNvGrpSpPr/>
          <p:nvPr/>
        </p:nvGrpSpPr>
        <p:grpSpPr>
          <a:xfrm>
            <a:off x="338562" y="4385068"/>
            <a:ext cx="1945738" cy="390910"/>
            <a:chOff x="3126000" y="1110550"/>
            <a:chExt cx="2892000" cy="634800"/>
          </a:xfrm>
        </p:grpSpPr>
        <p:sp>
          <p:nvSpPr>
            <p:cNvPr id="142" name="Google Shape;142;g104dd82f75c_0_12"/>
            <p:cNvSpPr/>
            <p:nvPr/>
          </p:nvSpPr>
          <p:spPr>
            <a:xfrm>
              <a:off x="3126000" y="1110550"/>
              <a:ext cx="2892000" cy="6348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104dd82f75c_0_12"/>
            <p:cNvSpPr txBox="1"/>
            <p:nvPr/>
          </p:nvSpPr>
          <p:spPr>
            <a:xfrm>
              <a:off x="3333006" y="1160065"/>
              <a:ext cx="2478000" cy="53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Rafael Zaragoza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g104dd82f75c_0_12"/>
          <p:cNvGrpSpPr/>
          <p:nvPr/>
        </p:nvGrpSpPr>
        <p:grpSpPr>
          <a:xfrm>
            <a:off x="2435367" y="3857880"/>
            <a:ext cx="2027003" cy="373516"/>
            <a:chOff x="3126000" y="1110550"/>
            <a:chExt cx="2892000" cy="634800"/>
          </a:xfrm>
        </p:grpSpPr>
        <p:sp>
          <p:nvSpPr>
            <p:cNvPr id="145" name="Google Shape;145;g104dd82f75c_0_12"/>
            <p:cNvSpPr/>
            <p:nvPr/>
          </p:nvSpPr>
          <p:spPr>
            <a:xfrm>
              <a:off x="3126000" y="1110550"/>
              <a:ext cx="2892000" cy="6348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g104dd82f75c_0_12"/>
            <p:cNvSpPr txBox="1"/>
            <p:nvPr/>
          </p:nvSpPr>
          <p:spPr>
            <a:xfrm>
              <a:off x="3333006" y="1160065"/>
              <a:ext cx="2478000" cy="53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Lead - Diana Degiacomo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g104dd82f75c_0_12"/>
          <p:cNvGrpSpPr/>
          <p:nvPr/>
        </p:nvGrpSpPr>
        <p:grpSpPr>
          <a:xfrm>
            <a:off x="2516587" y="4385042"/>
            <a:ext cx="1945738" cy="390910"/>
            <a:chOff x="3126000" y="1110550"/>
            <a:chExt cx="2892000" cy="634800"/>
          </a:xfrm>
        </p:grpSpPr>
        <p:sp>
          <p:nvSpPr>
            <p:cNvPr id="148" name="Google Shape;148;g104dd82f75c_0_12"/>
            <p:cNvSpPr/>
            <p:nvPr/>
          </p:nvSpPr>
          <p:spPr>
            <a:xfrm>
              <a:off x="3126000" y="1110550"/>
              <a:ext cx="2892000" cy="6348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104dd82f75c_0_12"/>
            <p:cNvSpPr txBox="1"/>
            <p:nvPr/>
          </p:nvSpPr>
          <p:spPr>
            <a:xfrm>
              <a:off x="3333006" y="1160065"/>
              <a:ext cx="2478000" cy="535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Martha Caldera</a:t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0" name="Google Shape;150;g104dd82f75c_0_12"/>
          <p:cNvCxnSpPr>
            <a:stCxn id="140" idx="0"/>
            <a:endCxn id="112" idx="2"/>
          </p:cNvCxnSpPr>
          <p:nvPr/>
        </p:nvCxnSpPr>
        <p:spPr>
          <a:xfrm rot="-5400000">
            <a:off x="1506923" y="3360819"/>
            <a:ext cx="290100" cy="762300"/>
          </a:xfrm>
          <a:prstGeom prst="bentConnector3">
            <a:avLst>
              <a:gd fmla="val 49997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" name="Google Shape;151;g104dd82f75c_0_12"/>
          <p:cNvCxnSpPr>
            <a:stCxn id="146" idx="0"/>
            <a:endCxn id="112" idx="2"/>
          </p:cNvCxnSpPr>
          <p:nvPr/>
        </p:nvCxnSpPr>
        <p:spPr>
          <a:xfrm flipH="1" rot="5400000">
            <a:off x="2595973" y="3034115"/>
            <a:ext cx="290100" cy="1415700"/>
          </a:xfrm>
          <a:prstGeom prst="bentConnector3">
            <a:avLst>
              <a:gd fmla="val 49997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g104dd82f75c_0_12"/>
          <p:cNvCxnSpPr>
            <a:stCxn id="125" idx="0"/>
            <a:endCxn id="109" idx="2"/>
          </p:cNvCxnSpPr>
          <p:nvPr/>
        </p:nvCxnSpPr>
        <p:spPr>
          <a:xfrm rot="-5400000">
            <a:off x="6223786" y="3000067"/>
            <a:ext cx="290100" cy="1483800"/>
          </a:xfrm>
          <a:prstGeom prst="bentConnector3">
            <a:avLst>
              <a:gd fmla="val 49997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" name="Google Shape;153;g104dd82f75c_0_12"/>
          <p:cNvCxnSpPr>
            <a:stCxn id="134" idx="0"/>
            <a:endCxn id="109" idx="2"/>
          </p:cNvCxnSpPr>
          <p:nvPr/>
        </p:nvCxnSpPr>
        <p:spPr>
          <a:xfrm flipH="1" rot="5400000">
            <a:off x="7312836" y="3394863"/>
            <a:ext cx="290100" cy="694200"/>
          </a:xfrm>
          <a:prstGeom prst="bentConnector3">
            <a:avLst>
              <a:gd fmla="val 49997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" name="Google Shape;154;g104dd82f75c_0_12"/>
          <p:cNvCxnSpPr/>
          <p:nvPr/>
        </p:nvCxnSpPr>
        <p:spPr>
          <a:xfrm>
            <a:off x="534375" y="4231400"/>
            <a:ext cx="0" cy="148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5" name="Google Shape;155;g104dd82f75c_0_12"/>
          <p:cNvCxnSpPr/>
          <p:nvPr/>
        </p:nvCxnSpPr>
        <p:spPr>
          <a:xfrm flipH="1">
            <a:off x="2740925" y="4235525"/>
            <a:ext cx="300" cy="175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g104dd82f75c_0_12"/>
          <p:cNvCxnSpPr/>
          <p:nvPr/>
        </p:nvCxnSpPr>
        <p:spPr>
          <a:xfrm flipH="1">
            <a:off x="4947775" y="4217900"/>
            <a:ext cx="300" cy="175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g104dd82f75c_0_12"/>
          <p:cNvCxnSpPr/>
          <p:nvPr/>
        </p:nvCxnSpPr>
        <p:spPr>
          <a:xfrm flipH="1">
            <a:off x="4947775" y="4775975"/>
            <a:ext cx="300" cy="175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g104dd82f75c_0_12"/>
          <p:cNvCxnSpPr/>
          <p:nvPr/>
        </p:nvCxnSpPr>
        <p:spPr>
          <a:xfrm flipH="1">
            <a:off x="7154625" y="4235525"/>
            <a:ext cx="300" cy="175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25f83e984c_4_12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Remote Communication</a:t>
            </a:r>
            <a:endParaRPr/>
          </a:p>
        </p:txBody>
      </p:sp>
      <p:pic>
        <p:nvPicPr>
          <p:cNvPr id="494" name="Google Shape;494;g125f83e984c_4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3407" y="2349479"/>
            <a:ext cx="3234618" cy="258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g125f83e984c_4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3175" y="2534176"/>
            <a:ext cx="2218250" cy="22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"/>
          <p:cNvSpPr txBox="1"/>
          <p:nvPr>
            <p:ph type="ctrTitle"/>
          </p:nvPr>
        </p:nvSpPr>
        <p:spPr>
          <a:xfrm>
            <a:off x="457200" y="2527180"/>
            <a:ext cx="8229600" cy="11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7000"/>
              <a:buFont typeface="Gulimche"/>
              <a:buNone/>
            </a:pPr>
            <a:r>
              <a:rPr lang="en-US" sz="6000">
                <a:solidFill>
                  <a:srgbClr val="32C6FF"/>
                </a:solidFill>
              </a:rPr>
              <a:t>T</a:t>
            </a:r>
            <a:r>
              <a:rPr lang="en-US" sz="6000"/>
              <a:t>HANK YOU</a:t>
            </a:r>
            <a:endParaRPr sz="6000"/>
          </a:p>
        </p:txBody>
      </p:sp>
      <p:sp>
        <p:nvSpPr>
          <p:cNvPr id="501" name="Google Shape;501;p6"/>
          <p:cNvSpPr txBox="1"/>
          <p:nvPr/>
        </p:nvSpPr>
        <p:spPr>
          <a:xfrm>
            <a:off x="2983225" y="3514725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Questions?</a:t>
            </a:r>
            <a:endParaRPr sz="2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3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1030fc84eea_1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7750" y="2138300"/>
            <a:ext cx="5026251" cy="47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1030fc84eea_1_2"/>
          <p:cNvSpPr txBox="1"/>
          <p:nvPr>
            <p:ph idx="1" type="body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i="0" lang="en-US">
                <a:solidFill>
                  <a:schemeClr val="dk1"/>
                </a:solidFill>
              </a:rPr>
              <a:t>Overall Project Goal: Protect satellites against malicious attacks</a:t>
            </a:r>
            <a:endParaRPr i="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i="0" lang="en-US">
                <a:solidFill>
                  <a:schemeClr val="dk1"/>
                </a:solidFill>
              </a:rPr>
              <a:t>Industry Open Source Software: OSK - A core Flight System (cFS) Platform</a:t>
            </a:r>
            <a:endParaRPr i="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i="0" lang="en-US">
                <a:solidFill>
                  <a:schemeClr val="dk1"/>
                </a:solidFill>
              </a:rPr>
              <a:t>Build apps to interface with this platform:</a:t>
            </a:r>
            <a:endParaRPr i="0">
              <a:solidFill>
                <a:schemeClr val="dk1"/>
              </a:solidFill>
            </a:endParaRPr>
          </a:p>
          <a:p>
            <a:pPr indent="-3302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i="0" lang="en-US">
                <a:solidFill>
                  <a:schemeClr val="dk1"/>
                </a:solidFill>
              </a:rPr>
              <a:t>Inject Anomalies</a:t>
            </a:r>
            <a:endParaRPr i="0">
              <a:solidFill>
                <a:schemeClr val="dk1"/>
              </a:solidFill>
            </a:endParaRPr>
          </a:p>
          <a:p>
            <a:pPr indent="-3302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i="0" lang="en-US">
                <a:solidFill>
                  <a:schemeClr val="dk1"/>
                </a:solidFill>
              </a:rPr>
              <a:t>Detect Anomalies</a:t>
            </a:r>
            <a:endParaRPr i="0">
              <a:solidFill>
                <a:schemeClr val="dk1"/>
              </a:solidFill>
            </a:endParaRPr>
          </a:p>
          <a:p>
            <a:pPr indent="-3302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i="0" lang="en-US">
                <a:solidFill>
                  <a:schemeClr val="dk1"/>
                </a:solidFill>
              </a:rPr>
              <a:t>Resolve Anomalies</a:t>
            </a:r>
            <a:endParaRPr i="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i="0" lang="en-US">
                <a:solidFill>
                  <a:schemeClr val="dk1"/>
                </a:solidFill>
              </a:rPr>
              <a:t>Anomalies:</a:t>
            </a:r>
            <a:endParaRPr i="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i="0" lang="en-US">
                <a:solidFill>
                  <a:schemeClr val="dk1"/>
                </a:solidFill>
              </a:rPr>
              <a:t>Single Bit Error</a:t>
            </a:r>
            <a:endParaRPr i="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i="0" lang="en-US">
                <a:solidFill>
                  <a:schemeClr val="dk1"/>
                </a:solidFill>
              </a:rPr>
              <a:t>Denial of Service</a:t>
            </a:r>
            <a:endParaRPr i="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>
              <a:solidFill>
                <a:schemeClr val="dk1"/>
              </a:solidFill>
            </a:endParaRPr>
          </a:p>
        </p:txBody>
      </p:sp>
      <p:sp>
        <p:nvSpPr>
          <p:cNvPr id="166" name="Google Shape;166;g1030fc84eea_1_2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Project Introduction - Diana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fadb11557_2_8"/>
          <p:cNvSpPr txBox="1"/>
          <p:nvPr/>
        </p:nvSpPr>
        <p:spPr>
          <a:xfrm>
            <a:off x="2166300" y="2914575"/>
            <a:ext cx="481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OSK/COSMOS Overview</a:t>
            </a:r>
            <a:endParaRPr b="0" i="0" sz="30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2fde96578_0_8"/>
          <p:cNvSpPr txBox="1"/>
          <p:nvPr>
            <p:ph idx="1" type="body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b="1" i="0" lang="en-US"/>
              <a:t>Open Satellite Kit (OSK) - </a:t>
            </a:r>
            <a:r>
              <a:rPr i="0" lang="en-US"/>
              <a:t>A satellite simulation environment.</a:t>
            </a:r>
            <a:endParaRPr i="0"/>
          </a:p>
          <a:p>
            <a:pPr indent="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/>
          </a:p>
          <a:p>
            <a:pPr indent="-3302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●"/>
            </a:pPr>
            <a:r>
              <a:rPr b="1" i="0" lang="en-US"/>
              <a:t>Our Team’s Goal with OSK-</a:t>
            </a:r>
            <a:r>
              <a:rPr i="0" lang="en-US"/>
              <a:t> To use this simulation environment to simulate attacks against satellites and satellite malfunctions to produce effective countermeasures and remedies.</a:t>
            </a:r>
            <a:endParaRPr i="0"/>
          </a:p>
          <a:p>
            <a:pPr indent="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/>
          </a:p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/>
          </a:p>
        </p:txBody>
      </p:sp>
      <p:sp>
        <p:nvSpPr>
          <p:cNvPr id="179" name="Google Shape;179;g102fde96578_0_8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OSK - Tomas Velarde </a:t>
            </a:r>
            <a:endParaRPr/>
          </a:p>
        </p:txBody>
      </p:sp>
      <p:pic>
        <p:nvPicPr>
          <p:cNvPr id="180" name="Google Shape;180;g102fde96578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350" y="4113463"/>
            <a:ext cx="828675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02fde96578_0_8"/>
          <p:cNvSpPr txBox="1"/>
          <p:nvPr/>
        </p:nvSpPr>
        <p:spPr>
          <a:xfrm>
            <a:off x="453350" y="3516225"/>
            <a:ext cx="7661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The 3 main components of Open Satellite Kit:</a:t>
            </a:r>
            <a:endParaRPr b="1" i="0" sz="1600" u="none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517a598c7_0_0"/>
          <p:cNvSpPr txBox="1"/>
          <p:nvPr>
            <p:ph idx="1" type="body"/>
          </p:nvPr>
        </p:nvSpPr>
        <p:spPr>
          <a:xfrm>
            <a:off x="395536" y="1196752"/>
            <a:ext cx="8402400" cy="51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00"/>
              <a:buChar char="●"/>
            </a:pPr>
            <a:r>
              <a:rPr b="1" i="0" lang="en-US" sz="1800"/>
              <a:t>Purpose of OSK</a:t>
            </a:r>
            <a:endParaRPr b="1" i="0" sz="1800"/>
          </a:p>
          <a:p>
            <a:pPr indent="0" lvl="0" marL="9144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i="0"/>
          </a:p>
        </p:txBody>
      </p:sp>
      <p:sp>
        <p:nvSpPr>
          <p:cNvPr id="188" name="Google Shape;188;g10517a598c7_0_0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OSK - Tomas Velarde </a:t>
            </a:r>
            <a:endParaRPr/>
          </a:p>
        </p:txBody>
      </p:sp>
      <p:pic>
        <p:nvPicPr>
          <p:cNvPr id="189" name="Google Shape;189;g10517a598c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263" y="1908525"/>
            <a:ext cx="8873477" cy="36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2fde96578_0_0"/>
          <p:cNvSpPr txBox="1"/>
          <p:nvPr>
            <p:ph idx="1" type="body"/>
          </p:nvPr>
        </p:nvSpPr>
        <p:spPr>
          <a:xfrm>
            <a:off x="245875" y="1183327"/>
            <a:ext cx="84024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</a:pPr>
            <a:r>
              <a:rPr b="1" i="0" lang="en-US" sz="2200"/>
              <a:t>Open Satellite Kit Composition: </a:t>
            </a:r>
            <a:r>
              <a:rPr i="0" lang="en-US" sz="2200"/>
              <a:t>Three open source tools</a:t>
            </a:r>
            <a:r>
              <a:rPr b="1" i="0" lang="en-US" sz="2200"/>
              <a:t> </a:t>
            </a:r>
            <a:endParaRPr i="0" sz="2200"/>
          </a:p>
        </p:txBody>
      </p:sp>
      <p:sp>
        <p:nvSpPr>
          <p:cNvPr id="196" name="Google Shape;196;g102fde96578_0_0"/>
          <p:cNvSpPr txBox="1"/>
          <p:nvPr>
            <p:ph type="title"/>
          </p:nvPr>
        </p:nvSpPr>
        <p:spPr>
          <a:xfrm>
            <a:off x="179512" y="87429"/>
            <a:ext cx="76611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OSK - Tomas Velarde </a:t>
            </a:r>
            <a:endParaRPr/>
          </a:p>
        </p:txBody>
      </p:sp>
      <p:pic>
        <p:nvPicPr>
          <p:cNvPr id="197" name="Google Shape;197;g102fde9657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5" y="2561813"/>
            <a:ext cx="828675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102fde96578_0_0"/>
          <p:cNvSpPr txBox="1"/>
          <p:nvPr/>
        </p:nvSpPr>
        <p:spPr>
          <a:xfrm>
            <a:off x="939425" y="1733400"/>
            <a:ext cx="253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Ground System</a:t>
            </a:r>
            <a:endParaRPr b="0" i="0" sz="20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102fde96578_0_0"/>
          <p:cNvSpPr txBox="1"/>
          <p:nvPr/>
        </p:nvSpPr>
        <p:spPr>
          <a:xfrm>
            <a:off x="4490375" y="1885800"/>
            <a:ext cx="139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Satellite</a:t>
            </a:r>
            <a:endParaRPr b="0" i="0" sz="20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g102fde96578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4238" y="3783475"/>
            <a:ext cx="2628175" cy="146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102fde96578_0_0"/>
          <p:cNvSpPr/>
          <p:nvPr/>
        </p:nvSpPr>
        <p:spPr>
          <a:xfrm>
            <a:off x="4867400" y="2393675"/>
            <a:ext cx="268500" cy="244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102fde96578_0_0"/>
          <p:cNvSpPr/>
          <p:nvPr/>
        </p:nvSpPr>
        <p:spPr>
          <a:xfrm>
            <a:off x="1667000" y="2241275"/>
            <a:ext cx="268500" cy="244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g102fde96578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7275" y="3783472"/>
            <a:ext cx="1770575" cy="189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2010-02-01T08:03:16Z</dcterms:created>
  <dc:creator>Slide Members by HS.SEO</dc:creator>
</cp:coreProperties>
</file>