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3"/>
  </p:notesMasterIdLst>
  <p:sldIdLst>
    <p:sldId id="256" r:id="rId2"/>
    <p:sldId id="275" r:id="rId3"/>
    <p:sldId id="261" r:id="rId4"/>
    <p:sldId id="267" r:id="rId5"/>
    <p:sldId id="262" r:id="rId6"/>
    <p:sldId id="266" r:id="rId7"/>
    <p:sldId id="269" r:id="rId8"/>
    <p:sldId id="257" r:id="rId9"/>
    <p:sldId id="258" r:id="rId10"/>
    <p:sldId id="268" r:id="rId11"/>
    <p:sldId id="260" r:id="rId12"/>
    <p:sldId id="265" r:id="rId13"/>
    <p:sldId id="276" r:id="rId14"/>
    <p:sldId id="271" r:id="rId15"/>
    <p:sldId id="264" r:id="rId16"/>
    <p:sldId id="263" r:id="rId17"/>
    <p:sldId id="259" r:id="rId18"/>
    <p:sldId id="270" r:id="rId19"/>
    <p:sldId id="272" r:id="rId20"/>
    <p:sldId id="273" r:id="rId21"/>
    <p:sldId id="27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F8712C-2163-4643-9337-1EE391C3EDB6}" type="datetimeFigureOut">
              <a:rPr lang="en-US" smtClean="0"/>
              <a:pPr/>
              <a:t>6/11/2010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1081D-7369-4B93-9EF0-CFB368F09C5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D4F4109-2F6F-4279-9F6C-1DBD4344C92B}" type="slidenum">
              <a:rPr lang="en-US"/>
              <a:pPr/>
              <a:t>8</a:t>
            </a:fld>
            <a:endParaRPr lang="en-US"/>
          </a:p>
        </p:txBody>
      </p:sp>
      <p:sp>
        <p:nvSpPr>
          <p:cNvPr id="1126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172C85D-4095-4176-9070-BEBBA2F9D765}" type="slidenum">
              <a:rPr lang="en-US"/>
              <a:pPr/>
              <a:t>9</a:t>
            </a:fld>
            <a:endParaRPr lang="en-US"/>
          </a:p>
        </p:txBody>
      </p:sp>
      <p:sp>
        <p:nvSpPr>
          <p:cNvPr id="1228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C0E9B05-C3F7-4D0A-B3F7-9BFDC888A969}" type="datetimeFigureOut">
              <a:rPr lang="en-US" smtClean="0"/>
              <a:pPr/>
              <a:t>6/11/2010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4A9C7641-8FC4-47DF-87BB-303FAD11EB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0E9B05-C3F7-4D0A-B3F7-9BFDC888A969}" type="datetimeFigureOut">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C7641-8FC4-47DF-87BB-303FAD11EB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0E9B05-C3F7-4D0A-B3F7-9BFDC888A969}" type="datetimeFigureOut">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C7641-8FC4-47DF-87BB-303FAD11EB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lIns="82945" tIns="41473" rIns="82945" bIns="41473"/>
          <a:lstStyle/>
          <a:p>
            <a:r>
              <a:rPr lang="en-US" smtClean="0"/>
              <a:t>Click to edit Master title style</a:t>
            </a:r>
            <a:endParaRPr lang="en-US"/>
          </a:p>
        </p:txBody>
      </p:sp>
      <p:sp>
        <p:nvSpPr>
          <p:cNvPr id="3" name="ClipArt Placeholder 2"/>
          <p:cNvSpPr>
            <a:spLocks noGrp="1"/>
          </p:cNvSpPr>
          <p:nvPr>
            <p:ph type="clipArt" sz="half" idx="1"/>
          </p:nvPr>
        </p:nvSpPr>
        <p:spPr>
          <a:xfrm>
            <a:off x="456480" y="1604329"/>
            <a:ext cx="4043520" cy="4524955"/>
          </a:xfrm>
        </p:spPr>
        <p:txBody>
          <a:bodyPr rIns="82945" bIns="41473"/>
          <a:lstStyle/>
          <a:p>
            <a:endParaRPr lang="en-US"/>
          </a:p>
        </p:txBody>
      </p:sp>
      <p:sp>
        <p:nvSpPr>
          <p:cNvPr id="4" name="Text Placeholder 3"/>
          <p:cNvSpPr>
            <a:spLocks noGrp="1"/>
          </p:cNvSpPr>
          <p:nvPr>
            <p:ph type="body" sz="half" idx="2"/>
          </p:nvPr>
        </p:nvSpPr>
        <p:spPr>
          <a:xfrm>
            <a:off x="4638241" y="1604329"/>
            <a:ext cx="4044960" cy="4524955"/>
          </a:xfrm>
        </p:spPr>
        <p:txBody>
          <a:bodyPr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6481" y="6247376"/>
            <a:ext cx="2128320" cy="470930"/>
          </a:xfrm>
        </p:spPr>
        <p:txBody>
          <a:bodyPr lIns="82945" tIns="41473" rIns="82945" bIns="41473"/>
          <a:lstStyle>
            <a:lvl1pPr>
              <a:defRPr/>
            </a:lvl1pPr>
          </a:lstStyle>
          <a:p>
            <a:endParaRPr lang="en-US"/>
          </a:p>
        </p:txBody>
      </p:sp>
      <p:sp>
        <p:nvSpPr>
          <p:cNvPr id="6" name="Footer Placeholder 5"/>
          <p:cNvSpPr>
            <a:spLocks noGrp="1"/>
          </p:cNvSpPr>
          <p:nvPr>
            <p:ph type="ftr" idx="11"/>
          </p:nvPr>
        </p:nvSpPr>
        <p:spPr>
          <a:xfrm>
            <a:off x="3127680" y="6247376"/>
            <a:ext cx="2897280" cy="470930"/>
          </a:xfrm>
        </p:spPr>
        <p:txBody>
          <a:bodyPr lIns="82945" tIns="41473" rIns="82945" bIns="41473"/>
          <a:lstStyle>
            <a:lvl1pPr>
              <a:defRPr/>
            </a:lvl1pPr>
          </a:lstStyle>
          <a:p>
            <a:endParaRPr lang="en-US"/>
          </a:p>
        </p:txBody>
      </p:sp>
      <p:sp>
        <p:nvSpPr>
          <p:cNvPr id="7" name="Slide Number Placeholder 6"/>
          <p:cNvSpPr>
            <a:spLocks noGrp="1"/>
          </p:cNvSpPr>
          <p:nvPr>
            <p:ph type="sldNum" idx="12"/>
          </p:nvPr>
        </p:nvSpPr>
        <p:spPr>
          <a:xfrm>
            <a:off x="6556321" y="6247376"/>
            <a:ext cx="2128320" cy="470930"/>
          </a:xfrm>
        </p:spPr>
        <p:txBody>
          <a:bodyPr lIns="82945" tIns="41473" rIns="82945" bIns="41473"/>
          <a:lstStyle>
            <a:lvl1pPr>
              <a:defRPr/>
            </a:lvl1pPr>
          </a:lstStyle>
          <a:p>
            <a:fld id="{C0EFEC9C-CFE3-4933-A11F-3C7694C347D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C0E9B05-C3F7-4D0A-B3F7-9BFDC888A969}" type="datetimeFigureOut">
              <a:rPr lang="en-US" smtClean="0"/>
              <a:pPr/>
              <a:t>6/11/2010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4A9C7641-8FC4-47DF-87BB-303FAD11EB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C0E9B05-C3F7-4D0A-B3F7-9BFDC888A969}" type="datetimeFigureOut">
              <a:rPr lang="en-US" smtClean="0"/>
              <a:pPr/>
              <a:t>6/11/2010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4A9C7641-8FC4-47DF-87BB-303FAD11EBF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C0E9B05-C3F7-4D0A-B3F7-9BFDC888A969}" type="datetimeFigureOut">
              <a:rPr lang="en-US" smtClean="0"/>
              <a:pPr/>
              <a:t>6/11/2010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A9C7641-8FC4-47DF-87BB-303FAD11EB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C0E9B05-C3F7-4D0A-B3F7-9BFDC888A969}" type="datetimeFigureOut">
              <a:rPr lang="en-US" smtClean="0"/>
              <a:pPr/>
              <a:t>6/11/2010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4A9C7641-8FC4-47DF-87BB-303FAD11EBF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C0E9B05-C3F7-4D0A-B3F7-9BFDC888A969}" type="datetimeFigureOut">
              <a:rPr lang="en-US" smtClean="0"/>
              <a:pPr/>
              <a:t>6/11/2010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C7641-8FC4-47DF-87BB-303FAD11EB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0E9B05-C3F7-4D0A-B3F7-9BFDC888A969}" type="datetimeFigureOut">
              <a:rPr lang="en-US" smtClean="0"/>
              <a:pPr/>
              <a:t>6/11/2010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C7641-8FC4-47DF-87BB-303FAD11EB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C0E9B05-C3F7-4D0A-B3F7-9BFDC888A969}" type="datetimeFigureOut">
              <a:rPr lang="en-US" smtClean="0"/>
              <a:pPr/>
              <a:t>6/11/2010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C7641-8FC4-47DF-87BB-303FAD11EB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C0E9B05-C3F7-4D0A-B3F7-9BFDC888A969}" type="datetimeFigureOut">
              <a:rPr lang="en-US" smtClean="0"/>
              <a:pPr/>
              <a:t>6/11/2010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4A9C7641-8FC4-47DF-87BB-303FAD11EBF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C0E9B05-C3F7-4D0A-B3F7-9BFDC888A969}" type="datetimeFigureOut">
              <a:rPr lang="en-US" smtClean="0"/>
              <a:pPr/>
              <a:t>6/11/2010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A9C7641-8FC4-47DF-87BB-303FAD11EBF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Thu-Jun-10-20-05-12-2010-93.jpg"/>
          <p:cNvPicPr>
            <a:picLocks noChangeAspect="1"/>
          </p:cNvPicPr>
          <p:nvPr/>
        </p:nvPicPr>
        <p:blipFill>
          <a:blip r:embed="rId2" cstate="print"/>
          <a:stretch>
            <a:fillRect/>
          </a:stretch>
        </p:blipFill>
        <p:spPr>
          <a:xfrm>
            <a:off x="762000" y="1295400"/>
            <a:ext cx="7620000" cy="4267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actually Added</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Revamped game logic</a:t>
            </a:r>
          </a:p>
          <a:p>
            <a:pPr lvl="1"/>
            <a:r>
              <a:rPr lang="en-US" sz="2400" dirty="0" smtClean="0"/>
              <a:t>Orbits are now in full 3D</a:t>
            </a:r>
          </a:p>
          <a:p>
            <a:pPr lvl="1"/>
            <a:r>
              <a:rPr lang="en-US" sz="2400" dirty="0" smtClean="0"/>
              <a:t>Orbital maneuvers can now be done in 3D with no constraint on the velocity vector </a:t>
            </a:r>
            <a:r>
              <a:rPr lang="en-US" sz="2400" dirty="0" smtClean="0"/>
              <a:t>direction</a:t>
            </a:r>
          </a:p>
          <a:p>
            <a:pPr lvl="1"/>
            <a:r>
              <a:rPr lang="en-US" sz="2400" dirty="0" smtClean="0"/>
              <a:t>To complete certain missions, orbital maneuvers are necessarily multi-stage</a:t>
            </a:r>
            <a:endParaRPr lang="en-US" sz="2400" dirty="0" smtClean="0"/>
          </a:p>
          <a:p>
            <a:r>
              <a:rPr lang="en-US" sz="2800" dirty="0" smtClean="0"/>
              <a:t>Game Effects</a:t>
            </a:r>
          </a:p>
          <a:p>
            <a:pPr lvl="1"/>
            <a:r>
              <a:rPr lang="en-US" sz="2400" dirty="0" smtClean="0"/>
              <a:t>Music, sound effects, visual effects (i.e. explosions)</a:t>
            </a:r>
          </a:p>
          <a:p>
            <a:r>
              <a:rPr lang="en-US" sz="2800" dirty="0" smtClean="0"/>
              <a:t>1-2 more levels</a:t>
            </a:r>
          </a:p>
          <a:p>
            <a:pPr lvl="1"/>
            <a:r>
              <a:rPr lang="en-US" sz="2400" dirty="0" smtClean="0"/>
              <a:t>Asteroid deflection</a:t>
            </a:r>
          </a:p>
          <a:p>
            <a:pPr lvl="1"/>
            <a:r>
              <a:rPr lang="en-US" sz="2400" dirty="0" smtClean="0"/>
              <a:t>Slingshot Maneuver half implemented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en-US" dirty="0" smtClean="0"/>
              <a:t>New GUI</a:t>
            </a:r>
            <a:endParaRPr lang="en-US" dirty="0"/>
          </a:p>
        </p:txBody>
      </p:sp>
      <p:pic>
        <p:nvPicPr>
          <p:cNvPr id="9" name="Picture 8" descr="screen-Thu-Jun-10-20-05-58-2010-2752.jpg"/>
          <p:cNvPicPr>
            <a:picLocks noChangeAspect="1"/>
          </p:cNvPicPr>
          <p:nvPr/>
        </p:nvPicPr>
        <p:blipFill>
          <a:blip r:embed="rId2" cstate="print"/>
          <a:stretch>
            <a:fillRect/>
          </a:stretch>
        </p:blipFill>
        <p:spPr>
          <a:xfrm>
            <a:off x="762000" y="1676400"/>
            <a:ext cx="7848600" cy="43815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Tractor</a:t>
            </a:r>
            <a:endParaRPr lang="en-US" dirty="0"/>
          </a:p>
        </p:txBody>
      </p:sp>
      <p:pic>
        <p:nvPicPr>
          <p:cNvPr id="4" name="Picture 3" descr="GravityDemo.png"/>
          <p:cNvPicPr>
            <a:picLocks noChangeAspect="1"/>
          </p:cNvPicPr>
          <p:nvPr/>
        </p:nvPicPr>
        <p:blipFill>
          <a:blip r:embed="rId2" cstate="print"/>
          <a:stretch>
            <a:fillRect/>
          </a:stretch>
        </p:blipFill>
        <p:spPr>
          <a:xfrm>
            <a:off x="1066800" y="838200"/>
            <a:ext cx="7404315" cy="4800600"/>
          </a:xfrm>
          <a:prstGeom prst="rect">
            <a:avLst/>
          </a:prstGeom>
        </p:spPr>
      </p:pic>
      <p:sp>
        <p:nvSpPr>
          <p:cNvPr id="5" name="Down Arrow 4"/>
          <p:cNvSpPr/>
          <p:nvPr/>
        </p:nvSpPr>
        <p:spPr>
          <a:xfrm rot="7971849">
            <a:off x="2958162" y="2659262"/>
            <a:ext cx="1093032" cy="6475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5715000"/>
            <a:ext cx="8001000" cy="646331"/>
          </a:xfrm>
          <a:prstGeom prst="rect">
            <a:avLst/>
          </a:prstGeom>
          <a:noFill/>
        </p:spPr>
        <p:txBody>
          <a:bodyPr wrap="square" rtlCol="0">
            <a:spAutoFit/>
          </a:bodyPr>
          <a:lstStyle/>
          <a:p>
            <a:r>
              <a:rPr lang="en-US" dirty="0" smtClean="0"/>
              <a:t>By hovering near a small body such as an asteroid, a space ship can slowly deviate the path of the asteroid by means of gravity deflection.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within the game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Rather than have the ship orbit the asteroid, it hovers over the asteroid in the direction normal to the asteroid’s orbit.</a:t>
            </a:r>
          </a:p>
          <a:p>
            <a:r>
              <a:rPr lang="en-US" dirty="0" smtClean="0"/>
              <a:t>The asteroid’s path was deviated by means of a physical force update, however, the orbit did not change quickly enough or smoothly enough, so direct change of the orbit’s axis size was implemented</a:t>
            </a:r>
          </a:p>
          <a:p>
            <a:r>
              <a:rPr lang="en-US" dirty="0" smtClean="0"/>
              <a:t>Victory conditions are based on the asteroid’s axis’ size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implementing the gravity tractor</a:t>
            </a:r>
            <a:endParaRPr lang="en-US" dirty="0"/>
          </a:p>
        </p:txBody>
      </p:sp>
      <p:sp>
        <p:nvSpPr>
          <p:cNvPr id="3" name="Content Placeholder 2"/>
          <p:cNvSpPr>
            <a:spLocks noGrp="1"/>
          </p:cNvSpPr>
          <p:nvPr>
            <p:ph idx="1"/>
          </p:nvPr>
        </p:nvSpPr>
        <p:spPr/>
        <p:txBody>
          <a:bodyPr/>
          <a:lstStyle/>
          <a:p>
            <a:r>
              <a:rPr lang="en-US" dirty="0" smtClean="0"/>
              <a:t>The real gravity tractor is estimated to take around 15 years to significantly change the orbit of even a small orbital body (a long time even for the in-game time)</a:t>
            </a:r>
          </a:p>
          <a:p>
            <a:r>
              <a:rPr lang="en-US" dirty="0" smtClean="0"/>
              <a:t>There are hardly any designs proposed to implement this method of asteroid mitigation (lack of real world data to help with game  implementation)</a:t>
            </a:r>
          </a:p>
          <a:p>
            <a:endParaRPr lang="en-US" dirty="0" smtClean="0"/>
          </a:p>
          <a:p>
            <a:endParaRPr lang="en-US"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Gravitational tractor</a:t>
            </a:r>
            <a:endParaRPr lang="en-US" dirty="0"/>
          </a:p>
        </p:txBody>
      </p:sp>
      <p:pic>
        <p:nvPicPr>
          <p:cNvPr id="5" name="Content Placeholder 4" descr="screen-Thu-Jun-10-22-17-25-2010-1507.jpg"/>
          <p:cNvPicPr>
            <a:picLocks noGrp="1" noChangeAspect="1"/>
          </p:cNvPicPr>
          <p:nvPr>
            <p:ph idx="1"/>
          </p:nvPr>
        </p:nvPicPr>
        <p:blipFill>
          <a:blip r:embed="rId2" cstate="print"/>
          <a:stretch>
            <a:fillRect/>
          </a:stretch>
        </p:blipFill>
        <p:spPr>
          <a:xfrm>
            <a:off x="625122" y="1554163"/>
            <a:ext cx="8046155" cy="452596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Slingshot orbit</a:t>
            </a:r>
            <a:endParaRPr lang="en-US" dirty="0"/>
          </a:p>
        </p:txBody>
      </p:sp>
      <p:pic>
        <p:nvPicPr>
          <p:cNvPr id="4" name="Content Placeholder 3" descr="Grav_slingshot_simple_2.gif"/>
          <p:cNvPicPr>
            <a:picLocks noGrp="1" noChangeAspect="1"/>
          </p:cNvPicPr>
          <p:nvPr>
            <p:ph sz="half" idx="1"/>
          </p:nvPr>
        </p:nvPicPr>
        <p:blipFill>
          <a:blip r:embed="rId2" cstate="print"/>
          <a:stretch>
            <a:fillRect/>
          </a:stretch>
        </p:blipFill>
        <p:spPr>
          <a:xfrm>
            <a:off x="381000" y="2209800"/>
            <a:ext cx="3581400" cy="2705100"/>
          </a:xfrm>
        </p:spPr>
      </p:pic>
      <p:sp>
        <p:nvSpPr>
          <p:cNvPr id="6" name="Content Placeholder 5"/>
          <p:cNvSpPr>
            <a:spLocks noGrp="1"/>
          </p:cNvSpPr>
          <p:nvPr>
            <p:ph sz="half" idx="2"/>
          </p:nvPr>
        </p:nvSpPr>
        <p:spPr/>
        <p:txBody>
          <a:bodyPr/>
          <a:lstStyle/>
          <a:p>
            <a:r>
              <a:rPr lang="en-US" sz="2400" dirty="0" smtClean="0"/>
              <a:t>When a small orbiting body is within the sphere of influence of a planet within this solar system, the orbiting body follows the planet as its orbital frame of reference</a:t>
            </a:r>
          </a:p>
          <a:p>
            <a:r>
              <a:rPr lang="en-US" sz="2400" dirty="0" smtClean="0"/>
              <a:t>The diagram to the right is a simplified, but impossible example of a gravitational assist for educating purposes only</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Slingshot Orbit</a:t>
            </a:r>
            <a:endParaRPr lang="en-US" dirty="0"/>
          </a:p>
        </p:txBody>
      </p:sp>
      <p:pic>
        <p:nvPicPr>
          <p:cNvPr id="6" name="Picture 5" descr="Demo1.png"/>
          <p:cNvPicPr>
            <a:picLocks noChangeAspect="1"/>
          </p:cNvPicPr>
          <p:nvPr/>
        </p:nvPicPr>
        <p:blipFill>
          <a:blip r:embed="rId2" cstate="print"/>
          <a:stretch>
            <a:fillRect/>
          </a:stretch>
        </p:blipFill>
        <p:spPr>
          <a:xfrm>
            <a:off x="-457200" y="0"/>
            <a:ext cx="7620000" cy="5715000"/>
          </a:xfrm>
          <a:prstGeom prst="rect">
            <a:avLst/>
          </a:prstGeom>
        </p:spPr>
      </p:pic>
      <p:pic>
        <p:nvPicPr>
          <p:cNvPr id="7" name="Picture 6" descr="Demo2.png"/>
          <p:cNvPicPr>
            <a:picLocks noChangeAspect="1"/>
          </p:cNvPicPr>
          <p:nvPr/>
        </p:nvPicPr>
        <p:blipFill>
          <a:blip r:embed="rId3" cstate="print"/>
          <a:stretch>
            <a:fillRect/>
          </a:stretch>
        </p:blipFill>
        <p:spPr>
          <a:xfrm>
            <a:off x="5334000" y="228600"/>
            <a:ext cx="7620000" cy="5715000"/>
          </a:xfrm>
          <a:prstGeom prst="rect">
            <a:avLst/>
          </a:prstGeom>
        </p:spPr>
      </p:pic>
      <p:sp>
        <p:nvSpPr>
          <p:cNvPr id="8" name="Right Arrow 7"/>
          <p:cNvSpPr/>
          <p:nvPr/>
        </p:nvSpPr>
        <p:spPr>
          <a:xfrm>
            <a:off x="4495800" y="2971800"/>
            <a:ext cx="1066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1864302">
            <a:off x="2061931" y="2806296"/>
            <a:ext cx="941978" cy="176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38200" y="5715000"/>
            <a:ext cx="7620000" cy="923330"/>
          </a:xfrm>
          <a:prstGeom prst="rect">
            <a:avLst/>
          </a:prstGeom>
          <a:noFill/>
        </p:spPr>
        <p:txBody>
          <a:bodyPr wrap="square" rtlCol="0">
            <a:spAutoFit/>
          </a:bodyPr>
          <a:lstStyle/>
          <a:p>
            <a:r>
              <a:rPr lang="en-US" dirty="0" smtClean="0"/>
              <a:t>When the ship enters the sphere of influence of the referenced planet, it will orbit around the planet as if it were the Sun, while the referenced planet continues to orbit the Sun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within the game</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From the heliocentric frame of reference, the ship is changed to the referenced planet’s frame of reference once the ship enters the planets sphere of influence</a:t>
            </a:r>
          </a:p>
          <a:p>
            <a:r>
              <a:rPr lang="en-US" dirty="0" smtClean="0"/>
              <a:t>The ship’s velocity and position are adjusted to the referenced planet’s velocity and position</a:t>
            </a:r>
          </a:p>
          <a:p>
            <a:r>
              <a:rPr lang="en-US" dirty="0" smtClean="0"/>
              <a:t>The ship will orbit the referenced planet as if it were orbiting the Sun</a:t>
            </a:r>
            <a:endParaRPr lang="en-US" dirty="0"/>
          </a:p>
        </p:txBody>
      </p:sp>
      <p:sp>
        <p:nvSpPr>
          <p:cNvPr id="6" name="Oval 5"/>
          <p:cNvSpPr/>
          <p:nvPr/>
        </p:nvSpPr>
        <p:spPr>
          <a:xfrm>
            <a:off x="6019800" y="1905000"/>
            <a:ext cx="1600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Sun</a:t>
            </a:r>
            <a:endParaRPr lang="en-US" dirty="0"/>
          </a:p>
        </p:txBody>
      </p:sp>
      <p:sp>
        <p:nvSpPr>
          <p:cNvPr id="7" name="Oval 6"/>
          <p:cNvSpPr/>
          <p:nvPr/>
        </p:nvSpPr>
        <p:spPr>
          <a:xfrm>
            <a:off x="7239000" y="3276600"/>
            <a:ext cx="1600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Planet</a:t>
            </a:r>
            <a:endParaRPr lang="en-US" dirty="0"/>
          </a:p>
        </p:txBody>
      </p:sp>
      <p:sp>
        <p:nvSpPr>
          <p:cNvPr id="8" name="Oval 7"/>
          <p:cNvSpPr/>
          <p:nvPr/>
        </p:nvSpPr>
        <p:spPr>
          <a:xfrm>
            <a:off x="5029200" y="4191000"/>
            <a:ext cx="1600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Ship</a:t>
            </a:r>
            <a:endParaRPr lang="en-US" dirty="0"/>
          </a:p>
        </p:txBody>
      </p:sp>
      <p:cxnSp>
        <p:nvCxnSpPr>
          <p:cNvPr id="10" name="Straight Arrow Connector 9"/>
          <p:cNvCxnSpPr>
            <a:stCxn id="6" idx="3"/>
            <a:endCxn id="8" idx="0"/>
          </p:cNvCxnSpPr>
          <p:nvPr/>
        </p:nvCxnSpPr>
        <p:spPr>
          <a:xfrm rot="5400000">
            <a:off x="5288967" y="3225822"/>
            <a:ext cx="1505511" cy="424844"/>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5"/>
            <a:endCxn id="7" idx="0"/>
          </p:cNvCxnSpPr>
          <p:nvPr/>
        </p:nvCxnSpPr>
        <p:spPr>
          <a:xfrm rot="16200000" flipH="1">
            <a:off x="7416823" y="2654322"/>
            <a:ext cx="591111" cy="653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3"/>
            <a:endCxn id="8" idx="6"/>
          </p:cNvCxnSpPr>
          <p:nvPr/>
        </p:nvCxnSpPr>
        <p:spPr>
          <a:xfrm rot="5400000">
            <a:off x="6755817" y="3930672"/>
            <a:ext cx="591111" cy="843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Problems with implementing the slingshot orbit</a:t>
            </a:r>
            <a:endParaRPr lang="en-US" dirty="0"/>
          </a:p>
        </p:txBody>
      </p:sp>
      <p:sp>
        <p:nvSpPr>
          <p:cNvPr id="6" name="Content Placeholder 5"/>
          <p:cNvSpPr>
            <a:spLocks noGrp="1"/>
          </p:cNvSpPr>
          <p:nvPr>
            <p:ph idx="1"/>
          </p:nvPr>
        </p:nvSpPr>
        <p:spPr/>
        <p:txBody>
          <a:bodyPr/>
          <a:lstStyle/>
          <a:p>
            <a:r>
              <a:rPr lang="en-US" dirty="0" smtClean="0"/>
              <a:t>Switching between frames of references causes some trouble while ship is updating itself</a:t>
            </a:r>
          </a:p>
          <a:p>
            <a:r>
              <a:rPr lang="en-US" dirty="0" smtClean="0"/>
              <a:t>Real world units modified for in-game use seem to break down when switching from one set of orbital state variables to another</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Slingshot flight background</a:t>
            </a:r>
            <a:endParaRPr lang="en-US" dirty="0"/>
          </a:p>
        </p:txBody>
      </p:sp>
      <p:sp>
        <p:nvSpPr>
          <p:cNvPr id="3" name="Content Placeholder 2"/>
          <p:cNvSpPr>
            <a:spLocks noGrp="1"/>
          </p:cNvSpPr>
          <p:nvPr>
            <p:ph idx="1"/>
          </p:nvPr>
        </p:nvSpPr>
        <p:spPr/>
        <p:txBody>
          <a:bodyPr/>
          <a:lstStyle/>
          <a:p>
            <a:r>
              <a:rPr lang="en-US" dirty="0" smtClean="0"/>
              <a:t>Advisor: Dr. Elaine </a:t>
            </a:r>
            <a:r>
              <a:rPr lang="en-US" dirty="0" err="1" smtClean="0"/>
              <a:t>Eun</a:t>
            </a:r>
            <a:r>
              <a:rPr lang="en-US" dirty="0" smtClean="0"/>
              <a:t>-Young Kang</a:t>
            </a:r>
          </a:p>
          <a:p>
            <a:r>
              <a:rPr lang="en-US" dirty="0" smtClean="0"/>
              <a:t>Part of the </a:t>
            </a:r>
            <a:r>
              <a:rPr lang="en-US" dirty="0" err="1" smtClean="0"/>
              <a:t>CalState</a:t>
            </a:r>
            <a:r>
              <a:rPr lang="en-US" dirty="0" smtClean="0"/>
              <a:t> </a:t>
            </a:r>
            <a:r>
              <a:rPr lang="en-US" dirty="0" err="1" smtClean="0"/>
              <a:t>SciVi</a:t>
            </a:r>
            <a:r>
              <a:rPr lang="en-US" dirty="0" smtClean="0"/>
              <a:t> project</a:t>
            </a:r>
          </a:p>
          <a:p>
            <a:pPr lvl="1"/>
            <a:r>
              <a:rPr lang="en-US" dirty="0" smtClean="0"/>
              <a:t>Collaboration between computer science, physics, and art grads and undergrads</a:t>
            </a:r>
          </a:p>
          <a:p>
            <a:r>
              <a:rPr lang="en-US" dirty="0" smtClean="0"/>
              <a:t>Space Simulation Game</a:t>
            </a:r>
          </a:p>
          <a:p>
            <a:r>
              <a:rPr lang="en-US" dirty="0" smtClean="0"/>
              <a:t>Continuation of coding work by a previous student</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future work</a:t>
            </a:r>
            <a:endParaRPr lang="en-US" dirty="0"/>
          </a:p>
        </p:txBody>
      </p:sp>
      <p:sp>
        <p:nvSpPr>
          <p:cNvPr id="3" name="Content Placeholder 2"/>
          <p:cNvSpPr>
            <a:spLocks noGrp="1"/>
          </p:cNvSpPr>
          <p:nvPr>
            <p:ph idx="1"/>
          </p:nvPr>
        </p:nvSpPr>
        <p:spPr/>
        <p:txBody>
          <a:bodyPr/>
          <a:lstStyle/>
          <a:p>
            <a:r>
              <a:rPr lang="en-US" dirty="0" smtClean="0"/>
              <a:t>Rework the asteroid level</a:t>
            </a:r>
          </a:p>
          <a:p>
            <a:pPr lvl="1"/>
            <a:r>
              <a:rPr lang="en-US" dirty="0" smtClean="0"/>
              <a:t>Rather than using a gravity tractor, a one time nuclear explosion to deflect the asteroid is a more plausible solution</a:t>
            </a:r>
          </a:p>
          <a:p>
            <a:r>
              <a:rPr lang="en-US" dirty="0" smtClean="0"/>
              <a:t>Travel to the outer solar system</a:t>
            </a:r>
          </a:p>
          <a:p>
            <a:pPr lvl="1"/>
            <a:r>
              <a:rPr lang="en-US" dirty="0" smtClean="0"/>
              <a:t>Long term planning using an in-game aid to map out the timing of the impulse moment</a:t>
            </a:r>
          </a:p>
          <a:p>
            <a:pPr lvl="1"/>
            <a:r>
              <a:rPr lang="en-US" dirty="0" smtClean="0"/>
              <a:t>Multiple slingshot maneuvers to be used</a:t>
            </a:r>
          </a:p>
          <a:p>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Demonstration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4" name="Content Placeholder 3"/>
          <p:cNvSpPr>
            <a:spLocks noGrp="1"/>
          </p:cNvSpPr>
          <p:nvPr>
            <p:ph idx="1"/>
          </p:nvPr>
        </p:nvSpPr>
        <p:spPr/>
        <p:txBody>
          <a:bodyPr/>
          <a:lstStyle/>
          <a:p>
            <a:pPr algn="ctr">
              <a:buNone/>
            </a:pPr>
            <a:r>
              <a:rPr lang="en-US" dirty="0" smtClean="0"/>
              <a:t>As part of the </a:t>
            </a:r>
            <a:r>
              <a:rPr lang="en-US" dirty="0" err="1" smtClean="0"/>
              <a:t>SciVi</a:t>
            </a:r>
            <a:r>
              <a:rPr lang="en-US" dirty="0" smtClean="0"/>
              <a:t> project of </a:t>
            </a:r>
            <a:r>
              <a:rPr lang="en-US" dirty="0" err="1" smtClean="0"/>
              <a:t>Calstate</a:t>
            </a:r>
            <a:r>
              <a:rPr lang="en-US" dirty="0" smtClean="0"/>
              <a:t> LA, the purpose of the game is to educate the player about the Universe, specifically about the general motion of the planets in the solar system and the effects of impulse driven orbital changes that are most commonly associated with that of present spaceships and artificial satellites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pic>
        <p:nvPicPr>
          <p:cNvPr id="9" name="Content Placeholder 8" descr="python-logo.gif"/>
          <p:cNvPicPr>
            <a:picLocks noGrp="1" noChangeAspect="1"/>
          </p:cNvPicPr>
          <p:nvPr>
            <p:ph sz="half" idx="1"/>
          </p:nvPr>
        </p:nvPicPr>
        <p:blipFill>
          <a:blip r:embed="rId2" cstate="print"/>
          <a:stretch>
            <a:fillRect/>
          </a:stretch>
        </p:blipFill>
        <p:spPr>
          <a:xfrm>
            <a:off x="4800600" y="4191000"/>
            <a:ext cx="4076163" cy="1371600"/>
          </a:xfrm>
        </p:spPr>
      </p:pic>
      <p:pic>
        <p:nvPicPr>
          <p:cNvPr id="8" name="Content Placeholder 7" descr="panda-logo-2.png"/>
          <p:cNvPicPr>
            <a:picLocks noGrp="1" noChangeAspect="1"/>
          </p:cNvPicPr>
          <p:nvPr>
            <p:ph sz="half" idx="2"/>
          </p:nvPr>
        </p:nvPicPr>
        <p:blipFill>
          <a:blip r:embed="rId3" cstate="print"/>
          <a:stretch>
            <a:fillRect/>
          </a:stretch>
        </p:blipFill>
        <p:spPr>
          <a:xfrm>
            <a:off x="5715000" y="1600200"/>
            <a:ext cx="1752600" cy="1977292"/>
          </a:xfrm>
        </p:spPr>
      </p:pic>
      <p:sp>
        <p:nvSpPr>
          <p:cNvPr id="10" name="Content Placeholder 5"/>
          <p:cNvSpPr txBox="1">
            <a:spLocks/>
          </p:cNvSpPr>
          <p:nvPr/>
        </p:nvSpPr>
        <p:spPr>
          <a:xfrm>
            <a:off x="381000" y="1524000"/>
            <a:ext cx="4343400" cy="4724400"/>
          </a:xfrm>
          <a:prstGeom prst="rect">
            <a:avLst/>
          </a:prstGeom>
        </p:spPr>
        <p:txBody>
          <a:bodyPr vert="horz">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The game</a:t>
            </a:r>
            <a:r>
              <a:rPr kumimoji="0" lang="en-US" sz="2400" b="0" i="0" u="none" strike="noStrike" kern="1200" cap="none" spc="0" normalizeH="0" noProof="0" dirty="0" smtClean="0">
                <a:ln>
                  <a:noFill/>
                </a:ln>
                <a:solidFill>
                  <a:schemeClr val="tx2"/>
                </a:solidFill>
                <a:effectLst/>
                <a:uLnTx/>
                <a:uFillTx/>
                <a:latin typeface="+mn-lt"/>
                <a:ea typeface="+mn-ea"/>
                <a:cs typeface="+mn-cs"/>
              </a:rPr>
              <a:t> utilizes the Panda3D Engine to render the 3D objects in the scene graph</a:t>
            </a:r>
          </a:p>
          <a:p>
            <a:pPr marL="800100" lvl="1" indent="-342900">
              <a:spcBef>
                <a:spcPct val="20000"/>
              </a:spcBef>
              <a:buClr>
                <a:schemeClr val="accent1"/>
              </a:buClr>
              <a:buSzPct val="70000"/>
              <a:buFont typeface="Wingdings 2"/>
              <a:buChar char=""/>
            </a:pPr>
            <a:r>
              <a:rPr lang="en-US" sz="2400" baseline="0" dirty="0" smtClean="0">
                <a:solidFill>
                  <a:schemeClr val="tx2"/>
                </a:solidFill>
              </a:rPr>
              <a:t>Allows for the use of glow</a:t>
            </a:r>
            <a:r>
              <a:rPr lang="en-US" sz="2400" dirty="0" smtClean="0">
                <a:solidFill>
                  <a:schemeClr val="tx2"/>
                </a:solidFill>
              </a:rPr>
              <a:t> and particle effects</a:t>
            </a:r>
          </a:p>
          <a:p>
            <a:pPr marL="800100" lvl="1" indent="-342900">
              <a:spcBef>
                <a:spcPct val="20000"/>
              </a:spcBef>
              <a:buClr>
                <a:schemeClr val="accent1"/>
              </a:buClr>
              <a:buSzPct val="70000"/>
              <a:buFont typeface="Wingdings 2"/>
              <a:buChar cha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Plenty</a:t>
            </a:r>
            <a:r>
              <a:rPr kumimoji="0" lang="en-US" sz="2400" b="0" i="0" u="none" strike="noStrike" kern="1200" cap="none" spc="0" normalizeH="0" noProof="0" dirty="0" smtClean="0">
                <a:ln>
                  <a:noFill/>
                </a:ln>
                <a:solidFill>
                  <a:schemeClr val="tx2"/>
                </a:solidFill>
                <a:effectLst/>
                <a:uLnTx/>
                <a:uFillTx/>
                <a:latin typeface="+mn-lt"/>
                <a:ea typeface="+mn-ea"/>
                <a:cs typeface="+mn-cs"/>
              </a:rPr>
              <a:t> of online documentation</a:t>
            </a: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Python is used to</a:t>
            </a:r>
            <a:r>
              <a:rPr kumimoji="0" lang="en-US" sz="2400" b="0" i="0" u="none" strike="noStrike" kern="1200" cap="none" spc="0" normalizeH="0" noProof="0" dirty="0" smtClean="0">
                <a:ln>
                  <a:noFill/>
                </a:ln>
                <a:solidFill>
                  <a:schemeClr val="tx2"/>
                </a:solidFill>
                <a:effectLst/>
                <a:uLnTx/>
                <a:uFillTx/>
                <a:latin typeface="+mn-lt"/>
                <a:ea typeface="+mn-ea"/>
                <a:cs typeface="+mn-cs"/>
              </a:rPr>
              <a:t> code Slingshot Flight</a:t>
            </a:r>
          </a:p>
          <a:p>
            <a:pPr marL="800100" lvl="1" indent="-342900">
              <a:spcBef>
                <a:spcPct val="20000"/>
              </a:spcBef>
              <a:buClr>
                <a:schemeClr val="accent1"/>
              </a:buClr>
              <a:buSzPct val="70000"/>
              <a:buFont typeface="Wingdings 2"/>
              <a:buChar char=""/>
            </a:pPr>
            <a:r>
              <a:rPr lang="en-US" sz="2400" noProof="0" dirty="0" smtClean="0">
                <a:solidFill>
                  <a:schemeClr val="tx2"/>
                </a:solidFill>
              </a:rPr>
              <a:t>Easy to learn, easy to read</a:t>
            </a:r>
            <a:endParaRPr kumimoji="0" lang="en-US"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Scene graph</a:t>
            </a:r>
            <a:endParaRPr lang="en-US" dirty="0"/>
          </a:p>
        </p:txBody>
      </p:sp>
      <p:sp>
        <p:nvSpPr>
          <p:cNvPr id="6" name="Oval 5"/>
          <p:cNvSpPr/>
          <p:nvPr/>
        </p:nvSpPr>
        <p:spPr>
          <a:xfrm>
            <a:off x="3657600" y="2743200"/>
            <a:ext cx="1447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Level Node</a:t>
            </a:r>
            <a:endParaRPr lang="en-US" dirty="0"/>
          </a:p>
        </p:txBody>
      </p:sp>
      <p:sp>
        <p:nvSpPr>
          <p:cNvPr id="7" name="Oval 6"/>
          <p:cNvSpPr/>
          <p:nvPr/>
        </p:nvSpPr>
        <p:spPr>
          <a:xfrm>
            <a:off x="762000" y="36576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dummy</a:t>
            </a:r>
            <a:endParaRPr lang="en-US" dirty="0"/>
          </a:p>
        </p:txBody>
      </p:sp>
      <p:sp>
        <p:nvSpPr>
          <p:cNvPr id="8" name="Oval 7"/>
          <p:cNvSpPr/>
          <p:nvPr/>
        </p:nvSpPr>
        <p:spPr>
          <a:xfrm>
            <a:off x="4724400" y="37338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dummy</a:t>
            </a:r>
            <a:endParaRPr lang="en-US" dirty="0"/>
          </a:p>
        </p:txBody>
      </p:sp>
      <p:sp>
        <p:nvSpPr>
          <p:cNvPr id="9" name="Oval 8"/>
          <p:cNvSpPr/>
          <p:nvPr/>
        </p:nvSpPr>
        <p:spPr>
          <a:xfrm>
            <a:off x="6553200" y="35814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dummy</a:t>
            </a:r>
            <a:endParaRPr lang="en-US" dirty="0"/>
          </a:p>
        </p:txBody>
      </p:sp>
      <p:sp>
        <p:nvSpPr>
          <p:cNvPr id="10" name="Oval 9"/>
          <p:cNvSpPr/>
          <p:nvPr/>
        </p:nvSpPr>
        <p:spPr>
          <a:xfrm>
            <a:off x="685800" y="49530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Body</a:t>
            </a:r>
          </a:p>
          <a:p>
            <a:pPr algn="ctr"/>
            <a:r>
              <a:rPr lang="en-US" dirty="0" smtClean="0"/>
              <a:t>(planet)</a:t>
            </a:r>
            <a:endParaRPr lang="en-US" dirty="0"/>
          </a:p>
        </p:txBody>
      </p:sp>
      <p:sp>
        <p:nvSpPr>
          <p:cNvPr id="11" name="Oval 10"/>
          <p:cNvSpPr/>
          <p:nvPr/>
        </p:nvSpPr>
        <p:spPr>
          <a:xfrm>
            <a:off x="4876800" y="51816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Body (ship)</a:t>
            </a:r>
            <a:endParaRPr lang="en-US" dirty="0"/>
          </a:p>
        </p:txBody>
      </p:sp>
      <p:sp>
        <p:nvSpPr>
          <p:cNvPr id="12" name="Oval 11"/>
          <p:cNvSpPr/>
          <p:nvPr/>
        </p:nvSpPr>
        <p:spPr>
          <a:xfrm>
            <a:off x="6629400" y="50292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Orbit (ship)</a:t>
            </a:r>
            <a:endParaRPr lang="en-US" dirty="0"/>
          </a:p>
        </p:txBody>
      </p:sp>
      <p:cxnSp>
        <p:nvCxnSpPr>
          <p:cNvPr id="16" name="Straight Arrow Connector 15"/>
          <p:cNvCxnSpPr>
            <a:stCxn id="7" idx="4"/>
            <a:endCxn id="10" idx="0"/>
          </p:cNvCxnSpPr>
          <p:nvPr/>
        </p:nvCxnSpPr>
        <p:spPr>
          <a:xfrm rot="5400000">
            <a:off x="1104900" y="4610100"/>
            <a:ext cx="609600" cy="76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2"/>
            <a:endCxn id="7" idx="7"/>
          </p:cNvCxnSpPr>
          <p:nvPr/>
        </p:nvCxnSpPr>
        <p:spPr>
          <a:xfrm rot="10800000" flipV="1">
            <a:off x="1932734" y="3162299"/>
            <a:ext cx="1724866" cy="59573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5"/>
            <a:endCxn id="8" idx="0"/>
          </p:cNvCxnSpPr>
          <p:nvPr/>
        </p:nvCxnSpPr>
        <p:spPr>
          <a:xfrm rot="16200000" flipH="1">
            <a:off x="5014212" y="3337811"/>
            <a:ext cx="275151" cy="51682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6"/>
            <a:endCxn id="9" idx="1"/>
          </p:cNvCxnSpPr>
          <p:nvPr/>
        </p:nvCxnSpPr>
        <p:spPr>
          <a:xfrm>
            <a:off x="5105400" y="3162300"/>
            <a:ext cx="1648666" cy="51953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4"/>
            <a:endCxn id="12" idx="0"/>
          </p:cNvCxnSpPr>
          <p:nvPr/>
        </p:nvCxnSpPr>
        <p:spPr>
          <a:xfrm rot="16200000" flipH="1">
            <a:off x="6896100" y="4610100"/>
            <a:ext cx="762000" cy="76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8" idx="4"/>
            <a:endCxn id="11" idx="0"/>
          </p:cNvCxnSpPr>
          <p:nvPr/>
        </p:nvCxnSpPr>
        <p:spPr>
          <a:xfrm rot="16200000" flipH="1">
            <a:off x="5105400" y="4724400"/>
            <a:ext cx="762000" cy="152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895600" y="37338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dummy</a:t>
            </a:r>
            <a:endParaRPr lang="en-US" dirty="0"/>
          </a:p>
        </p:txBody>
      </p:sp>
      <p:sp>
        <p:nvSpPr>
          <p:cNvPr id="45" name="Oval 44"/>
          <p:cNvSpPr/>
          <p:nvPr/>
        </p:nvSpPr>
        <p:spPr>
          <a:xfrm>
            <a:off x="2895600" y="51816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Orbit (planet)</a:t>
            </a:r>
            <a:endParaRPr lang="en-US" dirty="0"/>
          </a:p>
        </p:txBody>
      </p:sp>
      <p:cxnSp>
        <p:nvCxnSpPr>
          <p:cNvPr id="46" name="Straight Arrow Connector 45"/>
          <p:cNvCxnSpPr>
            <a:stCxn id="6" idx="3"/>
            <a:endCxn id="44" idx="0"/>
          </p:cNvCxnSpPr>
          <p:nvPr/>
        </p:nvCxnSpPr>
        <p:spPr>
          <a:xfrm rot="5400000">
            <a:off x="3587938" y="3452111"/>
            <a:ext cx="275151" cy="28822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4" idx="4"/>
            <a:endCxn id="45" idx="0"/>
          </p:cNvCxnSpPr>
          <p:nvPr/>
        </p:nvCxnSpPr>
        <p:spPr>
          <a:xfrm rot="5400000">
            <a:off x="3200400" y="4800600"/>
            <a:ext cx="7620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3657600" y="1447800"/>
            <a:ext cx="1447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Render</a:t>
            </a:r>
            <a:endParaRPr lang="en-US" dirty="0"/>
          </a:p>
        </p:txBody>
      </p:sp>
      <p:cxnSp>
        <p:nvCxnSpPr>
          <p:cNvPr id="151" name="Straight Arrow Connector 150"/>
          <p:cNvCxnSpPr>
            <a:stCxn id="132" idx="4"/>
            <a:endCxn id="6" idx="0"/>
          </p:cNvCxnSpPr>
          <p:nvPr/>
        </p:nvCxnSpPr>
        <p:spPr>
          <a:xfrm rot="5400000">
            <a:off x="4152900" y="2514600"/>
            <a:ext cx="4572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9" name="Oval 158"/>
          <p:cNvSpPr/>
          <p:nvPr/>
        </p:nvSpPr>
        <p:spPr>
          <a:xfrm>
            <a:off x="1524000" y="2209800"/>
            <a:ext cx="1447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HUD</a:t>
            </a:r>
            <a:endParaRPr lang="en-US" dirty="0"/>
          </a:p>
        </p:txBody>
      </p:sp>
      <p:sp>
        <p:nvSpPr>
          <p:cNvPr id="160" name="Oval 159"/>
          <p:cNvSpPr/>
          <p:nvPr/>
        </p:nvSpPr>
        <p:spPr>
          <a:xfrm>
            <a:off x="7315200" y="2590800"/>
            <a:ext cx="14478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Sky Box</a:t>
            </a:r>
            <a:endParaRPr lang="en-US" dirty="0"/>
          </a:p>
        </p:txBody>
      </p:sp>
      <p:sp>
        <p:nvSpPr>
          <p:cNvPr id="161" name="Oval 160"/>
          <p:cNvSpPr/>
          <p:nvPr/>
        </p:nvSpPr>
        <p:spPr>
          <a:xfrm>
            <a:off x="5791200" y="1524000"/>
            <a:ext cx="1447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Camera</a:t>
            </a:r>
            <a:endParaRPr lang="en-US" dirty="0"/>
          </a:p>
        </p:txBody>
      </p:sp>
      <p:cxnSp>
        <p:nvCxnSpPr>
          <p:cNvPr id="163" name="Straight Arrow Connector 162"/>
          <p:cNvCxnSpPr>
            <a:endCxn id="159" idx="7"/>
          </p:cNvCxnSpPr>
          <p:nvPr/>
        </p:nvCxnSpPr>
        <p:spPr>
          <a:xfrm rot="10800000" flipV="1">
            <a:off x="2759774" y="1981199"/>
            <a:ext cx="897826" cy="3513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61" idx="5"/>
            <a:endCxn id="160" idx="0"/>
          </p:cNvCxnSpPr>
          <p:nvPr/>
        </p:nvCxnSpPr>
        <p:spPr>
          <a:xfrm rot="16200000" flipH="1">
            <a:off x="7357362" y="1909061"/>
            <a:ext cx="351351" cy="1012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stCxn id="132" idx="6"/>
            <a:endCxn id="161" idx="2"/>
          </p:cNvCxnSpPr>
          <p:nvPr/>
        </p:nvCxnSpPr>
        <p:spPr>
          <a:xfrm>
            <a:off x="5105400" y="1866900"/>
            <a:ext cx="6858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62000" y="6019800"/>
            <a:ext cx="8001000" cy="369332"/>
          </a:xfrm>
          <a:prstGeom prst="rect">
            <a:avLst/>
          </a:prstGeom>
          <a:noFill/>
        </p:spPr>
        <p:txBody>
          <a:bodyPr wrap="square" rtlCol="0">
            <a:spAutoFit/>
          </a:bodyPr>
          <a:lstStyle/>
          <a:p>
            <a:pPr algn="ctr"/>
            <a:r>
              <a:rPr lang="en-US" dirty="0" smtClean="0"/>
              <a:t>Tree representation of the Panda3D Engine 3D scene graph</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level interaction</a:t>
            </a:r>
            <a:endParaRPr lang="en-US" dirty="0"/>
          </a:p>
        </p:txBody>
      </p:sp>
      <p:sp>
        <p:nvSpPr>
          <p:cNvPr id="4" name="Oval 3"/>
          <p:cNvSpPr/>
          <p:nvPr/>
        </p:nvSpPr>
        <p:spPr>
          <a:xfrm>
            <a:off x="3733800" y="2514600"/>
            <a:ext cx="1524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Game Logic</a:t>
            </a:r>
            <a:endParaRPr lang="en-US" dirty="0"/>
          </a:p>
        </p:txBody>
      </p:sp>
      <p:sp>
        <p:nvSpPr>
          <p:cNvPr id="8" name="Oval 7"/>
          <p:cNvSpPr/>
          <p:nvPr/>
        </p:nvSpPr>
        <p:spPr>
          <a:xfrm>
            <a:off x="1828800" y="40386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Body</a:t>
            </a:r>
            <a:r>
              <a:rPr lang="en-US" dirty="0" smtClean="0"/>
              <a:t> Object</a:t>
            </a:r>
            <a:endParaRPr lang="en-US" dirty="0" smtClean="0"/>
          </a:p>
        </p:txBody>
      </p:sp>
      <p:sp>
        <p:nvSpPr>
          <p:cNvPr id="9" name="Oval 8"/>
          <p:cNvSpPr/>
          <p:nvPr/>
        </p:nvSpPr>
        <p:spPr>
          <a:xfrm>
            <a:off x="5638800" y="40386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Body Object</a:t>
            </a:r>
            <a:endParaRPr lang="en-US" dirty="0"/>
          </a:p>
        </p:txBody>
      </p:sp>
      <p:sp>
        <p:nvSpPr>
          <p:cNvPr id="10" name="Oval 9"/>
          <p:cNvSpPr/>
          <p:nvPr/>
        </p:nvSpPr>
        <p:spPr>
          <a:xfrm>
            <a:off x="5638800" y="55626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Orbit Object</a:t>
            </a:r>
            <a:endParaRPr lang="en-US" dirty="0"/>
          </a:p>
        </p:txBody>
      </p:sp>
      <p:cxnSp>
        <p:nvCxnSpPr>
          <p:cNvPr id="15" name="Straight Arrow Connector 14"/>
          <p:cNvCxnSpPr>
            <a:stCxn id="9" idx="4"/>
            <a:endCxn id="10" idx="0"/>
          </p:cNvCxnSpPr>
          <p:nvPr/>
        </p:nvCxnSpPr>
        <p:spPr>
          <a:xfrm rot="5400000">
            <a:off x="5905500" y="5143500"/>
            <a:ext cx="8382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828800" y="55626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Orbit Object</a:t>
            </a:r>
            <a:endParaRPr lang="en-US" dirty="0"/>
          </a:p>
        </p:txBody>
      </p:sp>
      <p:cxnSp>
        <p:nvCxnSpPr>
          <p:cNvPr id="20" name="Straight Arrow Connector 19"/>
          <p:cNvCxnSpPr>
            <a:stCxn id="8" idx="4"/>
            <a:endCxn id="18" idx="0"/>
          </p:cNvCxnSpPr>
          <p:nvPr/>
        </p:nvCxnSpPr>
        <p:spPr>
          <a:xfrm rot="5400000">
            <a:off x="2095500" y="5143500"/>
            <a:ext cx="8382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3657600" y="1219200"/>
            <a:ext cx="1676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 Interface</a:t>
            </a:r>
            <a:endParaRPr lang="en-US" dirty="0"/>
          </a:p>
        </p:txBody>
      </p:sp>
      <p:cxnSp>
        <p:nvCxnSpPr>
          <p:cNvPr id="33" name="Straight Arrow Connector 32"/>
          <p:cNvCxnSpPr>
            <a:stCxn id="31" idx="4"/>
            <a:endCxn id="4" idx="0"/>
          </p:cNvCxnSpPr>
          <p:nvPr/>
        </p:nvCxnSpPr>
        <p:spPr>
          <a:xfrm rot="5400000">
            <a:off x="4267200" y="2286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4" idx="4"/>
            <a:endCxn id="8" idx="0"/>
          </p:cNvCxnSpPr>
          <p:nvPr/>
        </p:nvCxnSpPr>
        <p:spPr>
          <a:xfrm rot="5400000">
            <a:off x="3162300" y="2705100"/>
            <a:ext cx="6858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4" idx="4"/>
            <a:endCxn id="9" idx="0"/>
          </p:cNvCxnSpPr>
          <p:nvPr/>
        </p:nvCxnSpPr>
        <p:spPr>
          <a:xfrm rot="16200000" flipH="1">
            <a:off x="5067300" y="2781300"/>
            <a:ext cx="6858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 name="TextBox 152"/>
          <p:cNvSpPr txBox="1"/>
          <p:nvPr/>
        </p:nvSpPr>
        <p:spPr>
          <a:xfrm>
            <a:off x="3505200" y="3505200"/>
            <a:ext cx="1981200" cy="369332"/>
          </a:xfrm>
          <a:prstGeom prst="rect">
            <a:avLst/>
          </a:prstGeom>
          <a:noFill/>
        </p:spPr>
        <p:txBody>
          <a:bodyPr wrap="square" rtlCol="0">
            <a:spAutoFit/>
          </a:bodyPr>
          <a:lstStyle/>
          <a:p>
            <a:pPr algn="ctr"/>
            <a:r>
              <a:rPr lang="en-US" dirty="0" smtClean="0"/>
              <a:t>Update position</a:t>
            </a:r>
            <a:endParaRPr lang="en-US" dirty="0"/>
          </a:p>
        </p:txBody>
      </p:sp>
      <p:sp>
        <p:nvSpPr>
          <p:cNvPr id="154" name="TextBox 153"/>
          <p:cNvSpPr txBox="1"/>
          <p:nvPr/>
        </p:nvSpPr>
        <p:spPr>
          <a:xfrm>
            <a:off x="1752600" y="4953000"/>
            <a:ext cx="1600200" cy="369332"/>
          </a:xfrm>
          <a:prstGeom prst="rect">
            <a:avLst/>
          </a:prstGeom>
          <a:noFill/>
        </p:spPr>
        <p:txBody>
          <a:bodyPr wrap="square" rtlCol="0">
            <a:spAutoFit/>
          </a:bodyPr>
          <a:lstStyle/>
          <a:p>
            <a:pPr algn="ctr"/>
            <a:r>
              <a:rPr lang="en-US" dirty="0" smtClean="0"/>
              <a:t>Get position</a:t>
            </a:r>
            <a:endParaRPr lang="en-US" dirty="0"/>
          </a:p>
        </p:txBody>
      </p:sp>
      <p:sp>
        <p:nvSpPr>
          <p:cNvPr id="158" name="TextBox 157"/>
          <p:cNvSpPr txBox="1"/>
          <p:nvPr/>
        </p:nvSpPr>
        <p:spPr>
          <a:xfrm>
            <a:off x="3733800" y="2057400"/>
            <a:ext cx="1600200" cy="369332"/>
          </a:xfrm>
          <a:prstGeom prst="rect">
            <a:avLst/>
          </a:prstGeom>
          <a:noFill/>
        </p:spPr>
        <p:txBody>
          <a:bodyPr wrap="square" rtlCol="0">
            <a:spAutoFit/>
          </a:bodyPr>
          <a:lstStyle/>
          <a:p>
            <a:pPr algn="ctr"/>
            <a:r>
              <a:rPr lang="en-US" dirty="0" smtClean="0"/>
              <a:t>User input</a:t>
            </a:r>
            <a:endParaRPr lang="en-US" dirty="0"/>
          </a:p>
        </p:txBody>
      </p:sp>
      <p:sp>
        <p:nvSpPr>
          <p:cNvPr id="177" name="Oval 176"/>
          <p:cNvSpPr/>
          <p:nvPr/>
        </p:nvSpPr>
        <p:spPr>
          <a:xfrm>
            <a:off x="3810000" y="41148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Body Object</a:t>
            </a:r>
            <a:endParaRPr lang="en-US" dirty="0"/>
          </a:p>
        </p:txBody>
      </p:sp>
      <p:sp>
        <p:nvSpPr>
          <p:cNvPr id="178" name="Oval 177"/>
          <p:cNvSpPr/>
          <p:nvPr/>
        </p:nvSpPr>
        <p:spPr>
          <a:xfrm>
            <a:off x="3810000" y="56388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Orbit Object</a:t>
            </a:r>
            <a:endParaRPr lang="en-US" dirty="0"/>
          </a:p>
        </p:txBody>
      </p:sp>
      <p:cxnSp>
        <p:nvCxnSpPr>
          <p:cNvPr id="179" name="Straight Arrow Connector 178"/>
          <p:cNvCxnSpPr>
            <a:stCxn id="177" idx="4"/>
            <a:endCxn id="178" idx="0"/>
          </p:cNvCxnSpPr>
          <p:nvPr/>
        </p:nvCxnSpPr>
        <p:spPr>
          <a:xfrm rot="5400000">
            <a:off x="4076700" y="5219700"/>
            <a:ext cx="8382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stCxn id="4" idx="4"/>
            <a:endCxn id="177" idx="0"/>
          </p:cNvCxnSpPr>
          <p:nvPr/>
        </p:nvCxnSpPr>
        <p:spPr>
          <a:xfrm rot="5400000">
            <a:off x="4114800" y="37338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6" name="TextBox 185"/>
          <p:cNvSpPr txBox="1"/>
          <p:nvPr/>
        </p:nvSpPr>
        <p:spPr>
          <a:xfrm>
            <a:off x="3657600" y="5029200"/>
            <a:ext cx="1600200" cy="369332"/>
          </a:xfrm>
          <a:prstGeom prst="rect">
            <a:avLst/>
          </a:prstGeom>
          <a:noFill/>
        </p:spPr>
        <p:txBody>
          <a:bodyPr wrap="square" rtlCol="0">
            <a:spAutoFit/>
          </a:bodyPr>
          <a:lstStyle/>
          <a:p>
            <a:pPr algn="ctr"/>
            <a:r>
              <a:rPr lang="en-US" dirty="0" smtClean="0"/>
              <a:t>Get position</a:t>
            </a:r>
            <a:endParaRPr lang="en-US" dirty="0"/>
          </a:p>
        </p:txBody>
      </p:sp>
      <p:sp>
        <p:nvSpPr>
          <p:cNvPr id="187" name="TextBox 186"/>
          <p:cNvSpPr txBox="1"/>
          <p:nvPr/>
        </p:nvSpPr>
        <p:spPr>
          <a:xfrm>
            <a:off x="5562600" y="4876800"/>
            <a:ext cx="1600200" cy="369332"/>
          </a:xfrm>
          <a:prstGeom prst="rect">
            <a:avLst/>
          </a:prstGeom>
          <a:noFill/>
        </p:spPr>
        <p:txBody>
          <a:bodyPr wrap="square" rtlCol="0">
            <a:spAutoFit/>
          </a:bodyPr>
          <a:lstStyle/>
          <a:p>
            <a:pPr algn="ctr"/>
            <a:r>
              <a:rPr lang="en-US" dirty="0" smtClean="0"/>
              <a:t>Get position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 level interaction</a:t>
            </a:r>
            <a:endParaRPr lang="en-US" dirty="0"/>
          </a:p>
        </p:txBody>
      </p:sp>
      <p:sp>
        <p:nvSpPr>
          <p:cNvPr id="4" name="Oval 3"/>
          <p:cNvSpPr/>
          <p:nvPr/>
        </p:nvSpPr>
        <p:spPr>
          <a:xfrm>
            <a:off x="3810000" y="2743200"/>
            <a:ext cx="15240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Body Object</a:t>
            </a:r>
            <a:endParaRPr lang="en-US" dirty="0"/>
          </a:p>
        </p:txBody>
      </p:sp>
      <p:sp>
        <p:nvSpPr>
          <p:cNvPr id="5" name="Oval 4"/>
          <p:cNvSpPr/>
          <p:nvPr/>
        </p:nvSpPr>
        <p:spPr>
          <a:xfrm>
            <a:off x="1371600" y="4114800"/>
            <a:ext cx="16002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Current Orbit Object</a:t>
            </a:r>
            <a:endParaRPr lang="en-US" dirty="0" smtClean="0"/>
          </a:p>
        </p:txBody>
      </p:sp>
      <p:sp>
        <p:nvSpPr>
          <p:cNvPr id="6" name="Oval 5"/>
          <p:cNvSpPr/>
          <p:nvPr/>
        </p:nvSpPr>
        <p:spPr>
          <a:xfrm>
            <a:off x="6400800" y="4038600"/>
            <a:ext cx="1371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Try </a:t>
            </a:r>
            <a:r>
              <a:rPr lang="en-US" dirty="0" smtClean="0"/>
              <a:t>Orbit Object</a:t>
            </a:r>
            <a:endParaRPr lang="en-US" dirty="0"/>
          </a:p>
        </p:txBody>
      </p:sp>
      <p:sp>
        <p:nvSpPr>
          <p:cNvPr id="9" name="Oval 8"/>
          <p:cNvSpPr/>
          <p:nvPr/>
        </p:nvSpPr>
        <p:spPr>
          <a:xfrm>
            <a:off x="304800" y="53340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Glow</a:t>
            </a:r>
            <a:endParaRPr lang="en-US" dirty="0"/>
          </a:p>
        </p:txBody>
      </p:sp>
      <p:cxnSp>
        <p:nvCxnSpPr>
          <p:cNvPr id="10" name="Straight Arrow Connector 9"/>
          <p:cNvCxnSpPr>
            <a:stCxn id="5" idx="4"/>
            <a:endCxn id="9" idx="0"/>
          </p:cNvCxnSpPr>
          <p:nvPr/>
        </p:nvCxnSpPr>
        <p:spPr>
          <a:xfrm rot="5400000">
            <a:off x="1428750" y="4591050"/>
            <a:ext cx="304800" cy="11811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733800" y="1219200"/>
            <a:ext cx="1676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Game Logic</a:t>
            </a:r>
            <a:endParaRPr lang="en-US" dirty="0"/>
          </a:p>
        </p:txBody>
      </p:sp>
      <p:cxnSp>
        <p:nvCxnSpPr>
          <p:cNvPr id="12" name="Straight Arrow Connector 11"/>
          <p:cNvCxnSpPr>
            <a:stCxn id="11" idx="4"/>
            <a:endCxn id="4" idx="0"/>
          </p:cNvCxnSpPr>
          <p:nvPr/>
        </p:nvCxnSpPr>
        <p:spPr>
          <a:xfrm rot="5400000">
            <a:off x="4229100" y="24003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4"/>
            <a:endCxn id="5" idx="0"/>
          </p:cNvCxnSpPr>
          <p:nvPr/>
        </p:nvCxnSpPr>
        <p:spPr>
          <a:xfrm rot="5400000">
            <a:off x="3105150" y="2647950"/>
            <a:ext cx="533400" cy="2400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4"/>
            <a:endCxn id="6" idx="0"/>
          </p:cNvCxnSpPr>
          <p:nvPr/>
        </p:nvCxnSpPr>
        <p:spPr>
          <a:xfrm rot="16200000" flipH="1">
            <a:off x="5600700" y="2552700"/>
            <a:ext cx="4572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7400" y="3657600"/>
            <a:ext cx="1981200" cy="369332"/>
          </a:xfrm>
          <a:prstGeom prst="rect">
            <a:avLst/>
          </a:prstGeom>
          <a:noFill/>
        </p:spPr>
        <p:txBody>
          <a:bodyPr wrap="square" rtlCol="0">
            <a:spAutoFit/>
          </a:bodyPr>
          <a:lstStyle/>
          <a:p>
            <a:pPr algn="ctr"/>
            <a:r>
              <a:rPr lang="en-US" dirty="0" smtClean="0"/>
              <a:t>Get position</a:t>
            </a:r>
            <a:endParaRPr lang="en-US" dirty="0"/>
          </a:p>
        </p:txBody>
      </p:sp>
      <p:sp>
        <p:nvSpPr>
          <p:cNvPr id="17" name="TextBox 16"/>
          <p:cNvSpPr txBox="1"/>
          <p:nvPr/>
        </p:nvSpPr>
        <p:spPr>
          <a:xfrm>
            <a:off x="3733800" y="2209800"/>
            <a:ext cx="1752600" cy="369332"/>
          </a:xfrm>
          <a:prstGeom prst="rect">
            <a:avLst/>
          </a:prstGeom>
          <a:noFill/>
        </p:spPr>
        <p:txBody>
          <a:bodyPr wrap="square" rtlCol="0">
            <a:spAutoFit/>
          </a:bodyPr>
          <a:lstStyle/>
          <a:p>
            <a:pPr algn="ctr"/>
            <a:r>
              <a:rPr lang="en-US" dirty="0" smtClean="0"/>
              <a:t>Update Position</a:t>
            </a:r>
            <a:endParaRPr lang="en-US" dirty="0"/>
          </a:p>
        </p:txBody>
      </p:sp>
      <p:sp>
        <p:nvSpPr>
          <p:cNvPr id="18" name="Oval 17"/>
          <p:cNvSpPr/>
          <p:nvPr/>
        </p:nvSpPr>
        <p:spPr>
          <a:xfrm>
            <a:off x="3886200" y="4343400"/>
            <a:ext cx="1524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Park </a:t>
            </a:r>
            <a:r>
              <a:rPr lang="en-US" dirty="0" smtClean="0"/>
              <a:t>Orbit Object</a:t>
            </a:r>
            <a:endParaRPr lang="en-US" dirty="0"/>
          </a:p>
        </p:txBody>
      </p:sp>
      <p:cxnSp>
        <p:nvCxnSpPr>
          <p:cNvPr id="21" name="Straight Arrow Connector 20"/>
          <p:cNvCxnSpPr>
            <a:stCxn id="4" idx="4"/>
            <a:endCxn id="18" idx="0"/>
          </p:cNvCxnSpPr>
          <p:nvPr/>
        </p:nvCxnSpPr>
        <p:spPr>
          <a:xfrm rot="16200000" flipH="1">
            <a:off x="4229100" y="3924300"/>
            <a:ext cx="7620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828800" y="53340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Solid</a:t>
            </a:r>
            <a:endParaRPr lang="en-US" dirty="0"/>
          </a:p>
        </p:txBody>
      </p:sp>
      <p:cxnSp>
        <p:nvCxnSpPr>
          <p:cNvPr id="45" name="Straight Arrow Connector 44"/>
          <p:cNvCxnSpPr>
            <a:stCxn id="5" idx="4"/>
            <a:endCxn id="41" idx="0"/>
          </p:cNvCxnSpPr>
          <p:nvPr/>
        </p:nvCxnSpPr>
        <p:spPr>
          <a:xfrm rot="16200000" flipH="1">
            <a:off x="2190750" y="5010150"/>
            <a:ext cx="304800" cy="3429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2971800" y="58674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Glow</a:t>
            </a:r>
            <a:endParaRPr lang="en-US" dirty="0"/>
          </a:p>
        </p:txBody>
      </p:sp>
      <p:cxnSp>
        <p:nvCxnSpPr>
          <p:cNvPr id="51" name="Straight Arrow Connector 50"/>
          <p:cNvCxnSpPr>
            <a:stCxn id="18" idx="4"/>
            <a:endCxn id="50" idx="0"/>
          </p:cNvCxnSpPr>
          <p:nvPr/>
        </p:nvCxnSpPr>
        <p:spPr>
          <a:xfrm rot="5400000">
            <a:off x="3848100" y="5067300"/>
            <a:ext cx="609600" cy="990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4495800" y="58674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Solid</a:t>
            </a:r>
            <a:endParaRPr lang="en-US" dirty="0"/>
          </a:p>
        </p:txBody>
      </p:sp>
      <p:cxnSp>
        <p:nvCxnSpPr>
          <p:cNvPr id="53" name="Straight Arrow Connector 52"/>
          <p:cNvCxnSpPr>
            <a:stCxn id="18" idx="4"/>
            <a:endCxn id="52" idx="0"/>
          </p:cNvCxnSpPr>
          <p:nvPr/>
        </p:nvCxnSpPr>
        <p:spPr>
          <a:xfrm rot="16200000" flipH="1">
            <a:off x="4610100" y="5295900"/>
            <a:ext cx="609600" cy="5334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5943600" y="54102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Glow</a:t>
            </a:r>
            <a:endParaRPr lang="en-US" dirty="0"/>
          </a:p>
        </p:txBody>
      </p:sp>
      <p:cxnSp>
        <p:nvCxnSpPr>
          <p:cNvPr id="55" name="Straight Arrow Connector 54"/>
          <p:cNvCxnSpPr>
            <a:stCxn id="6" idx="4"/>
            <a:endCxn id="54" idx="0"/>
          </p:cNvCxnSpPr>
          <p:nvPr/>
        </p:nvCxnSpPr>
        <p:spPr>
          <a:xfrm rot="5400000">
            <a:off x="6667500" y="4991100"/>
            <a:ext cx="381000" cy="457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7391400" y="5334000"/>
            <a:ext cx="1371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Solid</a:t>
            </a:r>
            <a:endParaRPr lang="en-US" dirty="0"/>
          </a:p>
        </p:txBody>
      </p:sp>
      <p:cxnSp>
        <p:nvCxnSpPr>
          <p:cNvPr id="57" name="Straight Arrow Connector 56"/>
          <p:cNvCxnSpPr>
            <a:stCxn id="6" idx="4"/>
            <a:endCxn id="56" idx="0"/>
          </p:cNvCxnSpPr>
          <p:nvPr/>
        </p:nvCxnSpPr>
        <p:spPr>
          <a:xfrm rot="16200000" flipH="1">
            <a:off x="7429500" y="4686300"/>
            <a:ext cx="304800" cy="990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810000" y="3886200"/>
            <a:ext cx="1600200" cy="369332"/>
          </a:xfrm>
          <a:prstGeom prst="rect">
            <a:avLst/>
          </a:prstGeom>
          <a:noFill/>
        </p:spPr>
        <p:txBody>
          <a:bodyPr wrap="square" rtlCol="0">
            <a:spAutoFit/>
          </a:bodyPr>
          <a:lstStyle/>
          <a:p>
            <a:r>
              <a:rPr lang="en-US" dirty="0" smtClean="0"/>
              <a:t>Get reference</a:t>
            </a:r>
            <a:endParaRPr lang="en-US" dirty="0"/>
          </a:p>
        </p:txBody>
      </p:sp>
      <p:sp>
        <p:nvSpPr>
          <p:cNvPr id="90" name="TextBox 89"/>
          <p:cNvSpPr txBox="1"/>
          <p:nvPr/>
        </p:nvSpPr>
        <p:spPr>
          <a:xfrm>
            <a:off x="5334000" y="3581400"/>
            <a:ext cx="1905000" cy="369332"/>
          </a:xfrm>
          <a:prstGeom prst="rect">
            <a:avLst/>
          </a:prstGeom>
          <a:noFill/>
        </p:spPr>
        <p:txBody>
          <a:bodyPr wrap="square" rtlCol="0">
            <a:spAutoFit/>
          </a:bodyPr>
          <a:lstStyle/>
          <a:p>
            <a:r>
              <a:rPr lang="en-US" dirty="0" smtClean="0"/>
              <a:t>Recalculate orbit</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What Has Been </a:t>
            </a:r>
            <a:r>
              <a:rPr lang="en-US" dirty="0" smtClean="0"/>
              <a:t>Previously Done</a:t>
            </a:r>
            <a:endParaRPr lang="en-US" dirty="0"/>
          </a:p>
        </p:txBody>
      </p:sp>
      <p:sp>
        <p:nvSpPr>
          <p:cNvPr id="6146" name="Rectangle 2"/>
          <p:cNvSpPr>
            <a:spLocks noGrp="1" noChangeArrowheads="1"/>
          </p:cNvSpPr>
          <p:nvPr>
            <p:ph type="body" sz="half" idx="2"/>
          </p:nvPr>
        </p:nvSpPr>
        <p:spPr>
          <a:xfrm>
            <a:off x="4672800" y="1604329"/>
            <a:ext cx="4014720" cy="4526396"/>
          </a:xfrm>
          <a:ln/>
        </p:spPr>
        <p:txBody>
          <a:bodyPr/>
          <a:lstStyle/>
          <a:p>
            <a:pPr marL="391686" indent="-293764">
              <a:buSzPct val="45000"/>
              <a:buFont typeface="Wingdings" charset="2"/>
              <a:buChar char=""/>
              <a:tabLst>
                <a:tab pos="656650" algn="l"/>
                <a:tab pos="1313299" algn="l"/>
                <a:tab pos="1969949" algn="l"/>
                <a:tab pos="2626599" algn="l"/>
                <a:tab pos="3283248" algn="l"/>
                <a:tab pos="3939898" algn="l"/>
              </a:tabLst>
            </a:pPr>
            <a:r>
              <a:rPr lang="en-US" dirty="0" smtClean="0"/>
              <a:t>Graphic </a:t>
            </a:r>
            <a:r>
              <a:rPr lang="en-US" dirty="0"/>
              <a:t>Interface</a:t>
            </a:r>
          </a:p>
          <a:p>
            <a:pPr marL="391686" indent="-293764">
              <a:buSzPct val="45000"/>
              <a:buFont typeface="Wingdings" charset="2"/>
              <a:buChar char=""/>
              <a:tabLst>
                <a:tab pos="656650" algn="l"/>
                <a:tab pos="1313299" algn="l"/>
                <a:tab pos="1969949" algn="l"/>
                <a:tab pos="2626599" algn="l"/>
                <a:tab pos="3283248" algn="l"/>
                <a:tab pos="3939898" algn="l"/>
              </a:tabLst>
            </a:pPr>
            <a:r>
              <a:rPr lang="en-US" dirty="0"/>
              <a:t>Basic Game Programming</a:t>
            </a:r>
          </a:p>
          <a:p>
            <a:pPr marL="391686" indent="-293764">
              <a:buSzPct val="45000"/>
              <a:buFont typeface="Wingdings" charset="2"/>
              <a:buChar char=""/>
              <a:tabLst>
                <a:tab pos="656650" algn="l"/>
                <a:tab pos="1313299" algn="l"/>
                <a:tab pos="1969949" algn="l"/>
                <a:tab pos="2626599" algn="l"/>
                <a:tab pos="3283248" algn="l"/>
                <a:tab pos="3939898" algn="l"/>
              </a:tabLst>
            </a:pPr>
            <a:r>
              <a:rPr lang="en-US" dirty="0"/>
              <a:t>1-2 Levels</a:t>
            </a:r>
          </a:p>
          <a:p>
            <a:pPr marL="391686" indent="-293764">
              <a:buSzPct val="45000"/>
              <a:buFont typeface="Wingdings" charset="2"/>
              <a:buChar char=""/>
              <a:tabLst>
                <a:tab pos="656650" algn="l"/>
                <a:tab pos="1313299" algn="l"/>
                <a:tab pos="1969949" algn="l"/>
                <a:tab pos="2626599" algn="l"/>
                <a:tab pos="3283248" algn="l"/>
                <a:tab pos="3939898" algn="l"/>
              </a:tabLst>
            </a:pPr>
            <a:r>
              <a:rPr lang="en-US" dirty="0"/>
              <a:t>Simple 3D effects</a:t>
            </a:r>
          </a:p>
        </p:txBody>
      </p:sp>
      <p:pic>
        <p:nvPicPr>
          <p:cNvPr id="6147" name="Picture 3"/>
          <p:cNvPicPr>
            <a:picLocks noChangeAspect="1" noChangeArrowheads="1"/>
          </p:cNvPicPr>
          <p:nvPr/>
        </p:nvPicPr>
        <p:blipFill>
          <a:blip r:embed="rId3" cstate="print"/>
          <a:srcRect/>
          <a:stretch>
            <a:fillRect/>
          </a:stretch>
        </p:blipFill>
        <p:spPr bwMode="auto">
          <a:xfrm>
            <a:off x="456480" y="1866437"/>
            <a:ext cx="4191720" cy="262936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6481" y="313953"/>
            <a:ext cx="8228160" cy="1062832"/>
          </a:xfrm>
          <a:ln/>
        </p:spPr>
        <p:txBody>
          <a:bodyPr lIns="82945" tIns="3520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What </a:t>
            </a:r>
            <a:r>
              <a:rPr lang="en-US" dirty="0" smtClean="0"/>
              <a:t>was </a:t>
            </a:r>
            <a:r>
              <a:rPr lang="en-US" dirty="0"/>
              <a:t>Planned to be </a:t>
            </a:r>
            <a:r>
              <a:rPr lang="en-US" dirty="0" smtClean="0"/>
              <a:t>Added</a:t>
            </a:r>
            <a:endParaRPr lang="en-US" dirty="0"/>
          </a:p>
        </p:txBody>
      </p:sp>
      <p:sp>
        <p:nvSpPr>
          <p:cNvPr id="7170" name="Rectangle 2"/>
          <p:cNvSpPr>
            <a:spLocks noGrp="1" noChangeArrowheads="1"/>
          </p:cNvSpPr>
          <p:nvPr>
            <p:ph idx="1"/>
          </p:nvPr>
        </p:nvSpPr>
        <p:spPr>
          <a:xfrm>
            <a:off x="456481" y="1604329"/>
            <a:ext cx="8228160" cy="4444307"/>
          </a:xfrm>
          <a:ln/>
        </p:spPr>
        <p:txBody>
          <a:bodyPr rIns="82945" bIns="41473"/>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Advanced game programming</a:t>
            </a:r>
          </a:p>
          <a:p>
            <a:pPr marL="783372"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Dynamic physics</a:t>
            </a:r>
          </a:p>
          <a:p>
            <a:pPr marL="783372"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AI?</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2-3 </a:t>
            </a:r>
            <a:r>
              <a:rPr lang="en-US" dirty="0"/>
              <a:t>more levels</a:t>
            </a:r>
          </a:p>
          <a:p>
            <a:pPr marL="783372"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More advanced than the last</a:t>
            </a:r>
          </a:p>
          <a:p>
            <a:pPr marL="783372"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Introduction of dynamic orbital maneuvers</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Advanced 3D effects</a:t>
            </a:r>
          </a:p>
          <a:p>
            <a:pPr marL="783372" lvl="1"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Particle effects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438</TotalTime>
  <Words>767</Words>
  <Application>Microsoft Office PowerPoint</Application>
  <PresentationFormat>On-screen Show (4:3)</PresentationFormat>
  <Paragraphs>119</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Trek</vt:lpstr>
      <vt:lpstr>Slide 1</vt:lpstr>
      <vt:lpstr>Slingshot flight background</vt:lpstr>
      <vt:lpstr>purpose</vt:lpstr>
      <vt:lpstr>Implementation</vt:lpstr>
      <vt:lpstr>Scene graph</vt:lpstr>
      <vt:lpstr>Top level interaction</vt:lpstr>
      <vt:lpstr>Mid level interaction</vt:lpstr>
      <vt:lpstr>What Has Been Previously Done</vt:lpstr>
      <vt:lpstr>What was Planned to be Added</vt:lpstr>
      <vt:lpstr>What was actually Added</vt:lpstr>
      <vt:lpstr>New GUI</vt:lpstr>
      <vt:lpstr>Gravitational Tractor</vt:lpstr>
      <vt:lpstr>Implementation within the game</vt:lpstr>
      <vt:lpstr>Problems with implementing the gravity tractor</vt:lpstr>
      <vt:lpstr>Gravitational tractor</vt:lpstr>
      <vt:lpstr>Slingshot orbit</vt:lpstr>
      <vt:lpstr>Slingshot Orbit</vt:lpstr>
      <vt:lpstr>Implementation within the game</vt:lpstr>
      <vt:lpstr>Problems with implementing the slingshot orbit</vt:lpstr>
      <vt:lpstr>Possible future work</vt:lpstr>
      <vt:lpstr>Demonstration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dc:creator>
  <cp:lastModifiedBy>Jason</cp:lastModifiedBy>
  <cp:revision>119</cp:revision>
  <dcterms:created xsi:type="dcterms:W3CDTF">2010-06-11T03:03:33Z</dcterms:created>
  <dcterms:modified xsi:type="dcterms:W3CDTF">2010-06-11T16:35:51Z</dcterms:modified>
</cp:coreProperties>
</file>