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oboto Slab"/>
      <p:regular r:id="rId36"/>
      <p:bold r:id="rId37"/>
    </p:embeddedFont>
    <p:embeddedFont>
      <p:font typeface="Roboto"/>
      <p:regular r:id="rId38"/>
      <p:bold r:id="rId39"/>
      <p:italic r:id="rId40"/>
      <p:boldItalic r:id="rId41"/>
    </p:embeddedFont>
    <p:embeddedFont>
      <p:font typeface="La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0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0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2" Type="http://schemas.openxmlformats.org/officeDocument/2006/relationships/font" Target="fonts/Lato-regular.fntdata"/><Relationship Id="rId41" Type="http://schemas.openxmlformats.org/officeDocument/2006/relationships/font" Target="fonts/Roboto-boldItalic.fntdata"/><Relationship Id="rId22" Type="http://schemas.openxmlformats.org/officeDocument/2006/relationships/slide" Target="slides/slide17.xml"/><Relationship Id="rId44" Type="http://schemas.openxmlformats.org/officeDocument/2006/relationships/font" Target="fonts/Lato-italic.fntdata"/><Relationship Id="rId21" Type="http://schemas.openxmlformats.org/officeDocument/2006/relationships/slide" Target="slides/slide16.xml"/><Relationship Id="rId43" Type="http://schemas.openxmlformats.org/officeDocument/2006/relationships/font" Target="fonts/Lat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Slab-bold.fntdata"/><Relationship Id="rId14" Type="http://schemas.openxmlformats.org/officeDocument/2006/relationships/slide" Target="slides/slide9.xml"/><Relationship Id="rId36" Type="http://schemas.openxmlformats.org/officeDocument/2006/relationships/font" Target="fonts/RobotoSlab-regular.fntdata"/><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Good morning everyone!</a:t>
            </a:r>
            <a:br>
              <a:rPr lang="en" sz="1800"/>
            </a:br>
            <a:r>
              <a:rPr lang="en" sz="1800"/>
              <a:t>|</a:t>
            </a:r>
            <a:br>
              <a:rPr lang="en" sz="1800"/>
            </a:br>
            <a:r>
              <a:rPr b="1" lang="en" sz="1800"/>
              <a:t>My name is Alexis pena and I’m the team lead</a:t>
            </a:r>
            <a:r>
              <a:rPr lang="en" sz="1800"/>
              <a:t> for the Sidewalk Slope Monitoring System Project this year. </a:t>
            </a:r>
            <a:endParaRPr sz="1800"/>
          </a:p>
          <a:p>
            <a:pPr indent="0" lvl="0" marL="0" rtl="0" algn="l">
              <a:spcBef>
                <a:spcPts val="0"/>
              </a:spcBef>
              <a:spcAft>
                <a:spcPts val="0"/>
              </a:spcAft>
              <a:buNone/>
            </a:pPr>
            <a:r>
              <a:rPr lang="en" sz="1800"/>
              <a:t>Together with my teammates (Name Them) </a:t>
            </a:r>
            <a:br>
              <a:rPr lang="en" sz="1800"/>
            </a:br>
            <a:r>
              <a:rPr b="1" lang="en" sz="1800"/>
              <a:t>We’ve worked with the city Los Angeles</a:t>
            </a:r>
            <a:r>
              <a:rPr lang="en" sz="1800"/>
              <a:t>-  Bureau of Engineering to pick up where last years team left off. </a:t>
            </a:r>
            <a:endParaRPr sz="1800"/>
          </a:p>
          <a:p>
            <a:pPr indent="0" lvl="0" marL="0" rtl="0" algn="l">
              <a:spcBef>
                <a:spcPts val="0"/>
              </a:spcBef>
              <a:spcAft>
                <a:spcPts val="0"/>
              </a:spcAft>
              <a:buNone/>
            </a:pPr>
            <a:br>
              <a:rPr lang="en" sz="1800"/>
            </a:br>
            <a:r>
              <a:rPr b="1" lang="en" sz="1800"/>
              <a:t>Our </a:t>
            </a:r>
            <a:r>
              <a:rPr b="1" lang="en" sz="1800"/>
              <a:t>liaisons</a:t>
            </a:r>
            <a:r>
              <a:rPr b="1" lang="en" sz="1800"/>
              <a:t> are Ted Allen and Alisa Blade</a:t>
            </a:r>
            <a:r>
              <a:rPr lang="en" sz="1800"/>
              <a:t>, however, we’ve had the pleasure of working with many other people on their team</a:t>
            </a:r>
            <a:endParaRPr sz="1800"/>
          </a:p>
          <a:p>
            <a:pPr indent="0" lvl="0" marL="0" rtl="0" algn="l">
              <a:spcBef>
                <a:spcPts val="0"/>
              </a:spcBef>
              <a:spcAft>
                <a:spcPts val="0"/>
              </a:spcAft>
              <a:buNone/>
            </a:pPr>
            <a:r>
              <a:rPr lang="en" sz="1800"/>
              <a:t>Our Senior Design Advisor is Professor Jungsoo Lim  </a:t>
            </a:r>
            <a:br>
              <a:rPr lang="en" sz="1800"/>
            </a:br>
            <a:endParaRPr sz="1800"/>
          </a:p>
          <a:p>
            <a:pPr indent="0" lvl="0" marL="0" rtl="0" algn="l">
              <a:spcBef>
                <a:spcPts val="0"/>
              </a:spcBef>
              <a:spcAft>
                <a:spcPts val="0"/>
              </a:spcAft>
              <a:buNone/>
            </a:pPr>
            <a:r>
              <a:rPr b="1" lang="en" sz="1800"/>
              <a:t>SO were really excited to tell you more about our accomplishments</a:t>
            </a:r>
            <a:r>
              <a:rPr lang="en" sz="1800"/>
              <a:t> over the last few months, but first a brief introduction on how the project came to be.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dc65791e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adc65791e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dc65791e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adc65791e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caff68b7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caff68b7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acdfea6d2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acdfea6d2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acaff68b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acaff68b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2d63cef2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2d63cef2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acaff68b7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acaff68b7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1495b96e7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a1495b96e7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Jan, good morning all. So our task was to re-design the Rover UI. We will be overviewing how the UI looks now ,how it looked before, the data display and rover mode controls and the future UI work for this winter and next spring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a266bdbce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a266bdbce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latin typeface="Roboto"/>
                <a:ea typeface="Roboto"/>
                <a:cs typeface="Roboto"/>
                <a:sym typeface="Roboto"/>
              </a:rPr>
              <a:t>The rover UI has now been organized to display all functionality in a simple yet effective design as displayed in the picture.  The main display now features new buttons that will make navigating the rover movement and all data collected easier for the field crew and later on we will implement the display of the current data such as LATITUDE, LONGITUDE, XSLOPE, AND YSLOPE. </a:t>
            </a:r>
            <a:endParaRPr sz="800">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rPr lang="en" sz="800">
                <a:solidFill>
                  <a:schemeClr val="dk1"/>
                </a:solidFill>
                <a:latin typeface="Roboto"/>
                <a:ea typeface="Roboto"/>
                <a:cs typeface="Roboto"/>
                <a:sym typeface="Roboto"/>
              </a:rPr>
              <a:t>All the buttons that have been rearranged and organized are the InitGPS button that initializes the Gps and simultaneously initiates  the leo rover camera as well. The start button starts the data collection. The Stop button stops the data collection. The save button saves all data that has been collected. The data display button organizes and displays all data that has been collected and later on we will be creating a feature that will allow field workers to export all data collected </a:t>
            </a:r>
            <a:r>
              <a:rPr lang="en" sz="800">
                <a:solidFill>
                  <a:schemeClr val="dk1"/>
                </a:solidFill>
                <a:latin typeface="Roboto"/>
                <a:ea typeface="Roboto"/>
                <a:cs typeface="Roboto"/>
                <a:sym typeface="Roboto"/>
              </a:rPr>
              <a:t>so they can view and analyze the data </a:t>
            </a:r>
            <a:r>
              <a:rPr lang="en" sz="800">
                <a:solidFill>
                  <a:schemeClr val="dk1"/>
                </a:solidFill>
                <a:latin typeface="Roboto"/>
                <a:ea typeface="Roboto"/>
                <a:cs typeface="Roboto"/>
                <a:sym typeface="Roboto"/>
              </a:rPr>
              <a:t>since the data is saved in a csv file on the microsd located on the leo rover.. Finally the Rover mode button organizes and displays</a:t>
            </a:r>
            <a:r>
              <a:rPr lang="en" sz="800">
                <a:solidFill>
                  <a:schemeClr val="dk1"/>
                </a:solidFill>
                <a:latin typeface="Roboto"/>
                <a:ea typeface="Roboto"/>
                <a:cs typeface="Roboto"/>
                <a:sym typeface="Roboto"/>
              </a:rPr>
              <a:t>  THE ROVER MOVEMENT FUNCTIONS INTO A SINGLE POP UP WINDOW THAT WILL ALLOW CLEAR ACCESS so that THE FIELD WORKERS can control the movement of the rover.</a:t>
            </a:r>
            <a:endParaRPr sz="800">
              <a:solidFill>
                <a:schemeClr val="dk1"/>
              </a:solidFill>
              <a:latin typeface="Roboto"/>
              <a:ea typeface="Roboto"/>
              <a:cs typeface="Roboto"/>
              <a:sym typeface="Roboto"/>
            </a:endParaRPr>
          </a:p>
          <a:p>
            <a:pPr indent="0" lvl="0" marL="0" rtl="0" algn="l">
              <a:lnSpc>
                <a:spcPct val="115000"/>
              </a:lnSpc>
              <a:spcBef>
                <a:spcPts val="1600"/>
              </a:spcBef>
              <a:spcAft>
                <a:spcPts val="0"/>
              </a:spcAft>
              <a:buNone/>
            </a:pPr>
            <a:r>
              <a:t/>
            </a:r>
            <a:endParaRPr sz="800">
              <a:latin typeface="Roboto"/>
              <a:ea typeface="Roboto"/>
              <a:cs typeface="Roboto"/>
              <a:sym typeface="Roboto"/>
            </a:endParaRPr>
          </a:p>
          <a:p>
            <a:pPr indent="0" lvl="0" marL="0" rtl="0" algn="l">
              <a:lnSpc>
                <a:spcPct val="115000"/>
              </a:lnSpc>
              <a:spcBef>
                <a:spcPts val="1600"/>
              </a:spcBef>
              <a:spcAft>
                <a:spcPts val="0"/>
              </a:spcAft>
              <a:buNone/>
            </a:pPr>
            <a:r>
              <a:t/>
            </a:r>
            <a:endParaRPr sz="800">
              <a:latin typeface="Roboto"/>
              <a:ea typeface="Roboto"/>
              <a:cs typeface="Roboto"/>
              <a:sym typeface="Roboto"/>
            </a:endParaRPr>
          </a:p>
          <a:p>
            <a:pPr indent="0" lvl="0" marL="0" rtl="0" algn="l">
              <a:lnSpc>
                <a:spcPct val="115000"/>
              </a:lnSpc>
              <a:spcBef>
                <a:spcPts val="1600"/>
              </a:spcBef>
              <a:spcAft>
                <a:spcPts val="0"/>
              </a:spcAft>
              <a:buNone/>
            </a:pPr>
            <a:r>
              <a:t/>
            </a:r>
            <a:endParaRPr sz="1800">
              <a:latin typeface="Roboto"/>
              <a:ea typeface="Roboto"/>
              <a:cs typeface="Roboto"/>
              <a:sym typeface="Roboto"/>
            </a:endParaRPr>
          </a:p>
          <a:p>
            <a:pPr indent="0" lvl="0" marL="0" rtl="0" algn="l">
              <a:spcBef>
                <a:spcPts val="16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266bdbce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a266bdbce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previously introduced, we have now integrated two new buttons that have consolidated the rover movement and organized the view for all data that has been collected.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photo on the left is the rover mode pop up window where we have combined all rover movement functionalities together.</a:t>
            </a:r>
            <a:r>
              <a:rPr lang="en">
                <a:solidFill>
                  <a:schemeClr val="dk1"/>
                </a:solidFill>
              </a:rPr>
              <a:t>Rover Mode has 5 controls that will allow the field workers to move the rover in order to collect data</a:t>
            </a:r>
            <a:r>
              <a:rPr lang="en"/>
              <a:t> such as to move forward, backward, left, right, stop and control the speed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photo on the right is the data display which displays all the data that the field workers have collected in one session in a separate window. This table displays the coordinate, time, date, gps location data, orientation, and as well as the pinid, and imageid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Cristina will go over the previous version of the rover UI and our future plans for the UI during this upcoming winter and spring semester.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16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a1495b96e7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a1495b96e7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So as previously mentioned, this project first started in 2019 where the Senior Design team then was tasked</a:t>
            </a:r>
            <a:r>
              <a:rPr lang="en" sz="1600"/>
              <a:t> with creating a</a:t>
            </a:r>
            <a:r>
              <a:rPr lang="en" sz="1600">
                <a:solidFill>
                  <a:schemeClr val="dk1"/>
                </a:solidFill>
              </a:rPr>
              <a:t>n affordable, multi tasking rover which can gather and analyze sidewalk data and</a:t>
            </a:r>
            <a:r>
              <a:rPr b="1" lang="en" sz="1600">
                <a:solidFill>
                  <a:schemeClr val="dk1"/>
                </a:solidFill>
              </a:rPr>
              <a:t> </a:t>
            </a:r>
            <a:r>
              <a:rPr lang="en" sz="1600">
                <a:solidFill>
                  <a:schemeClr val="dk1"/>
                </a:solidFill>
              </a:rPr>
              <a:t>report its finding back to a an LA city field agent.</a:t>
            </a:r>
            <a:br>
              <a:rPr lang="en" sz="1600">
                <a:solidFill>
                  <a:schemeClr val="dk1"/>
                </a:solidFill>
              </a:rPr>
            </a:br>
            <a:br>
              <a:rPr lang="en" sz="1600">
                <a:solidFill>
                  <a:schemeClr val="dk1"/>
                </a:solidFill>
              </a:rPr>
            </a:br>
            <a:r>
              <a:rPr b="1" lang="en" sz="1600">
                <a:solidFill>
                  <a:schemeClr val="dk1"/>
                </a:solidFill>
              </a:rPr>
              <a:t>Removing the manual aspect of having someone go</a:t>
            </a:r>
            <a:r>
              <a:rPr lang="en" sz="1600">
                <a:solidFill>
                  <a:schemeClr val="dk1"/>
                </a:solidFill>
              </a:rPr>
              <a:t> out to the field, measure, and calculate whether a sidewalk has met ADA guidelines, one single stretch of sidewalk at a time </a:t>
            </a:r>
            <a:r>
              <a:rPr lang="en" sz="1600"/>
              <a:t>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 sz="1600"/>
              <a:t>If you take into consideration that sidewalks are prone to break </a:t>
            </a:r>
            <a:r>
              <a:rPr lang="en" sz="1600"/>
              <a:t>and that </a:t>
            </a:r>
            <a:r>
              <a:rPr lang="en" sz="1600"/>
              <a:t>Los Angeles has over 11,000 miles of sidewalks-- you can start to visualize why a project like this was considered in the first place. Measuring just one sidewalk is difficult and so keeping 11 </a:t>
            </a:r>
            <a:r>
              <a:rPr lang="en" sz="1600"/>
              <a:t>thousand</a:t>
            </a:r>
            <a:r>
              <a:rPr lang="en" sz="1600"/>
              <a:t> miles of sidewalk  ADA compliant seems like an impossible task </a:t>
            </a:r>
            <a:br>
              <a:rPr lang="en" sz="1600"/>
            </a:br>
            <a:endParaRPr sz="1600"/>
          </a:p>
          <a:p>
            <a:pPr indent="0" lvl="0" marL="0" rtl="0" algn="l">
              <a:spcBef>
                <a:spcPts val="0"/>
              </a:spcBef>
              <a:spcAft>
                <a:spcPts val="0"/>
              </a:spcAft>
              <a:buNone/>
            </a:pPr>
            <a:r>
              <a:rPr b="1" lang="en" sz="1600"/>
              <a:t>And so with a working rover prototype provided by the last team,</a:t>
            </a:r>
            <a:r>
              <a:rPr lang="en" sz="1600"/>
              <a:t> our  team was able to pick up right where they left off and we’ve been working on manipulating the rover data and creating the software and </a:t>
            </a:r>
            <a:r>
              <a:rPr lang="en" sz="1600"/>
              <a:t>infrastructure</a:t>
            </a:r>
            <a:r>
              <a:rPr lang="en" sz="1600"/>
              <a:t> needed to package everything into a new and improved Rover provided by the Bureau of Engineering.</a:t>
            </a:r>
            <a:endParaRPr sz="1600"/>
          </a:p>
          <a:p>
            <a:pPr indent="0" lvl="0" marL="0" rtl="0" algn="l">
              <a:spcBef>
                <a:spcPts val="0"/>
              </a:spcBef>
              <a:spcAft>
                <a:spcPts val="0"/>
              </a:spcAft>
              <a:buNone/>
            </a:pPr>
            <a:br>
              <a:rPr b="1" lang="en" sz="1600"/>
            </a:br>
            <a:r>
              <a:rPr b="1" lang="en" sz="1600"/>
              <a:t>Our team was assigned 4 important tasks to tackle, the first one being to </a:t>
            </a:r>
            <a:endParaRPr b="1" sz="1600"/>
          </a:p>
          <a:p>
            <a:pPr indent="-330200" lvl="0" marL="457200" rtl="0" algn="l">
              <a:spcBef>
                <a:spcPts val="0"/>
              </a:spcBef>
              <a:spcAft>
                <a:spcPts val="0"/>
              </a:spcAft>
              <a:buSzPts val="1600"/>
              <a:buAutoNum type="arabicPeriod"/>
            </a:pPr>
            <a:r>
              <a:rPr lang="en" sz="1600"/>
              <a:t>Create a web application which would map the data collected by the Rover</a:t>
            </a:r>
            <a:endParaRPr sz="1600"/>
          </a:p>
          <a:p>
            <a:pPr indent="-330200" lvl="0" marL="457200" rtl="0" algn="l">
              <a:spcBef>
                <a:spcPts val="0"/>
              </a:spcBef>
              <a:spcAft>
                <a:spcPts val="0"/>
              </a:spcAft>
              <a:buSzPts val="1600"/>
              <a:buAutoNum type="arabicPeriod"/>
            </a:pPr>
            <a:r>
              <a:rPr lang="en" sz="1600"/>
              <a:t>Two was to Create a Rover User Interface which would allow a field agent to control said rover</a:t>
            </a:r>
            <a:endParaRPr sz="1600"/>
          </a:p>
          <a:p>
            <a:pPr indent="-330200" lvl="0" marL="457200" rtl="0" algn="l">
              <a:spcBef>
                <a:spcPts val="0"/>
              </a:spcBef>
              <a:spcAft>
                <a:spcPts val="0"/>
              </a:spcAft>
              <a:buSzPts val="1600"/>
              <a:buAutoNum type="arabicPeriod"/>
            </a:pPr>
            <a:r>
              <a:rPr b="1" lang="en" sz="1600"/>
              <a:t>Implement Image processing</a:t>
            </a:r>
            <a:r>
              <a:rPr lang="en" sz="1600"/>
              <a:t> in order to get an enhanced image and extract useful information</a:t>
            </a:r>
            <a:endParaRPr sz="1600"/>
          </a:p>
          <a:p>
            <a:pPr indent="-330200" lvl="0" marL="457200" rtl="0" algn="l">
              <a:spcBef>
                <a:spcPts val="0"/>
              </a:spcBef>
              <a:spcAft>
                <a:spcPts val="0"/>
              </a:spcAft>
              <a:buSzPts val="1600"/>
              <a:buAutoNum type="arabicPeriod"/>
            </a:pPr>
            <a:r>
              <a:rPr lang="en" sz="1600"/>
              <a:t>And lastly to, create a backend database to collect, store and </a:t>
            </a:r>
            <a:r>
              <a:rPr lang="en" sz="1600"/>
              <a:t>manipulating</a:t>
            </a:r>
            <a:r>
              <a:rPr lang="en" sz="1600"/>
              <a:t> the data</a:t>
            </a:r>
            <a:br>
              <a:rPr lang="en" sz="1600"/>
            </a:br>
            <a:br>
              <a:rPr lang="en" sz="1600"/>
            </a:br>
            <a:r>
              <a:rPr lang="en" sz="1600"/>
              <a:t>I’ll now passing this over to Hua, who will be going over the Web Application side of things.  </a:t>
            </a:r>
            <a:endParaRPr sz="16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266bdbce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266bdbce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was previously  designed by last years students, and  was used to control the rover that was built by them. </a:t>
            </a:r>
            <a:endParaRPr/>
          </a:p>
          <a:p>
            <a:pPr indent="0" lvl="0" marL="0" rtl="0" algn="l">
              <a:spcBef>
                <a:spcPts val="0"/>
              </a:spcBef>
              <a:spcAft>
                <a:spcPts val="0"/>
              </a:spcAft>
              <a:buNone/>
            </a:pPr>
            <a:r>
              <a:rPr lang="en"/>
              <a:t>This year  we have a new Rover called Leo Rover that our team has been working on </a:t>
            </a:r>
            <a:r>
              <a:rPr lang="en"/>
              <a:t>assembling</a:t>
            </a:r>
            <a:r>
              <a:rPr lang="en"/>
              <a:t> it, and  should be completed  by early Spring of next semester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new design as Beatriz previously presented ,  we have made the improvements as far as providing structure and organization to make data collection easier for the field team. We have developed two new buttons that have  consolidated all rover movement and data to be controlled and displayed.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266bdbce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a266bdbce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in the next slide we are going to talk about future Ui work in Spring </a:t>
            </a:r>
            <a:endParaRPr/>
          </a:p>
          <a:p>
            <a:pPr indent="-298450" lvl="0" marL="457200" rtl="0" algn="l">
              <a:spcBef>
                <a:spcPts val="0"/>
              </a:spcBef>
              <a:spcAft>
                <a:spcPts val="0"/>
              </a:spcAft>
              <a:buSzPts val="1100"/>
              <a:buChar char="-"/>
            </a:pPr>
            <a:r>
              <a:rPr lang="en"/>
              <a:t>We will  be testing the code on the actual LEO ROVER for accuracy once this is assembled</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Rover Mode control buttons will be designed for easier recognition ( such as arrows and stop sign)</a:t>
            </a:r>
            <a:endParaRPr/>
          </a:p>
          <a:p>
            <a:pPr indent="-298450" lvl="0" marL="457200" rtl="0" algn="l">
              <a:spcBef>
                <a:spcPts val="0"/>
              </a:spcBef>
              <a:spcAft>
                <a:spcPts val="0"/>
              </a:spcAft>
              <a:buSzPts val="1100"/>
              <a:buChar char="-"/>
            </a:pPr>
            <a:r>
              <a:rPr lang="en"/>
              <a:t>Data Display mode will have an export mode csv file, so that office users can access it easily.</a:t>
            </a:r>
            <a:endParaRPr/>
          </a:p>
          <a:p>
            <a:pPr indent="-298450" lvl="0" marL="457200" rtl="0" algn="l">
              <a:spcBef>
                <a:spcPts val="0"/>
              </a:spcBef>
              <a:spcAft>
                <a:spcPts val="0"/>
              </a:spcAft>
              <a:buSzPts val="1100"/>
              <a:buChar char="-"/>
            </a:pPr>
            <a:r>
              <a:rPr lang="en"/>
              <a:t>Data display will be redesigned to save space in displaying the table.</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Abigail - Back end Database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a1495b96e7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a1495b96e7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ad717142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ad717142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database is essential as it will be utilized </a:t>
            </a:r>
            <a:r>
              <a:rPr lang="en">
                <a:solidFill>
                  <a:schemeClr val="dk1"/>
                </a:solidFill>
              </a:rPr>
              <a:t>by</a:t>
            </a:r>
            <a:r>
              <a:rPr lang="en">
                <a:solidFill>
                  <a:schemeClr val="dk1"/>
                </a:solidFill>
              </a:rPr>
              <a:t> all aspects of the project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It links the existing data to  new data collected by the rover and field agent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 It provides the storage for the web application to to display the data being used.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It also provides access and stores images from the Gopro and rover to be implemented to the image processing portion.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a275e6e4f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a275e6e4f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relational schema can be visualised by the different sources of data, the leftmost part being the existing data provided by BOE and the Navigate LA website mentioned earlier. This data includes PIN ID’s and asset ID’s which are essential in pinpointing specific properties and sidewalk locations.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Although we have not gotten the rover on the ground for testing, the idea is that Navigate LA data will serve as geographical reference points for the Image data and the  rover data listed.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rightmost data would be extracted from the rover itself such as timestamps and PIN IDs and will be linked to the GoPro Image data.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a275e6e4f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a275e6e4f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the azure database in place we realized that once the rover was fully operational, we would soon have to collect and store hundreds, if not thousands of images. </a:t>
            </a:r>
            <a:br>
              <a:rPr lang="en"/>
            </a:br>
            <a:br>
              <a:rPr lang="en"/>
            </a:br>
            <a:r>
              <a:rPr lang="en"/>
              <a:t>Unlike our data beforehand this was a bit more complicated because each individual image was much larger than the data we had mapped into tables. This pushed us away from a regular azure DB and towards implementing azure blob storage which is (READ SLIDE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change had us rethink our approach of how we saved our data but in return allowed us to create a much more efficient method of storing images and sharing them across different platforms, such as our UI and web applications.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Alex will further discuss data collection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ad717142a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ad717142a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Thank you</a:t>
            </a:r>
            <a:br>
              <a:rPr lang="en" sz="1800"/>
            </a:br>
            <a:br>
              <a:rPr lang="en" sz="1800"/>
            </a:br>
            <a:r>
              <a:rPr lang="en" sz="1800"/>
              <a:t>And so as Abigail mentioned, </a:t>
            </a:r>
            <a:r>
              <a:rPr b="1" lang="en" sz="1800"/>
              <a:t>with the new Azure Database and Blog storage all mapped out </a:t>
            </a:r>
            <a:r>
              <a:rPr lang="en" sz="1800"/>
              <a:t>and we started creating our dataset</a:t>
            </a:r>
            <a:br>
              <a:rPr lang="en" sz="1800"/>
            </a:br>
            <a:br>
              <a:rPr lang="en" sz="1800"/>
            </a:br>
            <a:r>
              <a:rPr lang="en" sz="1800"/>
              <a:t>We worked with  3 </a:t>
            </a:r>
            <a:r>
              <a:rPr lang="en" sz="1800"/>
              <a:t>separate</a:t>
            </a:r>
            <a:r>
              <a:rPr lang="en" sz="1800"/>
              <a:t> </a:t>
            </a:r>
            <a:r>
              <a:rPr lang="en" sz="1800"/>
              <a:t>sources</a:t>
            </a:r>
            <a:r>
              <a:rPr lang="en" sz="1800"/>
              <a:t> </a:t>
            </a:r>
            <a:endParaRPr sz="1800"/>
          </a:p>
          <a:p>
            <a:pPr indent="-342900" lvl="0" marL="457200" rtl="0" algn="l">
              <a:spcBef>
                <a:spcPts val="0"/>
              </a:spcBef>
              <a:spcAft>
                <a:spcPts val="0"/>
              </a:spcAft>
              <a:buSzPts val="1800"/>
              <a:buAutoNum type="arabicPeriod"/>
            </a:pPr>
            <a:r>
              <a:rPr b="1" lang="en" sz="1800"/>
              <a:t>The </a:t>
            </a:r>
            <a:r>
              <a:rPr b="1" lang="en" sz="1800"/>
              <a:t>Rover data collection was our main focus as it held key information that the city would be using to  prioritize  on what to fix first .</a:t>
            </a:r>
            <a:r>
              <a:rPr lang="en" sz="1800"/>
              <a:t> </a:t>
            </a:r>
            <a:br>
              <a:rPr lang="en" sz="1800"/>
            </a:br>
            <a:r>
              <a:rPr b="1" lang="en" sz="1800"/>
              <a:t>This included</a:t>
            </a:r>
            <a:endParaRPr b="1" sz="1800"/>
          </a:p>
          <a:p>
            <a:pPr indent="-342900" lvl="1" marL="914400" rtl="0" algn="l">
              <a:spcBef>
                <a:spcPts val="0"/>
              </a:spcBef>
              <a:spcAft>
                <a:spcPts val="0"/>
              </a:spcAft>
              <a:buSzPts val="1800"/>
              <a:buAutoNum type="alphaLcPeriod"/>
            </a:pPr>
            <a:r>
              <a:rPr lang="en" sz="1800"/>
              <a:t>GPS Coordinates (Precise Lat and Longitude)</a:t>
            </a:r>
            <a:endParaRPr sz="1800"/>
          </a:p>
          <a:p>
            <a:pPr indent="-342900" lvl="1" marL="914400" rtl="0" algn="l">
              <a:spcBef>
                <a:spcPts val="0"/>
              </a:spcBef>
              <a:spcAft>
                <a:spcPts val="0"/>
              </a:spcAft>
              <a:buSzPts val="1800"/>
              <a:buAutoNum type="alphaLcPeriod"/>
            </a:pPr>
            <a:r>
              <a:rPr lang="en" sz="1800"/>
              <a:t>Timestamps </a:t>
            </a:r>
            <a:endParaRPr sz="1800"/>
          </a:p>
          <a:p>
            <a:pPr indent="-342900" lvl="1" marL="914400" rtl="0" algn="l">
              <a:spcBef>
                <a:spcPts val="0"/>
              </a:spcBef>
              <a:spcAft>
                <a:spcPts val="0"/>
              </a:spcAft>
              <a:buSzPts val="1800"/>
              <a:buAutoNum type="alphaLcPeriod"/>
            </a:pPr>
            <a:r>
              <a:rPr lang="en" sz="1800"/>
              <a:t>Leveler - Vertical and Horizontal displacement of the sidewalk </a:t>
            </a:r>
            <a:endParaRPr sz="1800"/>
          </a:p>
          <a:p>
            <a:pPr indent="-342900" lvl="0" marL="457200" rtl="0" algn="l">
              <a:spcBef>
                <a:spcPts val="0"/>
              </a:spcBef>
              <a:spcAft>
                <a:spcPts val="0"/>
              </a:spcAft>
              <a:buSzPts val="1800"/>
              <a:buAutoNum type="arabicPeriod"/>
            </a:pPr>
            <a:r>
              <a:rPr b="1" lang="en" sz="1800"/>
              <a:t>GoPro Fusion</a:t>
            </a:r>
            <a:endParaRPr b="1" sz="1800"/>
          </a:p>
          <a:p>
            <a:pPr indent="-342900" lvl="1" marL="914400" rtl="0" algn="l">
              <a:spcBef>
                <a:spcPts val="0"/>
              </a:spcBef>
              <a:spcAft>
                <a:spcPts val="0"/>
              </a:spcAft>
              <a:buSzPts val="1800"/>
              <a:buAutoNum type="alphaLcPeriod"/>
            </a:pPr>
            <a:r>
              <a:rPr lang="en" sz="1800"/>
              <a:t>Forward and Rear facing camera to create a 360 Degree image on the rovers </a:t>
            </a:r>
            <a:r>
              <a:rPr lang="en" sz="1800"/>
              <a:t>surroundings</a:t>
            </a:r>
            <a:r>
              <a:rPr lang="en" sz="1800"/>
              <a:t> </a:t>
            </a:r>
            <a:endParaRPr sz="1800"/>
          </a:p>
          <a:p>
            <a:pPr indent="-342900" lvl="1" marL="914400" rtl="0" algn="l">
              <a:spcBef>
                <a:spcPts val="0"/>
              </a:spcBef>
              <a:spcAft>
                <a:spcPts val="0"/>
              </a:spcAft>
              <a:buSzPts val="1800"/>
              <a:buAutoNum type="alphaLcPeriod"/>
            </a:pPr>
            <a:r>
              <a:rPr b="1" lang="en" sz="1800"/>
              <a:t>The gopro came with a few challenegs </a:t>
            </a:r>
            <a:endParaRPr b="1" sz="1800"/>
          </a:p>
          <a:p>
            <a:pPr indent="-342900" lvl="1" marL="914400" rtl="0" algn="l">
              <a:spcBef>
                <a:spcPts val="0"/>
              </a:spcBef>
              <a:spcAft>
                <a:spcPts val="0"/>
              </a:spcAft>
              <a:buSzPts val="1800"/>
              <a:buAutoNum type="alphaLcPeriod"/>
            </a:pPr>
            <a:r>
              <a:rPr lang="en" sz="1800"/>
              <a:t>Solutions to </a:t>
            </a:r>
            <a:r>
              <a:rPr b="1" lang="en" sz="1800"/>
              <a:t>render images</a:t>
            </a:r>
            <a:endParaRPr b="1" sz="1800"/>
          </a:p>
          <a:p>
            <a:pPr indent="-342900" lvl="1" marL="914400" rtl="0" algn="l">
              <a:spcBef>
                <a:spcPts val="0"/>
              </a:spcBef>
              <a:spcAft>
                <a:spcPts val="0"/>
              </a:spcAft>
              <a:buSzPts val="1800"/>
              <a:buAutoNum type="alphaLcPeriod"/>
            </a:pPr>
            <a:r>
              <a:rPr lang="en" sz="1800"/>
              <a:t>Python code to exfiltrate the EXIF/METADATA from each image with provided us with yet another DB table to popoulate and that included things like ...</a:t>
            </a:r>
            <a:endParaRPr sz="1800"/>
          </a:p>
          <a:p>
            <a:pPr indent="-342900" lvl="0" marL="457200" rtl="0" algn="l">
              <a:spcBef>
                <a:spcPts val="0"/>
              </a:spcBef>
              <a:spcAft>
                <a:spcPts val="0"/>
              </a:spcAft>
              <a:buSzPts val="1800"/>
              <a:buAutoNum type="arabicPeriod"/>
            </a:pPr>
            <a:r>
              <a:rPr b="1" lang="en" sz="1800"/>
              <a:t>Existing data</a:t>
            </a:r>
            <a:r>
              <a:rPr lang="en" sz="1800"/>
              <a:t>, already mapped by the Bureau of Engineering</a:t>
            </a:r>
            <a:br>
              <a:rPr lang="en" sz="1800"/>
            </a:br>
            <a:br>
              <a:rPr lang="en" sz="1800"/>
            </a:br>
            <a:r>
              <a:rPr lang="en" sz="1800"/>
              <a:t>  </a:t>
            </a:r>
            <a:r>
              <a:rPr lang="en" sz="1800"/>
              <a:t> </a:t>
            </a: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275e6e4f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a275e6e4f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Don't</a:t>
            </a:r>
            <a:r>
              <a:rPr lang="en" sz="1700"/>
              <a:t> worry if the text is a bit small to read </a:t>
            </a:r>
            <a:endParaRPr sz="1700"/>
          </a:p>
          <a:p>
            <a:pPr indent="0" lvl="0" marL="0" rtl="0" algn="l">
              <a:spcBef>
                <a:spcPts val="0"/>
              </a:spcBef>
              <a:spcAft>
                <a:spcPts val="0"/>
              </a:spcAft>
              <a:buNone/>
            </a:pPr>
            <a:r>
              <a:rPr b="1" lang="en" sz="1700"/>
              <a:t>The main point I want you to see is that</a:t>
            </a:r>
            <a:r>
              <a:rPr lang="en" sz="1700"/>
              <a:t> the bureau of engineering had already mapped and categorized every inch of sidewalk within los angeles  on their Navigate LA websitsite</a:t>
            </a:r>
            <a:br>
              <a:rPr lang="en" sz="1700"/>
            </a:br>
            <a:endParaRPr sz="1700"/>
          </a:p>
          <a:p>
            <a:pPr indent="0" lvl="0" marL="0" rtl="0" algn="l">
              <a:spcBef>
                <a:spcPts val="0"/>
              </a:spcBef>
              <a:spcAft>
                <a:spcPts val="0"/>
              </a:spcAft>
              <a:buNone/>
            </a:pPr>
            <a:r>
              <a:rPr b="1" lang="en" sz="1700"/>
              <a:t>So our goal here was to expand our data collection </a:t>
            </a:r>
            <a:r>
              <a:rPr lang="en" sz="1700"/>
              <a:t>by gaining access to the NavLA Databases and creating the </a:t>
            </a:r>
            <a:endParaRPr sz="1700"/>
          </a:p>
          <a:p>
            <a:pPr indent="0" lvl="0" marL="0" rtl="0" algn="l">
              <a:spcBef>
                <a:spcPts val="0"/>
              </a:spcBef>
              <a:spcAft>
                <a:spcPts val="0"/>
              </a:spcAft>
              <a:buNone/>
            </a:pPr>
            <a:r>
              <a:rPr b="1" lang="en" sz="1700"/>
              <a:t>queries</a:t>
            </a:r>
            <a:r>
              <a:rPr b="1" lang="en" sz="1700"/>
              <a:t> </a:t>
            </a:r>
            <a:r>
              <a:rPr b="1" lang="en" sz="1700"/>
              <a:t>necessary</a:t>
            </a:r>
            <a:r>
              <a:rPr b="1" lang="en" sz="1700"/>
              <a:t> to parse</a:t>
            </a:r>
            <a:r>
              <a:rPr lang="en" sz="1700"/>
              <a:t> through the thousands of entries and pull whichever information we deemed important. </a:t>
            </a:r>
            <a:endParaRPr sz="1700"/>
          </a:p>
          <a:p>
            <a:pPr indent="0" lvl="0" marL="0" rtl="0" algn="l">
              <a:spcBef>
                <a:spcPts val="0"/>
              </a:spcBef>
              <a:spcAft>
                <a:spcPts val="0"/>
              </a:spcAft>
              <a:buNone/>
            </a:pPr>
            <a:r>
              <a:rPr b="1" lang="en" sz="1700"/>
              <a:t>Things like important ID numbers for sidewalks and </a:t>
            </a:r>
            <a:r>
              <a:rPr b="1" lang="en" sz="1700"/>
              <a:t>properties</a:t>
            </a:r>
            <a:r>
              <a:rPr lang="en" sz="1700"/>
              <a:t> which are needed for </a:t>
            </a:r>
            <a:r>
              <a:rPr lang="en" sz="1700"/>
              <a:t>deciding</a:t>
            </a:r>
            <a:r>
              <a:rPr lang="en" sz="1700"/>
              <a:t> what sidewalks should be prioritized. </a:t>
            </a:r>
            <a:br>
              <a:rPr lang="en" sz="1700"/>
            </a:br>
            <a:br>
              <a:rPr lang="en" sz="1700"/>
            </a:br>
            <a:r>
              <a:rPr b="1" lang="en" sz="1700"/>
              <a:t>T</a:t>
            </a:r>
            <a:r>
              <a:rPr b="1" lang="en" sz="1700"/>
              <a:t>his would makes things a bit more time efficient by eliminating the need to manually map the the data ourselves and more cost effective by reducing the space needed to create and store more data </a:t>
            </a:r>
            <a:endParaRPr b="1"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5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ace9891bb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ace9891bb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With an </a:t>
            </a:r>
            <a:r>
              <a:rPr b="1" lang="en" sz="1500"/>
              <a:t>existing</a:t>
            </a:r>
            <a:r>
              <a:rPr b="1" lang="en" sz="1500"/>
              <a:t> storage solution, how can we improve things moving forward. </a:t>
            </a:r>
            <a:endParaRPr b="1" sz="1500"/>
          </a:p>
          <a:p>
            <a:pPr indent="0" lvl="0" marL="0" rtl="0" algn="l">
              <a:spcBef>
                <a:spcPts val="0"/>
              </a:spcBef>
              <a:spcAft>
                <a:spcPts val="0"/>
              </a:spcAft>
              <a:buNone/>
            </a:pPr>
            <a:r>
              <a:rPr b="1" lang="en" sz="1500"/>
              <a:t>With the help of our liaisons</a:t>
            </a:r>
            <a:r>
              <a:rPr lang="en" sz="1500"/>
              <a:t>, </a:t>
            </a:r>
            <a:r>
              <a:rPr lang="en" sz="1500"/>
              <a:t>We were able to sit down with Microsoft Azure employee who introduced us with different ways we can expand the data side of the things. Some of which overlapped with some our </a:t>
            </a:r>
            <a:r>
              <a:rPr lang="en" sz="1500"/>
              <a:t>existing</a:t>
            </a:r>
            <a:r>
              <a:rPr lang="en" sz="1500"/>
              <a:t> tasks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Future implementations consists of things such as </a:t>
            </a:r>
            <a:endParaRPr sz="1500"/>
          </a:p>
          <a:p>
            <a:pPr indent="0" lvl="0" marL="0" rtl="0" algn="l">
              <a:spcBef>
                <a:spcPts val="0"/>
              </a:spcBef>
              <a:spcAft>
                <a:spcPts val="0"/>
              </a:spcAft>
              <a:buNone/>
            </a:pPr>
            <a:br>
              <a:rPr lang="en" sz="1500"/>
            </a:br>
            <a:r>
              <a:rPr lang="en" sz="1500"/>
              <a:t>1. Data Manipulation </a:t>
            </a:r>
            <a:endParaRPr sz="1500"/>
          </a:p>
          <a:p>
            <a:pPr indent="-323850" lvl="0" marL="457200" rtl="0" algn="l">
              <a:spcBef>
                <a:spcPts val="0"/>
              </a:spcBef>
              <a:spcAft>
                <a:spcPts val="0"/>
              </a:spcAft>
              <a:buSzPts val="1500"/>
              <a:buChar char="-"/>
            </a:pPr>
            <a:r>
              <a:rPr b="1" lang="en" sz="1500"/>
              <a:t>The way things are correlate, either by location and specific timestamps. Make things smoother as our data sets grow </a:t>
            </a:r>
            <a:endParaRPr b="1" sz="1500"/>
          </a:p>
          <a:p>
            <a:pPr indent="0" lvl="0" marL="0" rtl="0" algn="l">
              <a:spcBef>
                <a:spcPts val="0"/>
              </a:spcBef>
              <a:spcAft>
                <a:spcPts val="0"/>
              </a:spcAft>
              <a:buNone/>
            </a:pPr>
            <a:r>
              <a:rPr lang="en" sz="1500"/>
              <a:t>2. Data Visualization</a:t>
            </a:r>
            <a:endParaRPr sz="1500"/>
          </a:p>
          <a:p>
            <a:pPr indent="-323850" lvl="0" marL="457200" rtl="0" algn="l">
              <a:spcBef>
                <a:spcPts val="0"/>
              </a:spcBef>
              <a:spcAft>
                <a:spcPts val="0"/>
              </a:spcAft>
              <a:buSzPts val="1500"/>
              <a:buChar char="-"/>
            </a:pPr>
            <a:r>
              <a:rPr b="1" lang="en" sz="1500"/>
              <a:t>Azure offers Tools which help visualize our data, which offers a different perspective that could be implemented into our applications</a:t>
            </a:r>
            <a:r>
              <a:rPr b="1" lang="en" sz="1500"/>
              <a:t> </a:t>
            </a:r>
            <a:endParaRPr b="1" sz="1500"/>
          </a:p>
          <a:p>
            <a:pPr indent="0" lvl="0" marL="0" rtl="0" algn="l">
              <a:spcBef>
                <a:spcPts val="0"/>
              </a:spcBef>
              <a:spcAft>
                <a:spcPts val="0"/>
              </a:spcAft>
              <a:buNone/>
            </a:pPr>
            <a:r>
              <a:rPr lang="en" sz="1500"/>
              <a:t>3. Image processing </a:t>
            </a:r>
            <a:endParaRPr sz="1500"/>
          </a:p>
          <a:p>
            <a:pPr indent="-323850" lvl="0" marL="457200" rtl="0" algn="l">
              <a:spcBef>
                <a:spcPts val="0"/>
              </a:spcBef>
              <a:spcAft>
                <a:spcPts val="0"/>
              </a:spcAft>
              <a:buSzPts val="1500"/>
              <a:buChar char="-"/>
            </a:pPr>
            <a:r>
              <a:rPr b="1" lang="en" sz="1500"/>
              <a:t>We can use </a:t>
            </a:r>
            <a:r>
              <a:rPr b="1" lang="en" sz="1500"/>
              <a:t>Azure AI to introduce severity levels into our dataset and help reduce the manual labor and reach our goal faster and more productively </a:t>
            </a:r>
            <a:endParaRPr b="1" sz="1500"/>
          </a:p>
          <a:p>
            <a:pPr indent="0" lvl="0" marL="0" rtl="0" algn="l">
              <a:spcBef>
                <a:spcPts val="0"/>
              </a:spcBef>
              <a:spcAft>
                <a:spcPts val="0"/>
              </a:spcAft>
              <a:buNone/>
            </a:pPr>
            <a:br>
              <a:rPr lang="en" sz="1500"/>
            </a:br>
            <a:r>
              <a:rPr b="1" lang="en" sz="1500"/>
              <a:t>Moving forward well be looking at what  </a:t>
            </a:r>
            <a:r>
              <a:rPr b="1" lang="en" sz="1500"/>
              <a:t>Azure has to offer so we can introduce and implement things without having to create things from scratch. </a:t>
            </a:r>
            <a:br>
              <a:rPr b="1" lang="en" sz="1500"/>
            </a:br>
            <a:endParaRPr b="1" sz="15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adc7ebebc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adc7ebebc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As previously mentioned, the Bureau of Engineering were extremely generous and helped us upgrade our </a:t>
            </a:r>
            <a:endParaRPr sz="1600"/>
          </a:p>
          <a:p>
            <a:pPr indent="0" lvl="0" marL="0" rtl="0" algn="l">
              <a:spcBef>
                <a:spcPts val="0"/>
              </a:spcBef>
              <a:spcAft>
                <a:spcPts val="0"/>
              </a:spcAft>
              <a:buNone/>
            </a:pPr>
            <a:r>
              <a:rPr lang="en" sz="1600"/>
              <a:t>old rover (Robecca - left) with a much nicer platform, the the Leo (Right) Rover.</a:t>
            </a:r>
            <a:br>
              <a:rPr lang="en" sz="1600"/>
            </a:br>
            <a:br>
              <a:rPr lang="en" sz="1600"/>
            </a:br>
            <a:r>
              <a:rPr lang="en" sz="1600"/>
              <a:t>Were in the process of building the new rover now and</a:t>
            </a:r>
            <a:r>
              <a:rPr b="1" lang="en" sz="1600"/>
              <a:t> the plan would be to implement both the data collection aspect from last year</a:t>
            </a:r>
            <a:r>
              <a:rPr lang="en" sz="1600"/>
              <a:t> with </a:t>
            </a:r>
            <a:r>
              <a:rPr b="1" lang="en" sz="1600"/>
              <a:t>the newly implemented tasks from this year</a:t>
            </a:r>
            <a:r>
              <a:rPr lang="en" sz="1600"/>
              <a:t> to have </a:t>
            </a:r>
            <a:r>
              <a:rPr b="1" lang="en" sz="1600"/>
              <a:t>a working Sidewalk monitoring rover for the city of los angeles - bureau of engineering. </a:t>
            </a:r>
            <a:br>
              <a:rPr b="1" lang="en" sz="1600"/>
            </a:br>
            <a:br>
              <a:rPr lang="en" sz="1600"/>
            </a:br>
            <a:endParaRPr sz="16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a1495b96e7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a1495b96e7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task of our project is to create a website so we have a place to display all of our data and images. Later on as we </a:t>
            </a:r>
            <a:r>
              <a:rPr lang="en"/>
              <a:t>developed</a:t>
            </a:r>
            <a:r>
              <a:rPr lang="en"/>
              <a:t> our website we added </a:t>
            </a:r>
            <a:r>
              <a:rPr lang="en"/>
              <a:t>additional</a:t>
            </a:r>
            <a:r>
              <a:rPr lang="en"/>
              <a:t> page to explain why we are working on this project and why </a:t>
            </a:r>
            <a:r>
              <a:rPr lang="en"/>
              <a:t>it's</a:t>
            </a:r>
            <a:r>
              <a:rPr lang="en"/>
              <a:t> important, which we have </a:t>
            </a:r>
            <a:r>
              <a:rPr lang="en"/>
              <a:t>discussed</a:t>
            </a:r>
            <a:r>
              <a:rPr lang="en"/>
              <a:t> in the </a:t>
            </a:r>
            <a:r>
              <a:rPr lang="en"/>
              <a:t>introduction</a:t>
            </a:r>
            <a:r>
              <a:rPr lang="en"/>
              <a:t>. (20 sec)</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a1495b96e7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a1495b96e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This </a:t>
            </a:r>
            <a:r>
              <a:rPr lang="en" sz="1500"/>
              <a:t>concludes the Side Monitoring project Presentation - If you have any question, we’d be happy to answer them now. </a:t>
            </a:r>
            <a:br>
              <a:rPr lang="en" sz="1500"/>
            </a:br>
            <a:br>
              <a:rPr lang="en" sz="1500"/>
            </a:br>
            <a:r>
              <a:rPr lang="en" sz="1500"/>
              <a:t>Thank you </a:t>
            </a:r>
            <a:endParaRPr sz="15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ac5ac7574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ac5ac7574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we first started this project we created a simple framework of a single page to display our data. The page would display information vital to our project such as the images name, slope of the sidewalk and the coordinates to see where the sidewalk is located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image lets us see the real damage of the sidewalk. For the image we want to be able to iterate through our database using the previous, next and auto button. As well as to pan, zoom in and out of the image. We also plan to implement a search bar to look though all our pictures by the images name or coordinates the image was taken from. However, as you might have notice, the framework does not look like a website page. (45 secs)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ac5ac7574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ac5ac7574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Therefore we updated the framework to include a navigation bar, additional pages, and a footer to make it look more authentic. </a:t>
            </a:r>
            <a:r>
              <a:rPr lang="en"/>
              <a:t>As you can see the </a:t>
            </a:r>
            <a:r>
              <a:rPr lang="en"/>
              <a:t>additional</a:t>
            </a:r>
            <a:r>
              <a:rPr lang="en"/>
              <a:t> page we have add include a home page, database page, an about page and a page to redirect to a website called </a:t>
            </a:r>
            <a:r>
              <a:rPr lang="en"/>
              <a:t>navigate</a:t>
            </a:r>
            <a:r>
              <a:rPr lang="en"/>
              <a:t> LA which displays the  layout of LA city. The home and about page gives us </a:t>
            </a:r>
            <a:r>
              <a:rPr lang="en"/>
              <a:t>additional</a:t>
            </a:r>
            <a:r>
              <a:rPr lang="en"/>
              <a:t> information of our </a:t>
            </a:r>
            <a:r>
              <a:rPr lang="en"/>
              <a:t>project</a:t>
            </a:r>
            <a:r>
              <a:rPr lang="en"/>
              <a:t>, such as why we are doing the project and how it would help the city. </a:t>
            </a:r>
            <a:endParaRPr/>
          </a:p>
          <a:p>
            <a:pPr indent="0" lvl="0" marL="0" rtl="0" algn="l">
              <a:spcBef>
                <a:spcPts val="0"/>
              </a:spcBef>
              <a:spcAft>
                <a:spcPts val="0"/>
              </a:spcAft>
              <a:buNone/>
            </a:pPr>
            <a:r>
              <a:rPr lang="en"/>
              <a:t>We are currently working on to make django server to host our website. This semester we have finished creating the UI of the website, and next semester we will be implementing the features of the website.</a:t>
            </a:r>
            <a:endParaRPr/>
          </a:p>
          <a:p>
            <a:pPr indent="0" lvl="0" marL="0" rtl="0" algn="l">
              <a:spcBef>
                <a:spcPts val="0"/>
              </a:spcBef>
              <a:spcAft>
                <a:spcPts val="0"/>
              </a:spcAft>
              <a:buNone/>
            </a:pPr>
            <a:r>
              <a:rPr lang="en"/>
              <a:t>In the next slides, we have another way to display our data, which Ana will introduce.(50 secs)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c5ac757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c5ac757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With our web application, all of the image’s related data is shown in the console. Users can focus on one particular image or instance of the sidewalk data, switching back and forth between the images as needed.</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rPr lang="en"/>
              <a:t>Currently, BOE use a mapping application that they developed alongside the Department of Public Works and the Mapping and Land Records Division. This mapping application, called NavigateLA, visualizes data from reports produced by the the city, county, and other associated agencies. Data is broken down into layers. Users can select the layers they’d like to see or even load their own layers.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Ideally, sidewalk data would be added as a layer on NavigateLA so that BOE can visualize their data in one location. Using AutoCAD, we can automate the creation of the AutoCAD files that can then be hosted and visualized on NavigateLA.</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acf1cc41b9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acf1cc41b9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To determine how the sidewalk data should be visualized, we needed to consider the city’s prioritization and scoring system. In their “Sidewalk Repair Program” document, they’ve developed a system that assigns a numerical score to sidewalk segments to determine which sidewalks require immediate attention.</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They use a couple of matrices to decide on the numerical score, including the Damage Severity Matrix shown on the top right. For example, the sidewalk segment can receive a severity index score of 5 if the sidewalk slope is higher than 20%, pushing this sidewalk segment higher on the list for repairs.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acf1cc41b9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acf1cc41b9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two criteria we will focus on are cross slope and running slope and their severity indices are identified by their color. In the DWG file on the right, we’ve shown an example of how we can visualize part of the slope-data.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this task was a new item that had no previous years efforts, the main goal for this semester was to determine how we can visualize the sidewalk data on NavigateLA. This involved finding what application we should, determine how the 3D data like slope can be shown in a 2D manner, and building out sample AutoCAD files.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After completing these items, the next steps involve developing the scripts using AutoCAD’s command language and Python. Considering we do not have sidewalk data currently recorded, we will be collecting sample data and using this to build our scripts. The expectation for the next semester is to develop a few DWG files using our automated scripts.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adc65791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adc65791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1.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533150" y="1054825"/>
            <a:ext cx="6077700" cy="132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Sidewalk Slope Monitoring System</a:t>
            </a:r>
            <a:endParaRPr/>
          </a:p>
        </p:txBody>
      </p:sp>
      <p:sp>
        <p:nvSpPr>
          <p:cNvPr id="64" name="Google Shape;64;p13"/>
          <p:cNvSpPr txBox="1"/>
          <p:nvPr>
            <p:ph idx="1" type="subTitle"/>
          </p:nvPr>
        </p:nvSpPr>
        <p:spPr>
          <a:xfrm>
            <a:off x="1292050" y="2819850"/>
            <a:ext cx="2089200" cy="220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Team Members:</a:t>
            </a:r>
            <a:endParaRPr sz="1400"/>
          </a:p>
          <a:p>
            <a:pPr indent="0" lvl="0" marL="0" rtl="0" algn="ctr">
              <a:spcBef>
                <a:spcPts val="0"/>
              </a:spcBef>
              <a:spcAft>
                <a:spcPts val="0"/>
              </a:spcAft>
              <a:buNone/>
            </a:pPr>
            <a:r>
              <a:rPr lang="en" sz="1400">
                <a:solidFill>
                  <a:srgbClr val="FFFFFF"/>
                </a:solidFill>
                <a:latin typeface="Lato"/>
                <a:ea typeface="Lato"/>
                <a:cs typeface="Lato"/>
                <a:sym typeface="Lato"/>
              </a:rPr>
              <a:t>Jan Bautista</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Hua Chen</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Abigail Garcia</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Ana Guardado</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Cristina Munteanu</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Pabasara Navaratne</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Alexis Pena</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Beatriz Ruiz</a:t>
            </a:r>
            <a:endParaRPr sz="1400">
              <a:solidFill>
                <a:srgbClr val="FFFFFF"/>
              </a:solidFill>
              <a:latin typeface="Lato"/>
              <a:ea typeface="Lato"/>
              <a:cs typeface="Lato"/>
              <a:sym typeface="Lato"/>
            </a:endParaRPr>
          </a:p>
          <a:p>
            <a:pPr indent="0" lvl="0" marL="0" rtl="0" algn="ctr">
              <a:spcBef>
                <a:spcPts val="0"/>
              </a:spcBef>
              <a:spcAft>
                <a:spcPts val="0"/>
              </a:spcAft>
              <a:buNone/>
            </a:pPr>
            <a:r>
              <a:rPr lang="en" sz="1400">
                <a:solidFill>
                  <a:srgbClr val="FFFFFF"/>
                </a:solidFill>
                <a:latin typeface="Lato"/>
                <a:ea typeface="Lato"/>
                <a:cs typeface="Lato"/>
                <a:sym typeface="Lato"/>
              </a:rPr>
              <a:t>Aoqian Wang</a:t>
            </a:r>
            <a:endParaRPr sz="1400">
              <a:solidFill>
                <a:srgbClr val="FFFFFF"/>
              </a:solidFill>
              <a:latin typeface="Lato"/>
              <a:ea typeface="Lato"/>
              <a:cs typeface="Lato"/>
              <a:sym typeface="Lato"/>
            </a:endParaRPr>
          </a:p>
          <a:p>
            <a:pPr indent="0" lvl="0" marL="0" rtl="0" algn="ctr">
              <a:spcBef>
                <a:spcPts val="0"/>
              </a:spcBef>
              <a:spcAft>
                <a:spcPts val="0"/>
              </a:spcAft>
              <a:buNone/>
            </a:pPr>
            <a:r>
              <a:t/>
            </a:r>
            <a:endParaRPr sz="1400">
              <a:solidFill>
                <a:srgbClr val="FFFFFF"/>
              </a:solidFill>
              <a:latin typeface="Lato"/>
              <a:ea typeface="Lato"/>
              <a:cs typeface="Lato"/>
              <a:sym typeface="Lato"/>
            </a:endParaRPr>
          </a:p>
          <a:p>
            <a:pPr indent="0" lvl="0" marL="0" rtl="0" algn="ctr">
              <a:spcBef>
                <a:spcPts val="0"/>
              </a:spcBef>
              <a:spcAft>
                <a:spcPts val="0"/>
              </a:spcAft>
              <a:buNone/>
            </a:pPr>
            <a:r>
              <a:t/>
            </a:r>
            <a:endParaRPr sz="1400">
              <a:solidFill>
                <a:srgbClr val="FFFFFF"/>
              </a:solidFill>
              <a:latin typeface="Lato"/>
              <a:ea typeface="Lato"/>
              <a:cs typeface="Lato"/>
              <a:sym typeface="Lato"/>
            </a:endParaRPr>
          </a:p>
          <a:p>
            <a:pPr indent="0" lvl="0" marL="0" rtl="0" algn="ctr">
              <a:spcBef>
                <a:spcPts val="0"/>
              </a:spcBef>
              <a:spcAft>
                <a:spcPts val="0"/>
              </a:spcAft>
              <a:buNone/>
            </a:pPr>
            <a:r>
              <a:t/>
            </a:r>
            <a:endParaRPr sz="1400">
              <a:solidFill>
                <a:srgbClr val="FFFFFF"/>
              </a:solidFill>
              <a:latin typeface="Lato"/>
              <a:ea typeface="Lato"/>
              <a:cs typeface="Lato"/>
              <a:sym typeface="Lato"/>
            </a:endParaRPr>
          </a:p>
        </p:txBody>
      </p:sp>
      <p:pic>
        <p:nvPicPr>
          <p:cNvPr id="65" name="Google Shape;65;p13"/>
          <p:cNvPicPr preferRelativeResize="0"/>
          <p:nvPr/>
        </p:nvPicPr>
        <p:blipFill>
          <a:blip r:embed="rId3">
            <a:alphaModFix/>
          </a:blip>
          <a:stretch>
            <a:fillRect/>
          </a:stretch>
        </p:blipFill>
        <p:spPr>
          <a:xfrm>
            <a:off x="7139437" y="102799"/>
            <a:ext cx="1770513" cy="1004675"/>
          </a:xfrm>
          <a:prstGeom prst="rect">
            <a:avLst/>
          </a:prstGeom>
          <a:noFill/>
          <a:ln>
            <a:noFill/>
          </a:ln>
        </p:spPr>
      </p:pic>
      <p:sp>
        <p:nvSpPr>
          <p:cNvPr id="66" name="Google Shape;66;p13"/>
          <p:cNvSpPr txBox="1"/>
          <p:nvPr/>
        </p:nvSpPr>
        <p:spPr>
          <a:xfrm>
            <a:off x="3848150" y="2819875"/>
            <a:ext cx="1496700" cy="11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5"/>
                </a:solidFill>
                <a:latin typeface="Roboto Slab"/>
                <a:ea typeface="Roboto Slab"/>
                <a:cs typeface="Roboto Slab"/>
                <a:sym typeface="Roboto Slab"/>
              </a:rPr>
              <a:t>Liaisons:</a:t>
            </a:r>
            <a:endParaRPr>
              <a:solidFill>
                <a:schemeClr val="accent5"/>
              </a:solidFill>
              <a:latin typeface="Roboto Slab"/>
              <a:ea typeface="Roboto Slab"/>
              <a:cs typeface="Roboto Slab"/>
              <a:sym typeface="Roboto Slab"/>
            </a:endParaRPr>
          </a:p>
          <a:p>
            <a:pPr indent="0" lvl="0" marL="0" rtl="0" algn="ctr">
              <a:spcBef>
                <a:spcPts val="0"/>
              </a:spcBef>
              <a:spcAft>
                <a:spcPts val="0"/>
              </a:spcAft>
              <a:buNone/>
            </a:pPr>
            <a:r>
              <a:rPr lang="en">
                <a:solidFill>
                  <a:srgbClr val="FFFFFF"/>
                </a:solidFill>
                <a:latin typeface="Lato"/>
                <a:ea typeface="Lato"/>
                <a:cs typeface="Lato"/>
                <a:sym typeface="Lato"/>
              </a:rPr>
              <a:t>Ted Allen</a:t>
            </a:r>
            <a:endParaRPr>
              <a:solidFill>
                <a:srgbClr val="FFFFFF"/>
              </a:solidFill>
              <a:latin typeface="Lato"/>
              <a:ea typeface="Lato"/>
              <a:cs typeface="Lato"/>
              <a:sym typeface="Lato"/>
            </a:endParaRPr>
          </a:p>
          <a:p>
            <a:pPr indent="0" lvl="0" marL="0" rtl="0" algn="ctr">
              <a:spcBef>
                <a:spcPts val="0"/>
              </a:spcBef>
              <a:spcAft>
                <a:spcPts val="0"/>
              </a:spcAft>
              <a:buNone/>
            </a:pPr>
            <a:r>
              <a:rPr lang="en">
                <a:solidFill>
                  <a:srgbClr val="FFFFFF"/>
                </a:solidFill>
                <a:latin typeface="Lato"/>
                <a:ea typeface="Lato"/>
                <a:cs typeface="Lato"/>
                <a:sym typeface="Lato"/>
              </a:rPr>
              <a:t>Alisa Blake</a:t>
            </a:r>
            <a:endParaRPr>
              <a:solidFill>
                <a:srgbClr val="FFFFFF"/>
              </a:solidFill>
              <a:latin typeface="Lato"/>
              <a:ea typeface="Lato"/>
              <a:cs typeface="Lato"/>
              <a:sym typeface="Lato"/>
            </a:endParaRPr>
          </a:p>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67" name="Google Shape;67;p13"/>
          <p:cNvSpPr txBox="1"/>
          <p:nvPr/>
        </p:nvSpPr>
        <p:spPr>
          <a:xfrm>
            <a:off x="6128975" y="2819875"/>
            <a:ext cx="1557000" cy="20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5"/>
                </a:solidFill>
                <a:latin typeface="Roboto Slab"/>
                <a:ea typeface="Roboto Slab"/>
                <a:cs typeface="Roboto Slab"/>
                <a:sym typeface="Roboto Slab"/>
              </a:rPr>
              <a:t>Advisor:</a:t>
            </a:r>
            <a:endParaRPr>
              <a:solidFill>
                <a:schemeClr val="accent5"/>
              </a:solidFill>
              <a:latin typeface="Roboto Slab"/>
              <a:ea typeface="Roboto Slab"/>
              <a:cs typeface="Roboto Slab"/>
              <a:sym typeface="Roboto Slab"/>
            </a:endParaRPr>
          </a:p>
          <a:p>
            <a:pPr indent="0" lvl="0" marL="0" rtl="0" algn="ctr">
              <a:spcBef>
                <a:spcPts val="0"/>
              </a:spcBef>
              <a:spcAft>
                <a:spcPts val="0"/>
              </a:spcAft>
              <a:buNone/>
            </a:pPr>
            <a:r>
              <a:rPr lang="en">
                <a:solidFill>
                  <a:srgbClr val="FFFFFF"/>
                </a:solidFill>
                <a:latin typeface="Lato"/>
                <a:ea typeface="Lato"/>
                <a:cs typeface="Lato"/>
                <a:sym typeface="Lato"/>
              </a:rPr>
              <a:t>Jungsoo Lim</a:t>
            </a:r>
            <a:endParaRPr>
              <a:solidFill>
                <a:srgbClr val="FFFFFF"/>
              </a:solidFill>
              <a:latin typeface="Lato"/>
              <a:ea typeface="Lato"/>
              <a:cs typeface="Lato"/>
              <a:sym typeface="Lato"/>
            </a:endParaRPr>
          </a:p>
        </p:txBody>
      </p:sp>
      <p:pic>
        <p:nvPicPr>
          <p:cNvPr id="68" name="Google Shape;68;p13"/>
          <p:cNvPicPr preferRelativeResize="0"/>
          <p:nvPr/>
        </p:nvPicPr>
        <p:blipFill>
          <a:blip r:embed="rId4">
            <a:alphaModFix/>
          </a:blip>
          <a:stretch>
            <a:fillRect/>
          </a:stretch>
        </p:blipFill>
        <p:spPr>
          <a:xfrm>
            <a:off x="212700" y="102800"/>
            <a:ext cx="855866" cy="1004675"/>
          </a:xfrm>
          <a:prstGeom prst="rect">
            <a:avLst/>
          </a:prstGeom>
          <a:noFill/>
          <a:ln>
            <a:noFill/>
          </a:ln>
        </p:spPr>
      </p:pic>
      <p:pic>
        <p:nvPicPr>
          <p:cNvPr id="69" name="Google Shape;69;p13"/>
          <p:cNvPicPr preferRelativeResize="0"/>
          <p:nvPr/>
        </p:nvPicPr>
        <p:blipFill>
          <a:blip r:embed="rId5">
            <a:alphaModFix/>
          </a:blip>
          <a:stretch>
            <a:fillRect/>
          </a:stretch>
        </p:blipFill>
        <p:spPr>
          <a:xfrm>
            <a:off x="103650" y="102800"/>
            <a:ext cx="1188400" cy="11170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Image Processing Steps</a:t>
            </a:r>
            <a:endParaRPr/>
          </a:p>
        </p:txBody>
      </p:sp>
      <p:sp>
        <p:nvSpPr>
          <p:cNvPr id="129" name="Google Shape;129;p2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Image processing basically includes three steps: </a:t>
            </a:r>
            <a:endParaRPr/>
          </a:p>
          <a:p>
            <a:pPr indent="-317500" lvl="0" marL="457200" rtl="0" algn="l">
              <a:spcBef>
                <a:spcPts val="1600"/>
              </a:spcBef>
              <a:spcAft>
                <a:spcPts val="0"/>
              </a:spcAft>
              <a:buSzPts val="1400"/>
              <a:buChar char="●"/>
            </a:pPr>
            <a:r>
              <a:rPr lang="en" sz="1400"/>
              <a:t>Importing the image via image acquisition tools; </a:t>
            </a:r>
            <a:endParaRPr sz="1400"/>
          </a:p>
          <a:p>
            <a:pPr indent="-317500" lvl="0" marL="457200" rtl="0" algn="l">
              <a:spcBef>
                <a:spcPts val="0"/>
              </a:spcBef>
              <a:spcAft>
                <a:spcPts val="0"/>
              </a:spcAft>
              <a:buSzPts val="1400"/>
              <a:buChar char="●"/>
            </a:pPr>
            <a:r>
              <a:rPr lang="en" sz="1400"/>
              <a:t>Analysing and manipulating the image; </a:t>
            </a:r>
            <a:endParaRPr sz="1400"/>
          </a:p>
          <a:p>
            <a:pPr indent="-317500" lvl="0" marL="457200" rtl="0" algn="l">
              <a:spcBef>
                <a:spcPts val="0"/>
              </a:spcBef>
              <a:spcAft>
                <a:spcPts val="0"/>
              </a:spcAft>
              <a:buSzPts val="1400"/>
              <a:buChar char="●"/>
            </a:pPr>
            <a:r>
              <a:rPr lang="en" sz="1400"/>
              <a:t>Output in which result can be altered image or report that is based on image analysis.</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Why OpenCV</a:t>
            </a:r>
            <a:endParaRPr/>
          </a:p>
        </p:txBody>
      </p:sp>
      <p:sp>
        <p:nvSpPr>
          <p:cNvPr id="135" name="Google Shape;135;p2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Cross platform</a:t>
            </a:r>
            <a:endParaRPr/>
          </a:p>
          <a:p>
            <a:pPr indent="0" lvl="0" marL="457200" rtl="0" algn="l">
              <a:spcBef>
                <a:spcPts val="1600"/>
              </a:spcBef>
              <a:spcAft>
                <a:spcPts val="0"/>
              </a:spcAft>
              <a:buNone/>
            </a:pPr>
            <a:r>
              <a:rPr lang="en"/>
              <a:t>Supports Windows, Linux, Mac OS, Android, BSD</a:t>
            </a:r>
            <a:endParaRPr/>
          </a:p>
          <a:p>
            <a:pPr indent="-342900" lvl="0" marL="457200" rtl="0" algn="l">
              <a:spcBef>
                <a:spcPts val="1600"/>
              </a:spcBef>
              <a:spcAft>
                <a:spcPts val="0"/>
              </a:spcAft>
              <a:buSzPts val="1800"/>
              <a:buChar char="●"/>
            </a:pPr>
            <a:r>
              <a:rPr lang="en"/>
              <a:t>Interfaces for: </a:t>
            </a:r>
            <a:endParaRPr/>
          </a:p>
          <a:p>
            <a:pPr indent="0" lvl="0" marL="457200" rtl="0" algn="l">
              <a:spcBef>
                <a:spcPts val="1600"/>
              </a:spcBef>
              <a:spcAft>
                <a:spcPts val="0"/>
              </a:spcAft>
              <a:buNone/>
            </a:pPr>
            <a:r>
              <a:rPr lang="en"/>
              <a:t>Supports Java, Python, C++, MATLAB</a:t>
            </a:r>
            <a:endParaRPr/>
          </a:p>
          <a:p>
            <a:pPr indent="-342900" lvl="0" marL="457200" rtl="0" algn="l">
              <a:spcBef>
                <a:spcPts val="1600"/>
              </a:spcBef>
              <a:spcAft>
                <a:spcPts val="0"/>
              </a:spcAft>
              <a:buSzPts val="1800"/>
              <a:buChar char="●"/>
            </a:pPr>
            <a:r>
              <a:rPr lang="en"/>
              <a:t>More than 2500 optimized algorithms</a:t>
            </a:r>
            <a:endParaRPr/>
          </a:p>
          <a:p>
            <a:pPr indent="-342900" lvl="0" marL="457200" rtl="0" algn="l">
              <a:spcBef>
                <a:spcPts val="0"/>
              </a:spcBef>
              <a:spcAft>
                <a:spcPts val="0"/>
              </a:spcAft>
              <a:buSzPts val="1800"/>
              <a:buChar char="●"/>
            </a:pPr>
            <a:r>
              <a:rPr lang="en"/>
              <a:t>It is free</a:t>
            </a:r>
            <a:endParaRPr/>
          </a:p>
          <a:p>
            <a:pPr indent="0" lvl="0" marL="0" rtl="0" algn="l">
              <a:spcBef>
                <a:spcPts val="160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a:t>
            </a:r>
            <a:endParaRPr/>
          </a:p>
        </p:txBody>
      </p:sp>
      <p:pic>
        <p:nvPicPr>
          <p:cNvPr id="141" name="Google Shape;141;p24"/>
          <p:cNvPicPr preferRelativeResize="0"/>
          <p:nvPr/>
        </p:nvPicPr>
        <p:blipFill>
          <a:blip r:embed="rId3">
            <a:alphaModFix/>
          </a:blip>
          <a:stretch>
            <a:fillRect/>
          </a:stretch>
        </p:blipFill>
        <p:spPr>
          <a:xfrm>
            <a:off x="1219200" y="2185600"/>
            <a:ext cx="2657775" cy="2011775"/>
          </a:xfrm>
          <a:prstGeom prst="rect">
            <a:avLst/>
          </a:prstGeom>
          <a:noFill/>
          <a:ln>
            <a:noFill/>
          </a:ln>
        </p:spPr>
      </p:pic>
      <p:pic>
        <p:nvPicPr>
          <p:cNvPr id="142" name="Google Shape;142;p24"/>
          <p:cNvPicPr preferRelativeResize="0"/>
          <p:nvPr/>
        </p:nvPicPr>
        <p:blipFill>
          <a:blip r:embed="rId4">
            <a:alphaModFix/>
          </a:blip>
          <a:stretch>
            <a:fillRect/>
          </a:stretch>
        </p:blipFill>
        <p:spPr>
          <a:xfrm>
            <a:off x="4760550" y="2186825"/>
            <a:ext cx="2657775" cy="2009322"/>
          </a:xfrm>
          <a:prstGeom prst="rect">
            <a:avLst/>
          </a:prstGeom>
          <a:noFill/>
          <a:ln>
            <a:noFill/>
          </a:ln>
        </p:spPr>
      </p:pic>
      <p:sp>
        <p:nvSpPr>
          <p:cNvPr id="143" name="Google Shape;143;p24"/>
          <p:cNvSpPr txBox="1"/>
          <p:nvPr/>
        </p:nvSpPr>
        <p:spPr>
          <a:xfrm>
            <a:off x="1234875" y="1740075"/>
            <a:ext cx="2657700" cy="2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Vertical displacement</a:t>
            </a:r>
            <a:endParaRPr>
              <a:solidFill>
                <a:srgbClr val="FFFFFF"/>
              </a:solidFill>
              <a:latin typeface="Roboto"/>
              <a:ea typeface="Roboto"/>
              <a:cs typeface="Roboto"/>
              <a:sym typeface="Roboto"/>
            </a:endParaRPr>
          </a:p>
        </p:txBody>
      </p:sp>
      <p:sp>
        <p:nvSpPr>
          <p:cNvPr id="144" name="Google Shape;144;p24"/>
          <p:cNvSpPr txBox="1"/>
          <p:nvPr/>
        </p:nvSpPr>
        <p:spPr>
          <a:xfrm>
            <a:off x="4760575" y="1740075"/>
            <a:ext cx="2657700" cy="2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Horizontal </a:t>
            </a:r>
            <a:r>
              <a:rPr lang="en">
                <a:solidFill>
                  <a:srgbClr val="FFFFFF"/>
                </a:solidFill>
                <a:latin typeface="Roboto"/>
                <a:ea typeface="Roboto"/>
                <a:cs typeface="Roboto"/>
                <a:sym typeface="Roboto"/>
              </a:rPr>
              <a:t>displacement</a:t>
            </a:r>
            <a:endParaRPr>
              <a:solidFill>
                <a:srgbClr val="FFFFFF"/>
              </a:solidFill>
              <a:latin typeface="Roboto"/>
              <a:ea typeface="Roboto"/>
              <a:cs typeface="Roboto"/>
              <a:sym typeface="Roboto"/>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87900" y="314400"/>
            <a:ext cx="5819100" cy="51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Canny Edge Detection - Image Thresholding</a:t>
            </a:r>
            <a:endParaRPr sz="1800"/>
          </a:p>
        </p:txBody>
      </p:sp>
      <p:pic>
        <p:nvPicPr>
          <p:cNvPr id="150" name="Google Shape;150;p25"/>
          <p:cNvPicPr preferRelativeResize="0"/>
          <p:nvPr/>
        </p:nvPicPr>
        <p:blipFill>
          <a:blip r:embed="rId3">
            <a:alphaModFix/>
          </a:blip>
          <a:stretch>
            <a:fillRect/>
          </a:stretch>
        </p:blipFill>
        <p:spPr>
          <a:xfrm>
            <a:off x="318075" y="1007300"/>
            <a:ext cx="5678325" cy="3787924"/>
          </a:xfrm>
          <a:prstGeom prst="rect">
            <a:avLst/>
          </a:prstGeom>
          <a:noFill/>
          <a:ln>
            <a:noFill/>
          </a:ln>
        </p:spPr>
      </p:pic>
      <p:pic>
        <p:nvPicPr>
          <p:cNvPr id="151" name="Google Shape;151;p25"/>
          <p:cNvPicPr preferRelativeResize="0"/>
          <p:nvPr/>
        </p:nvPicPr>
        <p:blipFill>
          <a:blip r:embed="rId4">
            <a:alphaModFix/>
          </a:blip>
          <a:stretch>
            <a:fillRect/>
          </a:stretch>
        </p:blipFill>
        <p:spPr>
          <a:xfrm>
            <a:off x="6148800" y="1007300"/>
            <a:ext cx="2739891" cy="3764625"/>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80375" y="659325"/>
            <a:ext cx="7705200" cy="51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Image Segmentation - Grabcut Algorithm</a:t>
            </a:r>
            <a:endParaRPr/>
          </a:p>
        </p:txBody>
      </p:sp>
      <p:pic>
        <p:nvPicPr>
          <p:cNvPr id="157" name="Google Shape;157;p26"/>
          <p:cNvPicPr preferRelativeResize="0"/>
          <p:nvPr/>
        </p:nvPicPr>
        <p:blipFill>
          <a:blip r:embed="rId3">
            <a:alphaModFix/>
          </a:blip>
          <a:stretch>
            <a:fillRect/>
          </a:stretch>
        </p:blipFill>
        <p:spPr>
          <a:xfrm>
            <a:off x="4005425" y="1312975"/>
            <a:ext cx="3569225" cy="3435725"/>
          </a:xfrm>
          <a:prstGeom prst="rect">
            <a:avLst/>
          </a:prstGeom>
          <a:noFill/>
          <a:ln>
            <a:noFill/>
          </a:ln>
        </p:spPr>
      </p:pic>
      <p:sp>
        <p:nvSpPr>
          <p:cNvPr id="158" name="Google Shape;158;p26"/>
          <p:cNvSpPr txBox="1"/>
          <p:nvPr/>
        </p:nvSpPr>
        <p:spPr>
          <a:xfrm>
            <a:off x="371700" y="1312875"/>
            <a:ext cx="3164400" cy="3435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Removes noise</a:t>
            </a:r>
            <a:endParaRPr sz="1800">
              <a:solidFill>
                <a:srgbClr val="FFFFFF"/>
              </a:solidFill>
              <a:latin typeface="Roboto"/>
              <a:ea typeface="Roboto"/>
              <a:cs typeface="Roboto"/>
              <a:sym typeface="Roboto"/>
            </a:endParaRPr>
          </a:p>
          <a:p>
            <a:pPr indent="-342900" lvl="0" marL="457200" rtl="0" algn="l">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Requires user input</a:t>
            </a:r>
            <a:endParaRPr sz="1800">
              <a:solidFill>
                <a:srgbClr val="FFFFFF"/>
              </a:solidFill>
              <a:latin typeface="Roboto"/>
              <a:ea typeface="Roboto"/>
              <a:cs typeface="Roboto"/>
              <a:sym typeface="Roboto"/>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Counting Pixels</a:t>
            </a:r>
            <a:endParaRPr/>
          </a:p>
        </p:txBody>
      </p:sp>
      <p:sp>
        <p:nvSpPr>
          <p:cNvPr id="164" name="Google Shape;164;p2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5" name="Google Shape;165;p27"/>
          <p:cNvPicPr preferRelativeResize="0"/>
          <p:nvPr/>
        </p:nvPicPr>
        <p:blipFill>
          <a:blip r:embed="rId3">
            <a:alphaModFix/>
          </a:blip>
          <a:stretch>
            <a:fillRect/>
          </a:stretch>
        </p:blipFill>
        <p:spPr>
          <a:xfrm>
            <a:off x="1313225" y="1394850"/>
            <a:ext cx="2408200" cy="3268850"/>
          </a:xfrm>
          <a:prstGeom prst="rect">
            <a:avLst/>
          </a:prstGeom>
          <a:noFill/>
          <a:ln>
            <a:noFill/>
          </a:ln>
        </p:spPr>
      </p:pic>
      <p:pic>
        <p:nvPicPr>
          <p:cNvPr id="166" name="Google Shape;166;p27"/>
          <p:cNvPicPr preferRelativeResize="0"/>
          <p:nvPr/>
        </p:nvPicPr>
        <p:blipFill>
          <a:blip r:embed="rId4">
            <a:alphaModFix/>
          </a:blip>
          <a:stretch>
            <a:fillRect/>
          </a:stretch>
        </p:blipFill>
        <p:spPr>
          <a:xfrm>
            <a:off x="4343213" y="1367150"/>
            <a:ext cx="2409825" cy="3324225"/>
          </a:xfrm>
          <a:prstGeom prst="rect">
            <a:avLst/>
          </a:prstGeom>
          <a:noFill/>
          <a:ln>
            <a:noFill/>
          </a:ln>
        </p:spPr>
      </p:pic>
      <p:pic>
        <p:nvPicPr>
          <p:cNvPr id="167" name="Google Shape;167;p27"/>
          <p:cNvPicPr preferRelativeResize="0"/>
          <p:nvPr/>
        </p:nvPicPr>
        <p:blipFill>
          <a:blip r:embed="rId5">
            <a:alphaModFix/>
          </a:blip>
          <a:stretch>
            <a:fillRect/>
          </a:stretch>
        </p:blipFill>
        <p:spPr>
          <a:xfrm>
            <a:off x="7154425" y="2800675"/>
            <a:ext cx="1152525" cy="457200"/>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 Planning</a:t>
            </a:r>
            <a:endParaRPr/>
          </a:p>
        </p:txBody>
      </p:sp>
      <p:sp>
        <p:nvSpPr>
          <p:cNvPr id="173" name="Google Shape;173;p2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Convert pixel length to cm</a:t>
            </a:r>
            <a:endParaRPr/>
          </a:p>
          <a:p>
            <a:pPr indent="-342900" lvl="0" marL="457200" rtl="0" algn="l">
              <a:spcBef>
                <a:spcPts val="0"/>
              </a:spcBef>
              <a:spcAft>
                <a:spcPts val="0"/>
              </a:spcAft>
              <a:buSzPts val="1800"/>
              <a:buChar char="●"/>
            </a:pPr>
            <a:r>
              <a:rPr lang="en"/>
              <a:t>Allow interactive drawing</a:t>
            </a:r>
            <a:endParaRPr/>
          </a:p>
          <a:p>
            <a:pPr indent="-342900" lvl="0" marL="457200" rtl="0" algn="l">
              <a:spcBef>
                <a:spcPts val="0"/>
              </a:spcBef>
              <a:spcAft>
                <a:spcPts val="0"/>
              </a:spcAft>
              <a:buSzPts val="1800"/>
              <a:buChar char="●"/>
            </a:pPr>
            <a:r>
              <a:rPr lang="en"/>
              <a:t>Bring in machine learning</a:t>
            </a:r>
            <a:endParaRPr/>
          </a:p>
          <a:p>
            <a:pPr indent="0" lvl="0" marL="0" rtl="0" algn="l">
              <a:spcBef>
                <a:spcPts val="1600"/>
              </a:spcBef>
              <a:spcAft>
                <a:spcPts val="160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Rover UI</a:t>
            </a:r>
            <a:endParaRPr/>
          </a:p>
        </p:txBody>
      </p:sp>
      <p:sp>
        <p:nvSpPr>
          <p:cNvPr id="179" name="Google Shape;179;p2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Robot UI Now and Before</a:t>
            </a:r>
            <a:endParaRPr/>
          </a:p>
          <a:p>
            <a:pPr indent="-342900" lvl="0" marL="457200" rtl="0" algn="l">
              <a:spcBef>
                <a:spcPts val="0"/>
              </a:spcBef>
              <a:spcAft>
                <a:spcPts val="0"/>
              </a:spcAft>
              <a:buSzPts val="1800"/>
              <a:buChar char="●"/>
            </a:pPr>
            <a:r>
              <a:rPr lang="en"/>
              <a:t>Data Display and Rover Mode Controls</a:t>
            </a:r>
            <a:endParaRPr/>
          </a:p>
          <a:p>
            <a:pPr indent="-342900" lvl="0" marL="457200" rtl="0" algn="l">
              <a:spcBef>
                <a:spcPts val="0"/>
              </a:spcBef>
              <a:spcAft>
                <a:spcPts val="0"/>
              </a:spcAft>
              <a:buSzPts val="1800"/>
              <a:buChar char="●"/>
            </a:pPr>
            <a:r>
              <a:rPr lang="en"/>
              <a:t>Future UI Work for Winter &amp; Spring</a:t>
            </a:r>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98150" y="76200"/>
            <a:ext cx="32745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Arial"/>
                <a:ea typeface="Arial"/>
                <a:cs typeface="Arial"/>
                <a:sym typeface="Arial"/>
              </a:rPr>
              <a:t>The Rover UI Now</a:t>
            </a:r>
            <a:endParaRPr/>
          </a:p>
        </p:txBody>
      </p:sp>
      <p:pic>
        <p:nvPicPr>
          <p:cNvPr id="185" name="Google Shape;185;p30"/>
          <p:cNvPicPr preferRelativeResize="0"/>
          <p:nvPr/>
        </p:nvPicPr>
        <p:blipFill rotWithShape="1">
          <a:blip r:embed="rId3">
            <a:alphaModFix/>
          </a:blip>
          <a:srcRect b="1165" l="0" r="0" t="920"/>
          <a:stretch/>
        </p:blipFill>
        <p:spPr>
          <a:xfrm>
            <a:off x="3325925" y="120750"/>
            <a:ext cx="3203551" cy="4724923"/>
          </a:xfrm>
          <a:prstGeom prst="rect">
            <a:avLst/>
          </a:prstGeom>
          <a:noFill/>
          <a:ln>
            <a:noFill/>
          </a:ln>
        </p:spPr>
      </p:pic>
      <p:cxnSp>
        <p:nvCxnSpPr>
          <p:cNvPr id="186" name="Google Shape;186;p30"/>
          <p:cNvCxnSpPr/>
          <p:nvPr/>
        </p:nvCxnSpPr>
        <p:spPr>
          <a:xfrm>
            <a:off x="2338150" y="1661550"/>
            <a:ext cx="990300" cy="40200"/>
          </a:xfrm>
          <a:prstGeom prst="straightConnector1">
            <a:avLst/>
          </a:prstGeom>
          <a:noFill/>
          <a:ln cap="flat" cmpd="sng" w="9525">
            <a:solidFill>
              <a:srgbClr val="000000"/>
            </a:solidFill>
            <a:prstDash val="solid"/>
            <a:round/>
            <a:headEnd len="med" w="med" type="none"/>
            <a:tailEnd len="med" w="med" type="triangle"/>
          </a:ln>
        </p:spPr>
      </p:cxnSp>
      <p:sp>
        <p:nvSpPr>
          <p:cNvPr id="187" name="Google Shape;187;p30"/>
          <p:cNvSpPr txBox="1"/>
          <p:nvPr/>
        </p:nvSpPr>
        <p:spPr>
          <a:xfrm>
            <a:off x="1054450" y="1416000"/>
            <a:ext cx="1271700" cy="53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Roboto"/>
                <a:ea typeface="Roboto"/>
                <a:cs typeface="Roboto"/>
                <a:sym typeface="Roboto"/>
              </a:rPr>
              <a:t>Initializes GPS and camera</a:t>
            </a:r>
            <a:endParaRPr sz="900">
              <a:solidFill>
                <a:srgbClr val="FFFFFF"/>
              </a:solidFill>
              <a:latin typeface="Roboto"/>
              <a:ea typeface="Roboto"/>
              <a:cs typeface="Roboto"/>
              <a:sym typeface="Roboto"/>
            </a:endParaRPr>
          </a:p>
        </p:txBody>
      </p:sp>
      <p:cxnSp>
        <p:nvCxnSpPr>
          <p:cNvPr id="188" name="Google Shape;188;p30"/>
          <p:cNvCxnSpPr/>
          <p:nvPr/>
        </p:nvCxnSpPr>
        <p:spPr>
          <a:xfrm>
            <a:off x="2338150" y="2253463"/>
            <a:ext cx="990300" cy="40200"/>
          </a:xfrm>
          <a:prstGeom prst="straightConnector1">
            <a:avLst/>
          </a:prstGeom>
          <a:noFill/>
          <a:ln cap="flat" cmpd="sng" w="9525">
            <a:solidFill>
              <a:srgbClr val="000000"/>
            </a:solidFill>
            <a:prstDash val="solid"/>
            <a:round/>
            <a:headEnd len="med" w="med" type="none"/>
            <a:tailEnd len="med" w="med" type="triangle"/>
          </a:ln>
        </p:spPr>
      </p:cxnSp>
      <p:sp>
        <p:nvSpPr>
          <p:cNvPr id="189" name="Google Shape;189;p30"/>
          <p:cNvSpPr txBox="1"/>
          <p:nvPr/>
        </p:nvSpPr>
        <p:spPr>
          <a:xfrm>
            <a:off x="1054450" y="2033550"/>
            <a:ext cx="1271700" cy="415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Roboto"/>
                <a:ea typeface="Roboto"/>
                <a:cs typeface="Roboto"/>
                <a:sym typeface="Roboto"/>
              </a:rPr>
              <a:t>Starts data collection</a:t>
            </a:r>
            <a:endParaRPr sz="900">
              <a:solidFill>
                <a:srgbClr val="FFFFFF"/>
              </a:solidFill>
              <a:latin typeface="Roboto"/>
              <a:ea typeface="Roboto"/>
              <a:cs typeface="Roboto"/>
              <a:sym typeface="Roboto"/>
            </a:endParaRPr>
          </a:p>
        </p:txBody>
      </p:sp>
      <p:sp>
        <p:nvSpPr>
          <p:cNvPr id="190" name="Google Shape;190;p30"/>
          <p:cNvSpPr txBox="1"/>
          <p:nvPr/>
        </p:nvSpPr>
        <p:spPr>
          <a:xfrm>
            <a:off x="1054450" y="2683850"/>
            <a:ext cx="1271700" cy="363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Roboto"/>
                <a:ea typeface="Roboto"/>
                <a:cs typeface="Roboto"/>
                <a:sym typeface="Roboto"/>
              </a:rPr>
              <a:t>Stops data collection</a:t>
            </a:r>
            <a:endParaRPr sz="900">
              <a:solidFill>
                <a:srgbClr val="FFFFFF"/>
              </a:solidFill>
              <a:latin typeface="Roboto"/>
              <a:ea typeface="Roboto"/>
              <a:cs typeface="Roboto"/>
              <a:sym typeface="Roboto"/>
            </a:endParaRPr>
          </a:p>
        </p:txBody>
      </p:sp>
      <p:cxnSp>
        <p:nvCxnSpPr>
          <p:cNvPr id="191" name="Google Shape;191;p30"/>
          <p:cNvCxnSpPr/>
          <p:nvPr/>
        </p:nvCxnSpPr>
        <p:spPr>
          <a:xfrm>
            <a:off x="2330888" y="2845400"/>
            <a:ext cx="990300" cy="40200"/>
          </a:xfrm>
          <a:prstGeom prst="straightConnector1">
            <a:avLst/>
          </a:prstGeom>
          <a:noFill/>
          <a:ln cap="flat" cmpd="sng" w="9525">
            <a:solidFill>
              <a:srgbClr val="000000"/>
            </a:solidFill>
            <a:prstDash val="solid"/>
            <a:round/>
            <a:headEnd len="med" w="med" type="none"/>
            <a:tailEnd len="med" w="med" type="triangle"/>
          </a:ln>
        </p:spPr>
      </p:cxnSp>
      <p:cxnSp>
        <p:nvCxnSpPr>
          <p:cNvPr id="192" name="Google Shape;192;p30"/>
          <p:cNvCxnSpPr/>
          <p:nvPr/>
        </p:nvCxnSpPr>
        <p:spPr>
          <a:xfrm>
            <a:off x="2326150" y="4114900"/>
            <a:ext cx="1014300" cy="28500"/>
          </a:xfrm>
          <a:prstGeom prst="straightConnector1">
            <a:avLst/>
          </a:prstGeom>
          <a:noFill/>
          <a:ln cap="flat" cmpd="sng" w="9525">
            <a:solidFill>
              <a:srgbClr val="000000"/>
            </a:solidFill>
            <a:prstDash val="solid"/>
            <a:round/>
            <a:headEnd len="med" w="med" type="none"/>
            <a:tailEnd len="med" w="med" type="triangle"/>
          </a:ln>
        </p:spPr>
      </p:cxnSp>
      <p:sp>
        <p:nvSpPr>
          <p:cNvPr id="193" name="Google Shape;193;p30"/>
          <p:cNvSpPr txBox="1"/>
          <p:nvPr/>
        </p:nvSpPr>
        <p:spPr>
          <a:xfrm>
            <a:off x="1054450" y="3921400"/>
            <a:ext cx="1271700" cy="415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Roboto"/>
                <a:ea typeface="Roboto"/>
                <a:cs typeface="Roboto"/>
                <a:sym typeface="Roboto"/>
              </a:rPr>
              <a:t>Displays Rover movement controls</a:t>
            </a:r>
            <a:endParaRPr sz="900">
              <a:solidFill>
                <a:srgbClr val="FFFFFF"/>
              </a:solidFill>
              <a:latin typeface="Roboto"/>
              <a:ea typeface="Roboto"/>
              <a:cs typeface="Roboto"/>
              <a:sym typeface="Roboto"/>
            </a:endParaRPr>
          </a:p>
        </p:txBody>
      </p:sp>
      <p:cxnSp>
        <p:nvCxnSpPr>
          <p:cNvPr id="194" name="Google Shape;194;p30"/>
          <p:cNvCxnSpPr/>
          <p:nvPr/>
        </p:nvCxnSpPr>
        <p:spPr>
          <a:xfrm flipH="1">
            <a:off x="5908225" y="1706450"/>
            <a:ext cx="990000" cy="15900"/>
          </a:xfrm>
          <a:prstGeom prst="straightConnector1">
            <a:avLst/>
          </a:prstGeom>
          <a:noFill/>
          <a:ln cap="flat" cmpd="sng" w="9525">
            <a:solidFill>
              <a:schemeClr val="dk2"/>
            </a:solidFill>
            <a:prstDash val="solid"/>
            <a:round/>
            <a:headEnd len="med" w="med" type="none"/>
            <a:tailEnd len="med" w="med" type="triangle"/>
          </a:ln>
        </p:spPr>
      </p:cxnSp>
      <p:sp>
        <p:nvSpPr>
          <p:cNvPr id="195" name="Google Shape;195;p30"/>
          <p:cNvSpPr txBox="1"/>
          <p:nvPr/>
        </p:nvSpPr>
        <p:spPr>
          <a:xfrm>
            <a:off x="6937975" y="1469000"/>
            <a:ext cx="1271700" cy="490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Roboto"/>
                <a:ea typeface="Roboto"/>
                <a:cs typeface="Roboto"/>
                <a:sym typeface="Roboto"/>
              </a:rPr>
              <a:t>Saves all data collected</a:t>
            </a:r>
            <a:endParaRPr sz="900">
              <a:solidFill>
                <a:srgbClr val="FFFFFF"/>
              </a:solidFill>
              <a:latin typeface="Roboto"/>
              <a:ea typeface="Roboto"/>
              <a:cs typeface="Roboto"/>
              <a:sym typeface="Roboto"/>
            </a:endParaRPr>
          </a:p>
        </p:txBody>
      </p:sp>
      <p:cxnSp>
        <p:nvCxnSpPr>
          <p:cNvPr id="196" name="Google Shape;196;p30"/>
          <p:cNvCxnSpPr>
            <a:stCxn id="197" idx="1"/>
          </p:cNvCxnSpPr>
          <p:nvPr/>
        </p:nvCxnSpPr>
        <p:spPr>
          <a:xfrm flipH="1">
            <a:off x="5859925" y="4129000"/>
            <a:ext cx="1038300" cy="300"/>
          </a:xfrm>
          <a:prstGeom prst="straightConnector1">
            <a:avLst/>
          </a:prstGeom>
          <a:noFill/>
          <a:ln cap="flat" cmpd="sng" w="9525">
            <a:solidFill>
              <a:schemeClr val="dk2"/>
            </a:solidFill>
            <a:prstDash val="solid"/>
            <a:round/>
            <a:headEnd len="med" w="med" type="none"/>
            <a:tailEnd len="med" w="med" type="triangle"/>
          </a:ln>
        </p:spPr>
      </p:cxnSp>
      <p:sp>
        <p:nvSpPr>
          <p:cNvPr id="197" name="Google Shape;197;p30"/>
          <p:cNvSpPr txBox="1"/>
          <p:nvPr/>
        </p:nvSpPr>
        <p:spPr>
          <a:xfrm>
            <a:off x="6898225" y="3863350"/>
            <a:ext cx="1271700" cy="53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latin typeface="Roboto"/>
                <a:ea typeface="Roboto"/>
                <a:cs typeface="Roboto"/>
                <a:sym typeface="Roboto"/>
              </a:rPr>
              <a:t>Displays all data collected</a:t>
            </a:r>
            <a:endParaRPr sz="900">
              <a:solidFill>
                <a:srgbClr val="FFFFFF"/>
              </a:solidFill>
              <a:latin typeface="Roboto"/>
              <a:ea typeface="Roboto"/>
              <a:cs typeface="Roboto"/>
              <a:sym typeface="Roboto"/>
            </a:endParaRPr>
          </a:p>
        </p:txBody>
      </p:sp>
      <p:sp>
        <p:nvSpPr>
          <p:cNvPr id="198" name="Google Shape;198;p30"/>
          <p:cNvSpPr txBox="1"/>
          <p:nvPr/>
        </p:nvSpPr>
        <p:spPr>
          <a:xfrm>
            <a:off x="152925" y="4918125"/>
            <a:ext cx="1456800" cy="2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Latest Rover UI Design 2020</a:t>
            </a:r>
            <a:endParaRPr sz="700">
              <a:solidFill>
                <a:srgbClr val="FFFFFF"/>
              </a:solidFill>
              <a:latin typeface="Roboto"/>
              <a:ea typeface="Roboto"/>
              <a:cs typeface="Roboto"/>
              <a:sym typeface="Roboto"/>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Arial"/>
                <a:ea typeface="Arial"/>
                <a:cs typeface="Arial"/>
                <a:sym typeface="Arial"/>
              </a:rPr>
              <a:t>Data Display  &amp; Rover Mode Controls</a:t>
            </a:r>
            <a:endParaRPr/>
          </a:p>
        </p:txBody>
      </p:sp>
      <p:pic>
        <p:nvPicPr>
          <p:cNvPr id="204" name="Google Shape;204;p31"/>
          <p:cNvPicPr preferRelativeResize="0"/>
          <p:nvPr/>
        </p:nvPicPr>
        <p:blipFill>
          <a:blip r:embed="rId3">
            <a:alphaModFix/>
          </a:blip>
          <a:stretch>
            <a:fillRect/>
          </a:stretch>
        </p:blipFill>
        <p:spPr>
          <a:xfrm>
            <a:off x="72225" y="1106750"/>
            <a:ext cx="3856849" cy="3598376"/>
          </a:xfrm>
          <a:prstGeom prst="rect">
            <a:avLst/>
          </a:prstGeom>
          <a:noFill/>
          <a:ln>
            <a:noFill/>
          </a:ln>
        </p:spPr>
      </p:pic>
      <p:pic>
        <p:nvPicPr>
          <p:cNvPr id="205" name="Google Shape;205;p31"/>
          <p:cNvPicPr preferRelativeResize="0"/>
          <p:nvPr/>
        </p:nvPicPr>
        <p:blipFill>
          <a:blip r:embed="rId4">
            <a:alphaModFix/>
          </a:blip>
          <a:stretch>
            <a:fillRect/>
          </a:stretch>
        </p:blipFill>
        <p:spPr>
          <a:xfrm>
            <a:off x="3961925" y="1106750"/>
            <a:ext cx="5069898" cy="2308299"/>
          </a:xfrm>
          <a:prstGeom prst="rect">
            <a:avLst/>
          </a:prstGeom>
          <a:noFill/>
          <a:ln>
            <a:noFill/>
          </a:ln>
        </p:spPr>
      </p:pic>
      <p:sp>
        <p:nvSpPr>
          <p:cNvPr id="206" name="Google Shape;206;p31"/>
          <p:cNvSpPr txBox="1"/>
          <p:nvPr/>
        </p:nvSpPr>
        <p:spPr>
          <a:xfrm>
            <a:off x="152925" y="4918125"/>
            <a:ext cx="1456800" cy="2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Latest Rover UI Design 2020</a:t>
            </a:r>
            <a:endParaRPr sz="700">
              <a:solidFill>
                <a:srgbClr val="FFFFFF"/>
              </a:solidFill>
              <a:latin typeface="Roboto"/>
              <a:ea typeface="Roboto"/>
              <a:cs typeface="Roboto"/>
              <a:sym typeface="Roboto"/>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75" name="Google Shape;75;p14"/>
          <p:cNvSpPr txBox="1"/>
          <p:nvPr>
            <p:ph idx="1" type="body"/>
          </p:nvPr>
        </p:nvSpPr>
        <p:spPr>
          <a:xfrm>
            <a:off x="387900" y="1489825"/>
            <a:ext cx="3459600" cy="3078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Arial"/>
              <a:buChar char="-"/>
            </a:pPr>
            <a:r>
              <a:rPr lang="en" sz="1400">
                <a:solidFill>
                  <a:srgbClr val="FFFFFF"/>
                </a:solidFill>
                <a:latin typeface="Arial"/>
                <a:ea typeface="Arial"/>
                <a:cs typeface="Arial"/>
                <a:sym typeface="Arial"/>
              </a:rPr>
              <a:t>Background</a:t>
            </a:r>
            <a:endParaRPr sz="1400">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 sz="1400">
                <a:solidFill>
                  <a:srgbClr val="FFFFFF"/>
                </a:solidFill>
                <a:latin typeface="Arial"/>
                <a:ea typeface="Arial"/>
                <a:cs typeface="Arial"/>
                <a:sym typeface="Arial"/>
              </a:rPr>
              <a:t>Rover </a:t>
            </a:r>
            <a:endParaRPr sz="1400">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
                <a:solidFill>
                  <a:srgbClr val="FFFFFF"/>
                </a:solidFill>
                <a:latin typeface="Arial"/>
                <a:ea typeface="Arial"/>
                <a:cs typeface="Arial"/>
                <a:sym typeface="Arial"/>
              </a:rPr>
              <a:t>Slope Monitoring </a:t>
            </a:r>
            <a:endParaRPr>
              <a:solidFill>
                <a:srgbClr val="FFFFFF"/>
              </a:solidFill>
              <a:latin typeface="Arial"/>
              <a:ea typeface="Arial"/>
              <a:cs typeface="Arial"/>
              <a:sym typeface="Arial"/>
            </a:endParaRPr>
          </a:p>
          <a:p>
            <a:pPr indent="-317500" lvl="1" marL="914400" rtl="0" algn="l">
              <a:spcBef>
                <a:spcPts val="0"/>
              </a:spcBef>
              <a:spcAft>
                <a:spcPts val="0"/>
              </a:spcAft>
              <a:buClr>
                <a:srgbClr val="FFFFFF"/>
              </a:buClr>
              <a:buSzPts val="1400"/>
              <a:buFont typeface="Arial"/>
              <a:buChar char="-"/>
            </a:pPr>
            <a:r>
              <a:rPr lang="en">
                <a:solidFill>
                  <a:srgbClr val="FFFFFF"/>
                </a:solidFill>
                <a:latin typeface="Arial"/>
                <a:ea typeface="Arial"/>
                <a:cs typeface="Arial"/>
                <a:sym typeface="Arial"/>
              </a:rPr>
              <a:t>Image Capture </a:t>
            </a:r>
            <a:endParaRPr>
              <a:solidFill>
                <a:srgbClr val="FFFFFF"/>
              </a:solidFill>
              <a:latin typeface="Arial"/>
              <a:ea typeface="Arial"/>
              <a:cs typeface="Arial"/>
              <a:sym typeface="Arial"/>
            </a:endParaRPr>
          </a:p>
          <a:p>
            <a:pPr indent="-317500" lvl="0" marL="457200" rtl="0" algn="l">
              <a:spcBef>
                <a:spcPts val="0"/>
              </a:spcBef>
              <a:spcAft>
                <a:spcPts val="0"/>
              </a:spcAft>
              <a:buClr>
                <a:srgbClr val="FFFFFF"/>
              </a:buClr>
              <a:buSzPts val="1400"/>
              <a:buFont typeface="Arial"/>
              <a:buChar char="-"/>
            </a:pPr>
            <a:r>
              <a:rPr lang="en" sz="1400">
                <a:solidFill>
                  <a:srgbClr val="FFFFFF"/>
                </a:solidFill>
                <a:latin typeface="Arial"/>
                <a:ea typeface="Arial"/>
                <a:cs typeface="Arial"/>
                <a:sym typeface="Arial"/>
              </a:rPr>
              <a:t>C</a:t>
            </a:r>
            <a:r>
              <a:rPr lang="en" sz="1400">
                <a:solidFill>
                  <a:srgbClr val="FFFFFF"/>
                </a:solidFill>
                <a:latin typeface="Arial"/>
                <a:ea typeface="Arial"/>
                <a:cs typeface="Arial"/>
                <a:sym typeface="Arial"/>
              </a:rPr>
              <a:t>urrent Project  </a:t>
            </a:r>
            <a:endParaRPr sz="1400">
              <a:solidFill>
                <a:srgbClr val="FFFFFF"/>
              </a:solidFill>
              <a:latin typeface="Arial"/>
              <a:ea typeface="Arial"/>
              <a:cs typeface="Arial"/>
              <a:sym typeface="Arial"/>
            </a:endParaRPr>
          </a:p>
          <a:p>
            <a:pPr indent="-317500" lvl="0" marL="914400" rtl="0" algn="l">
              <a:spcBef>
                <a:spcPts val="0"/>
              </a:spcBef>
              <a:spcAft>
                <a:spcPts val="0"/>
              </a:spcAft>
              <a:buClr>
                <a:srgbClr val="FFFFFF"/>
              </a:buClr>
              <a:buSzPts val="1400"/>
              <a:buFont typeface="Arial"/>
              <a:buChar char="-"/>
            </a:pPr>
            <a:r>
              <a:rPr lang="en" sz="1400">
                <a:solidFill>
                  <a:srgbClr val="FFFFFF"/>
                </a:solidFill>
                <a:latin typeface="Arial"/>
                <a:ea typeface="Arial"/>
                <a:cs typeface="Arial"/>
                <a:sym typeface="Arial"/>
              </a:rPr>
              <a:t>Web Application</a:t>
            </a:r>
            <a:endParaRPr sz="1400">
              <a:solidFill>
                <a:srgbClr val="FFFFFF"/>
              </a:solidFill>
              <a:latin typeface="Arial"/>
              <a:ea typeface="Arial"/>
              <a:cs typeface="Arial"/>
              <a:sym typeface="Arial"/>
            </a:endParaRPr>
          </a:p>
          <a:p>
            <a:pPr indent="-317500" lvl="0" marL="914400" rtl="0" algn="l">
              <a:spcBef>
                <a:spcPts val="0"/>
              </a:spcBef>
              <a:spcAft>
                <a:spcPts val="0"/>
              </a:spcAft>
              <a:buClr>
                <a:srgbClr val="FFFFFF"/>
              </a:buClr>
              <a:buSzPts val="1400"/>
              <a:buFont typeface="Arial"/>
              <a:buChar char="-"/>
            </a:pPr>
            <a:r>
              <a:rPr lang="en" sz="1400">
                <a:solidFill>
                  <a:srgbClr val="FFFFFF"/>
                </a:solidFill>
                <a:latin typeface="Arial"/>
                <a:ea typeface="Arial"/>
                <a:cs typeface="Arial"/>
                <a:sym typeface="Arial"/>
              </a:rPr>
              <a:t>Image Processing </a:t>
            </a:r>
            <a:endParaRPr sz="1400">
              <a:solidFill>
                <a:srgbClr val="FFFFFF"/>
              </a:solidFill>
              <a:latin typeface="Arial"/>
              <a:ea typeface="Arial"/>
              <a:cs typeface="Arial"/>
              <a:sym typeface="Arial"/>
            </a:endParaRPr>
          </a:p>
          <a:p>
            <a:pPr indent="-317500" lvl="0" marL="914400" rtl="0" algn="l">
              <a:spcBef>
                <a:spcPts val="0"/>
              </a:spcBef>
              <a:spcAft>
                <a:spcPts val="0"/>
              </a:spcAft>
              <a:buClr>
                <a:srgbClr val="FFFFFF"/>
              </a:buClr>
              <a:buSzPts val="1400"/>
              <a:buFont typeface="Arial"/>
              <a:buChar char="-"/>
            </a:pPr>
            <a:r>
              <a:rPr lang="en" sz="1400">
                <a:solidFill>
                  <a:srgbClr val="FFFFFF"/>
                </a:solidFill>
                <a:latin typeface="Arial"/>
                <a:ea typeface="Arial"/>
                <a:cs typeface="Arial"/>
                <a:sym typeface="Arial"/>
              </a:rPr>
              <a:t>Rover UI</a:t>
            </a:r>
            <a:endParaRPr sz="1400">
              <a:solidFill>
                <a:srgbClr val="FFFFFF"/>
              </a:solidFill>
              <a:latin typeface="Arial"/>
              <a:ea typeface="Arial"/>
              <a:cs typeface="Arial"/>
              <a:sym typeface="Arial"/>
            </a:endParaRPr>
          </a:p>
          <a:p>
            <a:pPr indent="-317500" lvl="0" marL="914400" rtl="0" algn="l">
              <a:spcBef>
                <a:spcPts val="0"/>
              </a:spcBef>
              <a:spcAft>
                <a:spcPts val="0"/>
              </a:spcAft>
              <a:buClr>
                <a:srgbClr val="FFFFFF"/>
              </a:buClr>
              <a:buSzPts val="1400"/>
              <a:buFont typeface="Arial"/>
              <a:buChar char="-"/>
            </a:pPr>
            <a:r>
              <a:rPr lang="en" sz="1400">
                <a:solidFill>
                  <a:srgbClr val="FFFFFF"/>
                </a:solidFill>
                <a:latin typeface="Arial"/>
                <a:ea typeface="Arial"/>
                <a:cs typeface="Arial"/>
                <a:sym typeface="Arial"/>
              </a:rPr>
              <a:t>Backend </a:t>
            </a:r>
            <a:endParaRPr sz="1400">
              <a:solidFill>
                <a:srgbClr val="FFFFFF"/>
              </a:solidFill>
              <a:latin typeface="Arial"/>
              <a:ea typeface="Arial"/>
              <a:cs typeface="Arial"/>
              <a:sym typeface="Arial"/>
            </a:endParaRPr>
          </a:p>
          <a:p>
            <a:pPr indent="0" lvl="0" marL="0" rtl="0" algn="l">
              <a:spcBef>
                <a:spcPts val="0"/>
              </a:spcBef>
              <a:spcAft>
                <a:spcPts val="0"/>
              </a:spcAft>
              <a:buNone/>
            </a:pPr>
            <a:r>
              <a:t/>
            </a:r>
            <a:endParaRPr sz="1400">
              <a:solidFill>
                <a:srgbClr val="FFFFFF"/>
              </a:solidFill>
              <a:latin typeface="Arial"/>
              <a:ea typeface="Arial"/>
              <a:cs typeface="Arial"/>
              <a:sym typeface="Arial"/>
            </a:endParaRPr>
          </a:p>
          <a:p>
            <a:pPr indent="0" lvl="0" marL="0" rtl="0" algn="l">
              <a:spcBef>
                <a:spcPts val="0"/>
              </a:spcBef>
              <a:spcAft>
                <a:spcPts val="1600"/>
              </a:spcAft>
              <a:buNone/>
            </a:pPr>
            <a:r>
              <a:t/>
            </a:r>
            <a:endParaRPr>
              <a:solidFill>
                <a:srgbClr val="FFFFFF"/>
              </a:solidFill>
            </a:endParaRPr>
          </a:p>
        </p:txBody>
      </p:sp>
      <p:pic>
        <p:nvPicPr>
          <p:cNvPr id="76" name="Google Shape;76;p14"/>
          <p:cNvPicPr preferRelativeResize="0"/>
          <p:nvPr/>
        </p:nvPicPr>
        <p:blipFill>
          <a:blip r:embed="rId3">
            <a:alphaModFix/>
          </a:blip>
          <a:stretch>
            <a:fillRect/>
          </a:stretch>
        </p:blipFill>
        <p:spPr>
          <a:xfrm>
            <a:off x="4050213" y="1277775"/>
            <a:ext cx="4981575" cy="3009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Arial"/>
                <a:ea typeface="Arial"/>
                <a:cs typeface="Arial"/>
                <a:sym typeface="Arial"/>
              </a:rPr>
              <a:t>The Rover UI Before</a:t>
            </a:r>
            <a:endParaRPr/>
          </a:p>
        </p:txBody>
      </p:sp>
      <p:pic>
        <p:nvPicPr>
          <p:cNvPr id="212" name="Google Shape;212;p32"/>
          <p:cNvPicPr preferRelativeResize="0"/>
          <p:nvPr/>
        </p:nvPicPr>
        <p:blipFill>
          <a:blip r:embed="rId3">
            <a:alphaModFix/>
          </a:blip>
          <a:stretch>
            <a:fillRect/>
          </a:stretch>
        </p:blipFill>
        <p:spPr>
          <a:xfrm>
            <a:off x="434075" y="1489813"/>
            <a:ext cx="4982723" cy="2787574"/>
          </a:xfrm>
          <a:prstGeom prst="rect">
            <a:avLst/>
          </a:prstGeom>
          <a:noFill/>
          <a:ln>
            <a:noFill/>
          </a:ln>
        </p:spPr>
      </p:pic>
      <p:sp>
        <p:nvSpPr>
          <p:cNvPr id="213" name="Google Shape;213;p32"/>
          <p:cNvSpPr txBox="1"/>
          <p:nvPr/>
        </p:nvSpPr>
        <p:spPr>
          <a:xfrm>
            <a:off x="387900" y="4277375"/>
            <a:ext cx="17130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Roboto"/>
                <a:ea typeface="Roboto"/>
                <a:cs typeface="Roboto"/>
                <a:sym typeface="Roboto"/>
              </a:rPr>
              <a:t>Previous Rover UI design in  2019</a:t>
            </a:r>
            <a:endParaRPr sz="700">
              <a:solidFill>
                <a:schemeClr val="dk1"/>
              </a:solidFill>
              <a:latin typeface="Roboto"/>
              <a:ea typeface="Roboto"/>
              <a:cs typeface="Roboto"/>
              <a:sym typeface="Roboto"/>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Arial"/>
                <a:ea typeface="Arial"/>
                <a:cs typeface="Arial"/>
                <a:sym typeface="Arial"/>
              </a:rPr>
              <a:t>Future UI work  in Spring</a:t>
            </a:r>
            <a:endParaRPr/>
          </a:p>
        </p:txBody>
      </p:sp>
      <p:pic>
        <p:nvPicPr>
          <p:cNvPr id="219" name="Google Shape;219;p33"/>
          <p:cNvPicPr preferRelativeResize="0"/>
          <p:nvPr/>
        </p:nvPicPr>
        <p:blipFill>
          <a:blip r:embed="rId3">
            <a:alphaModFix/>
          </a:blip>
          <a:stretch>
            <a:fillRect/>
          </a:stretch>
        </p:blipFill>
        <p:spPr>
          <a:xfrm>
            <a:off x="5405725" y="1078301"/>
            <a:ext cx="3219325" cy="3989725"/>
          </a:xfrm>
          <a:prstGeom prst="rect">
            <a:avLst/>
          </a:prstGeom>
          <a:noFill/>
          <a:ln>
            <a:noFill/>
          </a:ln>
        </p:spPr>
      </p:pic>
      <p:pic>
        <p:nvPicPr>
          <p:cNvPr id="220" name="Google Shape;220;p33"/>
          <p:cNvPicPr preferRelativeResize="0"/>
          <p:nvPr/>
        </p:nvPicPr>
        <p:blipFill rotWithShape="1">
          <a:blip r:embed="rId4">
            <a:alphaModFix/>
          </a:blip>
          <a:srcRect b="1165" l="0" r="0" t="920"/>
          <a:stretch/>
        </p:blipFill>
        <p:spPr>
          <a:xfrm>
            <a:off x="253675" y="1144127"/>
            <a:ext cx="2615825" cy="3858076"/>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Back-end Database</a:t>
            </a:r>
            <a:endParaRPr/>
          </a:p>
        </p:txBody>
      </p:sp>
      <p:sp>
        <p:nvSpPr>
          <p:cNvPr id="226" name="Google Shape;226;p3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DataBase Functionality</a:t>
            </a:r>
            <a:endParaRPr/>
          </a:p>
          <a:p>
            <a:pPr indent="-342900" lvl="0" marL="457200" rtl="0" algn="l">
              <a:spcBef>
                <a:spcPts val="0"/>
              </a:spcBef>
              <a:spcAft>
                <a:spcPts val="0"/>
              </a:spcAft>
              <a:buSzPts val="1800"/>
              <a:buChar char="●"/>
            </a:pPr>
            <a:r>
              <a:rPr lang="en"/>
              <a:t>Relational Schema</a:t>
            </a:r>
            <a:endParaRPr/>
          </a:p>
          <a:p>
            <a:pPr indent="-342900" lvl="0" marL="457200" rtl="0" algn="l">
              <a:spcBef>
                <a:spcPts val="0"/>
              </a:spcBef>
              <a:spcAft>
                <a:spcPts val="0"/>
              </a:spcAft>
              <a:buSzPts val="1800"/>
              <a:buChar char="●"/>
            </a:pPr>
            <a:r>
              <a:rPr lang="en"/>
              <a:t>Data: GoPro, Rover, NavigateLa/GeoHub</a:t>
            </a:r>
            <a:endParaRPr/>
          </a:p>
          <a:p>
            <a:pPr indent="-342900" lvl="0" marL="457200" rtl="0" algn="l">
              <a:spcBef>
                <a:spcPts val="0"/>
              </a:spcBef>
              <a:spcAft>
                <a:spcPts val="0"/>
              </a:spcAft>
              <a:buSzPts val="1800"/>
              <a:buChar char="●"/>
            </a:pPr>
            <a:r>
              <a:rPr lang="en"/>
              <a:t>Azure Blob Storage </a:t>
            </a:r>
            <a:endParaRPr/>
          </a:p>
          <a:p>
            <a:pPr indent="-342900" lvl="0" marL="457200" rtl="0" algn="l">
              <a:spcBef>
                <a:spcPts val="0"/>
              </a:spcBef>
              <a:spcAft>
                <a:spcPts val="0"/>
              </a:spcAft>
              <a:buSzPts val="1800"/>
              <a:buChar char="●"/>
            </a:pPr>
            <a:r>
              <a:rPr lang="en"/>
              <a:t>Future Implementation </a:t>
            </a:r>
            <a:endParaRPr/>
          </a:p>
          <a:p>
            <a:pPr indent="0" lvl="0" marL="457200" rtl="0" algn="l">
              <a:spcBef>
                <a:spcPts val="1600"/>
              </a:spcBef>
              <a:spcAft>
                <a:spcPts val="160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387900" y="59925"/>
            <a:ext cx="8368200" cy="50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Database Functionality </a:t>
            </a:r>
            <a:endParaRPr/>
          </a:p>
        </p:txBody>
      </p:sp>
      <p:sp>
        <p:nvSpPr>
          <p:cNvPr id="232" name="Google Shape;232;p3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3" name="Google Shape;233;p35"/>
          <p:cNvPicPr preferRelativeResize="0"/>
          <p:nvPr/>
        </p:nvPicPr>
        <p:blipFill>
          <a:blip r:embed="rId3">
            <a:alphaModFix/>
          </a:blip>
          <a:stretch>
            <a:fillRect/>
          </a:stretch>
        </p:blipFill>
        <p:spPr>
          <a:xfrm>
            <a:off x="338050" y="498936"/>
            <a:ext cx="8368200" cy="4378766"/>
          </a:xfrm>
          <a:prstGeom prst="rect">
            <a:avLst/>
          </a:prstGeom>
          <a:noFill/>
          <a:ln>
            <a:noFill/>
          </a:ln>
        </p:spPr>
      </p:pic>
      <p:pic>
        <p:nvPicPr>
          <p:cNvPr id="234" name="Google Shape;234;p35"/>
          <p:cNvPicPr preferRelativeResize="0"/>
          <p:nvPr/>
        </p:nvPicPr>
        <p:blipFill>
          <a:blip r:embed="rId4">
            <a:alphaModFix/>
          </a:blip>
          <a:stretch>
            <a:fillRect/>
          </a:stretch>
        </p:blipFill>
        <p:spPr>
          <a:xfrm>
            <a:off x="6029350" y="667800"/>
            <a:ext cx="2428150" cy="1505225"/>
          </a:xfrm>
          <a:prstGeom prst="rect">
            <a:avLst/>
          </a:prstGeom>
          <a:noFill/>
          <a:ln>
            <a:noFill/>
          </a:ln>
        </p:spPr>
      </p:pic>
      <p:pic>
        <p:nvPicPr>
          <p:cNvPr id="235" name="Google Shape;235;p35"/>
          <p:cNvPicPr preferRelativeResize="0"/>
          <p:nvPr/>
        </p:nvPicPr>
        <p:blipFill>
          <a:blip r:embed="rId5">
            <a:alphaModFix/>
          </a:blip>
          <a:stretch>
            <a:fillRect/>
          </a:stretch>
        </p:blipFill>
        <p:spPr>
          <a:xfrm>
            <a:off x="447725" y="847275"/>
            <a:ext cx="2333350" cy="1325750"/>
          </a:xfrm>
          <a:prstGeom prst="rect">
            <a:avLst/>
          </a:prstGeom>
          <a:noFill/>
          <a:ln>
            <a:noFill/>
          </a:ln>
        </p:spPr>
      </p:pic>
      <p:pic>
        <p:nvPicPr>
          <p:cNvPr id="236" name="Google Shape;236;p35"/>
          <p:cNvPicPr preferRelativeResize="0"/>
          <p:nvPr/>
        </p:nvPicPr>
        <p:blipFill>
          <a:blip r:embed="rId6">
            <a:alphaModFix/>
          </a:blip>
          <a:stretch>
            <a:fillRect/>
          </a:stretch>
        </p:blipFill>
        <p:spPr>
          <a:xfrm>
            <a:off x="6569163" y="3249575"/>
            <a:ext cx="2029149" cy="1379825"/>
          </a:xfrm>
          <a:prstGeom prst="rect">
            <a:avLst/>
          </a:prstGeom>
          <a:noFill/>
          <a:ln>
            <a:noFill/>
          </a:ln>
        </p:spPr>
      </p:pic>
      <p:pic>
        <p:nvPicPr>
          <p:cNvPr id="237" name="Google Shape;237;p35"/>
          <p:cNvPicPr preferRelativeResize="0"/>
          <p:nvPr/>
        </p:nvPicPr>
        <p:blipFill>
          <a:blip r:embed="rId7">
            <a:alphaModFix/>
          </a:blip>
          <a:stretch>
            <a:fillRect/>
          </a:stretch>
        </p:blipFill>
        <p:spPr>
          <a:xfrm>
            <a:off x="447725" y="3340350"/>
            <a:ext cx="2213726" cy="959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6"/>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Relational Schema</a:t>
            </a:r>
            <a:endParaRPr/>
          </a:p>
        </p:txBody>
      </p:sp>
      <p:sp>
        <p:nvSpPr>
          <p:cNvPr id="243" name="Google Shape;243;p36"/>
          <p:cNvSpPr txBox="1"/>
          <p:nvPr>
            <p:ph idx="1" type="subTitle"/>
          </p:nvPr>
        </p:nvSpPr>
        <p:spPr>
          <a:xfrm>
            <a:off x="70700" y="3352751"/>
            <a:ext cx="4045200" cy="1345500"/>
          </a:xfrm>
          <a:prstGeom prst="rect">
            <a:avLst/>
          </a:prstGeom>
        </p:spPr>
        <p:txBody>
          <a:bodyPr anchorCtr="0" anchor="t" bIns="91425" lIns="91425" spcFirstLastPara="1" rIns="91425" wrap="square" tIns="91425">
            <a:noAutofit/>
          </a:bodyPr>
          <a:lstStyle/>
          <a:p>
            <a:pPr indent="-361950" lvl="0" marL="457200" rtl="0" algn="ctr">
              <a:spcBef>
                <a:spcPts val="0"/>
              </a:spcBef>
              <a:spcAft>
                <a:spcPts val="0"/>
              </a:spcAft>
              <a:buSzPts val="2100"/>
              <a:buChar char="●"/>
            </a:pPr>
            <a:r>
              <a:rPr lang="en"/>
              <a:t>Integrating all sources of data ( GoPro,Rover, NavLA)</a:t>
            </a:r>
            <a:endParaRPr/>
          </a:p>
        </p:txBody>
      </p:sp>
      <p:sp>
        <p:nvSpPr>
          <p:cNvPr id="244" name="Google Shape;244;p3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245" name="Google Shape;245;p36"/>
          <p:cNvPicPr preferRelativeResize="0"/>
          <p:nvPr/>
        </p:nvPicPr>
        <p:blipFill>
          <a:blip r:embed="rId3">
            <a:alphaModFix/>
          </a:blip>
          <a:stretch>
            <a:fillRect/>
          </a:stretch>
        </p:blipFill>
        <p:spPr>
          <a:xfrm>
            <a:off x="4115890" y="0"/>
            <a:ext cx="5028121"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Azure Blob Storage </a:t>
            </a:r>
            <a:endParaRPr/>
          </a:p>
        </p:txBody>
      </p:sp>
      <p:sp>
        <p:nvSpPr>
          <p:cNvPr id="251" name="Google Shape;251;p37"/>
          <p:cNvSpPr txBox="1"/>
          <p:nvPr>
            <p:ph idx="1" type="body"/>
          </p:nvPr>
        </p:nvSpPr>
        <p:spPr>
          <a:xfrm>
            <a:off x="4619800" y="854400"/>
            <a:ext cx="4136400" cy="3937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Affordable and cost effective method for scalable data storage and analytics</a:t>
            </a:r>
            <a:endParaRPr/>
          </a:p>
          <a:p>
            <a:pPr indent="-342900" lvl="0" marL="457200" rtl="0" algn="l">
              <a:spcBef>
                <a:spcPts val="0"/>
              </a:spcBef>
              <a:spcAft>
                <a:spcPts val="0"/>
              </a:spcAft>
              <a:buSzPts val="1800"/>
              <a:buChar char="●"/>
            </a:pPr>
            <a:r>
              <a:rPr lang="en"/>
              <a:t>No-limits for data </a:t>
            </a:r>
            <a:endParaRPr/>
          </a:p>
          <a:p>
            <a:pPr indent="-342900" lvl="0" marL="457200" rtl="0" algn="l">
              <a:spcBef>
                <a:spcPts val="0"/>
              </a:spcBef>
              <a:spcAft>
                <a:spcPts val="0"/>
              </a:spcAft>
              <a:buSzPts val="1800"/>
              <a:buChar char="●"/>
            </a:pPr>
            <a:r>
              <a:rPr lang="en"/>
              <a:t>Necessary for saving large quantities of Images </a:t>
            </a:r>
            <a:endParaRPr/>
          </a:p>
          <a:p>
            <a:pPr indent="-317500" lvl="1" marL="914400" rtl="0" algn="l">
              <a:spcBef>
                <a:spcPts val="0"/>
              </a:spcBef>
              <a:spcAft>
                <a:spcPts val="0"/>
              </a:spcAft>
              <a:buSzPts val="1400"/>
              <a:buChar char="○"/>
            </a:pPr>
            <a:r>
              <a:rPr lang="en"/>
              <a:t>Front, rear, and rendered Images</a:t>
            </a:r>
            <a:endParaRPr/>
          </a:p>
          <a:p>
            <a:pPr indent="-342900" lvl="0" marL="457200" rtl="0" algn="l">
              <a:spcBef>
                <a:spcPts val="0"/>
              </a:spcBef>
              <a:spcAft>
                <a:spcPts val="0"/>
              </a:spcAft>
              <a:buSzPts val="1800"/>
              <a:buChar char="●"/>
            </a:pPr>
            <a:r>
              <a:rPr lang="en"/>
              <a:t>Image </a:t>
            </a:r>
            <a:r>
              <a:rPr lang="en"/>
              <a:t>IDs</a:t>
            </a:r>
            <a:r>
              <a:rPr lang="en"/>
              <a:t> will serve as a link for the images stored</a:t>
            </a:r>
            <a:endParaRPr/>
          </a:p>
        </p:txBody>
      </p:sp>
      <p:pic>
        <p:nvPicPr>
          <p:cNvPr id="252" name="Google Shape;252;p37"/>
          <p:cNvPicPr preferRelativeResize="0"/>
          <p:nvPr/>
        </p:nvPicPr>
        <p:blipFill>
          <a:blip r:embed="rId3">
            <a:alphaModFix/>
          </a:blip>
          <a:stretch>
            <a:fillRect/>
          </a:stretch>
        </p:blipFill>
        <p:spPr>
          <a:xfrm>
            <a:off x="387899" y="1850513"/>
            <a:ext cx="3633700" cy="1945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Data Collection </a:t>
            </a:r>
            <a:endParaRPr/>
          </a:p>
        </p:txBody>
      </p:sp>
      <p:sp>
        <p:nvSpPr>
          <p:cNvPr id="258" name="Google Shape;258;p3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Rover</a:t>
            </a:r>
            <a:endParaRPr/>
          </a:p>
          <a:p>
            <a:pPr indent="-342900" lvl="0" marL="457200" rtl="0" algn="l">
              <a:spcBef>
                <a:spcPts val="0"/>
              </a:spcBef>
              <a:spcAft>
                <a:spcPts val="0"/>
              </a:spcAft>
              <a:buSzPts val="1800"/>
              <a:buChar char="-"/>
            </a:pPr>
            <a:r>
              <a:rPr lang="en"/>
              <a:t>GoPro Fusion</a:t>
            </a:r>
            <a:endParaRPr/>
          </a:p>
          <a:p>
            <a:pPr indent="-342900" lvl="0" marL="457200" rtl="0" algn="l">
              <a:spcBef>
                <a:spcPts val="0"/>
              </a:spcBef>
              <a:spcAft>
                <a:spcPts val="0"/>
              </a:spcAft>
              <a:buSzPts val="1800"/>
              <a:buChar char="-"/>
            </a:pPr>
            <a:r>
              <a:rPr lang="en"/>
              <a:t>Bureau of Engineering Mapped Data </a:t>
            </a:r>
            <a:endParaRPr/>
          </a:p>
        </p:txBody>
      </p:sp>
      <p:pic>
        <p:nvPicPr>
          <p:cNvPr id="259" name="Google Shape;259;p38"/>
          <p:cNvPicPr preferRelativeResize="0"/>
          <p:nvPr/>
        </p:nvPicPr>
        <p:blipFill>
          <a:blip r:embed="rId3">
            <a:alphaModFix/>
          </a:blip>
          <a:stretch>
            <a:fillRect/>
          </a:stretch>
        </p:blipFill>
        <p:spPr>
          <a:xfrm>
            <a:off x="5218575" y="458025"/>
            <a:ext cx="3048225" cy="2032150"/>
          </a:xfrm>
          <a:prstGeom prst="rect">
            <a:avLst/>
          </a:prstGeom>
          <a:noFill/>
          <a:ln>
            <a:noFill/>
          </a:ln>
        </p:spPr>
      </p:pic>
      <p:pic>
        <p:nvPicPr>
          <p:cNvPr id="260" name="Google Shape;260;p38"/>
          <p:cNvPicPr preferRelativeResize="0"/>
          <p:nvPr/>
        </p:nvPicPr>
        <p:blipFill>
          <a:blip r:embed="rId4">
            <a:alphaModFix/>
          </a:blip>
          <a:stretch>
            <a:fillRect/>
          </a:stretch>
        </p:blipFill>
        <p:spPr>
          <a:xfrm>
            <a:off x="5218575" y="2825475"/>
            <a:ext cx="3048225" cy="2032150"/>
          </a:xfrm>
          <a:prstGeom prst="rect">
            <a:avLst/>
          </a:prstGeom>
          <a:noFill/>
          <a:ln>
            <a:noFill/>
          </a:ln>
        </p:spPr>
      </p:pic>
      <p:pic>
        <p:nvPicPr>
          <p:cNvPr id="261" name="Google Shape;261;p38"/>
          <p:cNvPicPr preferRelativeResize="0"/>
          <p:nvPr/>
        </p:nvPicPr>
        <p:blipFill>
          <a:blip r:embed="rId5">
            <a:alphaModFix/>
          </a:blip>
          <a:stretch>
            <a:fillRect/>
          </a:stretch>
        </p:blipFill>
        <p:spPr>
          <a:xfrm>
            <a:off x="527475" y="3434025"/>
            <a:ext cx="4375100" cy="5571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387875" y="161100"/>
            <a:ext cx="3529500" cy="40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NavigateLA Data</a:t>
            </a:r>
            <a:endParaRPr/>
          </a:p>
        </p:txBody>
      </p:sp>
      <p:pic>
        <p:nvPicPr>
          <p:cNvPr id="267" name="Google Shape;267;p39"/>
          <p:cNvPicPr preferRelativeResize="0"/>
          <p:nvPr/>
        </p:nvPicPr>
        <p:blipFill>
          <a:blip r:embed="rId3">
            <a:alphaModFix/>
          </a:blip>
          <a:stretch>
            <a:fillRect/>
          </a:stretch>
        </p:blipFill>
        <p:spPr>
          <a:xfrm>
            <a:off x="50162" y="563275"/>
            <a:ext cx="9043674" cy="44631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 Implementation</a:t>
            </a:r>
            <a:endParaRPr/>
          </a:p>
        </p:txBody>
      </p:sp>
      <p:sp>
        <p:nvSpPr>
          <p:cNvPr id="273" name="Google Shape;273;p40"/>
          <p:cNvSpPr txBox="1"/>
          <p:nvPr>
            <p:ph idx="1" type="body"/>
          </p:nvPr>
        </p:nvSpPr>
        <p:spPr>
          <a:xfrm>
            <a:off x="4572000" y="1489825"/>
            <a:ext cx="41841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Data Manipulation</a:t>
            </a:r>
            <a:endParaRPr/>
          </a:p>
          <a:p>
            <a:pPr indent="-342900" lvl="0" marL="457200" rtl="0" algn="l">
              <a:spcBef>
                <a:spcPts val="0"/>
              </a:spcBef>
              <a:spcAft>
                <a:spcPts val="0"/>
              </a:spcAft>
              <a:buSzPts val="1800"/>
              <a:buChar char="●"/>
            </a:pPr>
            <a:r>
              <a:rPr lang="en"/>
              <a:t>Integrate with other </a:t>
            </a:r>
            <a:r>
              <a:rPr lang="en"/>
              <a:t>existing data sources </a:t>
            </a:r>
            <a:endParaRPr/>
          </a:p>
          <a:p>
            <a:pPr indent="-342900" lvl="0" marL="457200" rtl="0" algn="l">
              <a:spcBef>
                <a:spcPts val="0"/>
              </a:spcBef>
              <a:spcAft>
                <a:spcPts val="0"/>
              </a:spcAft>
              <a:buSzPts val="1800"/>
              <a:buChar char="●"/>
            </a:pPr>
            <a:r>
              <a:rPr lang="en"/>
              <a:t>Correlate data by location &amp; timestamp</a:t>
            </a:r>
            <a:endParaRPr/>
          </a:p>
          <a:p>
            <a:pPr indent="-342900" lvl="0" marL="457200" rtl="0" algn="l">
              <a:spcBef>
                <a:spcPts val="0"/>
              </a:spcBef>
              <a:spcAft>
                <a:spcPts val="0"/>
              </a:spcAft>
              <a:buSzPts val="1800"/>
              <a:buChar char="●"/>
            </a:pPr>
            <a:r>
              <a:rPr lang="en"/>
              <a:t>Severity levels </a:t>
            </a:r>
            <a:endParaRPr/>
          </a:p>
          <a:p>
            <a:pPr indent="-342900" lvl="0" marL="457200" rtl="0" algn="l">
              <a:spcBef>
                <a:spcPts val="0"/>
              </a:spcBef>
              <a:spcAft>
                <a:spcPts val="0"/>
              </a:spcAft>
              <a:buSzPts val="1800"/>
              <a:buChar char="●"/>
            </a:pPr>
            <a:r>
              <a:rPr lang="en"/>
              <a:t>Implement Azure tools to refine and visualize data</a:t>
            </a:r>
            <a:endParaRPr/>
          </a:p>
          <a:p>
            <a:pPr indent="-342900" lvl="0" marL="457200" rtl="0" algn="l">
              <a:spcBef>
                <a:spcPts val="0"/>
              </a:spcBef>
              <a:spcAft>
                <a:spcPts val="0"/>
              </a:spcAft>
              <a:buSzPts val="1800"/>
              <a:buChar char="●"/>
            </a:pPr>
            <a:r>
              <a:rPr lang="en"/>
              <a:t>Azure AI </a:t>
            </a:r>
            <a:endParaRPr/>
          </a:p>
          <a:p>
            <a:pPr indent="0" lvl="0" marL="457200" rtl="0" algn="l">
              <a:spcBef>
                <a:spcPts val="1600"/>
              </a:spcBef>
              <a:spcAft>
                <a:spcPts val="1600"/>
              </a:spcAft>
              <a:buNone/>
            </a:pPr>
            <a:r>
              <a:t/>
            </a:r>
            <a:endParaRPr/>
          </a:p>
        </p:txBody>
      </p:sp>
      <p:pic>
        <p:nvPicPr>
          <p:cNvPr id="274" name="Google Shape;274;p40"/>
          <p:cNvPicPr preferRelativeResize="0"/>
          <p:nvPr/>
        </p:nvPicPr>
        <p:blipFill>
          <a:blip r:embed="rId3">
            <a:alphaModFix/>
          </a:blip>
          <a:stretch>
            <a:fillRect/>
          </a:stretch>
        </p:blipFill>
        <p:spPr>
          <a:xfrm>
            <a:off x="273125" y="1818750"/>
            <a:ext cx="4298876" cy="25093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Robecca                      Leo Rover </a:t>
            </a:r>
            <a:endParaRPr/>
          </a:p>
        </p:txBody>
      </p:sp>
      <p:pic>
        <p:nvPicPr>
          <p:cNvPr id="280" name="Google Shape;280;p41"/>
          <p:cNvPicPr preferRelativeResize="0"/>
          <p:nvPr/>
        </p:nvPicPr>
        <p:blipFill>
          <a:blip r:embed="rId3">
            <a:alphaModFix/>
          </a:blip>
          <a:stretch>
            <a:fillRect/>
          </a:stretch>
        </p:blipFill>
        <p:spPr>
          <a:xfrm>
            <a:off x="3883577" y="1815825"/>
            <a:ext cx="5042122" cy="2349150"/>
          </a:xfrm>
          <a:prstGeom prst="rect">
            <a:avLst/>
          </a:prstGeom>
          <a:noFill/>
          <a:ln>
            <a:noFill/>
          </a:ln>
        </p:spPr>
      </p:pic>
      <p:pic>
        <p:nvPicPr>
          <p:cNvPr id="281" name="Google Shape;281;p41"/>
          <p:cNvPicPr preferRelativeResize="0"/>
          <p:nvPr/>
        </p:nvPicPr>
        <p:blipFill>
          <a:blip r:embed="rId4">
            <a:alphaModFix/>
          </a:blip>
          <a:stretch>
            <a:fillRect/>
          </a:stretch>
        </p:blipFill>
        <p:spPr>
          <a:xfrm>
            <a:off x="387888" y="1933125"/>
            <a:ext cx="3400425" cy="2114550"/>
          </a:xfrm>
          <a:prstGeom prst="rect">
            <a:avLst/>
          </a:prstGeom>
          <a:noFill/>
          <a:ln>
            <a:noFill/>
          </a:ln>
        </p:spPr>
      </p:pic>
      <p:pic>
        <p:nvPicPr>
          <p:cNvPr id="282" name="Google Shape;282;p41"/>
          <p:cNvPicPr preferRelativeResize="0"/>
          <p:nvPr/>
        </p:nvPicPr>
        <p:blipFill>
          <a:blip r:embed="rId5">
            <a:alphaModFix/>
          </a:blip>
          <a:stretch>
            <a:fillRect/>
          </a:stretch>
        </p:blipFill>
        <p:spPr>
          <a:xfrm>
            <a:off x="3883575" y="1002050"/>
            <a:ext cx="809625" cy="400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Web Application</a:t>
            </a:r>
            <a:endParaRPr/>
          </a:p>
        </p:txBody>
      </p:sp>
      <p:sp>
        <p:nvSpPr>
          <p:cNvPr id="82" name="Google Shape;82;p15"/>
          <p:cNvSpPr txBox="1"/>
          <p:nvPr>
            <p:ph idx="1" type="body"/>
          </p:nvPr>
        </p:nvSpPr>
        <p:spPr>
          <a:xfrm>
            <a:off x="387900" y="1489825"/>
            <a:ext cx="3384000" cy="30789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Display data &amp; images</a:t>
            </a:r>
            <a:endParaRPr/>
          </a:p>
          <a:p>
            <a:pPr indent="0" lvl="0" marL="0" rtl="0" algn="l">
              <a:lnSpc>
                <a:spcPct val="115000"/>
              </a:lnSpc>
              <a:spcBef>
                <a:spcPts val="1600"/>
              </a:spcBef>
              <a:spcAft>
                <a:spcPts val="0"/>
              </a:spcAft>
              <a:buNone/>
            </a:pPr>
            <a:r>
              <a:t/>
            </a:r>
            <a:endParaRPr/>
          </a:p>
          <a:p>
            <a:pPr indent="-342900" lvl="0" marL="457200" rtl="0" algn="l">
              <a:lnSpc>
                <a:spcPct val="115000"/>
              </a:lnSpc>
              <a:spcBef>
                <a:spcPts val="1600"/>
              </a:spcBef>
              <a:spcAft>
                <a:spcPts val="0"/>
              </a:spcAft>
              <a:buSzPts val="1800"/>
              <a:buChar char="●"/>
            </a:pPr>
            <a:r>
              <a:rPr lang="en"/>
              <a:t>Why we are working on this project</a:t>
            </a:r>
            <a:endParaRPr/>
          </a:p>
          <a:p>
            <a:pPr indent="0" lvl="0" marL="0" rtl="0" algn="l">
              <a:lnSpc>
                <a:spcPct val="115000"/>
              </a:lnSpc>
              <a:spcBef>
                <a:spcPts val="1600"/>
              </a:spcBef>
              <a:spcAft>
                <a:spcPts val="0"/>
              </a:spcAft>
              <a:buNone/>
            </a:pPr>
            <a:r>
              <a:t/>
            </a:r>
            <a:endParaRPr/>
          </a:p>
          <a:p>
            <a:pPr indent="-342900" lvl="0" marL="457200" rtl="0" algn="l">
              <a:lnSpc>
                <a:spcPct val="115000"/>
              </a:lnSpc>
              <a:spcBef>
                <a:spcPts val="1600"/>
              </a:spcBef>
              <a:spcAft>
                <a:spcPts val="0"/>
              </a:spcAft>
              <a:buSzPts val="1800"/>
              <a:buChar char="●"/>
            </a:pPr>
            <a:r>
              <a:rPr lang="en"/>
              <a:t>Why </a:t>
            </a:r>
            <a:r>
              <a:rPr lang="en"/>
              <a:t>it's</a:t>
            </a:r>
            <a:r>
              <a:rPr lang="en"/>
              <a:t> </a:t>
            </a:r>
            <a:r>
              <a:rPr lang="en"/>
              <a:t>important.</a:t>
            </a:r>
            <a:endParaRPr/>
          </a:p>
        </p:txBody>
      </p:sp>
      <p:pic>
        <p:nvPicPr>
          <p:cNvPr id="83" name="Google Shape;83;p15"/>
          <p:cNvPicPr preferRelativeResize="0"/>
          <p:nvPr/>
        </p:nvPicPr>
        <p:blipFill>
          <a:blip r:embed="rId3">
            <a:alphaModFix/>
          </a:blip>
          <a:stretch>
            <a:fillRect/>
          </a:stretch>
        </p:blipFill>
        <p:spPr>
          <a:xfrm>
            <a:off x="3771950" y="1489825"/>
            <a:ext cx="5131500" cy="3078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2"/>
          <p:cNvSpPr txBox="1"/>
          <p:nvPr>
            <p:ph type="title"/>
          </p:nvPr>
        </p:nvSpPr>
        <p:spPr>
          <a:xfrm>
            <a:off x="480750" y="1070775"/>
            <a:ext cx="8222100" cy="118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Q&amp;A</a:t>
            </a:r>
            <a:endParaRPr/>
          </a:p>
        </p:txBody>
      </p:sp>
      <p:sp>
        <p:nvSpPr>
          <p:cNvPr id="288" name="Google Shape;288;p42"/>
          <p:cNvSpPr txBox="1"/>
          <p:nvPr/>
        </p:nvSpPr>
        <p:spPr>
          <a:xfrm>
            <a:off x="2880750" y="3040250"/>
            <a:ext cx="3598500" cy="13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dk1"/>
                </a:solidFill>
                <a:latin typeface="Roboto Slab"/>
                <a:ea typeface="Roboto Slab"/>
                <a:cs typeface="Roboto Slab"/>
                <a:sym typeface="Roboto Slab"/>
              </a:rPr>
              <a:t>Thank you</a:t>
            </a:r>
            <a:endParaRPr sz="4800">
              <a:solidFill>
                <a:schemeClr val="dk1"/>
              </a:solidFill>
              <a:latin typeface="Roboto Slab"/>
              <a:ea typeface="Roboto Slab"/>
              <a:cs typeface="Roboto Slab"/>
              <a:sym typeface="Roboto Slab"/>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6"/>
          <p:cNvPicPr preferRelativeResize="0"/>
          <p:nvPr/>
        </p:nvPicPr>
        <p:blipFill rotWithShape="1">
          <a:blip r:embed="rId3">
            <a:alphaModFix/>
          </a:blip>
          <a:srcRect b="11134" l="18020" r="19817" t="25203"/>
          <a:stretch/>
        </p:blipFill>
        <p:spPr>
          <a:xfrm>
            <a:off x="0" y="0"/>
            <a:ext cx="9143999"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b="10623" l="18789" r="22840" t="32568"/>
          <a:stretch/>
        </p:blipFill>
        <p:spPr>
          <a:xfrm>
            <a:off x="0" y="0"/>
            <a:ext cx="9144000" cy="5143500"/>
          </a:xfrm>
          <a:prstGeom prst="rect">
            <a:avLst/>
          </a:prstGeom>
          <a:noFill/>
          <a:ln>
            <a:noFill/>
          </a:ln>
        </p:spPr>
      </p:pic>
      <p:sp>
        <p:nvSpPr>
          <p:cNvPr id="94" name="Google Shape;94;p17"/>
          <p:cNvSpPr txBox="1"/>
          <p:nvPr/>
        </p:nvSpPr>
        <p:spPr>
          <a:xfrm>
            <a:off x="122450" y="476275"/>
            <a:ext cx="1918500" cy="6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Slab"/>
                <a:ea typeface="Roboto Slab"/>
                <a:cs typeface="Roboto Slab"/>
                <a:sym typeface="Roboto Slab"/>
              </a:rPr>
              <a:t>Framework</a:t>
            </a:r>
            <a:endParaRPr sz="2400">
              <a:latin typeface="Roboto Slab"/>
              <a:ea typeface="Roboto Slab"/>
              <a:cs typeface="Roboto Slab"/>
              <a:sym typeface="Roboto Slab"/>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8"/>
          <p:cNvPicPr preferRelativeResize="0"/>
          <p:nvPr/>
        </p:nvPicPr>
        <p:blipFill>
          <a:blip r:embed="rId3">
            <a:alphaModFix/>
          </a:blip>
          <a:stretch>
            <a:fillRect/>
          </a:stretch>
        </p:blipFill>
        <p:spPr>
          <a:xfrm>
            <a:off x="1877550" y="398362"/>
            <a:ext cx="6953700" cy="4346776"/>
          </a:xfrm>
          <a:prstGeom prst="rect">
            <a:avLst/>
          </a:prstGeom>
          <a:noFill/>
          <a:ln>
            <a:noFill/>
          </a:ln>
        </p:spPr>
      </p:pic>
      <p:pic>
        <p:nvPicPr>
          <p:cNvPr id="100" name="Google Shape;100;p18"/>
          <p:cNvPicPr preferRelativeResize="0"/>
          <p:nvPr/>
        </p:nvPicPr>
        <p:blipFill>
          <a:blip r:embed="rId4">
            <a:alphaModFix/>
          </a:blip>
          <a:stretch>
            <a:fillRect/>
          </a:stretch>
        </p:blipFill>
        <p:spPr>
          <a:xfrm>
            <a:off x="312742" y="400050"/>
            <a:ext cx="1438458" cy="4343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9"/>
          <p:cNvPicPr preferRelativeResize="0"/>
          <p:nvPr/>
        </p:nvPicPr>
        <p:blipFill>
          <a:blip r:embed="rId3">
            <a:alphaModFix/>
          </a:blip>
          <a:stretch>
            <a:fillRect/>
          </a:stretch>
        </p:blipFill>
        <p:spPr>
          <a:xfrm>
            <a:off x="658786" y="588188"/>
            <a:ext cx="2615183" cy="3371720"/>
          </a:xfrm>
          <a:prstGeom prst="rect">
            <a:avLst/>
          </a:prstGeom>
          <a:noFill/>
          <a:ln>
            <a:noFill/>
          </a:ln>
        </p:spPr>
      </p:pic>
      <p:pic>
        <p:nvPicPr>
          <p:cNvPr id="106" name="Google Shape;106;p19"/>
          <p:cNvPicPr preferRelativeResize="0"/>
          <p:nvPr/>
        </p:nvPicPr>
        <p:blipFill>
          <a:blip r:embed="rId4">
            <a:alphaModFix/>
          </a:blip>
          <a:stretch>
            <a:fillRect/>
          </a:stretch>
        </p:blipFill>
        <p:spPr>
          <a:xfrm>
            <a:off x="853000" y="802538"/>
            <a:ext cx="2615184" cy="3412815"/>
          </a:xfrm>
          <a:prstGeom prst="rect">
            <a:avLst/>
          </a:prstGeom>
          <a:noFill/>
          <a:ln>
            <a:noFill/>
          </a:ln>
        </p:spPr>
      </p:pic>
      <p:pic>
        <p:nvPicPr>
          <p:cNvPr id="107" name="Google Shape;107;p19"/>
          <p:cNvPicPr preferRelativeResize="0"/>
          <p:nvPr/>
        </p:nvPicPr>
        <p:blipFill>
          <a:blip r:embed="rId5">
            <a:alphaModFix/>
          </a:blip>
          <a:stretch>
            <a:fillRect/>
          </a:stretch>
        </p:blipFill>
        <p:spPr>
          <a:xfrm>
            <a:off x="1073505" y="993063"/>
            <a:ext cx="2615183" cy="3371720"/>
          </a:xfrm>
          <a:prstGeom prst="rect">
            <a:avLst/>
          </a:prstGeom>
          <a:noFill/>
          <a:ln>
            <a:noFill/>
          </a:ln>
        </p:spPr>
      </p:pic>
      <p:pic>
        <p:nvPicPr>
          <p:cNvPr id="108" name="Google Shape;108;p19"/>
          <p:cNvPicPr preferRelativeResize="0"/>
          <p:nvPr/>
        </p:nvPicPr>
        <p:blipFill>
          <a:blip r:embed="rId6">
            <a:alphaModFix/>
          </a:blip>
          <a:stretch>
            <a:fillRect/>
          </a:stretch>
        </p:blipFill>
        <p:spPr>
          <a:xfrm>
            <a:off x="1366425" y="1202988"/>
            <a:ext cx="2613470" cy="3334429"/>
          </a:xfrm>
          <a:prstGeom prst="rect">
            <a:avLst/>
          </a:prstGeom>
          <a:noFill/>
          <a:ln>
            <a:noFill/>
          </a:ln>
        </p:spPr>
      </p:pic>
      <p:pic>
        <p:nvPicPr>
          <p:cNvPr id="109" name="Google Shape;109;p19"/>
          <p:cNvPicPr preferRelativeResize="0"/>
          <p:nvPr/>
        </p:nvPicPr>
        <p:blipFill>
          <a:blip r:embed="rId7">
            <a:alphaModFix/>
          </a:blip>
          <a:stretch>
            <a:fillRect/>
          </a:stretch>
        </p:blipFill>
        <p:spPr>
          <a:xfrm>
            <a:off x="4512225" y="332638"/>
            <a:ext cx="3973000" cy="2590900"/>
          </a:xfrm>
          <a:prstGeom prst="rect">
            <a:avLst/>
          </a:prstGeom>
          <a:noFill/>
          <a:ln>
            <a:noFill/>
          </a:ln>
        </p:spPr>
      </p:pic>
      <p:pic>
        <p:nvPicPr>
          <p:cNvPr id="110" name="Google Shape;110;p19"/>
          <p:cNvPicPr preferRelativeResize="0"/>
          <p:nvPr/>
        </p:nvPicPr>
        <p:blipFill>
          <a:blip r:embed="rId8">
            <a:alphaModFix/>
          </a:blip>
          <a:stretch>
            <a:fillRect/>
          </a:stretch>
        </p:blipFill>
        <p:spPr>
          <a:xfrm>
            <a:off x="5366200" y="2984875"/>
            <a:ext cx="2265050" cy="1825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0"/>
          <p:cNvPicPr preferRelativeResize="0"/>
          <p:nvPr/>
        </p:nvPicPr>
        <p:blipFill>
          <a:blip r:embed="rId3">
            <a:alphaModFix/>
          </a:blip>
          <a:stretch>
            <a:fillRect/>
          </a:stretch>
        </p:blipFill>
        <p:spPr>
          <a:xfrm>
            <a:off x="152400" y="152400"/>
            <a:ext cx="1945812" cy="4838701"/>
          </a:xfrm>
          <a:prstGeom prst="rect">
            <a:avLst/>
          </a:prstGeom>
          <a:noFill/>
          <a:ln>
            <a:noFill/>
          </a:ln>
        </p:spPr>
      </p:pic>
      <p:pic>
        <p:nvPicPr>
          <p:cNvPr id="116" name="Google Shape;116;p20"/>
          <p:cNvPicPr preferRelativeResize="0"/>
          <p:nvPr/>
        </p:nvPicPr>
        <p:blipFill>
          <a:blip r:embed="rId4">
            <a:alphaModFix/>
          </a:blip>
          <a:stretch>
            <a:fillRect/>
          </a:stretch>
        </p:blipFill>
        <p:spPr>
          <a:xfrm>
            <a:off x="2250612" y="152400"/>
            <a:ext cx="1945812" cy="4838701"/>
          </a:xfrm>
          <a:prstGeom prst="rect">
            <a:avLst/>
          </a:prstGeom>
          <a:noFill/>
          <a:ln>
            <a:noFill/>
          </a:ln>
        </p:spPr>
      </p:pic>
      <p:pic>
        <p:nvPicPr>
          <p:cNvPr id="117" name="Google Shape;117;p20"/>
          <p:cNvPicPr preferRelativeResize="0"/>
          <p:nvPr/>
        </p:nvPicPr>
        <p:blipFill>
          <a:blip r:embed="rId5">
            <a:alphaModFix/>
          </a:blip>
          <a:stretch>
            <a:fillRect/>
          </a:stretch>
        </p:blipFill>
        <p:spPr>
          <a:xfrm>
            <a:off x="4348824" y="808300"/>
            <a:ext cx="4642775" cy="35268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Two Type of Image Processing</a:t>
            </a:r>
            <a:endParaRPr/>
          </a:p>
        </p:txBody>
      </p:sp>
      <p:sp>
        <p:nvSpPr>
          <p:cNvPr id="123" name="Google Shape;123;p2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Analogue Image Processing </a:t>
            </a:r>
            <a:endParaRPr/>
          </a:p>
          <a:p>
            <a:pPr indent="0" lvl="0" marL="457200" rtl="0" algn="l">
              <a:spcBef>
                <a:spcPts val="1600"/>
              </a:spcBef>
              <a:spcAft>
                <a:spcPts val="0"/>
              </a:spcAft>
              <a:buNone/>
            </a:pPr>
            <a:r>
              <a:rPr lang="en" sz="1400"/>
              <a:t>Analogue image processing can be used for the hard copies like printouts and photographs.</a:t>
            </a:r>
            <a:endParaRPr sz="1400"/>
          </a:p>
          <a:p>
            <a:pPr indent="-342900" lvl="0" marL="457200" rtl="0" algn="l">
              <a:spcBef>
                <a:spcPts val="1600"/>
              </a:spcBef>
              <a:spcAft>
                <a:spcPts val="0"/>
              </a:spcAft>
              <a:buSzPts val="1800"/>
              <a:buChar char="●"/>
            </a:pPr>
            <a:r>
              <a:rPr lang="en"/>
              <a:t>Digital Image Processing</a:t>
            </a:r>
            <a:endParaRPr/>
          </a:p>
          <a:p>
            <a:pPr indent="0" lvl="0" marL="457200" rtl="0" algn="l">
              <a:spcBef>
                <a:spcPts val="1600"/>
              </a:spcBef>
              <a:spcAft>
                <a:spcPts val="0"/>
              </a:spcAft>
              <a:buNone/>
            </a:pPr>
            <a:r>
              <a:rPr lang="en" sz="1400"/>
              <a:t>Digital image processing techniques help in manipulation of the digital images through the use of computer. </a:t>
            </a:r>
            <a:endParaRPr sz="1700"/>
          </a:p>
          <a:p>
            <a:pPr indent="0" lvl="0" marL="457200" rtl="0" algn="l">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