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oboto"/>
      <p:regular r:id="rId34"/>
      <p:bold r:id="rId35"/>
      <p:italic r:id="rId36"/>
      <p:boldItalic r:id="rId37"/>
    </p:embeddedFont>
    <p:embeddedFont>
      <p:font typeface="Nuni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yan Le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italic.fntdata"/><Relationship Id="rId20" Type="http://schemas.openxmlformats.org/officeDocument/2006/relationships/slide" Target="slides/slide14.xml"/><Relationship Id="rId41" Type="http://schemas.openxmlformats.org/officeDocument/2006/relationships/font" Target="fonts/Nunito-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39" Type="http://schemas.openxmlformats.org/officeDocument/2006/relationships/font" Target="fonts/Nunito-bold.fntdata"/><Relationship Id="rId16" Type="http://schemas.openxmlformats.org/officeDocument/2006/relationships/slide" Target="slides/slide10.xml"/><Relationship Id="rId38" Type="http://schemas.openxmlformats.org/officeDocument/2006/relationships/font" Target="fonts/Nunito-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1-30T22:42:50.812">
    <p:pos x="3334" y="1281"/>
    <p:text>drop box</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0" Type="http://schemas.openxmlformats.org/officeDocument/2006/relationships/hyperlink" Target="https://en.wikipedia.org/wiki/MySQL#cite_note-whatismysql-5" TargetMode="External"/><Relationship Id="rId22" Type="http://schemas.openxmlformats.org/officeDocument/2006/relationships/hyperlink" Target="https://en.wikipedia.org/wiki/Michael_Widenius" TargetMode="External"/><Relationship Id="rId21" Type="http://schemas.openxmlformats.org/officeDocument/2006/relationships/hyperlink" Target="https://en.wikipedia.org/wiki/MySQL#cite_note-6" TargetMode="External"/><Relationship Id="rId24" Type="http://schemas.openxmlformats.org/officeDocument/2006/relationships/hyperlink" Target="https://en.wikipedia.org/wiki/SQL" TargetMode="External"/><Relationship Id="rId23" Type="http://schemas.openxmlformats.org/officeDocument/2006/relationships/hyperlink" Target="https://en.wikipedia.org/wiki/MySQL#cite_note-7" TargetMode="External"/><Relationship Id="rId1" Type="http://schemas.openxmlformats.org/officeDocument/2006/relationships/notesMaster" Target="../notesMasters/notesMaster1.xml"/><Relationship Id="rId2" Type="http://schemas.openxmlformats.org/officeDocument/2006/relationships/hyperlink" Target="https://en.wikipedia.org/wiki/Electronic_signature" TargetMode="External"/><Relationship Id="rId3" Type="http://schemas.openxmlformats.org/officeDocument/2006/relationships/hyperlink" Target="https://en.wikipedia.org/wiki/Adobe_Sign#cite_note-4" TargetMode="External"/><Relationship Id="rId4" Type="http://schemas.openxmlformats.org/officeDocument/2006/relationships/hyperlink" Target="https://en.wikipedia.org/wiki/Adobe_Document_Cloud" TargetMode="External"/><Relationship Id="rId9" Type="http://schemas.openxmlformats.org/officeDocument/2006/relationships/hyperlink" Target="https://en.wikipedia.org/wiki/Web_framework" TargetMode="External"/><Relationship Id="rId25" Type="http://schemas.openxmlformats.org/officeDocument/2006/relationships/hyperlink" Target="https://en.wikipedia.org/wiki/Structured_Query_Language" TargetMode="External"/><Relationship Id="rId5" Type="http://schemas.openxmlformats.org/officeDocument/2006/relationships/hyperlink" Target="https://en.wikipedia.org/wiki/Angular_(web_framework)#cite_note-4" TargetMode="External"/><Relationship Id="rId6" Type="http://schemas.openxmlformats.org/officeDocument/2006/relationships/hyperlink" Target="https://en.wikipedia.org/wiki/Angular_(web_framework)#cite_note-5" TargetMode="External"/><Relationship Id="rId7" Type="http://schemas.openxmlformats.org/officeDocument/2006/relationships/hyperlink" Target="https://en.wikipedia.org/wiki/TypeScript" TargetMode="External"/><Relationship Id="rId8" Type="http://schemas.openxmlformats.org/officeDocument/2006/relationships/hyperlink" Target="https://en.wikipedia.org/wiki/Free_and_open-source_software" TargetMode="External"/><Relationship Id="rId11" Type="http://schemas.openxmlformats.org/officeDocument/2006/relationships/hyperlink" Target="https://en.wikipedia.org/wiki/Application_framework" TargetMode="External"/><Relationship Id="rId10" Type="http://schemas.openxmlformats.org/officeDocument/2006/relationships/hyperlink" Target="https://en.wikipedia.org/wiki/Google" TargetMode="External"/><Relationship Id="rId13" Type="http://schemas.openxmlformats.org/officeDocument/2006/relationships/hyperlink" Target="https://en.wikipedia.org/wiki/Servlet_container" TargetMode="External"/><Relationship Id="rId12" Type="http://schemas.openxmlformats.org/officeDocument/2006/relationships/hyperlink" Target="https://en.wikipedia.org/wiki/Inversion_of_control" TargetMode="External"/><Relationship Id="rId15" Type="http://schemas.openxmlformats.org/officeDocument/2006/relationships/hyperlink" Target="https://en.wikipedia.org/wiki/File_hosting_service" TargetMode="External"/><Relationship Id="rId14" Type="http://schemas.openxmlformats.org/officeDocument/2006/relationships/hyperlink" Target="https://en.wikipedia.org/wiki/Java_platform" TargetMode="External"/><Relationship Id="rId17" Type="http://schemas.openxmlformats.org/officeDocument/2006/relationships/hyperlink" Target="https://en.wikipedia.org/wiki/MySQL#cite_note-whatismysql-5" TargetMode="External"/><Relationship Id="rId16" Type="http://schemas.openxmlformats.org/officeDocument/2006/relationships/hyperlink" Target="https://en.wikipedia.org/wiki/Help:IPA/English" TargetMode="External"/><Relationship Id="rId19" Type="http://schemas.openxmlformats.org/officeDocument/2006/relationships/hyperlink" Target="https://en.wikipedia.org/wiki/Relational_database_management_system" TargetMode="External"/><Relationship Id="rId18" Type="http://schemas.openxmlformats.org/officeDocument/2006/relationships/hyperlink" Target="https://en.wikipedia.org/wiki/Open-source_softwar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33083fcf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33083fcf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033083fcff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033083fcff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fc02e232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fc02e232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fc02e232e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fc02e232e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c02e232e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c02e232e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033083fcff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033083fcff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04d9a26de4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04d9a26de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033083fcff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033083fcff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02e5187d8e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02e5187d8e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requirements is to implement Box drop Box</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033083fcff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033083fcff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033083fcff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033083fcff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new requirements and why </a:t>
            </a:r>
            <a:endParaRPr/>
          </a:p>
          <a:p>
            <a:pPr indent="0" lvl="0" marL="0" rtl="0" algn="l">
              <a:spcBef>
                <a:spcPts val="0"/>
              </a:spcBef>
              <a:spcAft>
                <a:spcPts val="0"/>
              </a:spcAft>
              <a:buNone/>
            </a:pPr>
            <a:r>
              <a:rPr lang="en"/>
              <a:t>Ismael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LACP had </a:t>
            </a:r>
            <a:r>
              <a:rPr lang="en"/>
              <a:t>concerns over last year enrollment application, particularly with security; ultimately  however,it needed to be revised in order to meet their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33083fcff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33083fcff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Emphasize</a:t>
            </a:r>
            <a:r>
              <a:rPr lang="en"/>
              <a:t> the number of employees/ attorneys and cases they take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033083fcff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033083fcff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Ismael</a:t>
            </a:r>
            <a:endParaRPr/>
          </a:p>
          <a:p>
            <a:pPr indent="0" lvl="0" marL="0" rtl="0" algn="l">
              <a:spcBef>
                <a:spcPts val="0"/>
              </a:spcBef>
              <a:spcAft>
                <a:spcPts val="0"/>
              </a:spcAft>
              <a:buNone/>
            </a:pPr>
            <a:r>
              <a:rPr b="1" lang="en" sz="1050">
                <a:solidFill>
                  <a:srgbClr val="202122"/>
                </a:solidFill>
                <a:highlight>
                  <a:srgbClr val="FFFFFF"/>
                </a:highlight>
              </a:rPr>
              <a:t>Adobe Sign</a:t>
            </a:r>
            <a:r>
              <a:rPr lang="en" sz="1050">
                <a:solidFill>
                  <a:srgbClr val="202122"/>
                </a:solidFill>
                <a:highlight>
                  <a:srgbClr val="FFFFFF"/>
                </a:highlight>
              </a:rPr>
              <a:t> (formerly EchoSign and eSign) is a cloud-based </a:t>
            </a:r>
            <a:r>
              <a:rPr lang="en" sz="1050">
                <a:solidFill>
                  <a:srgbClr val="0645AD"/>
                </a:solidFill>
                <a:highlight>
                  <a:srgbClr val="FFFFFF"/>
                </a:highlight>
                <a:uFill>
                  <a:noFill/>
                </a:uFill>
                <a:hlinkClick r:id="rId2">
                  <a:extLst>
                    <a:ext uri="{A12FA001-AC4F-418D-AE19-62706E023703}">
                      <ahyp:hlinkClr val="tx"/>
                    </a:ext>
                  </a:extLst>
                </a:hlinkClick>
              </a:rPr>
              <a:t>e-signature</a:t>
            </a:r>
            <a:r>
              <a:rPr lang="en" sz="1050">
                <a:solidFill>
                  <a:srgbClr val="202122"/>
                </a:solidFill>
                <a:highlight>
                  <a:srgbClr val="FFFFFF"/>
                </a:highlight>
              </a:rPr>
              <a:t> service that allows the user to send, sign, track, and manage signature processes using a browser or mobile device.</a:t>
            </a:r>
            <a:r>
              <a:rPr baseline="30000" lang="en" sz="1400">
                <a:solidFill>
                  <a:srgbClr val="0645AD"/>
                </a:solidFill>
                <a:highlight>
                  <a:srgbClr val="FFFFFF"/>
                </a:highlight>
                <a:uFill>
                  <a:noFill/>
                </a:uFill>
                <a:hlinkClick r:id="rId3">
                  <a:extLst>
                    <a:ext uri="{A12FA001-AC4F-418D-AE19-62706E023703}">
                      <ahyp:hlinkClr val="tx"/>
                    </a:ext>
                  </a:extLst>
                </a:hlinkClick>
              </a:rPr>
              <a:t>[4]</a:t>
            </a:r>
            <a:r>
              <a:rPr lang="en" sz="1050">
                <a:solidFill>
                  <a:srgbClr val="202122"/>
                </a:solidFill>
                <a:highlight>
                  <a:srgbClr val="FFFFFF"/>
                </a:highlight>
              </a:rPr>
              <a:t> It is part of the </a:t>
            </a:r>
            <a:r>
              <a:rPr lang="en" sz="1050">
                <a:solidFill>
                  <a:srgbClr val="0645AD"/>
                </a:solidFill>
                <a:highlight>
                  <a:srgbClr val="FFFFFF"/>
                </a:highlight>
                <a:uFill>
                  <a:noFill/>
                </a:uFill>
                <a:hlinkClick r:id="rId4">
                  <a:extLst>
                    <a:ext uri="{A12FA001-AC4F-418D-AE19-62706E023703}">
                      <ahyp:hlinkClr val="tx"/>
                    </a:ext>
                  </a:extLst>
                </a:hlinkClick>
              </a:rPr>
              <a:t>Adobe Document Cloud</a:t>
            </a:r>
            <a:r>
              <a:rPr lang="en" sz="1050">
                <a:solidFill>
                  <a:srgbClr val="202122"/>
                </a:solidFill>
                <a:highlight>
                  <a:srgbClr val="FFFFFF"/>
                </a:highlight>
              </a:rPr>
              <a:t> suite of services.</a:t>
            </a:r>
            <a:endParaRPr/>
          </a:p>
          <a:p>
            <a:pPr indent="0" lvl="0" marL="0" rtl="0" algn="l">
              <a:spcBef>
                <a:spcPts val="0"/>
              </a:spcBef>
              <a:spcAft>
                <a:spcPts val="0"/>
              </a:spcAft>
              <a:buNone/>
            </a:pPr>
            <a:r>
              <a:rPr b="1" lang="en" sz="1050">
                <a:solidFill>
                  <a:srgbClr val="202122"/>
                </a:solidFill>
                <a:highlight>
                  <a:srgbClr val="FFFFFF"/>
                </a:highlight>
              </a:rPr>
              <a:t>Angular</a:t>
            </a:r>
            <a:r>
              <a:rPr lang="en" sz="1050">
                <a:solidFill>
                  <a:srgbClr val="202122"/>
                </a:solidFill>
                <a:highlight>
                  <a:srgbClr val="FFFFFF"/>
                </a:highlight>
              </a:rPr>
              <a:t> (commonly referred to as "</a:t>
            </a:r>
            <a:r>
              <a:rPr b="1" lang="en" sz="1050">
                <a:solidFill>
                  <a:srgbClr val="202122"/>
                </a:solidFill>
                <a:highlight>
                  <a:srgbClr val="FFFFFF"/>
                </a:highlight>
              </a:rPr>
              <a:t>Angular 2+</a:t>
            </a:r>
            <a:r>
              <a:rPr lang="en" sz="1050">
                <a:solidFill>
                  <a:srgbClr val="202122"/>
                </a:solidFill>
                <a:highlight>
                  <a:srgbClr val="FFFFFF"/>
                </a:highlight>
              </a:rPr>
              <a:t>" or "</a:t>
            </a:r>
            <a:r>
              <a:rPr b="1" lang="en" sz="1050">
                <a:solidFill>
                  <a:srgbClr val="202122"/>
                </a:solidFill>
                <a:highlight>
                  <a:srgbClr val="FFFFFF"/>
                </a:highlight>
              </a:rPr>
              <a:t>Angular CLI</a:t>
            </a:r>
            <a:r>
              <a:rPr lang="en" sz="1050">
                <a:solidFill>
                  <a:srgbClr val="202122"/>
                </a:solidFill>
                <a:highlight>
                  <a:srgbClr val="FFFFFF"/>
                </a:highlight>
              </a:rPr>
              <a:t>")</a:t>
            </a:r>
            <a:r>
              <a:rPr baseline="30000" lang="en" sz="1400">
                <a:solidFill>
                  <a:srgbClr val="0645AD"/>
                </a:solidFill>
                <a:highlight>
                  <a:srgbClr val="FFFFFF"/>
                </a:highlight>
                <a:uFill>
                  <a:noFill/>
                </a:uFill>
                <a:hlinkClick r:id="rId5">
                  <a:extLst>
                    <a:ext uri="{A12FA001-AC4F-418D-AE19-62706E023703}">
                      <ahyp:hlinkClr val="tx"/>
                    </a:ext>
                  </a:extLst>
                </a:hlinkClick>
              </a:rPr>
              <a:t>[4]</a:t>
            </a:r>
            <a:r>
              <a:rPr baseline="30000" lang="en" sz="1400">
                <a:solidFill>
                  <a:srgbClr val="0645AD"/>
                </a:solidFill>
                <a:highlight>
                  <a:srgbClr val="FFFFFF"/>
                </a:highlight>
                <a:uFill>
                  <a:noFill/>
                </a:uFill>
                <a:hlinkClick r:id="rId6">
                  <a:extLst>
                    <a:ext uri="{A12FA001-AC4F-418D-AE19-62706E023703}">
                      <ahyp:hlinkClr val="tx"/>
                    </a:ext>
                  </a:extLst>
                </a:hlinkClick>
              </a:rPr>
              <a:t>[5]</a:t>
            </a:r>
            <a:r>
              <a:rPr lang="en" sz="1050">
                <a:solidFill>
                  <a:srgbClr val="202122"/>
                </a:solidFill>
                <a:highlight>
                  <a:srgbClr val="FFFFFF"/>
                </a:highlight>
              </a:rPr>
              <a:t> is a </a:t>
            </a:r>
            <a:r>
              <a:rPr lang="en" sz="1050">
                <a:solidFill>
                  <a:srgbClr val="0645AD"/>
                </a:solidFill>
                <a:highlight>
                  <a:srgbClr val="FFFFFF"/>
                </a:highlight>
                <a:uFill>
                  <a:noFill/>
                </a:uFill>
                <a:hlinkClick r:id="rId7">
                  <a:extLst>
                    <a:ext uri="{A12FA001-AC4F-418D-AE19-62706E023703}">
                      <ahyp:hlinkClr val="tx"/>
                    </a:ext>
                  </a:extLst>
                </a:hlinkClick>
              </a:rPr>
              <a:t>TypeScript</a:t>
            </a:r>
            <a:r>
              <a:rPr lang="en" sz="1050">
                <a:solidFill>
                  <a:srgbClr val="202122"/>
                </a:solidFill>
                <a:highlight>
                  <a:srgbClr val="FFFFFF"/>
                </a:highlight>
              </a:rPr>
              <a:t>-based </a:t>
            </a:r>
            <a:r>
              <a:rPr lang="en" sz="1050">
                <a:solidFill>
                  <a:srgbClr val="0645AD"/>
                </a:solidFill>
                <a:highlight>
                  <a:srgbClr val="FFFFFF"/>
                </a:highlight>
                <a:uFill>
                  <a:noFill/>
                </a:uFill>
                <a:hlinkClick r:id="rId8">
                  <a:extLst>
                    <a:ext uri="{A12FA001-AC4F-418D-AE19-62706E023703}">
                      <ahyp:hlinkClr val="tx"/>
                    </a:ext>
                  </a:extLst>
                </a:hlinkClick>
              </a:rPr>
              <a:t>free and open-source</a:t>
            </a:r>
            <a:r>
              <a:rPr lang="en" sz="1050">
                <a:solidFill>
                  <a:srgbClr val="202122"/>
                </a:solidFill>
                <a:highlight>
                  <a:srgbClr val="FFFFFF"/>
                </a:highlight>
              </a:rPr>
              <a:t> </a:t>
            </a:r>
            <a:r>
              <a:rPr lang="en" sz="1050">
                <a:solidFill>
                  <a:srgbClr val="0645AD"/>
                </a:solidFill>
                <a:highlight>
                  <a:srgbClr val="FFFFFF"/>
                </a:highlight>
                <a:uFill>
                  <a:noFill/>
                </a:uFill>
                <a:hlinkClick r:id="rId9">
                  <a:extLst>
                    <a:ext uri="{A12FA001-AC4F-418D-AE19-62706E023703}">
                      <ahyp:hlinkClr val="tx"/>
                    </a:ext>
                  </a:extLst>
                </a:hlinkClick>
              </a:rPr>
              <a:t>web application framework</a:t>
            </a:r>
            <a:r>
              <a:rPr lang="en" sz="1050">
                <a:solidFill>
                  <a:srgbClr val="202122"/>
                </a:solidFill>
                <a:highlight>
                  <a:srgbClr val="FFFFFF"/>
                </a:highlight>
              </a:rPr>
              <a:t> led by the Angular Team at </a:t>
            </a:r>
            <a:r>
              <a:rPr lang="en" sz="1050">
                <a:solidFill>
                  <a:srgbClr val="0645AD"/>
                </a:solidFill>
                <a:highlight>
                  <a:srgbClr val="FFFFFF"/>
                </a:highlight>
                <a:uFill>
                  <a:noFill/>
                </a:uFill>
                <a:hlinkClick r:id="rId10">
                  <a:extLst>
                    <a:ext uri="{A12FA001-AC4F-418D-AE19-62706E023703}">
                      <ahyp:hlinkClr val="tx"/>
                    </a:ext>
                  </a:extLst>
                </a:hlinkClick>
              </a:rPr>
              <a:t>Google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50">
                <a:solidFill>
                  <a:srgbClr val="202122"/>
                </a:solidFill>
                <a:highlight>
                  <a:srgbClr val="FFFFFF"/>
                </a:highlight>
              </a:rPr>
              <a:t>The </a:t>
            </a:r>
            <a:r>
              <a:rPr b="1" lang="en" sz="1050">
                <a:solidFill>
                  <a:srgbClr val="202122"/>
                </a:solidFill>
                <a:highlight>
                  <a:srgbClr val="FFFFFF"/>
                </a:highlight>
              </a:rPr>
              <a:t>Spring Framework</a:t>
            </a:r>
            <a:r>
              <a:rPr lang="en" sz="1050">
                <a:solidFill>
                  <a:srgbClr val="202122"/>
                </a:solidFill>
                <a:highlight>
                  <a:srgbClr val="FFFFFF"/>
                </a:highlight>
              </a:rPr>
              <a:t> is an </a:t>
            </a:r>
            <a:r>
              <a:rPr lang="en" sz="1050">
                <a:solidFill>
                  <a:srgbClr val="0645AD"/>
                </a:solidFill>
                <a:highlight>
                  <a:srgbClr val="FFFFFF"/>
                </a:highlight>
                <a:uFill>
                  <a:noFill/>
                </a:uFill>
                <a:hlinkClick r:id="rId11">
                  <a:extLst>
                    <a:ext uri="{A12FA001-AC4F-418D-AE19-62706E023703}">
                      <ahyp:hlinkClr val="tx"/>
                    </a:ext>
                  </a:extLst>
                </a:hlinkClick>
              </a:rPr>
              <a:t>application framework</a:t>
            </a:r>
            <a:r>
              <a:rPr lang="en" sz="1050">
                <a:solidFill>
                  <a:srgbClr val="202122"/>
                </a:solidFill>
                <a:highlight>
                  <a:srgbClr val="FFFFFF"/>
                </a:highlight>
              </a:rPr>
              <a:t> and </a:t>
            </a:r>
            <a:r>
              <a:rPr lang="en" sz="1050">
                <a:solidFill>
                  <a:srgbClr val="0645AD"/>
                </a:solidFill>
                <a:highlight>
                  <a:srgbClr val="FFFFFF"/>
                </a:highlight>
                <a:uFill>
                  <a:noFill/>
                </a:uFill>
                <a:hlinkClick r:id="rId12">
                  <a:extLst>
                    <a:ext uri="{A12FA001-AC4F-418D-AE19-62706E023703}">
                      <ahyp:hlinkClr val="tx"/>
                    </a:ext>
                  </a:extLst>
                </a:hlinkClick>
              </a:rPr>
              <a:t>inversion of control</a:t>
            </a:r>
            <a:r>
              <a:rPr lang="en" sz="1050">
                <a:solidFill>
                  <a:srgbClr val="202122"/>
                </a:solidFill>
                <a:highlight>
                  <a:srgbClr val="FFFFFF"/>
                </a:highlight>
              </a:rPr>
              <a:t> </a:t>
            </a:r>
            <a:r>
              <a:rPr lang="en" sz="1050">
                <a:solidFill>
                  <a:srgbClr val="0645AD"/>
                </a:solidFill>
                <a:highlight>
                  <a:srgbClr val="FFFFFF"/>
                </a:highlight>
                <a:uFill>
                  <a:noFill/>
                </a:uFill>
                <a:hlinkClick r:id="rId13">
                  <a:extLst>
                    <a:ext uri="{A12FA001-AC4F-418D-AE19-62706E023703}">
                      <ahyp:hlinkClr val="tx"/>
                    </a:ext>
                  </a:extLst>
                </a:hlinkClick>
              </a:rPr>
              <a:t>container</a:t>
            </a:r>
            <a:r>
              <a:rPr lang="en" sz="1050">
                <a:solidFill>
                  <a:srgbClr val="202122"/>
                </a:solidFill>
                <a:highlight>
                  <a:srgbClr val="FFFFFF"/>
                </a:highlight>
              </a:rPr>
              <a:t> for the </a:t>
            </a:r>
            <a:r>
              <a:rPr lang="en" sz="1050">
                <a:solidFill>
                  <a:srgbClr val="0645AD"/>
                </a:solidFill>
                <a:highlight>
                  <a:srgbClr val="FFFFFF"/>
                </a:highlight>
                <a:uFill>
                  <a:noFill/>
                </a:uFill>
                <a:hlinkClick r:id="rId14">
                  <a:extLst>
                    <a:ext uri="{A12FA001-AC4F-418D-AE19-62706E023703}">
                      <ahyp:hlinkClr val="tx"/>
                    </a:ext>
                  </a:extLst>
                </a:hlinkClick>
              </a:rPr>
              <a:t>Java platform</a:t>
            </a:r>
            <a:r>
              <a:rPr lang="en" sz="1050">
                <a:solidFill>
                  <a:srgbClr val="202122"/>
                </a:solidFill>
                <a:highlight>
                  <a:srgbClr val="FFFFFF"/>
                </a:highlight>
              </a:rPr>
              <a:t>.</a:t>
            </a:r>
            <a:endParaRPr sz="1050">
              <a:solidFill>
                <a:srgbClr val="202122"/>
              </a:solidFill>
              <a:highlight>
                <a:srgbClr val="FFFFFF"/>
              </a:highlight>
            </a:endParaRPr>
          </a:p>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None/>
            </a:pPr>
            <a:r>
              <a:rPr b="1" lang="en" sz="1050">
                <a:solidFill>
                  <a:srgbClr val="202122"/>
                </a:solidFill>
                <a:highlight>
                  <a:srgbClr val="FFFFFF"/>
                </a:highlight>
              </a:rPr>
              <a:t>Dropbox</a:t>
            </a:r>
            <a:r>
              <a:rPr lang="en" sz="1050">
                <a:solidFill>
                  <a:srgbClr val="202122"/>
                </a:solidFill>
                <a:highlight>
                  <a:srgbClr val="FFFFFF"/>
                </a:highlight>
              </a:rPr>
              <a:t> is a </a:t>
            </a:r>
            <a:r>
              <a:rPr lang="en" sz="1050">
                <a:solidFill>
                  <a:srgbClr val="0645AD"/>
                </a:solidFill>
                <a:highlight>
                  <a:srgbClr val="FFFFFF"/>
                </a:highlight>
                <a:uFill>
                  <a:noFill/>
                </a:uFill>
                <a:hlinkClick r:id="rId15">
                  <a:extLst>
                    <a:ext uri="{A12FA001-AC4F-418D-AE19-62706E023703}">
                      <ahyp:hlinkClr val="tx"/>
                    </a:ext>
                  </a:extLst>
                </a:hlinkClick>
              </a:rPr>
              <a:t>file hosting service</a:t>
            </a:r>
            <a:r>
              <a:rPr lang="en" sz="1050">
                <a:solidFill>
                  <a:srgbClr val="202122"/>
                </a:solidFill>
                <a:highlight>
                  <a:srgbClr val="FFFFFF"/>
                </a:highlight>
              </a:rPr>
              <a:t> operated by the American company </a:t>
            </a:r>
            <a:r>
              <a:rPr b="1" lang="en" sz="1050">
                <a:solidFill>
                  <a:srgbClr val="202122"/>
                </a:solidFill>
                <a:highlight>
                  <a:srgbClr val="FFFFFF"/>
                </a:highlight>
              </a:rPr>
              <a:t>Dropbox, Inc</a:t>
            </a:r>
            <a:endParaRPr b="1" sz="1050">
              <a:solidFill>
                <a:srgbClr val="202122"/>
              </a:solidFill>
              <a:highlight>
                <a:srgbClr val="FFFFFF"/>
              </a:highlight>
            </a:endParaRPr>
          </a:p>
          <a:p>
            <a:pPr indent="0" lvl="0" marL="0" rtl="0" algn="l">
              <a:spcBef>
                <a:spcPts val="0"/>
              </a:spcBef>
              <a:spcAft>
                <a:spcPts val="0"/>
              </a:spcAft>
              <a:buNone/>
            </a:pPr>
            <a:r>
              <a:t/>
            </a:r>
            <a:endParaRPr b="1" sz="1050">
              <a:solidFill>
                <a:srgbClr val="202122"/>
              </a:solidFill>
              <a:highlight>
                <a:srgbClr val="FFFFFF"/>
              </a:highlight>
            </a:endParaRPr>
          </a:p>
          <a:p>
            <a:pPr indent="0" lvl="0" marL="0" rtl="0" algn="l">
              <a:spcBef>
                <a:spcPts val="0"/>
              </a:spcBef>
              <a:spcAft>
                <a:spcPts val="0"/>
              </a:spcAft>
              <a:buNone/>
            </a:pPr>
            <a:r>
              <a:rPr b="1" lang="en" sz="1050">
                <a:solidFill>
                  <a:srgbClr val="202122"/>
                </a:solidFill>
                <a:highlight>
                  <a:srgbClr val="FFFFFF"/>
                </a:highlight>
              </a:rPr>
              <a:t>MySQL</a:t>
            </a:r>
            <a:r>
              <a:rPr lang="en" sz="1050">
                <a:solidFill>
                  <a:srgbClr val="202122"/>
                </a:solidFill>
                <a:highlight>
                  <a:srgbClr val="FFFFFF"/>
                </a:highlight>
              </a:rPr>
              <a:t> (</a:t>
            </a:r>
            <a:r>
              <a:rPr lang="en" sz="1050" u="sng">
                <a:solidFill>
                  <a:srgbClr val="0645AD"/>
                </a:solidFill>
                <a:highlight>
                  <a:srgbClr val="FFFFFF"/>
                </a:highlight>
                <a:hlinkClick r:id="rId16">
                  <a:extLst>
                    <a:ext uri="{A12FA001-AC4F-418D-AE19-62706E023703}">
                      <ahyp:hlinkClr val="tx"/>
                    </a:ext>
                  </a:extLst>
                </a:hlinkClick>
              </a:rPr>
              <a:t>/ˌmaɪˌɛsˌkjuːˈɛl/</a:t>
            </a:r>
            <a:r>
              <a:rPr lang="en" sz="1050">
                <a:solidFill>
                  <a:srgbClr val="202122"/>
                </a:solidFill>
                <a:highlight>
                  <a:srgbClr val="FFFFFF"/>
                </a:highlight>
              </a:rPr>
              <a:t>)</a:t>
            </a:r>
            <a:r>
              <a:rPr baseline="30000" lang="en" sz="1400">
                <a:solidFill>
                  <a:srgbClr val="0645AD"/>
                </a:solidFill>
                <a:highlight>
                  <a:srgbClr val="FFFFFF"/>
                </a:highlight>
                <a:uFill>
                  <a:noFill/>
                </a:uFill>
                <a:hlinkClick r:id="rId17">
                  <a:extLst>
                    <a:ext uri="{A12FA001-AC4F-418D-AE19-62706E023703}">
                      <ahyp:hlinkClr val="tx"/>
                    </a:ext>
                  </a:extLst>
                </a:hlinkClick>
              </a:rPr>
              <a:t>[5]</a:t>
            </a:r>
            <a:r>
              <a:rPr lang="en" sz="1050">
                <a:solidFill>
                  <a:srgbClr val="202122"/>
                </a:solidFill>
                <a:highlight>
                  <a:srgbClr val="FFFFFF"/>
                </a:highlight>
              </a:rPr>
              <a:t> is an </a:t>
            </a:r>
            <a:r>
              <a:rPr lang="en" sz="1050">
                <a:solidFill>
                  <a:srgbClr val="0645AD"/>
                </a:solidFill>
                <a:highlight>
                  <a:srgbClr val="FFFFFF"/>
                </a:highlight>
                <a:uFill>
                  <a:noFill/>
                </a:uFill>
                <a:hlinkClick r:id="rId18">
                  <a:extLst>
                    <a:ext uri="{A12FA001-AC4F-418D-AE19-62706E023703}">
                      <ahyp:hlinkClr val="tx"/>
                    </a:ext>
                  </a:extLst>
                </a:hlinkClick>
              </a:rPr>
              <a:t>open-source</a:t>
            </a:r>
            <a:r>
              <a:rPr lang="en" sz="1050">
                <a:solidFill>
                  <a:srgbClr val="202122"/>
                </a:solidFill>
                <a:highlight>
                  <a:srgbClr val="FFFFFF"/>
                </a:highlight>
              </a:rPr>
              <a:t> </a:t>
            </a:r>
            <a:r>
              <a:rPr lang="en" sz="1050">
                <a:solidFill>
                  <a:srgbClr val="0645AD"/>
                </a:solidFill>
                <a:highlight>
                  <a:srgbClr val="FFFFFF"/>
                </a:highlight>
                <a:uFill>
                  <a:noFill/>
                </a:uFill>
                <a:hlinkClick r:id="rId19">
                  <a:extLst>
                    <a:ext uri="{A12FA001-AC4F-418D-AE19-62706E023703}">
                      <ahyp:hlinkClr val="tx"/>
                    </a:ext>
                  </a:extLst>
                </a:hlinkClick>
              </a:rPr>
              <a:t>relational database management system</a:t>
            </a:r>
            <a:r>
              <a:rPr lang="en" sz="1050">
                <a:solidFill>
                  <a:srgbClr val="202122"/>
                </a:solidFill>
                <a:highlight>
                  <a:srgbClr val="FFFFFF"/>
                </a:highlight>
              </a:rPr>
              <a:t> (RDBMS).</a:t>
            </a:r>
            <a:r>
              <a:rPr baseline="30000" lang="en" sz="1400">
                <a:solidFill>
                  <a:srgbClr val="0645AD"/>
                </a:solidFill>
                <a:highlight>
                  <a:srgbClr val="FFFFFF"/>
                </a:highlight>
                <a:uFill>
                  <a:noFill/>
                </a:uFill>
                <a:hlinkClick r:id="rId20">
                  <a:extLst>
                    <a:ext uri="{A12FA001-AC4F-418D-AE19-62706E023703}">
                      <ahyp:hlinkClr val="tx"/>
                    </a:ext>
                  </a:extLst>
                </a:hlinkClick>
              </a:rPr>
              <a:t>[5]</a:t>
            </a:r>
            <a:r>
              <a:rPr baseline="30000" lang="en" sz="1400">
                <a:solidFill>
                  <a:srgbClr val="0645AD"/>
                </a:solidFill>
                <a:highlight>
                  <a:srgbClr val="FFFFFF"/>
                </a:highlight>
                <a:uFill>
                  <a:noFill/>
                </a:uFill>
                <a:hlinkClick r:id="rId21">
                  <a:extLst>
                    <a:ext uri="{A12FA001-AC4F-418D-AE19-62706E023703}">
                      <ahyp:hlinkClr val="tx"/>
                    </a:ext>
                  </a:extLst>
                </a:hlinkClick>
              </a:rPr>
              <a:t>[6]</a:t>
            </a:r>
            <a:r>
              <a:rPr lang="en" sz="1050">
                <a:solidFill>
                  <a:srgbClr val="202122"/>
                </a:solidFill>
                <a:highlight>
                  <a:srgbClr val="FFFFFF"/>
                </a:highlight>
              </a:rPr>
              <a:t> Its name is a combination of "My", the name of co-founder </a:t>
            </a:r>
            <a:r>
              <a:rPr lang="en" sz="1050">
                <a:solidFill>
                  <a:srgbClr val="0645AD"/>
                </a:solidFill>
                <a:highlight>
                  <a:srgbClr val="FFFFFF"/>
                </a:highlight>
                <a:uFill>
                  <a:noFill/>
                </a:uFill>
                <a:hlinkClick r:id="rId22">
                  <a:extLst>
                    <a:ext uri="{A12FA001-AC4F-418D-AE19-62706E023703}">
                      <ahyp:hlinkClr val="tx"/>
                    </a:ext>
                  </a:extLst>
                </a:hlinkClick>
              </a:rPr>
              <a:t>Michael Widenius</a:t>
            </a:r>
            <a:r>
              <a:rPr lang="en" sz="1050">
                <a:solidFill>
                  <a:srgbClr val="202122"/>
                </a:solidFill>
                <a:highlight>
                  <a:srgbClr val="FFFFFF"/>
                </a:highlight>
              </a:rPr>
              <a:t>'s daughter,</a:t>
            </a:r>
            <a:r>
              <a:rPr baseline="30000" lang="en" sz="1400">
                <a:solidFill>
                  <a:srgbClr val="0645AD"/>
                </a:solidFill>
                <a:highlight>
                  <a:srgbClr val="FFFFFF"/>
                </a:highlight>
                <a:uFill>
                  <a:noFill/>
                </a:uFill>
                <a:hlinkClick r:id="rId23">
                  <a:extLst>
                    <a:ext uri="{A12FA001-AC4F-418D-AE19-62706E023703}">
                      <ahyp:hlinkClr val="tx"/>
                    </a:ext>
                  </a:extLst>
                </a:hlinkClick>
              </a:rPr>
              <a:t>[7]</a:t>
            </a:r>
            <a:r>
              <a:rPr lang="en" sz="1050">
                <a:solidFill>
                  <a:srgbClr val="202122"/>
                </a:solidFill>
                <a:highlight>
                  <a:srgbClr val="FFFFFF"/>
                </a:highlight>
              </a:rPr>
              <a:t> and "</a:t>
            </a:r>
            <a:r>
              <a:rPr lang="en" sz="1050">
                <a:solidFill>
                  <a:srgbClr val="0645AD"/>
                </a:solidFill>
                <a:highlight>
                  <a:srgbClr val="FFFFFF"/>
                </a:highlight>
                <a:uFill>
                  <a:noFill/>
                </a:uFill>
                <a:hlinkClick r:id="rId24">
                  <a:extLst>
                    <a:ext uri="{A12FA001-AC4F-418D-AE19-62706E023703}">
                      <ahyp:hlinkClr val="tx"/>
                    </a:ext>
                  </a:extLst>
                </a:hlinkClick>
              </a:rPr>
              <a:t>SQL</a:t>
            </a:r>
            <a:r>
              <a:rPr lang="en" sz="1050">
                <a:solidFill>
                  <a:srgbClr val="202122"/>
                </a:solidFill>
                <a:highlight>
                  <a:srgbClr val="FFFFFF"/>
                </a:highlight>
              </a:rPr>
              <a:t>", the abbreviation for </a:t>
            </a:r>
            <a:r>
              <a:rPr lang="en" sz="1050">
                <a:solidFill>
                  <a:srgbClr val="0645AD"/>
                </a:solidFill>
                <a:highlight>
                  <a:srgbClr val="FFFFFF"/>
                </a:highlight>
                <a:uFill>
                  <a:noFill/>
                </a:uFill>
                <a:hlinkClick r:id="rId25">
                  <a:extLst>
                    <a:ext uri="{A12FA001-AC4F-418D-AE19-62706E023703}">
                      <ahyp:hlinkClr val="tx"/>
                    </a:ext>
                  </a:extLst>
                </a:hlinkClick>
              </a:rPr>
              <a:t>Structured Query Language</a:t>
            </a:r>
            <a:r>
              <a:rPr lang="en" sz="1050">
                <a:solidFill>
                  <a:srgbClr val="202122"/>
                </a:solidFill>
                <a:highlight>
                  <a:srgbClr val="FFFFFF"/>
                </a:highlight>
              </a:rPr>
              <a:t>.</a:t>
            </a:r>
            <a:endParaRPr b="1" sz="1050">
              <a:solidFill>
                <a:srgbClr val="202122"/>
              </a:solidFill>
              <a:highlight>
                <a:srgbClr val="FFFFFF"/>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04d9a26de4_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04d9a26de4_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Ismael</a:t>
            </a:r>
            <a:endParaRPr>
              <a:solidFill>
                <a:schemeClr val="dk1"/>
              </a:solidFill>
            </a:endParaRPr>
          </a:p>
          <a:p>
            <a:pPr indent="-317500" lvl="1" marL="914400" rtl="0" algn="l">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Instead of six forms, only two forms are required </a:t>
            </a:r>
            <a:endParaRPr sz="1400">
              <a:solidFill>
                <a:srgbClr val="434343"/>
              </a:solidFill>
              <a:latin typeface="Roboto"/>
              <a:ea typeface="Roboto"/>
              <a:cs typeface="Roboto"/>
              <a:sym typeface="Roboto"/>
            </a:endParaRPr>
          </a:p>
          <a:p>
            <a:pPr indent="-317500" lvl="1" marL="914400" rtl="0" algn="l">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Everything will go through Adobe-Sign</a:t>
            </a:r>
            <a:endParaRPr sz="1400">
              <a:solidFill>
                <a:srgbClr val="434343"/>
              </a:solidFill>
              <a:latin typeface="Roboto"/>
              <a:ea typeface="Roboto"/>
              <a:cs typeface="Roboto"/>
              <a:sym typeface="Roboto"/>
            </a:endParaRPr>
          </a:p>
          <a:p>
            <a:pPr indent="-342900" lvl="1" marL="914400" rtl="0" algn="l">
              <a:lnSpc>
                <a:spcPct val="115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Add additional approvers to the form</a:t>
            </a:r>
            <a:endParaRPr sz="1800">
              <a:solidFill>
                <a:srgbClr val="434343"/>
              </a:solidFill>
              <a:latin typeface="Roboto"/>
              <a:ea typeface="Roboto"/>
              <a:cs typeface="Roboto"/>
              <a:sym typeface="Roboto"/>
            </a:endParaRPr>
          </a:p>
          <a:p>
            <a:pPr indent="-317500" lvl="2" marL="1371600" rtl="0" algn="l">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Needed signatures</a:t>
            </a:r>
            <a:endParaRPr sz="1400">
              <a:solidFill>
                <a:srgbClr val="434343"/>
              </a:solidFill>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033083fcff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033083fcff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Joshua</a:t>
            </a:r>
            <a:endParaRPr/>
          </a:p>
          <a:p>
            <a:pPr indent="-298450" lvl="0" marL="457200" rtl="0" algn="l">
              <a:spcBef>
                <a:spcPts val="0"/>
              </a:spcBef>
              <a:spcAft>
                <a:spcPts val="0"/>
              </a:spcAft>
              <a:buSzPts val="1100"/>
              <a:buAutoNum type="arabicPeriod"/>
            </a:pPr>
            <a:r>
              <a:rPr lang="en"/>
              <a:t>Communication with Sponsor</a:t>
            </a:r>
            <a:endParaRPr/>
          </a:p>
          <a:p>
            <a:pPr indent="-298450" lvl="0" marL="457200" rtl="0" algn="l">
              <a:spcBef>
                <a:spcPts val="0"/>
              </a:spcBef>
              <a:spcAft>
                <a:spcPts val="0"/>
              </a:spcAft>
              <a:buSzPts val="1100"/>
              <a:buAutoNum type="arabicPeriod"/>
            </a:pPr>
            <a:r>
              <a:rPr lang="en"/>
              <a:t>L</a:t>
            </a:r>
            <a:r>
              <a:rPr lang="en"/>
              <a:t>earn new tech (spring angular)</a:t>
            </a:r>
            <a:endParaRPr/>
          </a:p>
          <a:p>
            <a:pPr indent="-298450" lvl="0" marL="457200" rtl="0" algn="l">
              <a:spcBef>
                <a:spcPts val="0"/>
              </a:spcBef>
              <a:spcAft>
                <a:spcPts val="0"/>
              </a:spcAft>
              <a:buSzPts val="1100"/>
              <a:buAutoNum type="arabicPeriod"/>
            </a:pPr>
            <a:r>
              <a:rPr lang="en"/>
              <a:t>Technical problems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033083fcff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033083fcff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033083fcff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033083fcff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04d9a26de4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04d9a26de4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t>
            </a:r>
            <a:r>
              <a:rPr lang="en"/>
              <a:t>abio</a:t>
            </a:r>
            <a:endParaRPr/>
          </a:p>
          <a:p>
            <a:pPr indent="0" lvl="0" marL="0" rtl="0" algn="l">
              <a:spcBef>
                <a:spcPts val="0"/>
              </a:spcBef>
              <a:spcAft>
                <a:spcPts val="0"/>
              </a:spcAft>
              <a:buNone/>
            </a:pPr>
            <a:r>
              <a:rPr lang="en"/>
              <a:t>Summary and accomplishments completed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033083fcff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033083fcff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fabio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02e5187d8e_1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02e5187d8e_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33083fcff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033083fcff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team is working on two different projects(make it stand out) highlight we are doing two projects.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33083fcff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33083fcff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c02e234c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c02e234c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fbf754361b_7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fbf754361b_7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33083fcff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033083fcff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04d9a26de4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04d9a26de4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4d9a26de4_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04d9a26de4_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1.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34.png"/><Relationship Id="rId5"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217950" y="2643175"/>
            <a:ext cx="7100100" cy="13455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120">
                <a:solidFill>
                  <a:schemeClr val="dk2"/>
                </a:solidFill>
              </a:rPr>
              <a:t>Azure Cloud Database Migration &amp; LACPD New Hire Enrollment Process Web Application</a:t>
            </a:r>
            <a:endParaRPr sz="2120">
              <a:solidFill>
                <a:schemeClr val="dk2"/>
              </a:solidFill>
            </a:endParaRPr>
          </a:p>
        </p:txBody>
      </p:sp>
      <p:sp>
        <p:nvSpPr>
          <p:cNvPr id="129" name="Google Shape;129;p13"/>
          <p:cNvSpPr txBox="1"/>
          <p:nvPr>
            <p:ph idx="1" type="subTitle"/>
          </p:nvPr>
        </p:nvSpPr>
        <p:spPr>
          <a:xfrm>
            <a:off x="3216450" y="3824941"/>
            <a:ext cx="5604000" cy="1080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Team Members: Ryan Lee, Ismael Valenzuela, Joshua Perez, Norberto Rosales, Fabio Quintana, Simon Mai, Albert Chen,  Shahram Mehri Kalantari, Wilfredo Paz, Michael Loria</a:t>
            </a:r>
            <a:endParaRPr>
              <a:solidFill>
                <a:schemeClr val="dk2"/>
              </a:solidFill>
            </a:endParaRPr>
          </a:p>
        </p:txBody>
      </p:sp>
      <p:pic>
        <p:nvPicPr>
          <p:cNvPr id="130" name="Google Shape;130;p13"/>
          <p:cNvPicPr preferRelativeResize="0"/>
          <p:nvPr/>
        </p:nvPicPr>
        <p:blipFill>
          <a:blip r:embed="rId3">
            <a:alphaModFix/>
          </a:blip>
          <a:stretch>
            <a:fillRect/>
          </a:stretch>
        </p:blipFill>
        <p:spPr>
          <a:xfrm>
            <a:off x="365850" y="1186050"/>
            <a:ext cx="5990074" cy="1552975"/>
          </a:xfrm>
          <a:prstGeom prst="rect">
            <a:avLst/>
          </a:prstGeom>
          <a:noFill/>
          <a:ln>
            <a:noFill/>
          </a:ln>
        </p:spPr>
      </p:pic>
      <p:pic>
        <p:nvPicPr>
          <p:cNvPr id="131" name="Google Shape;131;p13"/>
          <p:cNvPicPr preferRelativeResize="0"/>
          <p:nvPr/>
        </p:nvPicPr>
        <p:blipFill>
          <a:blip r:embed="rId4">
            <a:alphaModFix/>
          </a:blip>
          <a:stretch>
            <a:fillRect/>
          </a:stretch>
        </p:blipFill>
        <p:spPr>
          <a:xfrm>
            <a:off x="6505300" y="1186050"/>
            <a:ext cx="1887276" cy="1887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2"/>
          <p:cNvSpPr txBox="1"/>
          <p:nvPr>
            <p:ph type="title"/>
          </p:nvPr>
        </p:nvSpPr>
        <p:spPr>
          <a:xfrm>
            <a:off x="819150" y="4322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Project Requirements (Power Apps)</a:t>
            </a:r>
            <a:endParaRPr>
              <a:solidFill>
                <a:schemeClr val="dk2"/>
              </a:solidFill>
            </a:endParaRPr>
          </a:p>
        </p:txBody>
      </p:sp>
      <p:sp>
        <p:nvSpPr>
          <p:cNvPr id="206" name="Google Shape;206;p22"/>
          <p:cNvSpPr txBox="1"/>
          <p:nvPr>
            <p:ph idx="1" type="body"/>
          </p:nvPr>
        </p:nvSpPr>
        <p:spPr>
          <a:xfrm>
            <a:off x="819150" y="1243450"/>
            <a:ext cx="7505700" cy="31608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Database migration for both PowerApps</a:t>
            </a:r>
            <a:endParaRPr/>
          </a:p>
          <a:p>
            <a:pPr indent="-311150" lvl="0" marL="457200" rtl="0" algn="l">
              <a:spcBef>
                <a:spcPts val="0"/>
              </a:spcBef>
              <a:spcAft>
                <a:spcPts val="0"/>
              </a:spcAft>
              <a:buSzPts val="1300"/>
              <a:buChar char="●"/>
            </a:pPr>
            <a:r>
              <a:rPr lang="en">
                <a:solidFill>
                  <a:srgbClr val="434343"/>
                </a:solidFill>
              </a:rPr>
              <a:t>Migrate Sharepoint lists over to Azure SQL database.</a:t>
            </a:r>
            <a:endParaRPr>
              <a:solidFill>
                <a:srgbClr val="434343"/>
              </a:solidFill>
            </a:endParaRPr>
          </a:p>
          <a:p>
            <a:pPr indent="-311150" lvl="0" marL="457200" rtl="0" algn="l">
              <a:spcBef>
                <a:spcPts val="0"/>
              </a:spcBef>
              <a:spcAft>
                <a:spcPts val="0"/>
              </a:spcAft>
              <a:buClr>
                <a:srgbClr val="434343"/>
              </a:buClr>
              <a:buSzPts val="1300"/>
              <a:buChar char="●"/>
            </a:pPr>
            <a:r>
              <a:rPr lang="en">
                <a:solidFill>
                  <a:srgbClr val="434343"/>
                </a:solidFill>
              </a:rPr>
              <a:t>Using Azure Cloud Services will open a host of new tooling for developers</a:t>
            </a:r>
            <a:endParaRPr>
              <a:solidFill>
                <a:srgbClr val="434343"/>
              </a:solidFill>
            </a:endParaRPr>
          </a:p>
          <a:p>
            <a:pPr indent="-311150" lvl="0" marL="457200" rtl="0" algn="l">
              <a:spcBef>
                <a:spcPts val="0"/>
              </a:spcBef>
              <a:spcAft>
                <a:spcPts val="0"/>
              </a:spcAft>
              <a:buClr>
                <a:srgbClr val="434343"/>
              </a:buClr>
              <a:buSzPts val="1300"/>
              <a:buChar char="●"/>
            </a:pPr>
            <a:r>
              <a:rPr lang="en">
                <a:solidFill>
                  <a:srgbClr val="434343"/>
                </a:solidFill>
              </a:rPr>
              <a:t>Microsoft recommends using Azure Cloud Services with PowerApps for rapid and reliable development</a:t>
            </a:r>
            <a:endParaRPr>
              <a:solidFill>
                <a:srgbClr val="434343"/>
              </a:solidFill>
            </a:endParaRPr>
          </a:p>
          <a:p>
            <a:pPr indent="-311150" lvl="0" marL="457200" rtl="0" algn="l">
              <a:spcBef>
                <a:spcPts val="0"/>
              </a:spcBef>
              <a:spcAft>
                <a:spcPts val="0"/>
              </a:spcAft>
              <a:buClr>
                <a:srgbClr val="434343"/>
              </a:buClr>
              <a:buSzPts val="1300"/>
              <a:buChar char="●"/>
            </a:pPr>
            <a:r>
              <a:rPr lang="en">
                <a:solidFill>
                  <a:srgbClr val="434343"/>
                </a:solidFill>
              </a:rPr>
              <a:t>Increase data reliability and availability</a:t>
            </a:r>
            <a:endParaRPr>
              <a:solidFill>
                <a:srgbClr val="434343"/>
              </a:solidFill>
            </a:endParaRPr>
          </a:p>
          <a:p>
            <a:pPr indent="0" lvl="0" marL="0" rtl="0" algn="l">
              <a:spcBef>
                <a:spcPts val="1200"/>
              </a:spcBef>
              <a:spcAft>
                <a:spcPts val="1200"/>
              </a:spcAft>
              <a:buNone/>
            </a:pPr>
            <a:r>
              <a:t/>
            </a:r>
            <a:endParaRPr>
              <a:solidFill>
                <a:srgbClr val="434343"/>
              </a:solidFill>
            </a:endParaRPr>
          </a:p>
        </p:txBody>
      </p:sp>
      <p:pic>
        <p:nvPicPr>
          <p:cNvPr id="207" name="Google Shape;207;p22"/>
          <p:cNvPicPr preferRelativeResize="0"/>
          <p:nvPr/>
        </p:nvPicPr>
        <p:blipFill>
          <a:blip r:embed="rId3">
            <a:alphaModFix/>
          </a:blip>
          <a:stretch>
            <a:fillRect/>
          </a:stretch>
        </p:blipFill>
        <p:spPr>
          <a:xfrm>
            <a:off x="4400575" y="2331275"/>
            <a:ext cx="4067350" cy="2480100"/>
          </a:xfrm>
          <a:prstGeom prst="rect">
            <a:avLst/>
          </a:prstGeom>
          <a:noFill/>
          <a:ln>
            <a:noFill/>
          </a:ln>
        </p:spPr>
      </p:pic>
      <p:sp>
        <p:nvSpPr>
          <p:cNvPr id="208" name="Google Shape;208;p22"/>
          <p:cNvSpPr txBox="1"/>
          <p:nvPr/>
        </p:nvSpPr>
        <p:spPr>
          <a:xfrm>
            <a:off x="7878225" y="238500"/>
            <a:ext cx="101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Wilfredo</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rgbClr val="2A3990"/>
                </a:solidFill>
                <a:latin typeface="Roboto"/>
                <a:ea typeface="Roboto"/>
                <a:cs typeface="Roboto"/>
                <a:sym typeface="Roboto"/>
              </a:rPr>
              <a:t>Get access to Power App LACPD Dev Environment:</a:t>
            </a:r>
            <a:endParaRPr sz="1800"/>
          </a:p>
        </p:txBody>
      </p:sp>
      <p:sp>
        <p:nvSpPr>
          <p:cNvPr id="214" name="Google Shape;214;p2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FF0000"/>
                </a:solidFill>
                <a:latin typeface="Roboto"/>
                <a:ea typeface="Roboto"/>
                <a:cs typeface="Roboto"/>
                <a:sym typeface="Roboto"/>
              </a:rPr>
              <a:t>Requirements:</a:t>
            </a:r>
            <a:endParaRPr sz="1400">
              <a:solidFill>
                <a:srgbClr val="FF0000"/>
              </a:solidFill>
              <a:latin typeface="Roboto"/>
              <a:ea typeface="Roboto"/>
              <a:cs typeface="Roboto"/>
              <a:sym typeface="Roboto"/>
            </a:endParaRPr>
          </a:p>
          <a:p>
            <a:pPr indent="0" lvl="0" marL="0" rtl="0" algn="l">
              <a:spcBef>
                <a:spcPts val="1200"/>
              </a:spcBef>
              <a:spcAft>
                <a:spcPts val="0"/>
              </a:spcAft>
              <a:buNone/>
            </a:pPr>
            <a:r>
              <a:rPr lang="en" sz="1400">
                <a:solidFill>
                  <a:srgbClr val="434343"/>
                </a:solidFill>
                <a:latin typeface="Roboto"/>
                <a:ea typeface="Roboto"/>
                <a:cs typeface="Roboto"/>
                <a:sym typeface="Roboto"/>
              </a:rPr>
              <a:t>	. </a:t>
            </a:r>
            <a:r>
              <a:rPr lang="en" sz="1200">
                <a:solidFill>
                  <a:srgbClr val="000000"/>
                </a:solidFill>
                <a:latin typeface="Roboto"/>
                <a:ea typeface="Roboto"/>
                <a:cs typeface="Roboto"/>
                <a:sym typeface="Roboto"/>
              </a:rPr>
              <a:t>One student has access</a:t>
            </a:r>
            <a:endParaRPr sz="1200">
              <a:solidFill>
                <a:srgbClr val="000000"/>
              </a:solidFill>
              <a:latin typeface="Roboto"/>
              <a:ea typeface="Roboto"/>
              <a:cs typeface="Roboto"/>
              <a:sym typeface="Roboto"/>
            </a:endParaRPr>
          </a:p>
          <a:p>
            <a:pPr indent="0" lvl="0" marL="0" rtl="0" algn="l">
              <a:spcBef>
                <a:spcPts val="1200"/>
              </a:spcBef>
              <a:spcAft>
                <a:spcPts val="0"/>
              </a:spcAft>
              <a:buNone/>
            </a:pPr>
            <a:r>
              <a:rPr lang="en" sz="1200">
                <a:solidFill>
                  <a:srgbClr val="000000"/>
                </a:solidFill>
                <a:latin typeface="Roboto"/>
                <a:ea typeface="Roboto"/>
                <a:cs typeface="Roboto"/>
                <a:sym typeface="Roboto"/>
              </a:rPr>
              <a:t>		 to power app Dev.</a:t>
            </a:r>
            <a:r>
              <a:rPr lang="en" sz="1200">
                <a:solidFill>
                  <a:srgbClr val="434343"/>
                </a:solidFill>
                <a:latin typeface="Roboto"/>
                <a:ea typeface="Roboto"/>
                <a:cs typeface="Roboto"/>
                <a:sym typeface="Roboto"/>
              </a:rPr>
              <a:t> </a:t>
            </a:r>
            <a:endParaRPr sz="1200">
              <a:solidFill>
                <a:srgbClr val="434343"/>
              </a:solidFill>
              <a:latin typeface="Roboto"/>
              <a:ea typeface="Roboto"/>
              <a:cs typeface="Roboto"/>
              <a:sym typeface="Roboto"/>
            </a:endParaRPr>
          </a:p>
          <a:p>
            <a:pPr indent="0" lvl="0" marL="0" rtl="0" algn="l">
              <a:spcBef>
                <a:spcPts val="1200"/>
              </a:spcBef>
              <a:spcAft>
                <a:spcPts val="0"/>
              </a:spcAft>
              <a:buNone/>
            </a:pPr>
            <a:r>
              <a:rPr lang="en" sz="1400">
                <a:solidFill>
                  <a:srgbClr val="434343"/>
                </a:solidFill>
                <a:latin typeface="Roboto"/>
                <a:ea typeface="Roboto"/>
                <a:cs typeface="Roboto"/>
                <a:sym typeface="Roboto"/>
              </a:rPr>
              <a:t>	. </a:t>
            </a:r>
            <a:r>
              <a:rPr lang="en" sz="1400">
                <a:solidFill>
                  <a:srgbClr val="000000"/>
                </a:solidFill>
                <a:latin typeface="Roboto"/>
                <a:ea typeface="Roboto"/>
                <a:cs typeface="Roboto"/>
                <a:sym typeface="Roboto"/>
              </a:rPr>
              <a:t>Sharepoint list link</a:t>
            </a:r>
            <a:endParaRPr sz="1400">
              <a:solidFill>
                <a:srgbClr val="000000"/>
              </a:solidFill>
              <a:latin typeface="Roboto"/>
              <a:ea typeface="Roboto"/>
              <a:cs typeface="Roboto"/>
              <a:sym typeface="Roboto"/>
            </a:endParaRPr>
          </a:p>
          <a:p>
            <a:pPr indent="0" lvl="0" marL="0" rtl="0" algn="l">
              <a:spcBef>
                <a:spcPts val="1200"/>
              </a:spcBef>
              <a:spcAft>
                <a:spcPts val="1200"/>
              </a:spcAft>
              <a:buNone/>
            </a:pPr>
            <a:r>
              <a:rPr lang="en" sz="1400">
                <a:solidFill>
                  <a:srgbClr val="000000"/>
                </a:solidFill>
                <a:latin typeface="Roboto"/>
                <a:ea typeface="Roboto"/>
                <a:cs typeface="Roboto"/>
                <a:sym typeface="Roboto"/>
              </a:rPr>
              <a:t>		to create Data.</a:t>
            </a:r>
            <a:endParaRPr sz="1400">
              <a:solidFill>
                <a:srgbClr val="000000"/>
              </a:solidFill>
              <a:latin typeface="Roboto"/>
              <a:ea typeface="Roboto"/>
              <a:cs typeface="Roboto"/>
              <a:sym typeface="Roboto"/>
            </a:endParaRPr>
          </a:p>
        </p:txBody>
      </p:sp>
      <p:sp>
        <p:nvSpPr>
          <p:cNvPr id="215" name="Google Shape;215;p23"/>
          <p:cNvSpPr txBox="1"/>
          <p:nvPr/>
        </p:nvSpPr>
        <p:spPr>
          <a:xfrm>
            <a:off x="7182050" y="195900"/>
            <a:ext cx="1748400" cy="276900"/>
          </a:xfrm>
          <a:prstGeom prst="rect">
            <a:avLst/>
          </a:prstGeom>
          <a:noFill/>
          <a:ln>
            <a:noFill/>
          </a:ln>
        </p:spPr>
        <p:txBody>
          <a:bodyPr anchorCtr="0" anchor="t" bIns="91425" lIns="91425" spcFirstLastPara="1" rIns="91425" wrap="square" tIns="91425">
            <a:spAutoFit/>
          </a:bodyPr>
          <a:lstStyle/>
          <a:p>
            <a:pPr indent="457200" lvl="0" marL="0" rtl="0" algn="r">
              <a:spcBef>
                <a:spcPts val="0"/>
              </a:spcBef>
              <a:spcAft>
                <a:spcPts val="0"/>
              </a:spcAft>
              <a:buNone/>
            </a:pPr>
            <a:r>
              <a:rPr lang="en" sz="600">
                <a:latin typeface="Calibri"/>
                <a:ea typeface="Calibri"/>
                <a:cs typeface="Calibri"/>
                <a:sym typeface="Calibri"/>
              </a:rPr>
              <a:t>Shahram Mehri Kalantari</a:t>
            </a:r>
            <a:endParaRPr sz="600">
              <a:latin typeface="Calibri"/>
              <a:ea typeface="Calibri"/>
              <a:cs typeface="Calibri"/>
              <a:sym typeface="Calibri"/>
            </a:endParaRPr>
          </a:p>
        </p:txBody>
      </p:sp>
      <p:pic>
        <p:nvPicPr>
          <p:cNvPr id="216" name="Google Shape;216;p23"/>
          <p:cNvPicPr preferRelativeResize="0"/>
          <p:nvPr/>
        </p:nvPicPr>
        <p:blipFill>
          <a:blip r:embed="rId3">
            <a:alphaModFix/>
          </a:blip>
          <a:stretch>
            <a:fillRect/>
          </a:stretch>
        </p:blipFill>
        <p:spPr>
          <a:xfrm>
            <a:off x="6384324" y="575074"/>
            <a:ext cx="2040525" cy="1313375"/>
          </a:xfrm>
          <a:prstGeom prst="rect">
            <a:avLst/>
          </a:prstGeom>
          <a:noFill/>
          <a:ln>
            <a:noFill/>
          </a:ln>
        </p:spPr>
      </p:pic>
      <p:pic>
        <p:nvPicPr>
          <p:cNvPr id="217" name="Google Shape;217;p23"/>
          <p:cNvPicPr preferRelativeResize="0"/>
          <p:nvPr/>
        </p:nvPicPr>
        <p:blipFill>
          <a:blip r:embed="rId4">
            <a:alphaModFix/>
          </a:blip>
          <a:stretch>
            <a:fillRect/>
          </a:stretch>
        </p:blipFill>
        <p:spPr>
          <a:xfrm>
            <a:off x="3622390" y="1946325"/>
            <a:ext cx="5074335" cy="2686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4"/>
          <p:cNvSpPr txBox="1"/>
          <p:nvPr>
            <p:ph type="title"/>
          </p:nvPr>
        </p:nvSpPr>
        <p:spPr>
          <a:xfrm>
            <a:off x="819150" y="4728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rgbClr val="2A3990"/>
                </a:solidFill>
                <a:latin typeface="Roboto"/>
                <a:ea typeface="Roboto"/>
                <a:cs typeface="Roboto"/>
                <a:sym typeface="Roboto"/>
              </a:rPr>
              <a:t>Get access to Power App LACPD Dev Environment:</a:t>
            </a:r>
            <a:endParaRPr sz="2400"/>
          </a:p>
        </p:txBody>
      </p:sp>
      <p:sp>
        <p:nvSpPr>
          <p:cNvPr id="223" name="Google Shape;223;p24"/>
          <p:cNvSpPr txBox="1"/>
          <p:nvPr>
            <p:ph idx="1" type="body"/>
          </p:nvPr>
        </p:nvSpPr>
        <p:spPr>
          <a:xfrm>
            <a:off x="819150" y="1480150"/>
            <a:ext cx="7505700" cy="295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rgbClr val="434343"/>
                </a:solidFill>
                <a:latin typeface="Roboto"/>
                <a:ea typeface="Roboto"/>
                <a:cs typeface="Roboto"/>
                <a:sym typeface="Roboto"/>
              </a:rPr>
              <a:t>. Connect to each power app in</a:t>
            </a:r>
            <a:endParaRPr sz="1200">
              <a:solidFill>
                <a:srgbClr val="434343"/>
              </a:solidFill>
              <a:latin typeface="Roboto"/>
              <a:ea typeface="Roboto"/>
              <a:cs typeface="Roboto"/>
              <a:sym typeface="Roboto"/>
            </a:endParaRPr>
          </a:p>
          <a:p>
            <a:pPr indent="457200" lvl="0" marL="0" rtl="0" algn="l">
              <a:spcBef>
                <a:spcPts val="1200"/>
              </a:spcBef>
              <a:spcAft>
                <a:spcPts val="0"/>
              </a:spcAft>
              <a:buNone/>
            </a:pPr>
            <a:r>
              <a:rPr lang="en" sz="1200">
                <a:solidFill>
                  <a:srgbClr val="434343"/>
                </a:solidFill>
                <a:latin typeface="Roboto"/>
                <a:ea typeface="Roboto"/>
                <a:cs typeface="Roboto"/>
                <a:sym typeface="Roboto"/>
              </a:rPr>
              <a:t>Dev </a:t>
            </a:r>
            <a:r>
              <a:rPr lang="en" sz="1200">
                <a:solidFill>
                  <a:srgbClr val="434343"/>
                </a:solidFill>
                <a:latin typeface="Roboto"/>
                <a:ea typeface="Roboto"/>
                <a:cs typeface="Roboto"/>
                <a:sym typeface="Roboto"/>
              </a:rPr>
              <a:t>environment.</a:t>
            </a:r>
            <a:endParaRPr sz="1200">
              <a:solidFill>
                <a:srgbClr val="434343"/>
              </a:solidFill>
              <a:latin typeface="Roboto"/>
              <a:ea typeface="Roboto"/>
              <a:cs typeface="Roboto"/>
              <a:sym typeface="Roboto"/>
            </a:endParaRPr>
          </a:p>
          <a:p>
            <a:pPr indent="0" lvl="0" marL="0" rtl="0" algn="l">
              <a:spcBef>
                <a:spcPts val="1200"/>
              </a:spcBef>
              <a:spcAft>
                <a:spcPts val="0"/>
              </a:spcAft>
              <a:buNone/>
            </a:pPr>
            <a:r>
              <a:rPr lang="en" sz="1200">
                <a:solidFill>
                  <a:srgbClr val="434343"/>
                </a:solidFill>
                <a:latin typeface="Roboto"/>
                <a:ea typeface="Roboto"/>
                <a:cs typeface="Roboto"/>
                <a:sym typeface="Roboto"/>
              </a:rPr>
              <a:t>. R</a:t>
            </a:r>
            <a:r>
              <a:rPr lang="en" sz="1200">
                <a:solidFill>
                  <a:srgbClr val="434343"/>
                </a:solidFill>
                <a:latin typeface="Roboto"/>
                <a:ea typeface="Roboto"/>
                <a:cs typeface="Roboto"/>
                <a:sym typeface="Roboto"/>
              </a:rPr>
              <a:t>emove the original data lists for each app.</a:t>
            </a:r>
            <a:endParaRPr sz="1200">
              <a:solidFill>
                <a:srgbClr val="434343"/>
              </a:solidFill>
              <a:latin typeface="Roboto"/>
              <a:ea typeface="Roboto"/>
              <a:cs typeface="Roboto"/>
              <a:sym typeface="Roboto"/>
            </a:endParaRPr>
          </a:p>
          <a:p>
            <a:pPr indent="0" lvl="0" marL="0" rtl="0" algn="l">
              <a:spcBef>
                <a:spcPts val="1200"/>
              </a:spcBef>
              <a:spcAft>
                <a:spcPts val="0"/>
              </a:spcAft>
              <a:buNone/>
            </a:pPr>
            <a:r>
              <a:t/>
            </a:r>
            <a:endParaRPr sz="1400">
              <a:solidFill>
                <a:srgbClr val="434343"/>
              </a:solidFill>
              <a:latin typeface="Roboto"/>
              <a:ea typeface="Roboto"/>
              <a:cs typeface="Roboto"/>
              <a:sym typeface="Roboto"/>
            </a:endParaRPr>
          </a:p>
          <a:p>
            <a:pPr indent="0" lvl="0" marL="0" rtl="0" algn="l">
              <a:spcBef>
                <a:spcPts val="1200"/>
              </a:spcBef>
              <a:spcAft>
                <a:spcPts val="1200"/>
              </a:spcAft>
              <a:buNone/>
            </a:pPr>
            <a:r>
              <a:t/>
            </a:r>
            <a:endParaRPr sz="1800">
              <a:solidFill>
                <a:srgbClr val="434343"/>
              </a:solidFill>
              <a:latin typeface="Roboto"/>
              <a:ea typeface="Roboto"/>
              <a:cs typeface="Roboto"/>
              <a:sym typeface="Roboto"/>
            </a:endParaRPr>
          </a:p>
        </p:txBody>
      </p:sp>
      <p:sp>
        <p:nvSpPr>
          <p:cNvPr id="224" name="Google Shape;224;p24"/>
          <p:cNvSpPr txBox="1"/>
          <p:nvPr/>
        </p:nvSpPr>
        <p:spPr>
          <a:xfrm>
            <a:off x="7182050" y="195900"/>
            <a:ext cx="1748400" cy="276900"/>
          </a:xfrm>
          <a:prstGeom prst="rect">
            <a:avLst/>
          </a:prstGeom>
          <a:noFill/>
          <a:ln>
            <a:noFill/>
          </a:ln>
        </p:spPr>
        <p:txBody>
          <a:bodyPr anchorCtr="0" anchor="t" bIns="91425" lIns="91425" spcFirstLastPara="1" rIns="91425" wrap="square" tIns="91425">
            <a:spAutoFit/>
          </a:bodyPr>
          <a:lstStyle/>
          <a:p>
            <a:pPr indent="457200" lvl="0" marL="0" rtl="0" algn="r">
              <a:spcBef>
                <a:spcPts val="0"/>
              </a:spcBef>
              <a:spcAft>
                <a:spcPts val="0"/>
              </a:spcAft>
              <a:buNone/>
            </a:pPr>
            <a:r>
              <a:rPr lang="en" sz="600">
                <a:latin typeface="Calibri"/>
                <a:ea typeface="Calibri"/>
                <a:cs typeface="Calibri"/>
                <a:sym typeface="Calibri"/>
              </a:rPr>
              <a:t>Shahram Mehri Kalantari</a:t>
            </a:r>
            <a:endParaRPr sz="600">
              <a:latin typeface="Calibri"/>
              <a:ea typeface="Calibri"/>
              <a:cs typeface="Calibri"/>
              <a:sym typeface="Calibri"/>
            </a:endParaRPr>
          </a:p>
        </p:txBody>
      </p:sp>
      <p:pic>
        <p:nvPicPr>
          <p:cNvPr id="225" name="Google Shape;225;p24"/>
          <p:cNvPicPr preferRelativeResize="0"/>
          <p:nvPr/>
        </p:nvPicPr>
        <p:blipFill>
          <a:blip r:embed="rId3">
            <a:alphaModFix/>
          </a:blip>
          <a:stretch>
            <a:fillRect/>
          </a:stretch>
        </p:blipFill>
        <p:spPr>
          <a:xfrm>
            <a:off x="4896000" y="1187770"/>
            <a:ext cx="3894699" cy="2515456"/>
          </a:xfrm>
          <a:prstGeom prst="rect">
            <a:avLst/>
          </a:prstGeom>
          <a:noFill/>
          <a:ln>
            <a:noFill/>
          </a:ln>
        </p:spPr>
      </p:pic>
      <p:pic>
        <p:nvPicPr>
          <p:cNvPr id="226" name="Google Shape;226;p24"/>
          <p:cNvPicPr preferRelativeResize="0"/>
          <p:nvPr/>
        </p:nvPicPr>
        <p:blipFill>
          <a:blip r:embed="rId4">
            <a:alphaModFix/>
          </a:blip>
          <a:stretch>
            <a:fillRect/>
          </a:stretch>
        </p:blipFill>
        <p:spPr>
          <a:xfrm>
            <a:off x="353825" y="2790050"/>
            <a:ext cx="4432251" cy="1760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5"/>
          <p:cNvSpPr txBox="1"/>
          <p:nvPr>
            <p:ph type="title"/>
          </p:nvPr>
        </p:nvSpPr>
        <p:spPr>
          <a:xfrm>
            <a:off x="862675" y="4728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rgbClr val="2A3990"/>
                </a:solidFill>
                <a:latin typeface="Roboto"/>
                <a:ea typeface="Roboto"/>
                <a:cs typeface="Roboto"/>
                <a:sym typeface="Roboto"/>
              </a:rPr>
              <a:t>Get access to Power App LACPD Dev Environment:</a:t>
            </a:r>
            <a:endParaRPr sz="2400"/>
          </a:p>
        </p:txBody>
      </p:sp>
      <p:sp>
        <p:nvSpPr>
          <p:cNvPr id="232" name="Google Shape;232;p25"/>
          <p:cNvSpPr txBox="1"/>
          <p:nvPr>
            <p:ph idx="1" type="body"/>
          </p:nvPr>
        </p:nvSpPr>
        <p:spPr>
          <a:xfrm>
            <a:off x="819150" y="1138975"/>
            <a:ext cx="7505700" cy="329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434343"/>
                </a:solidFill>
                <a:latin typeface="Roboto"/>
                <a:ea typeface="Roboto"/>
                <a:cs typeface="Roboto"/>
                <a:sym typeface="Roboto"/>
              </a:rPr>
              <a:t>. Add the new data list</a:t>
            </a:r>
            <a:endParaRPr sz="1400">
              <a:solidFill>
                <a:srgbClr val="434343"/>
              </a:solidFill>
              <a:latin typeface="Roboto"/>
              <a:ea typeface="Roboto"/>
              <a:cs typeface="Roboto"/>
              <a:sym typeface="Roboto"/>
            </a:endParaRPr>
          </a:p>
          <a:p>
            <a:pPr indent="0" lvl="0" marL="0" rtl="0" algn="l">
              <a:spcBef>
                <a:spcPts val="1200"/>
              </a:spcBef>
              <a:spcAft>
                <a:spcPts val="1200"/>
              </a:spcAft>
              <a:buNone/>
            </a:pPr>
            <a:r>
              <a:rPr lang="en" sz="1400">
                <a:solidFill>
                  <a:srgbClr val="434343"/>
                </a:solidFill>
                <a:latin typeface="Roboto"/>
                <a:ea typeface="Roboto"/>
                <a:cs typeface="Roboto"/>
                <a:sym typeface="Roboto"/>
              </a:rPr>
              <a:t>. Fix the formula error</a:t>
            </a:r>
            <a:endParaRPr sz="1400">
              <a:solidFill>
                <a:srgbClr val="434343"/>
              </a:solidFill>
              <a:latin typeface="Roboto"/>
              <a:ea typeface="Roboto"/>
              <a:cs typeface="Roboto"/>
              <a:sym typeface="Roboto"/>
            </a:endParaRPr>
          </a:p>
        </p:txBody>
      </p:sp>
      <p:sp>
        <p:nvSpPr>
          <p:cNvPr id="233" name="Google Shape;233;p25"/>
          <p:cNvSpPr txBox="1"/>
          <p:nvPr/>
        </p:nvSpPr>
        <p:spPr>
          <a:xfrm>
            <a:off x="7182050" y="195900"/>
            <a:ext cx="1748400" cy="276900"/>
          </a:xfrm>
          <a:prstGeom prst="rect">
            <a:avLst/>
          </a:prstGeom>
          <a:noFill/>
          <a:ln>
            <a:noFill/>
          </a:ln>
        </p:spPr>
        <p:txBody>
          <a:bodyPr anchorCtr="0" anchor="t" bIns="91425" lIns="91425" spcFirstLastPara="1" rIns="91425" wrap="square" tIns="91425">
            <a:spAutoFit/>
          </a:bodyPr>
          <a:lstStyle/>
          <a:p>
            <a:pPr indent="457200" lvl="0" marL="0" rtl="0" algn="r">
              <a:spcBef>
                <a:spcPts val="0"/>
              </a:spcBef>
              <a:spcAft>
                <a:spcPts val="0"/>
              </a:spcAft>
              <a:buNone/>
            </a:pPr>
            <a:r>
              <a:rPr lang="en" sz="600">
                <a:latin typeface="Calibri"/>
                <a:ea typeface="Calibri"/>
                <a:cs typeface="Calibri"/>
                <a:sym typeface="Calibri"/>
              </a:rPr>
              <a:t>Shahram Mehri Kalantari</a:t>
            </a:r>
            <a:endParaRPr sz="600">
              <a:latin typeface="Calibri"/>
              <a:ea typeface="Calibri"/>
              <a:cs typeface="Calibri"/>
              <a:sym typeface="Calibri"/>
            </a:endParaRPr>
          </a:p>
        </p:txBody>
      </p:sp>
      <p:pic>
        <p:nvPicPr>
          <p:cNvPr id="234" name="Google Shape;234;p25"/>
          <p:cNvPicPr preferRelativeResize="0"/>
          <p:nvPr/>
        </p:nvPicPr>
        <p:blipFill>
          <a:blip r:embed="rId3">
            <a:alphaModFix/>
          </a:blip>
          <a:stretch>
            <a:fillRect/>
          </a:stretch>
        </p:blipFill>
        <p:spPr>
          <a:xfrm>
            <a:off x="4265201" y="953950"/>
            <a:ext cx="3372742" cy="2277349"/>
          </a:xfrm>
          <a:prstGeom prst="rect">
            <a:avLst/>
          </a:prstGeom>
          <a:noFill/>
          <a:ln>
            <a:noFill/>
          </a:ln>
        </p:spPr>
      </p:pic>
      <p:pic>
        <p:nvPicPr>
          <p:cNvPr id="235" name="Google Shape;235;p25"/>
          <p:cNvPicPr preferRelativeResize="0"/>
          <p:nvPr/>
        </p:nvPicPr>
        <p:blipFill>
          <a:blip r:embed="rId4">
            <a:alphaModFix/>
          </a:blip>
          <a:stretch>
            <a:fillRect/>
          </a:stretch>
        </p:blipFill>
        <p:spPr>
          <a:xfrm>
            <a:off x="525425" y="3297900"/>
            <a:ext cx="7688401" cy="1614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6"/>
          <p:cNvSpPr txBox="1"/>
          <p:nvPr>
            <p:ph type="title"/>
          </p:nvPr>
        </p:nvSpPr>
        <p:spPr>
          <a:xfrm>
            <a:off x="819150" y="42427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rgbClr val="2A3990"/>
                </a:solidFill>
              </a:rPr>
              <a:t>Current Progress (Power Apps)</a:t>
            </a:r>
            <a:endParaRPr sz="2400">
              <a:solidFill>
                <a:srgbClr val="2A3990"/>
              </a:solidFill>
            </a:endParaRPr>
          </a:p>
        </p:txBody>
      </p:sp>
      <p:sp>
        <p:nvSpPr>
          <p:cNvPr id="241" name="Google Shape;241;p26"/>
          <p:cNvSpPr txBox="1"/>
          <p:nvPr>
            <p:ph idx="1" type="body"/>
          </p:nvPr>
        </p:nvSpPr>
        <p:spPr>
          <a:xfrm>
            <a:off x="819150" y="1291150"/>
            <a:ext cx="7505700" cy="3288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434343"/>
              </a:buClr>
              <a:buSzPts val="1400"/>
              <a:buChar char="●"/>
            </a:pPr>
            <a:r>
              <a:rPr lang="en" sz="1400">
                <a:solidFill>
                  <a:srgbClr val="434343"/>
                </a:solidFill>
              </a:rPr>
              <a:t>Help Desk App: </a:t>
            </a:r>
            <a:r>
              <a:rPr lang="en" sz="1400">
                <a:solidFill>
                  <a:srgbClr val="38761D"/>
                </a:solidFill>
              </a:rPr>
              <a:t>Done</a:t>
            </a:r>
            <a:endParaRPr sz="1400">
              <a:solidFill>
                <a:srgbClr val="38761D"/>
              </a:solidFill>
            </a:endParaRPr>
          </a:p>
          <a:p>
            <a:pPr indent="-298450" lvl="1" marL="914400" rtl="0" algn="l">
              <a:spcBef>
                <a:spcPts val="0"/>
              </a:spcBef>
              <a:spcAft>
                <a:spcPts val="0"/>
              </a:spcAft>
              <a:buClr>
                <a:srgbClr val="202122"/>
              </a:buClr>
              <a:buSzPts val="1100"/>
              <a:buChar char="○"/>
            </a:pPr>
            <a:r>
              <a:rPr lang="en">
                <a:solidFill>
                  <a:srgbClr val="202122"/>
                </a:solidFill>
              </a:rPr>
              <a:t>Dis</a:t>
            </a:r>
            <a:r>
              <a:rPr lang="en">
                <a:solidFill>
                  <a:srgbClr val="202122"/>
                </a:solidFill>
              </a:rPr>
              <a:t>connected</a:t>
            </a:r>
            <a:r>
              <a:rPr lang="en">
                <a:solidFill>
                  <a:srgbClr val="202122"/>
                </a:solidFill>
              </a:rPr>
              <a:t> and connected Data</a:t>
            </a:r>
            <a:endParaRPr>
              <a:solidFill>
                <a:srgbClr val="202122"/>
              </a:solidFill>
            </a:endParaRPr>
          </a:p>
          <a:p>
            <a:pPr indent="-298450" lvl="1" marL="914400" rtl="0" algn="l">
              <a:spcBef>
                <a:spcPts val="0"/>
              </a:spcBef>
              <a:spcAft>
                <a:spcPts val="0"/>
              </a:spcAft>
              <a:buClr>
                <a:srgbClr val="202122"/>
              </a:buClr>
              <a:buSzPts val="1100"/>
              <a:buChar char="○"/>
            </a:pPr>
            <a:r>
              <a:rPr lang="en">
                <a:solidFill>
                  <a:srgbClr val="202122"/>
                </a:solidFill>
              </a:rPr>
              <a:t>Fixed Formula Errors </a:t>
            </a:r>
            <a:endParaRPr>
              <a:solidFill>
                <a:srgbClr val="202122"/>
              </a:solidFill>
            </a:endParaRPr>
          </a:p>
          <a:p>
            <a:pPr indent="-317500" lvl="0" marL="457200" rtl="0" algn="l">
              <a:spcBef>
                <a:spcPts val="0"/>
              </a:spcBef>
              <a:spcAft>
                <a:spcPts val="0"/>
              </a:spcAft>
              <a:buClr>
                <a:srgbClr val="434343"/>
              </a:buClr>
              <a:buSzPts val="1400"/>
              <a:buChar char="●"/>
            </a:pPr>
            <a:r>
              <a:rPr lang="en" sz="1400">
                <a:solidFill>
                  <a:srgbClr val="434343"/>
                </a:solidFill>
              </a:rPr>
              <a:t>PD-GO App: </a:t>
            </a:r>
            <a:endParaRPr sz="1400">
              <a:solidFill>
                <a:srgbClr val="434343"/>
              </a:solidFill>
            </a:endParaRPr>
          </a:p>
          <a:p>
            <a:pPr indent="-298450" lvl="1" marL="914400" rtl="0" algn="l">
              <a:spcBef>
                <a:spcPts val="0"/>
              </a:spcBef>
              <a:spcAft>
                <a:spcPts val="0"/>
              </a:spcAft>
              <a:buClr>
                <a:srgbClr val="202122"/>
              </a:buClr>
              <a:buSzPts val="1100"/>
              <a:buChar char="○"/>
            </a:pPr>
            <a:r>
              <a:rPr lang="en">
                <a:solidFill>
                  <a:srgbClr val="202122"/>
                </a:solidFill>
              </a:rPr>
              <a:t>New Data created</a:t>
            </a:r>
            <a:endParaRPr>
              <a:solidFill>
                <a:srgbClr val="202122"/>
              </a:solidFill>
            </a:endParaRPr>
          </a:p>
          <a:p>
            <a:pPr indent="-298450" lvl="1" marL="914400" rtl="0" algn="l">
              <a:spcBef>
                <a:spcPts val="0"/>
              </a:spcBef>
              <a:spcAft>
                <a:spcPts val="0"/>
              </a:spcAft>
              <a:buClr>
                <a:srgbClr val="202122"/>
              </a:buClr>
              <a:buSzPts val="1100"/>
              <a:buChar char="○"/>
            </a:pPr>
            <a:r>
              <a:rPr lang="en">
                <a:solidFill>
                  <a:srgbClr val="202122"/>
                </a:solidFill>
              </a:rPr>
              <a:t>Added into the data source</a:t>
            </a:r>
            <a:endParaRPr>
              <a:solidFill>
                <a:srgbClr val="202122"/>
              </a:solidFill>
            </a:endParaRPr>
          </a:p>
          <a:p>
            <a:pPr indent="-298450" lvl="1" marL="914400" rtl="0" algn="l">
              <a:spcBef>
                <a:spcPts val="0"/>
              </a:spcBef>
              <a:spcAft>
                <a:spcPts val="0"/>
              </a:spcAft>
              <a:buClr>
                <a:srgbClr val="202122"/>
              </a:buClr>
              <a:buSzPts val="1100"/>
              <a:buChar char="○"/>
            </a:pPr>
            <a:r>
              <a:rPr lang="en">
                <a:solidFill>
                  <a:srgbClr val="202122"/>
                </a:solidFill>
              </a:rPr>
              <a:t>Need to remove the Original data</a:t>
            </a:r>
            <a:endParaRPr>
              <a:solidFill>
                <a:srgbClr val="202122"/>
              </a:solidFill>
            </a:endParaRPr>
          </a:p>
          <a:p>
            <a:pPr indent="-298450" lvl="1" marL="914400" rtl="0" algn="l">
              <a:spcBef>
                <a:spcPts val="0"/>
              </a:spcBef>
              <a:spcAft>
                <a:spcPts val="0"/>
              </a:spcAft>
              <a:buClr>
                <a:srgbClr val="202122"/>
              </a:buClr>
              <a:buSzPts val="1100"/>
              <a:buChar char="○"/>
            </a:pPr>
            <a:r>
              <a:rPr lang="en">
                <a:solidFill>
                  <a:srgbClr val="202122"/>
                </a:solidFill>
              </a:rPr>
              <a:t>Edit the formula error</a:t>
            </a:r>
            <a:endParaRPr>
              <a:solidFill>
                <a:srgbClr val="202122"/>
              </a:solidFill>
            </a:endParaRPr>
          </a:p>
          <a:p>
            <a:pPr indent="0" lvl="0" marL="457200" rtl="0" algn="l">
              <a:spcBef>
                <a:spcPts val="1200"/>
              </a:spcBef>
              <a:spcAft>
                <a:spcPts val="1200"/>
              </a:spcAft>
              <a:buNone/>
            </a:pPr>
            <a:r>
              <a:t/>
            </a:r>
            <a:endParaRPr/>
          </a:p>
        </p:txBody>
      </p:sp>
      <p:sp>
        <p:nvSpPr>
          <p:cNvPr id="242" name="Google Shape;242;p26"/>
          <p:cNvSpPr txBox="1"/>
          <p:nvPr/>
        </p:nvSpPr>
        <p:spPr>
          <a:xfrm>
            <a:off x="7415525" y="207225"/>
            <a:ext cx="1539300" cy="492600"/>
          </a:xfrm>
          <a:prstGeom prst="rect">
            <a:avLst/>
          </a:prstGeom>
          <a:noFill/>
          <a:ln>
            <a:noFill/>
          </a:ln>
        </p:spPr>
        <p:txBody>
          <a:bodyPr anchorCtr="0" anchor="t" bIns="91425" lIns="91425" spcFirstLastPara="1" rIns="91425" wrap="square" tIns="91425">
            <a:spAutoFit/>
          </a:bodyPr>
          <a:lstStyle/>
          <a:p>
            <a:pPr indent="457200" lvl="0" marL="0" rtl="0" algn="r">
              <a:spcBef>
                <a:spcPts val="0"/>
              </a:spcBef>
              <a:spcAft>
                <a:spcPts val="0"/>
              </a:spcAft>
              <a:buNone/>
            </a:pPr>
            <a:r>
              <a:rPr lang="en" sz="600">
                <a:latin typeface="Calibri"/>
                <a:ea typeface="Calibri"/>
                <a:cs typeface="Calibri"/>
                <a:sym typeface="Calibri"/>
              </a:rPr>
              <a:t>Shahram Mehri Kalantari</a:t>
            </a:r>
            <a:endParaRPr sz="600">
              <a:latin typeface="Calibri"/>
              <a:ea typeface="Calibri"/>
              <a:cs typeface="Calibri"/>
              <a:sym typeface="Calibri"/>
            </a:endParaRPr>
          </a:p>
          <a:p>
            <a:pPr indent="0" lvl="0" marL="0" rtl="0" algn="l">
              <a:spcBef>
                <a:spcPts val="0"/>
              </a:spcBef>
              <a:spcAft>
                <a:spcPts val="0"/>
              </a:spcAft>
              <a:buNone/>
            </a:pPr>
            <a:r>
              <a:t/>
            </a:r>
            <a:endParaRPr/>
          </a:p>
        </p:txBody>
      </p:sp>
      <p:pic>
        <p:nvPicPr>
          <p:cNvPr id="243" name="Google Shape;243;p26"/>
          <p:cNvPicPr preferRelativeResize="0"/>
          <p:nvPr/>
        </p:nvPicPr>
        <p:blipFill>
          <a:blip r:embed="rId3">
            <a:alphaModFix/>
          </a:blip>
          <a:stretch>
            <a:fillRect/>
          </a:stretch>
        </p:blipFill>
        <p:spPr>
          <a:xfrm>
            <a:off x="4076576" y="1080475"/>
            <a:ext cx="2084425" cy="3740113"/>
          </a:xfrm>
          <a:prstGeom prst="rect">
            <a:avLst/>
          </a:prstGeom>
          <a:noFill/>
          <a:ln>
            <a:noFill/>
          </a:ln>
        </p:spPr>
      </p:pic>
      <p:pic>
        <p:nvPicPr>
          <p:cNvPr id="244" name="Google Shape;244;p26"/>
          <p:cNvPicPr preferRelativeResize="0"/>
          <p:nvPr/>
        </p:nvPicPr>
        <p:blipFill>
          <a:blip r:embed="rId4">
            <a:alphaModFix/>
          </a:blip>
          <a:stretch>
            <a:fillRect/>
          </a:stretch>
        </p:blipFill>
        <p:spPr>
          <a:xfrm>
            <a:off x="6500400" y="1080475"/>
            <a:ext cx="2084425" cy="371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txBox="1"/>
          <p:nvPr>
            <p:ph type="ctrTitle"/>
          </p:nvPr>
        </p:nvSpPr>
        <p:spPr>
          <a:xfrm>
            <a:off x="1862828" y="141918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Enrollment App</a:t>
            </a:r>
            <a:endParaRPr/>
          </a:p>
        </p:txBody>
      </p:sp>
      <p:sp>
        <p:nvSpPr>
          <p:cNvPr id="250" name="Google Shape;250;p27"/>
          <p:cNvSpPr txBox="1"/>
          <p:nvPr>
            <p:ph idx="1" type="subTitle"/>
          </p:nvPr>
        </p:nvSpPr>
        <p:spPr>
          <a:xfrm>
            <a:off x="1825750" y="2972433"/>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Onboarding</a:t>
            </a:r>
            <a:r>
              <a:rPr lang="en"/>
              <a:t> Application with Adobe Sign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8"/>
          <p:cNvSpPr txBox="1"/>
          <p:nvPr>
            <p:ph type="title"/>
          </p:nvPr>
        </p:nvSpPr>
        <p:spPr>
          <a:xfrm>
            <a:off x="819150" y="5396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chemeClr val="dk2"/>
                </a:solidFill>
              </a:rPr>
              <a:t>Employee Enrollment Web Application</a:t>
            </a:r>
            <a:endParaRPr b="1">
              <a:solidFill>
                <a:schemeClr val="dk2"/>
              </a:solidFill>
            </a:endParaRPr>
          </a:p>
        </p:txBody>
      </p:sp>
      <p:sp>
        <p:nvSpPr>
          <p:cNvPr id="256" name="Google Shape;256;p28"/>
          <p:cNvSpPr txBox="1"/>
          <p:nvPr>
            <p:ph idx="1" type="body"/>
          </p:nvPr>
        </p:nvSpPr>
        <p:spPr>
          <a:xfrm>
            <a:off x="819150" y="1307325"/>
            <a:ext cx="7505700" cy="3216300"/>
          </a:xfrm>
          <a:prstGeom prst="rect">
            <a:avLst/>
          </a:prstGeom>
        </p:spPr>
        <p:txBody>
          <a:bodyPr anchorCtr="0" anchor="t" bIns="91425" lIns="91425" spcFirstLastPara="1" rIns="91425" wrap="square" tIns="91425">
            <a:normAutofit/>
          </a:bodyPr>
          <a:lstStyle/>
          <a:p>
            <a:pPr indent="-311150" lvl="0" marL="914400" rtl="0" algn="l">
              <a:spcBef>
                <a:spcPts val="0"/>
              </a:spcBef>
              <a:spcAft>
                <a:spcPts val="0"/>
              </a:spcAft>
              <a:buClr>
                <a:srgbClr val="434343"/>
              </a:buClr>
              <a:buSzPts val="1300"/>
              <a:buFont typeface="Roboto"/>
              <a:buChar char="●"/>
            </a:pPr>
            <a:r>
              <a:rPr lang="en" sz="1300">
                <a:solidFill>
                  <a:srgbClr val="434343"/>
                </a:solidFill>
                <a:latin typeface="Roboto"/>
                <a:ea typeface="Roboto"/>
                <a:cs typeface="Roboto"/>
                <a:sym typeface="Roboto"/>
              </a:rPr>
              <a:t>Is to allow users to request custom forms that will be created by the back-end.</a:t>
            </a:r>
            <a:endParaRPr sz="1300">
              <a:solidFill>
                <a:srgbClr val="434343"/>
              </a:solidFill>
              <a:latin typeface="Roboto"/>
              <a:ea typeface="Roboto"/>
              <a:cs typeface="Roboto"/>
              <a:sym typeface="Roboto"/>
            </a:endParaRPr>
          </a:p>
          <a:p>
            <a:pPr indent="-311150" lvl="0" marL="914400" rtl="0" algn="l">
              <a:spcBef>
                <a:spcPts val="0"/>
              </a:spcBef>
              <a:spcAft>
                <a:spcPts val="0"/>
              </a:spcAft>
              <a:buClr>
                <a:srgbClr val="434343"/>
              </a:buClr>
              <a:buSzPts val="1300"/>
              <a:buFont typeface="Roboto"/>
              <a:buChar char="●"/>
            </a:pPr>
            <a:r>
              <a:rPr lang="en" sz="1300">
                <a:solidFill>
                  <a:srgbClr val="434343"/>
                </a:solidFill>
                <a:latin typeface="Roboto"/>
                <a:ea typeface="Roboto"/>
                <a:cs typeface="Roboto"/>
                <a:sym typeface="Roboto"/>
              </a:rPr>
              <a:t>Communicate between the app and Adobe API to store the given data. </a:t>
            </a:r>
            <a:endParaRPr sz="1600">
              <a:solidFill>
                <a:srgbClr val="434343"/>
              </a:solidFill>
              <a:latin typeface="Roboto"/>
              <a:ea typeface="Roboto"/>
              <a:cs typeface="Roboto"/>
              <a:sym typeface="Roboto"/>
            </a:endParaRPr>
          </a:p>
          <a:p>
            <a:pPr indent="0" lvl="0" marL="0" rtl="0" algn="l">
              <a:spcBef>
                <a:spcPts val="1200"/>
              </a:spcBef>
              <a:spcAft>
                <a:spcPts val="0"/>
              </a:spcAft>
              <a:buNone/>
            </a:pPr>
            <a:r>
              <a:t/>
            </a:r>
            <a:endParaRPr sz="1400">
              <a:solidFill>
                <a:srgbClr val="434343"/>
              </a:solidFill>
              <a:latin typeface="Roboto"/>
              <a:ea typeface="Roboto"/>
              <a:cs typeface="Roboto"/>
              <a:sym typeface="Roboto"/>
            </a:endParaRPr>
          </a:p>
          <a:p>
            <a:pPr indent="0" lvl="0" marL="0" rtl="0" algn="l">
              <a:spcBef>
                <a:spcPts val="1200"/>
              </a:spcBef>
              <a:spcAft>
                <a:spcPts val="1200"/>
              </a:spcAft>
              <a:buNone/>
            </a:pPr>
            <a:r>
              <a:t/>
            </a:r>
            <a:endParaRPr sz="1400">
              <a:solidFill>
                <a:srgbClr val="434343"/>
              </a:solidFill>
              <a:latin typeface="Roboto"/>
              <a:ea typeface="Roboto"/>
              <a:cs typeface="Roboto"/>
              <a:sym typeface="Roboto"/>
            </a:endParaRPr>
          </a:p>
        </p:txBody>
      </p:sp>
      <p:sp>
        <p:nvSpPr>
          <p:cNvPr id="257" name="Google Shape;257;p28"/>
          <p:cNvSpPr txBox="1"/>
          <p:nvPr/>
        </p:nvSpPr>
        <p:spPr>
          <a:xfrm>
            <a:off x="7182050" y="195900"/>
            <a:ext cx="1748400" cy="276900"/>
          </a:xfrm>
          <a:prstGeom prst="rect">
            <a:avLst/>
          </a:prstGeom>
          <a:noFill/>
          <a:ln>
            <a:noFill/>
          </a:ln>
        </p:spPr>
        <p:txBody>
          <a:bodyPr anchorCtr="0" anchor="t" bIns="91425" lIns="91425" spcFirstLastPara="1" rIns="91425" wrap="square" tIns="91425">
            <a:spAutoFit/>
          </a:bodyPr>
          <a:lstStyle/>
          <a:p>
            <a:pPr indent="457200" lvl="0" marL="0" rtl="0" algn="r">
              <a:spcBef>
                <a:spcPts val="0"/>
              </a:spcBef>
              <a:spcAft>
                <a:spcPts val="0"/>
              </a:spcAft>
              <a:buNone/>
            </a:pPr>
            <a:r>
              <a:rPr lang="en" sz="600">
                <a:latin typeface="Calibri"/>
                <a:ea typeface="Calibri"/>
                <a:cs typeface="Calibri"/>
                <a:sym typeface="Calibri"/>
              </a:rPr>
              <a:t>Norberto Gomez Rosales</a:t>
            </a:r>
            <a:endParaRPr sz="6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9"/>
          <p:cNvSpPr txBox="1"/>
          <p:nvPr>
            <p:ph type="title"/>
          </p:nvPr>
        </p:nvSpPr>
        <p:spPr>
          <a:xfrm>
            <a:off x="5097575" y="504450"/>
            <a:ext cx="3299400" cy="58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00">
                <a:solidFill>
                  <a:schemeClr val="dk2"/>
                </a:solidFill>
              </a:rPr>
              <a:t>Last Year’s Enrollment App Diagram Process</a:t>
            </a:r>
            <a:endParaRPr sz="2600"/>
          </a:p>
        </p:txBody>
      </p:sp>
      <p:sp>
        <p:nvSpPr>
          <p:cNvPr id="263" name="Google Shape;263;p29"/>
          <p:cNvSpPr txBox="1"/>
          <p:nvPr/>
        </p:nvSpPr>
        <p:spPr>
          <a:xfrm>
            <a:off x="7182050" y="195900"/>
            <a:ext cx="1748400" cy="276900"/>
          </a:xfrm>
          <a:prstGeom prst="rect">
            <a:avLst/>
          </a:prstGeom>
          <a:noFill/>
          <a:ln>
            <a:noFill/>
          </a:ln>
        </p:spPr>
        <p:txBody>
          <a:bodyPr anchorCtr="0" anchor="t" bIns="91425" lIns="91425" spcFirstLastPara="1" rIns="91425" wrap="square" tIns="91425">
            <a:spAutoFit/>
          </a:bodyPr>
          <a:lstStyle/>
          <a:p>
            <a:pPr indent="457200" lvl="0" marL="0" rtl="0" algn="r">
              <a:spcBef>
                <a:spcPts val="0"/>
              </a:spcBef>
              <a:spcAft>
                <a:spcPts val="0"/>
              </a:spcAft>
              <a:buNone/>
            </a:pPr>
            <a:r>
              <a:rPr lang="en" sz="600">
                <a:latin typeface="Calibri"/>
                <a:ea typeface="Calibri"/>
                <a:cs typeface="Calibri"/>
                <a:sym typeface="Calibri"/>
              </a:rPr>
              <a:t>Norberto Gomez Rosales</a:t>
            </a:r>
            <a:endParaRPr sz="600">
              <a:latin typeface="Calibri"/>
              <a:ea typeface="Calibri"/>
              <a:cs typeface="Calibri"/>
              <a:sym typeface="Calibri"/>
            </a:endParaRPr>
          </a:p>
        </p:txBody>
      </p:sp>
      <p:sp>
        <p:nvSpPr>
          <p:cNvPr id="264" name="Google Shape;264;p29"/>
          <p:cNvSpPr txBox="1"/>
          <p:nvPr/>
        </p:nvSpPr>
        <p:spPr>
          <a:xfrm>
            <a:off x="5293125" y="2033600"/>
            <a:ext cx="32994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
                <a:latin typeface="Calibri"/>
                <a:ea typeface="Calibri"/>
                <a:cs typeface="Calibri"/>
                <a:sym typeface="Calibri"/>
              </a:rPr>
              <a:t>Angular was the main framework used to develo</a:t>
            </a:r>
            <a:r>
              <a:rPr lang="en">
                <a:latin typeface="Calibri"/>
                <a:ea typeface="Calibri"/>
                <a:cs typeface="Calibri"/>
                <a:sym typeface="Calibri"/>
              </a:rPr>
              <a:t>p the process. </a:t>
            </a:r>
            <a:endParaRPr>
              <a:latin typeface="Calibri"/>
              <a:ea typeface="Calibri"/>
              <a:cs typeface="Calibri"/>
              <a:sym typeface="Calibri"/>
            </a:endParaRPr>
          </a:p>
        </p:txBody>
      </p:sp>
      <p:pic>
        <p:nvPicPr>
          <p:cNvPr id="265" name="Google Shape;265;p29"/>
          <p:cNvPicPr preferRelativeResize="0"/>
          <p:nvPr/>
        </p:nvPicPr>
        <p:blipFill>
          <a:blip r:embed="rId4">
            <a:alphaModFix/>
          </a:blip>
          <a:stretch>
            <a:fillRect/>
          </a:stretch>
        </p:blipFill>
        <p:spPr>
          <a:xfrm>
            <a:off x="534425" y="307763"/>
            <a:ext cx="4375050" cy="4527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txBox="1"/>
          <p:nvPr>
            <p:ph type="title"/>
          </p:nvPr>
        </p:nvSpPr>
        <p:spPr>
          <a:xfrm>
            <a:off x="819150" y="4322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Last Year’s Enrollment App</a:t>
            </a:r>
            <a:endParaRPr>
              <a:solidFill>
                <a:schemeClr val="dk2"/>
              </a:solidFill>
            </a:endParaRPr>
          </a:p>
        </p:txBody>
      </p:sp>
      <p:sp>
        <p:nvSpPr>
          <p:cNvPr id="271" name="Google Shape;271;p30"/>
          <p:cNvSpPr txBox="1"/>
          <p:nvPr>
            <p:ph idx="1" type="body"/>
          </p:nvPr>
        </p:nvSpPr>
        <p:spPr>
          <a:xfrm>
            <a:off x="693350" y="1139200"/>
            <a:ext cx="7817700" cy="3431100"/>
          </a:xfrm>
          <a:prstGeom prst="rect">
            <a:avLst/>
          </a:prstGeom>
        </p:spPr>
        <p:txBody>
          <a:bodyPr anchorCtr="0" anchor="t" bIns="91425" lIns="91425" spcFirstLastPara="1" rIns="91425" wrap="square" tIns="91425">
            <a:normAutofit fontScale="85000" lnSpcReduction="10000"/>
          </a:bodyPr>
          <a:lstStyle/>
          <a:p>
            <a:pPr indent="0" lvl="0" marL="457200" rtl="0" algn="l">
              <a:spcBef>
                <a:spcPts val="0"/>
              </a:spcBef>
              <a:spcAft>
                <a:spcPts val="0"/>
              </a:spcAft>
              <a:buNone/>
            </a:pPr>
            <a:r>
              <a:rPr lang="en" sz="1800">
                <a:solidFill>
                  <a:srgbClr val="434343"/>
                </a:solidFill>
                <a:latin typeface="Roboto"/>
                <a:ea typeface="Roboto"/>
                <a:cs typeface="Roboto"/>
                <a:sym typeface="Roboto"/>
              </a:rPr>
              <a:t>Requirements: </a:t>
            </a:r>
            <a:endParaRPr sz="1800">
              <a:solidFill>
                <a:srgbClr val="434343"/>
              </a:solidFill>
              <a:latin typeface="Roboto"/>
              <a:ea typeface="Roboto"/>
              <a:cs typeface="Roboto"/>
              <a:sym typeface="Roboto"/>
            </a:endParaRPr>
          </a:p>
          <a:p>
            <a:pPr indent="-325755" lvl="0" marL="914400" rtl="0" algn="l">
              <a:spcBef>
                <a:spcPts val="1200"/>
              </a:spcBef>
              <a:spcAft>
                <a:spcPts val="0"/>
              </a:spcAft>
              <a:buClr>
                <a:srgbClr val="434343"/>
              </a:buClr>
              <a:buSzPct val="100000"/>
              <a:buFont typeface="Roboto"/>
              <a:buChar char="●"/>
            </a:pPr>
            <a:r>
              <a:rPr lang="en" sz="1800">
                <a:solidFill>
                  <a:srgbClr val="434343"/>
                </a:solidFill>
                <a:latin typeface="Roboto"/>
                <a:ea typeface="Roboto"/>
                <a:cs typeface="Roboto"/>
                <a:sym typeface="Roboto"/>
              </a:rPr>
              <a:t>Developed using Angular w/ custom forms to obtain employee/contractor information.</a:t>
            </a:r>
            <a:endParaRPr sz="1800">
              <a:solidFill>
                <a:srgbClr val="434343"/>
              </a:solidFill>
              <a:latin typeface="Roboto"/>
              <a:ea typeface="Roboto"/>
              <a:cs typeface="Roboto"/>
              <a:sym typeface="Roboto"/>
            </a:endParaRPr>
          </a:p>
          <a:p>
            <a:pPr indent="-325755" lvl="0" marL="914400" rtl="0" algn="l">
              <a:spcBef>
                <a:spcPts val="0"/>
              </a:spcBef>
              <a:spcAft>
                <a:spcPts val="0"/>
              </a:spcAft>
              <a:buClr>
                <a:srgbClr val="434343"/>
              </a:buClr>
              <a:buSzPct val="100000"/>
              <a:buFont typeface="Roboto"/>
              <a:buChar char="●"/>
            </a:pPr>
            <a:r>
              <a:rPr lang="en" sz="1800">
                <a:solidFill>
                  <a:srgbClr val="434343"/>
                </a:solidFill>
                <a:latin typeface="Roboto"/>
                <a:ea typeface="Roboto"/>
                <a:cs typeface="Roboto"/>
                <a:sym typeface="Roboto"/>
              </a:rPr>
              <a:t>Requests a ‘Status Page’ within the Angular app that gives you the option to continue as an employee, contractor, or input a form # of an existing form.  </a:t>
            </a:r>
            <a:endParaRPr sz="1800">
              <a:solidFill>
                <a:srgbClr val="434343"/>
              </a:solidFill>
              <a:latin typeface="Roboto"/>
              <a:ea typeface="Roboto"/>
              <a:cs typeface="Roboto"/>
              <a:sym typeface="Roboto"/>
            </a:endParaRPr>
          </a:p>
          <a:p>
            <a:pPr indent="-325755" lvl="0" marL="914400" rtl="0" algn="l">
              <a:spcBef>
                <a:spcPts val="0"/>
              </a:spcBef>
              <a:spcAft>
                <a:spcPts val="0"/>
              </a:spcAft>
              <a:buClr>
                <a:srgbClr val="434343"/>
              </a:buClr>
              <a:buSzPct val="100000"/>
              <a:buFont typeface="Roboto"/>
              <a:buChar char="●"/>
            </a:pPr>
            <a:r>
              <a:rPr lang="en" sz="1800">
                <a:solidFill>
                  <a:srgbClr val="434343"/>
                </a:solidFill>
                <a:latin typeface="Roboto"/>
                <a:ea typeface="Roboto"/>
                <a:cs typeface="Roboto"/>
                <a:sym typeface="Roboto"/>
              </a:rPr>
              <a:t>Inputs that are filled within the (Form Submission) are recorded and sent as an entry to the database.</a:t>
            </a:r>
            <a:endParaRPr sz="1800">
              <a:solidFill>
                <a:srgbClr val="434343"/>
              </a:solidFill>
              <a:latin typeface="Roboto"/>
              <a:ea typeface="Roboto"/>
              <a:cs typeface="Roboto"/>
              <a:sym typeface="Roboto"/>
            </a:endParaRPr>
          </a:p>
          <a:p>
            <a:pPr indent="-325755" lvl="0" marL="914400" rtl="0" algn="l">
              <a:spcBef>
                <a:spcPts val="0"/>
              </a:spcBef>
              <a:spcAft>
                <a:spcPts val="0"/>
              </a:spcAft>
              <a:buClr>
                <a:srgbClr val="434343"/>
              </a:buClr>
              <a:buSzPct val="100000"/>
              <a:buFont typeface="Roboto"/>
              <a:buChar char="●"/>
            </a:pPr>
            <a:r>
              <a:rPr lang="en" sz="1800">
                <a:solidFill>
                  <a:srgbClr val="434343"/>
                </a:solidFill>
                <a:latin typeface="Roboto"/>
                <a:ea typeface="Roboto"/>
                <a:cs typeface="Roboto"/>
                <a:sym typeface="Roboto"/>
              </a:rPr>
              <a:t>All inputs are recorded and collected into one form to be submitted. </a:t>
            </a:r>
            <a:endParaRPr sz="1800">
              <a:solidFill>
                <a:srgbClr val="434343"/>
              </a:solidFill>
              <a:latin typeface="Roboto"/>
              <a:ea typeface="Roboto"/>
              <a:cs typeface="Roboto"/>
              <a:sym typeface="Roboto"/>
            </a:endParaRPr>
          </a:p>
          <a:p>
            <a:pPr indent="-325755" lvl="0" marL="914400" rtl="0" algn="l">
              <a:spcBef>
                <a:spcPts val="0"/>
              </a:spcBef>
              <a:spcAft>
                <a:spcPts val="0"/>
              </a:spcAft>
              <a:buClr>
                <a:srgbClr val="434343"/>
              </a:buClr>
              <a:buSzPct val="100000"/>
              <a:buFont typeface="Roboto"/>
              <a:buChar char="●"/>
            </a:pPr>
            <a:r>
              <a:rPr lang="en" sz="1800">
                <a:solidFill>
                  <a:srgbClr val="434343"/>
                </a:solidFill>
                <a:latin typeface="Roboto"/>
                <a:ea typeface="Roboto"/>
                <a:cs typeface="Roboto"/>
                <a:sym typeface="Roboto"/>
              </a:rPr>
              <a:t>Form is sent to a ‘Requestor’ for review then, sends it to others for additional review.</a:t>
            </a:r>
            <a:endParaRPr sz="1800">
              <a:solidFill>
                <a:srgbClr val="434343"/>
              </a:solidFill>
              <a:latin typeface="Roboto"/>
              <a:ea typeface="Roboto"/>
              <a:cs typeface="Roboto"/>
              <a:sym typeface="Roboto"/>
            </a:endParaRPr>
          </a:p>
          <a:p>
            <a:pPr indent="-325755" lvl="0" marL="914400" rtl="0" algn="l">
              <a:spcBef>
                <a:spcPts val="0"/>
              </a:spcBef>
              <a:spcAft>
                <a:spcPts val="0"/>
              </a:spcAft>
              <a:buClr>
                <a:srgbClr val="434343"/>
              </a:buClr>
              <a:buSzPct val="100000"/>
              <a:buFont typeface="Roboto"/>
              <a:buChar char="●"/>
            </a:pPr>
            <a:r>
              <a:rPr lang="en" sz="1800">
                <a:solidFill>
                  <a:srgbClr val="434343"/>
                </a:solidFill>
                <a:latin typeface="Roboto"/>
                <a:ea typeface="Roboto"/>
                <a:cs typeface="Roboto"/>
                <a:sym typeface="Roboto"/>
              </a:rPr>
              <a:t>Upon completion of the documents they are stored. </a:t>
            </a:r>
            <a:endParaRPr sz="1800">
              <a:solidFill>
                <a:srgbClr val="434343"/>
              </a:solidFill>
              <a:latin typeface="Roboto"/>
              <a:ea typeface="Roboto"/>
              <a:cs typeface="Roboto"/>
              <a:sym typeface="Roboto"/>
            </a:endParaRPr>
          </a:p>
          <a:p>
            <a:pPr indent="0" lvl="0" marL="0" rtl="0" algn="l">
              <a:spcBef>
                <a:spcPts val="1200"/>
              </a:spcBef>
              <a:spcAft>
                <a:spcPts val="1200"/>
              </a:spcAft>
              <a:buNone/>
            </a:pPr>
            <a:r>
              <a:t/>
            </a:r>
            <a:endParaRPr/>
          </a:p>
        </p:txBody>
      </p:sp>
      <p:sp>
        <p:nvSpPr>
          <p:cNvPr id="272" name="Google Shape;272;p30"/>
          <p:cNvSpPr txBox="1"/>
          <p:nvPr/>
        </p:nvSpPr>
        <p:spPr>
          <a:xfrm>
            <a:off x="7182050" y="195900"/>
            <a:ext cx="1748400" cy="276900"/>
          </a:xfrm>
          <a:prstGeom prst="rect">
            <a:avLst/>
          </a:prstGeom>
          <a:noFill/>
          <a:ln>
            <a:noFill/>
          </a:ln>
        </p:spPr>
        <p:txBody>
          <a:bodyPr anchorCtr="0" anchor="t" bIns="91425" lIns="91425" spcFirstLastPara="1" rIns="91425" wrap="square" tIns="91425">
            <a:spAutoFit/>
          </a:bodyPr>
          <a:lstStyle/>
          <a:p>
            <a:pPr indent="457200" lvl="0" marL="0" rtl="0" algn="r">
              <a:spcBef>
                <a:spcPts val="0"/>
              </a:spcBef>
              <a:spcAft>
                <a:spcPts val="0"/>
              </a:spcAft>
              <a:buNone/>
            </a:pPr>
            <a:r>
              <a:rPr lang="en" sz="600">
                <a:latin typeface="Calibri"/>
                <a:ea typeface="Calibri"/>
                <a:cs typeface="Calibri"/>
                <a:sym typeface="Calibri"/>
              </a:rPr>
              <a:t>Norberto Gomez Rosales</a:t>
            </a:r>
            <a:endParaRPr sz="6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txBox="1"/>
          <p:nvPr>
            <p:ph type="title"/>
          </p:nvPr>
        </p:nvSpPr>
        <p:spPr>
          <a:xfrm>
            <a:off x="819150" y="4322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Revision to the Enrollment App is Needed</a:t>
            </a:r>
            <a:endParaRPr>
              <a:solidFill>
                <a:schemeClr val="dk2"/>
              </a:solidFill>
            </a:endParaRPr>
          </a:p>
        </p:txBody>
      </p:sp>
      <p:sp>
        <p:nvSpPr>
          <p:cNvPr id="278" name="Google Shape;278;p31"/>
          <p:cNvSpPr txBox="1"/>
          <p:nvPr>
            <p:ph idx="1" type="body"/>
          </p:nvPr>
        </p:nvSpPr>
        <p:spPr>
          <a:xfrm>
            <a:off x="526200" y="1446575"/>
            <a:ext cx="4045800" cy="3300300"/>
          </a:xfrm>
          <a:prstGeom prst="rect">
            <a:avLst/>
          </a:prstGeom>
        </p:spPr>
        <p:txBody>
          <a:bodyPr anchorCtr="0" anchor="t" bIns="91425" lIns="91425" spcFirstLastPara="1" rIns="91425" wrap="square" tIns="91425">
            <a:normAutofit/>
          </a:bodyPr>
          <a:lstStyle/>
          <a:p>
            <a:pPr indent="0" lvl="0" marL="457200" rtl="0" algn="l">
              <a:lnSpc>
                <a:spcPct val="100000"/>
              </a:lnSpc>
              <a:spcBef>
                <a:spcPts val="0"/>
              </a:spcBef>
              <a:spcAft>
                <a:spcPts val="0"/>
              </a:spcAft>
              <a:buNone/>
            </a:pPr>
            <a:r>
              <a:t/>
            </a:r>
            <a:endParaRPr sz="1400">
              <a:solidFill>
                <a:srgbClr val="434343"/>
              </a:solidFill>
              <a:latin typeface="Roboto"/>
              <a:ea typeface="Roboto"/>
              <a:cs typeface="Roboto"/>
              <a:sym typeface="Roboto"/>
            </a:endParaRPr>
          </a:p>
          <a:p>
            <a:pPr indent="-317500" lvl="0" marL="457200" rtl="0" algn="l">
              <a:spcBef>
                <a:spcPts val="0"/>
              </a:spcBef>
              <a:spcAft>
                <a:spcPts val="0"/>
              </a:spcAft>
              <a:buClr>
                <a:srgbClr val="495057"/>
              </a:buClr>
              <a:buSzPts val="1400"/>
              <a:buFont typeface="Roboto"/>
              <a:buChar char="●"/>
            </a:pPr>
            <a:r>
              <a:rPr lang="en" sz="1400">
                <a:solidFill>
                  <a:srgbClr val="495057"/>
                </a:solidFill>
                <a:highlight>
                  <a:schemeClr val="dk1"/>
                </a:highlight>
                <a:latin typeface="Roboto"/>
                <a:ea typeface="Roboto"/>
                <a:cs typeface="Roboto"/>
                <a:sym typeface="Roboto"/>
              </a:rPr>
              <a:t>Security concerns - PD does not want public access to the app</a:t>
            </a:r>
            <a:endParaRPr sz="1400">
              <a:solidFill>
                <a:srgbClr val="495057"/>
              </a:solidFill>
              <a:highlight>
                <a:schemeClr val="dk1"/>
              </a:highlight>
              <a:latin typeface="Roboto"/>
              <a:ea typeface="Roboto"/>
              <a:cs typeface="Roboto"/>
              <a:sym typeface="Roboto"/>
            </a:endParaRPr>
          </a:p>
          <a:p>
            <a:pPr indent="-317500" lvl="1" marL="914400" rtl="0" algn="l">
              <a:spcBef>
                <a:spcPts val="0"/>
              </a:spcBef>
              <a:spcAft>
                <a:spcPts val="0"/>
              </a:spcAft>
              <a:buClr>
                <a:srgbClr val="495057"/>
              </a:buClr>
              <a:buSzPts val="1400"/>
              <a:buFont typeface="Roboto"/>
              <a:buChar char="○"/>
            </a:pPr>
            <a:r>
              <a:rPr lang="en" sz="1400">
                <a:solidFill>
                  <a:srgbClr val="495057"/>
                </a:solidFill>
                <a:highlight>
                  <a:schemeClr val="dk1"/>
                </a:highlight>
                <a:latin typeface="Roboto"/>
                <a:ea typeface="Roboto"/>
                <a:cs typeface="Roboto"/>
                <a:sym typeface="Roboto"/>
              </a:rPr>
              <a:t>Data leakage </a:t>
            </a:r>
            <a:endParaRPr sz="1400">
              <a:solidFill>
                <a:srgbClr val="495057"/>
              </a:solidFill>
              <a:highlight>
                <a:schemeClr val="dk1"/>
              </a:highlight>
              <a:latin typeface="Roboto"/>
              <a:ea typeface="Roboto"/>
              <a:cs typeface="Roboto"/>
              <a:sym typeface="Roboto"/>
            </a:endParaRPr>
          </a:p>
          <a:p>
            <a:pPr indent="0" lvl="0" marL="914400" rtl="0" algn="l">
              <a:spcBef>
                <a:spcPts val="1200"/>
              </a:spcBef>
              <a:spcAft>
                <a:spcPts val="0"/>
              </a:spcAft>
              <a:buNone/>
            </a:pPr>
            <a:r>
              <a:t/>
            </a:r>
            <a:endParaRPr sz="1400">
              <a:solidFill>
                <a:srgbClr val="495057"/>
              </a:solidFill>
              <a:highlight>
                <a:schemeClr val="dk1"/>
              </a:highlight>
              <a:latin typeface="Roboto"/>
              <a:ea typeface="Roboto"/>
              <a:cs typeface="Roboto"/>
              <a:sym typeface="Roboto"/>
            </a:endParaRPr>
          </a:p>
          <a:p>
            <a:pPr indent="-317500" lvl="0" marL="457200" rtl="0" algn="l">
              <a:spcBef>
                <a:spcPts val="1200"/>
              </a:spcBef>
              <a:spcAft>
                <a:spcPts val="0"/>
              </a:spcAft>
              <a:buClr>
                <a:srgbClr val="495057"/>
              </a:buClr>
              <a:buSzPts val="1400"/>
              <a:buFont typeface="Roboto"/>
              <a:buChar char="●"/>
            </a:pPr>
            <a:r>
              <a:rPr lang="en" sz="1400">
                <a:solidFill>
                  <a:srgbClr val="495057"/>
                </a:solidFill>
                <a:highlight>
                  <a:schemeClr val="dk1"/>
                </a:highlight>
                <a:latin typeface="Roboto"/>
                <a:ea typeface="Roboto"/>
                <a:cs typeface="Roboto"/>
                <a:sym typeface="Roboto"/>
              </a:rPr>
              <a:t>Simplified forms - instead of 6 forms, now there are only 2</a:t>
            </a:r>
            <a:endParaRPr sz="1800">
              <a:solidFill>
                <a:srgbClr val="2A3990"/>
              </a:solidFill>
              <a:latin typeface="Roboto"/>
              <a:ea typeface="Roboto"/>
              <a:cs typeface="Roboto"/>
              <a:sym typeface="Roboto"/>
            </a:endParaRPr>
          </a:p>
        </p:txBody>
      </p:sp>
      <p:pic>
        <p:nvPicPr>
          <p:cNvPr id="279" name="Google Shape;279;p31"/>
          <p:cNvPicPr preferRelativeResize="0"/>
          <p:nvPr/>
        </p:nvPicPr>
        <p:blipFill>
          <a:blip r:embed="rId3">
            <a:alphaModFix/>
          </a:blip>
          <a:stretch>
            <a:fillRect/>
          </a:stretch>
        </p:blipFill>
        <p:spPr>
          <a:xfrm>
            <a:off x="4879950" y="1446575"/>
            <a:ext cx="3795149" cy="28463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idx="1" type="body"/>
          </p:nvPr>
        </p:nvSpPr>
        <p:spPr>
          <a:xfrm>
            <a:off x="819150" y="1526350"/>
            <a:ext cx="7505700" cy="32037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sz="1320">
                <a:highlight>
                  <a:schemeClr val="dk1"/>
                </a:highlight>
              </a:rPr>
              <a:t>The Los Angeles County Public Defender has 32 office locations throughout the county. Integral to supporting the department’s mission is a team of more than 1,200 employees — including more than </a:t>
            </a:r>
            <a:r>
              <a:rPr b="1" lang="en" sz="1320">
                <a:highlight>
                  <a:schemeClr val="dk1"/>
                </a:highlight>
              </a:rPr>
              <a:t>700 </a:t>
            </a:r>
            <a:r>
              <a:rPr lang="en" sz="1320">
                <a:highlight>
                  <a:schemeClr val="dk1"/>
                </a:highlight>
              </a:rPr>
              <a:t>attorneys, as well as paralegals, investigators, psychiatric social workers, and administrative/support staff.</a:t>
            </a:r>
            <a:r>
              <a:rPr lang="en"/>
              <a:t> LA County Public Defender is the oldest and the world’s largest public defender.</a:t>
            </a:r>
            <a:endParaRPr/>
          </a:p>
          <a:p>
            <a:pPr indent="-311150" lvl="0" marL="457200" rtl="0" algn="l">
              <a:lnSpc>
                <a:spcPct val="162500"/>
              </a:lnSpc>
              <a:spcBef>
                <a:spcPts val="0"/>
              </a:spcBef>
              <a:spcAft>
                <a:spcPts val="0"/>
              </a:spcAft>
              <a:buSzPts val="1300"/>
              <a:buChar char="●"/>
            </a:pPr>
            <a:r>
              <a:rPr b="1" lang="en" sz="1200">
                <a:highlight>
                  <a:schemeClr val="dk1"/>
                </a:highlight>
              </a:rPr>
              <a:t>VALUES:</a:t>
            </a:r>
            <a:endParaRPr b="1" sz="1200">
              <a:highlight>
                <a:schemeClr val="dk1"/>
              </a:highlight>
            </a:endParaRPr>
          </a:p>
          <a:p>
            <a:pPr indent="-304800" lvl="0" marL="914400" rtl="0" algn="l">
              <a:lnSpc>
                <a:spcPct val="162500"/>
              </a:lnSpc>
              <a:spcBef>
                <a:spcPts val="0"/>
              </a:spcBef>
              <a:spcAft>
                <a:spcPts val="0"/>
              </a:spcAft>
              <a:buSzPts val="1200"/>
              <a:buFont typeface="Arial"/>
              <a:buChar char="-"/>
            </a:pPr>
            <a:r>
              <a:rPr b="1" lang="en" sz="1200">
                <a:highlight>
                  <a:schemeClr val="dk1"/>
                </a:highlight>
              </a:rPr>
              <a:t>Advocacy</a:t>
            </a:r>
            <a:r>
              <a:rPr b="1" i="1" lang="en" sz="1200">
                <a:highlight>
                  <a:schemeClr val="dk1"/>
                </a:highlight>
              </a:rPr>
              <a:t>: </a:t>
            </a:r>
            <a:r>
              <a:rPr i="1" lang="en" sz="1200">
                <a:highlight>
                  <a:schemeClr val="dk1"/>
                </a:highlight>
              </a:rPr>
              <a:t>We are zealous Defenders, working relentlessly to meet the needs of our clients.</a:t>
            </a:r>
            <a:endParaRPr i="1" sz="1200">
              <a:highlight>
                <a:schemeClr val="dk1"/>
              </a:highlight>
            </a:endParaRPr>
          </a:p>
          <a:p>
            <a:pPr indent="-304800" lvl="0" marL="914400" rtl="0" algn="l">
              <a:lnSpc>
                <a:spcPct val="162500"/>
              </a:lnSpc>
              <a:spcBef>
                <a:spcPts val="0"/>
              </a:spcBef>
              <a:spcAft>
                <a:spcPts val="0"/>
              </a:spcAft>
              <a:buSzPts val="1200"/>
              <a:buFont typeface="Arial"/>
              <a:buChar char="-"/>
            </a:pPr>
            <a:r>
              <a:rPr b="1" lang="en" sz="1200">
                <a:highlight>
                  <a:schemeClr val="dk1"/>
                </a:highlight>
              </a:rPr>
              <a:t>Compassion</a:t>
            </a:r>
            <a:r>
              <a:rPr b="1" i="1" lang="en" sz="1200">
                <a:highlight>
                  <a:schemeClr val="dk1"/>
                </a:highlight>
              </a:rPr>
              <a:t>: </a:t>
            </a:r>
            <a:r>
              <a:rPr i="1" lang="en" sz="1200">
                <a:highlight>
                  <a:schemeClr val="dk1"/>
                </a:highlight>
              </a:rPr>
              <a:t>We listen to our clients, respect their life experience, and tell their story.</a:t>
            </a:r>
            <a:endParaRPr i="1" sz="1200">
              <a:highlight>
                <a:schemeClr val="dk1"/>
              </a:highlight>
            </a:endParaRPr>
          </a:p>
          <a:p>
            <a:pPr indent="-304800" lvl="0" marL="914400" rtl="0" algn="l">
              <a:lnSpc>
                <a:spcPct val="162500"/>
              </a:lnSpc>
              <a:spcBef>
                <a:spcPts val="0"/>
              </a:spcBef>
              <a:spcAft>
                <a:spcPts val="0"/>
              </a:spcAft>
              <a:buSzPts val="1200"/>
              <a:buFont typeface="Arial"/>
              <a:buChar char="-"/>
            </a:pPr>
            <a:r>
              <a:rPr b="1" lang="en" sz="1200">
                <a:highlight>
                  <a:schemeClr val="dk1"/>
                </a:highlight>
              </a:rPr>
              <a:t>Dedication: </a:t>
            </a:r>
            <a:r>
              <a:rPr i="1" lang="en" sz="1200">
                <a:highlight>
                  <a:schemeClr val="dk1"/>
                </a:highlight>
              </a:rPr>
              <a:t>We are passionate about indigent defense.</a:t>
            </a:r>
            <a:endParaRPr i="1" sz="1200">
              <a:highlight>
                <a:schemeClr val="dk1"/>
              </a:highlight>
            </a:endParaRPr>
          </a:p>
          <a:p>
            <a:pPr indent="-304800" lvl="0" marL="914400" rtl="0" algn="l">
              <a:lnSpc>
                <a:spcPct val="162500"/>
              </a:lnSpc>
              <a:spcBef>
                <a:spcPts val="0"/>
              </a:spcBef>
              <a:spcAft>
                <a:spcPts val="0"/>
              </a:spcAft>
              <a:buSzPts val="1200"/>
              <a:buFont typeface="Arial"/>
              <a:buChar char="-"/>
            </a:pPr>
            <a:r>
              <a:rPr b="1" lang="en" sz="1200">
                <a:highlight>
                  <a:schemeClr val="dk1"/>
                </a:highlight>
              </a:rPr>
              <a:t>Collaboration</a:t>
            </a:r>
            <a:r>
              <a:rPr b="1" i="1" lang="en" sz="1200">
                <a:highlight>
                  <a:schemeClr val="dk1"/>
                </a:highlight>
              </a:rPr>
              <a:t>: </a:t>
            </a:r>
            <a:r>
              <a:rPr i="1" lang="en" sz="1200">
                <a:highlight>
                  <a:schemeClr val="dk1"/>
                </a:highlight>
              </a:rPr>
              <a:t>We work with County and community stakeholders to achieve our clients’ goals.</a:t>
            </a:r>
            <a:endParaRPr/>
          </a:p>
          <a:p>
            <a:pPr indent="-311150" lvl="0" marL="457200" rtl="0" algn="l">
              <a:spcBef>
                <a:spcPts val="0"/>
              </a:spcBef>
              <a:spcAft>
                <a:spcPts val="0"/>
              </a:spcAft>
              <a:buSzPts val="1300"/>
              <a:buChar char="●"/>
            </a:pPr>
            <a:r>
              <a:rPr lang="en"/>
              <a:t>Sponsor of Fall 2021 CSULA Computer Science Senior Design</a:t>
            </a:r>
            <a:endParaRPr/>
          </a:p>
          <a:p>
            <a:pPr indent="-311150" lvl="0" marL="457200" rtl="0" algn="l">
              <a:spcBef>
                <a:spcPts val="0"/>
              </a:spcBef>
              <a:spcAft>
                <a:spcPts val="0"/>
              </a:spcAft>
              <a:buSzPts val="1300"/>
              <a:buChar char="●"/>
            </a:pPr>
            <a:r>
              <a:rPr lang="en"/>
              <a:t>Advisor: Chengyu Sun</a:t>
            </a:r>
            <a:endParaRPr/>
          </a:p>
          <a:p>
            <a:pPr indent="-311150" lvl="0" marL="457200" rtl="0" algn="l">
              <a:spcBef>
                <a:spcPts val="0"/>
              </a:spcBef>
              <a:spcAft>
                <a:spcPts val="0"/>
              </a:spcAft>
              <a:buSzPts val="1300"/>
              <a:buChar char="●"/>
            </a:pPr>
            <a:r>
              <a:rPr lang="en"/>
              <a:t>Liaisons: Mohammed Al Rawi, Bridgette Bates, Gratia Dsouza </a:t>
            </a:r>
            <a:endParaRPr/>
          </a:p>
        </p:txBody>
      </p:sp>
      <p:sp>
        <p:nvSpPr>
          <p:cNvPr id="137" name="Google Shape;137;p14"/>
          <p:cNvSpPr txBox="1"/>
          <p:nvPr>
            <p:ph type="title"/>
          </p:nvPr>
        </p:nvSpPr>
        <p:spPr>
          <a:xfrm>
            <a:off x="819150" y="579975"/>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dk2"/>
                </a:solidFill>
              </a:rPr>
              <a:t>LA </a:t>
            </a:r>
            <a:r>
              <a:rPr lang="en">
                <a:solidFill>
                  <a:schemeClr val="dk2"/>
                </a:solidFill>
              </a:rPr>
              <a:t>County Public Defender &amp; CSULA Senior Design Partnership</a:t>
            </a:r>
            <a:endParaRPr>
              <a:solidFill>
                <a:schemeClr val="dk2"/>
              </a:solidFill>
            </a:endParaRPr>
          </a:p>
        </p:txBody>
      </p:sp>
      <p:sp>
        <p:nvSpPr>
          <p:cNvPr id="138" name="Google Shape;138;p14"/>
          <p:cNvSpPr txBox="1"/>
          <p:nvPr/>
        </p:nvSpPr>
        <p:spPr>
          <a:xfrm>
            <a:off x="7814625" y="286200"/>
            <a:ext cx="99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Michael</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2"/>
          <p:cNvSpPr txBox="1"/>
          <p:nvPr>
            <p:ph type="title"/>
          </p:nvPr>
        </p:nvSpPr>
        <p:spPr>
          <a:xfrm>
            <a:off x="819150" y="3845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Technologies (Enrollment App)</a:t>
            </a:r>
            <a:endParaRPr>
              <a:solidFill>
                <a:schemeClr val="dk2"/>
              </a:solidFill>
            </a:endParaRPr>
          </a:p>
        </p:txBody>
      </p:sp>
      <p:sp>
        <p:nvSpPr>
          <p:cNvPr id="285" name="Google Shape;285;p32"/>
          <p:cNvSpPr txBox="1"/>
          <p:nvPr>
            <p:ph idx="1" type="body"/>
          </p:nvPr>
        </p:nvSpPr>
        <p:spPr>
          <a:xfrm>
            <a:off x="819150" y="1266225"/>
            <a:ext cx="7505700" cy="34761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b="1" lang="en" sz="2500"/>
              <a:t>Adobe Sign</a:t>
            </a:r>
            <a:endParaRPr b="1" sz="2500"/>
          </a:p>
          <a:p>
            <a:pPr indent="-387350" lvl="0" marL="457200" rtl="0" algn="l">
              <a:spcBef>
                <a:spcPts val="0"/>
              </a:spcBef>
              <a:spcAft>
                <a:spcPts val="0"/>
              </a:spcAft>
              <a:buSzPts val="2500"/>
              <a:buChar char="●"/>
            </a:pPr>
            <a:r>
              <a:rPr b="1" lang="en" sz="2500"/>
              <a:t>Angular</a:t>
            </a:r>
            <a:endParaRPr b="1" sz="2500"/>
          </a:p>
          <a:p>
            <a:pPr indent="-387350" lvl="0" marL="457200" rtl="0" algn="l">
              <a:spcBef>
                <a:spcPts val="0"/>
              </a:spcBef>
              <a:spcAft>
                <a:spcPts val="0"/>
              </a:spcAft>
              <a:buSzPts val="2500"/>
              <a:buChar char="●"/>
            </a:pPr>
            <a:r>
              <a:rPr b="1" lang="en" sz="2500"/>
              <a:t>Gmail</a:t>
            </a:r>
            <a:endParaRPr b="1" sz="2500"/>
          </a:p>
          <a:p>
            <a:pPr indent="-387350" lvl="0" marL="457200" rtl="0" algn="l">
              <a:spcBef>
                <a:spcPts val="0"/>
              </a:spcBef>
              <a:spcAft>
                <a:spcPts val="0"/>
              </a:spcAft>
              <a:buSzPts val="2500"/>
              <a:buChar char="●"/>
            </a:pPr>
            <a:r>
              <a:rPr b="1" lang="en" sz="2500"/>
              <a:t>Spring Boot</a:t>
            </a:r>
            <a:endParaRPr b="1" sz="2500"/>
          </a:p>
          <a:p>
            <a:pPr indent="-387350" lvl="0" marL="457200" rtl="0" algn="l">
              <a:spcBef>
                <a:spcPts val="0"/>
              </a:spcBef>
              <a:spcAft>
                <a:spcPts val="0"/>
              </a:spcAft>
              <a:buSzPts val="2500"/>
              <a:buChar char="●"/>
            </a:pPr>
            <a:r>
              <a:rPr b="1" lang="en" sz="2500"/>
              <a:t>Box</a:t>
            </a:r>
            <a:endParaRPr b="1" sz="2500"/>
          </a:p>
          <a:p>
            <a:pPr indent="-387350" lvl="0" marL="457200" rtl="0" algn="l">
              <a:spcBef>
                <a:spcPts val="0"/>
              </a:spcBef>
              <a:spcAft>
                <a:spcPts val="0"/>
              </a:spcAft>
              <a:buSzPts val="2500"/>
              <a:buChar char="●"/>
            </a:pPr>
            <a:r>
              <a:rPr b="1" lang="en" sz="2500"/>
              <a:t>mySQL</a:t>
            </a:r>
            <a:endParaRPr b="1" sz="2500"/>
          </a:p>
        </p:txBody>
      </p:sp>
      <p:pic>
        <p:nvPicPr>
          <p:cNvPr id="286" name="Google Shape;286;p32"/>
          <p:cNvPicPr preferRelativeResize="0"/>
          <p:nvPr/>
        </p:nvPicPr>
        <p:blipFill>
          <a:blip r:embed="rId3">
            <a:alphaModFix/>
          </a:blip>
          <a:stretch>
            <a:fillRect/>
          </a:stretch>
        </p:blipFill>
        <p:spPr>
          <a:xfrm>
            <a:off x="3280050" y="1639922"/>
            <a:ext cx="1568625" cy="1568601"/>
          </a:xfrm>
          <a:prstGeom prst="rect">
            <a:avLst/>
          </a:prstGeom>
          <a:noFill/>
          <a:ln>
            <a:noFill/>
          </a:ln>
        </p:spPr>
      </p:pic>
      <p:pic>
        <p:nvPicPr>
          <p:cNvPr id="287" name="Google Shape;287;p32"/>
          <p:cNvPicPr preferRelativeResize="0"/>
          <p:nvPr/>
        </p:nvPicPr>
        <p:blipFill>
          <a:blip r:embed="rId4">
            <a:alphaModFix/>
          </a:blip>
          <a:stretch>
            <a:fillRect/>
          </a:stretch>
        </p:blipFill>
        <p:spPr>
          <a:xfrm>
            <a:off x="4848675" y="1104400"/>
            <a:ext cx="1174350" cy="1174373"/>
          </a:xfrm>
          <a:prstGeom prst="rect">
            <a:avLst/>
          </a:prstGeom>
          <a:noFill/>
          <a:ln>
            <a:noFill/>
          </a:ln>
        </p:spPr>
      </p:pic>
      <p:pic>
        <p:nvPicPr>
          <p:cNvPr id="288" name="Google Shape;288;p32"/>
          <p:cNvPicPr preferRelativeResize="0"/>
          <p:nvPr/>
        </p:nvPicPr>
        <p:blipFill>
          <a:blip r:embed="rId5">
            <a:alphaModFix/>
          </a:blip>
          <a:stretch>
            <a:fillRect/>
          </a:stretch>
        </p:blipFill>
        <p:spPr>
          <a:xfrm>
            <a:off x="6312226" y="1984413"/>
            <a:ext cx="1174350" cy="879625"/>
          </a:xfrm>
          <a:prstGeom prst="rect">
            <a:avLst/>
          </a:prstGeom>
          <a:noFill/>
          <a:ln>
            <a:noFill/>
          </a:ln>
        </p:spPr>
      </p:pic>
      <p:pic>
        <p:nvPicPr>
          <p:cNvPr id="289" name="Google Shape;289;p32"/>
          <p:cNvPicPr preferRelativeResize="0"/>
          <p:nvPr/>
        </p:nvPicPr>
        <p:blipFill>
          <a:blip r:embed="rId6">
            <a:alphaModFix/>
          </a:blip>
          <a:stretch>
            <a:fillRect/>
          </a:stretch>
        </p:blipFill>
        <p:spPr>
          <a:xfrm>
            <a:off x="3443837" y="3370349"/>
            <a:ext cx="1241050" cy="1115375"/>
          </a:xfrm>
          <a:prstGeom prst="rect">
            <a:avLst/>
          </a:prstGeom>
          <a:noFill/>
          <a:ln>
            <a:noFill/>
          </a:ln>
        </p:spPr>
      </p:pic>
      <p:pic>
        <p:nvPicPr>
          <p:cNvPr id="290" name="Google Shape;290;p32"/>
          <p:cNvPicPr preferRelativeResize="0"/>
          <p:nvPr/>
        </p:nvPicPr>
        <p:blipFill>
          <a:blip r:embed="rId7">
            <a:alphaModFix/>
          </a:blip>
          <a:stretch>
            <a:fillRect/>
          </a:stretch>
        </p:blipFill>
        <p:spPr>
          <a:xfrm>
            <a:off x="4734675" y="2571742"/>
            <a:ext cx="1402350" cy="1041225"/>
          </a:xfrm>
          <a:prstGeom prst="rect">
            <a:avLst/>
          </a:prstGeom>
          <a:noFill/>
          <a:ln>
            <a:noFill/>
          </a:ln>
        </p:spPr>
      </p:pic>
      <p:pic>
        <p:nvPicPr>
          <p:cNvPr id="291" name="Google Shape;291;p32"/>
          <p:cNvPicPr preferRelativeResize="0"/>
          <p:nvPr/>
        </p:nvPicPr>
        <p:blipFill>
          <a:blip r:embed="rId8">
            <a:alphaModFix/>
          </a:blip>
          <a:stretch>
            <a:fillRect/>
          </a:stretch>
        </p:blipFill>
        <p:spPr>
          <a:xfrm>
            <a:off x="6278878" y="2987890"/>
            <a:ext cx="1241048" cy="17544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2"/>
                </a:solidFill>
                <a:latin typeface="Roboto"/>
                <a:ea typeface="Roboto"/>
                <a:cs typeface="Roboto"/>
                <a:sym typeface="Roboto"/>
              </a:rPr>
              <a:t>New Requirements - Enrollment App</a:t>
            </a:r>
            <a:endParaRPr>
              <a:solidFill>
                <a:schemeClr val="dk2"/>
              </a:solidFill>
            </a:endParaRPr>
          </a:p>
        </p:txBody>
      </p:sp>
      <p:sp>
        <p:nvSpPr>
          <p:cNvPr id="297" name="Google Shape;297;p33"/>
          <p:cNvSpPr txBox="1"/>
          <p:nvPr>
            <p:ph idx="1" type="body"/>
          </p:nvPr>
        </p:nvSpPr>
        <p:spPr>
          <a:xfrm>
            <a:off x="507850" y="1552075"/>
            <a:ext cx="4444500" cy="311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New Enrollment App will focus more in Adobe-Sign</a:t>
            </a:r>
            <a:endParaRPr sz="1400">
              <a:solidFill>
                <a:srgbClr val="434343"/>
              </a:solidFill>
              <a:latin typeface="Roboto"/>
              <a:ea typeface="Roboto"/>
              <a:cs typeface="Roboto"/>
              <a:sym typeface="Roboto"/>
            </a:endParaRPr>
          </a:p>
          <a:p>
            <a:pPr indent="-342900" lvl="0" marL="457200" rtl="0" algn="l">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Forms will be prefilled/prepared by HR for confirmation of the new employee </a:t>
            </a:r>
            <a:endParaRPr sz="1800">
              <a:solidFill>
                <a:srgbClr val="434343"/>
              </a:solidFill>
              <a:latin typeface="Roboto"/>
              <a:ea typeface="Roboto"/>
              <a:cs typeface="Roboto"/>
              <a:sym typeface="Roboto"/>
            </a:endParaRPr>
          </a:p>
          <a:p>
            <a:pPr indent="-317500" lvl="1" marL="914400" rtl="0" algn="l">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Send out the Form to the new-employee/contractor</a:t>
            </a:r>
            <a:endParaRPr sz="1400">
              <a:solidFill>
                <a:srgbClr val="434343"/>
              </a:solidFill>
              <a:latin typeface="Roboto"/>
              <a:ea typeface="Roboto"/>
              <a:cs typeface="Roboto"/>
              <a:sym typeface="Roboto"/>
            </a:endParaRPr>
          </a:p>
          <a:p>
            <a:pPr indent="-317500" lvl="1" marL="914400" rtl="0" algn="l">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Sign it and emails the HR for approval</a:t>
            </a:r>
            <a:endParaRPr sz="1400">
              <a:solidFill>
                <a:srgbClr val="434343"/>
              </a:solidFill>
              <a:latin typeface="Roboto"/>
              <a:ea typeface="Roboto"/>
              <a:cs typeface="Roboto"/>
              <a:sym typeface="Roboto"/>
            </a:endParaRPr>
          </a:p>
          <a:p>
            <a:pPr indent="-342900" lvl="0" marL="457200" rtl="0" algn="l">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Once process is completed, upload to Box.com folder</a:t>
            </a:r>
            <a:endParaRPr/>
          </a:p>
        </p:txBody>
      </p:sp>
      <p:pic>
        <p:nvPicPr>
          <p:cNvPr id="298" name="Google Shape;298;p33"/>
          <p:cNvPicPr preferRelativeResize="0"/>
          <p:nvPr/>
        </p:nvPicPr>
        <p:blipFill>
          <a:blip r:embed="rId3">
            <a:alphaModFix/>
          </a:blip>
          <a:stretch>
            <a:fillRect/>
          </a:stretch>
        </p:blipFill>
        <p:spPr>
          <a:xfrm>
            <a:off x="5016150" y="1768650"/>
            <a:ext cx="3685374" cy="2260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4"/>
          <p:cNvSpPr/>
          <p:nvPr/>
        </p:nvSpPr>
        <p:spPr>
          <a:xfrm>
            <a:off x="5986350" y="998750"/>
            <a:ext cx="2547900" cy="3666900"/>
          </a:xfrm>
          <a:prstGeom prst="rect">
            <a:avLst/>
          </a:prstGeom>
          <a:solidFill>
            <a:srgbClr val="F3F3F3"/>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02122"/>
              </a:solidFill>
            </a:endParaRPr>
          </a:p>
        </p:txBody>
      </p:sp>
      <p:sp>
        <p:nvSpPr>
          <p:cNvPr id="304" name="Google Shape;304;p34"/>
          <p:cNvSpPr/>
          <p:nvPr/>
        </p:nvSpPr>
        <p:spPr>
          <a:xfrm>
            <a:off x="3402750" y="998750"/>
            <a:ext cx="2547900" cy="3666900"/>
          </a:xfrm>
          <a:prstGeom prst="rect">
            <a:avLst/>
          </a:prstGeom>
          <a:solidFill>
            <a:srgbClr val="F3F3F3"/>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02122"/>
              </a:solidFill>
            </a:endParaRPr>
          </a:p>
        </p:txBody>
      </p:sp>
      <p:sp>
        <p:nvSpPr>
          <p:cNvPr id="305" name="Google Shape;305;p34"/>
          <p:cNvSpPr/>
          <p:nvPr/>
        </p:nvSpPr>
        <p:spPr>
          <a:xfrm>
            <a:off x="819150" y="998750"/>
            <a:ext cx="2547900" cy="3666900"/>
          </a:xfrm>
          <a:prstGeom prst="rect">
            <a:avLst/>
          </a:prstGeom>
          <a:solidFill>
            <a:srgbClr val="F3F3F3"/>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02122"/>
              </a:solidFill>
            </a:endParaRPr>
          </a:p>
        </p:txBody>
      </p:sp>
      <p:sp>
        <p:nvSpPr>
          <p:cNvPr id="306" name="Google Shape;306;p34"/>
          <p:cNvSpPr txBox="1"/>
          <p:nvPr>
            <p:ph type="title"/>
          </p:nvPr>
        </p:nvSpPr>
        <p:spPr>
          <a:xfrm>
            <a:off x="819150" y="3368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Challenges and Setbacks</a:t>
            </a:r>
            <a:endParaRPr>
              <a:solidFill>
                <a:schemeClr val="dk2"/>
              </a:solidFill>
            </a:endParaRPr>
          </a:p>
        </p:txBody>
      </p:sp>
      <p:sp>
        <p:nvSpPr>
          <p:cNvPr id="307" name="Google Shape;307;p34"/>
          <p:cNvSpPr txBox="1"/>
          <p:nvPr>
            <p:ph idx="1" type="body"/>
          </p:nvPr>
        </p:nvSpPr>
        <p:spPr>
          <a:xfrm>
            <a:off x="819150" y="1291425"/>
            <a:ext cx="2583600" cy="510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1018"/>
              <a:buNone/>
            </a:pPr>
            <a:r>
              <a:rPr b="1" lang="en" sz="1502"/>
              <a:t>Communication With Sponsor</a:t>
            </a:r>
            <a:endParaRPr b="1" sz="1502"/>
          </a:p>
        </p:txBody>
      </p:sp>
      <p:sp>
        <p:nvSpPr>
          <p:cNvPr id="308" name="Google Shape;308;p34"/>
          <p:cNvSpPr txBox="1"/>
          <p:nvPr>
            <p:ph idx="1" type="body"/>
          </p:nvPr>
        </p:nvSpPr>
        <p:spPr>
          <a:xfrm>
            <a:off x="3631050" y="1291425"/>
            <a:ext cx="2127000" cy="51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500"/>
              <a:t>Learn New Technologies</a:t>
            </a:r>
            <a:endParaRPr b="1" sz="1500"/>
          </a:p>
        </p:txBody>
      </p:sp>
      <p:sp>
        <p:nvSpPr>
          <p:cNvPr id="309" name="Google Shape;309;p34"/>
          <p:cNvSpPr txBox="1"/>
          <p:nvPr>
            <p:ph idx="1" type="body"/>
          </p:nvPr>
        </p:nvSpPr>
        <p:spPr>
          <a:xfrm>
            <a:off x="6371400" y="1291425"/>
            <a:ext cx="1777800" cy="51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500"/>
              <a:t>Technical Problems</a:t>
            </a:r>
            <a:endParaRPr b="1" sz="1500"/>
          </a:p>
        </p:txBody>
      </p:sp>
      <p:sp>
        <p:nvSpPr>
          <p:cNvPr id="310" name="Google Shape;310;p34"/>
          <p:cNvSpPr txBox="1"/>
          <p:nvPr/>
        </p:nvSpPr>
        <p:spPr>
          <a:xfrm>
            <a:off x="799000" y="1783450"/>
            <a:ext cx="2127000" cy="1662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Calibri"/>
              <a:buChar char="●"/>
            </a:pPr>
            <a:r>
              <a:rPr lang="en" sz="1600">
                <a:latin typeface="Calibri"/>
                <a:ea typeface="Calibri"/>
                <a:cs typeface="Calibri"/>
                <a:sym typeface="Calibri"/>
              </a:rPr>
              <a:t>Conflicts in scheduling</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Difficulty getting answers and explanations about the project</a:t>
            </a:r>
            <a:endParaRPr sz="1600">
              <a:latin typeface="Calibri"/>
              <a:ea typeface="Calibri"/>
              <a:cs typeface="Calibri"/>
              <a:sym typeface="Calibri"/>
            </a:endParaRPr>
          </a:p>
        </p:txBody>
      </p:sp>
      <p:sp>
        <p:nvSpPr>
          <p:cNvPr id="311" name="Google Shape;311;p34"/>
          <p:cNvSpPr txBox="1"/>
          <p:nvPr/>
        </p:nvSpPr>
        <p:spPr>
          <a:xfrm>
            <a:off x="3508500" y="1833000"/>
            <a:ext cx="2127000" cy="2662800"/>
          </a:xfrm>
          <a:prstGeom prst="rect">
            <a:avLst/>
          </a:prstGeom>
          <a:noFill/>
          <a:ln>
            <a:noFill/>
          </a:ln>
        </p:spPr>
        <p:txBody>
          <a:bodyPr anchorCtr="0" anchor="t" bIns="91425" lIns="91425" spcFirstLastPara="1" rIns="91425" wrap="square" tIns="91425">
            <a:spAutoFit/>
          </a:bodyPr>
          <a:lstStyle/>
          <a:p>
            <a:pPr indent="-374650" lvl="0" marL="457200" rtl="0" algn="l">
              <a:lnSpc>
                <a:spcPct val="200000"/>
              </a:lnSpc>
              <a:spcBef>
                <a:spcPts val="0"/>
              </a:spcBef>
              <a:spcAft>
                <a:spcPts val="0"/>
              </a:spcAft>
              <a:buSzPts val="2300"/>
              <a:buFont typeface="Calibri"/>
              <a:buChar char="●"/>
            </a:pPr>
            <a:r>
              <a:rPr lang="en" sz="2300">
                <a:latin typeface="Calibri"/>
                <a:ea typeface="Calibri"/>
                <a:cs typeface="Calibri"/>
                <a:sym typeface="Calibri"/>
              </a:rPr>
              <a:t>Angular</a:t>
            </a:r>
            <a:endParaRPr sz="2300">
              <a:latin typeface="Calibri"/>
              <a:ea typeface="Calibri"/>
              <a:cs typeface="Calibri"/>
              <a:sym typeface="Calibri"/>
            </a:endParaRPr>
          </a:p>
          <a:p>
            <a:pPr indent="-374650" lvl="0" marL="457200" rtl="0" algn="l">
              <a:lnSpc>
                <a:spcPct val="200000"/>
              </a:lnSpc>
              <a:spcBef>
                <a:spcPts val="0"/>
              </a:spcBef>
              <a:spcAft>
                <a:spcPts val="0"/>
              </a:spcAft>
              <a:buSzPts val="2300"/>
              <a:buFont typeface="Calibri"/>
              <a:buChar char="●"/>
            </a:pPr>
            <a:r>
              <a:rPr lang="en" sz="2300">
                <a:latin typeface="Calibri"/>
                <a:ea typeface="Calibri"/>
                <a:cs typeface="Calibri"/>
                <a:sym typeface="Calibri"/>
              </a:rPr>
              <a:t>Adobe Sign</a:t>
            </a:r>
            <a:endParaRPr sz="2300">
              <a:latin typeface="Calibri"/>
              <a:ea typeface="Calibri"/>
              <a:cs typeface="Calibri"/>
              <a:sym typeface="Calibri"/>
            </a:endParaRPr>
          </a:p>
          <a:p>
            <a:pPr indent="-374650" lvl="0" marL="457200" rtl="0" algn="l">
              <a:lnSpc>
                <a:spcPct val="200000"/>
              </a:lnSpc>
              <a:spcBef>
                <a:spcPts val="0"/>
              </a:spcBef>
              <a:spcAft>
                <a:spcPts val="0"/>
              </a:spcAft>
              <a:buSzPts val="2300"/>
              <a:buFont typeface="Calibri"/>
              <a:buChar char="●"/>
            </a:pPr>
            <a:r>
              <a:rPr lang="en" sz="2300">
                <a:latin typeface="Calibri"/>
                <a:ea typeface="Calibri"/>
                <a:cs typeface="Calibri"/>
                <a:sym typeface="Calibri"/>
              </a:rPr>
              <a:t>Spring Boot</a:t>
            </a:r>
            <a:endParaRPr sz="2300">
              <a:latin typeface="Calibri"/>
              <a:ea typeface="Calibri"/>
              <a:cs typeface="Calibri"/>
              <a:sym typeface="Calibri"/>
            </a:endParaRPr>
          </a:p>
          <a:p>
            <a:pPr indent="-374650" lvl="0" marL="457200" rtl="0" algn="l">
              <a:lnSpc>
                <a:spcPct val="200000"/>
              </a:lnSpc>
              <a:spcBef>
                <a:spcPts val="0"/>
              </a:spcBef>
              <a:spcAft>
                <a:spcPts val="0"/>
              </a:spcAft>
              <a:buSzPts val="2300"/>
              <a:buFont typeface="Calibri"/>
              <a:buChar char="●"/>
            </a:pPr>
            <a:r>
              <a:rPr lang="en" sz="2300">
                <a:latin typeface="Calibri"/>
                <a:ea typeface="Calibri"/>
                <a:cs typeface="Calibri"/>
                <a:sym typeface="Calibri"/>
              </a:rPr>
              <a:t>Box</a:t>
            </a:r>
            <a:endParaRPr sz="2300">
              <a:latin typeface="Calibri"/>
              <a:ea typeface="Calibri"/>
              <a:cs typeface="Calibri"/>
              <a:sym typeface="Calibri"/>
            </a:endParaRPr>
          </a:p>
        </p:txBody>
      </p:sp>
      <p:sp>
        <p:nvSpPr>
          <p:cNvPr id="312" name="Google Shape;312;p34"/>
          <p:cNvSpPr txBox="1"/>
          <p:nvPr/>
        </p:nvSpPr>
        <p:spPr>
          <a:xfrm>
            <a:off x="6218000" y="1854800"/>
            <a:ext cx="2127000" cy="2586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Calibri"/>
              <a:buChar char="●"/>
            </a:pPr>
            <a:r>
              <a:rPr lang="en" sz="1200">
                <a:latin typeface="Calibri"/>
                <a:ea typeface="Calibri"/>
                <a:cs typeface="Calibri"/>
                <a:sym typeface="Calibri"/>
              </a:rPr>
              <a:t>Changing passwords for our Public Defenders account</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Trouble logging into our Public Defenders account</a:t>
            </a:r>
            <a:endParaRPr sz="1200">
              <a:latin typeface="Calibri"/>
              <a:ea typeface="Calibri"/>
              <a:cs typeface="Calibri"/>
              <a:sym typeface="Calibri"/>
            </a:endParaRPr>
          </a:p>
          <a:p>
            <a:pPr indent="-304800" lvl="0" marL="457200" rtl="0" algn="l">
              <a:lnSpc>
                <a:spcPct val="100000"/>
              </a:lnSpc>
              <a:spcBef>
                <a:spcPts val="0"/>
              </a:spcBef>
              <a:spcAft>
                <a:spcPts val="0"/>
              </a:spcAft>
              <a:buSzPts val="1200"/>
              <a:buFont typeface="Calibri"/>
              <a:buChar char="●"/>
            </a:pPr>
            <a:r>
              <a:rPr lang="en" sz="1200">
                <a:latin typeface="Calibri"/>
                <a:ea typeface="Calibri"/>
                <a:cs typeface="Calibri"/>
                <a:sym typeface="Calibri"/>
              </a:rPr>
              <a:t>Getting Adobe Sign token</a:t>
            </a:r>
            <a:endParaRPr sz="1200">
              <a:latin typeface="Calibri"/>
              <a:ea typeface="Calibri"/>
              <a:cs typeface="Calibri"/>
              <a:sym typeface="Calibri"/>
            </a:endParaRPr>
          </a:p>
          <a:p>
            <a:pPr indent="-304800" lvl="0" marL="457200" rtl="0" algn="l">
              <a:lnSpc>
                <a:spcPct val="100000"/>
              </a:lnSpc>
              <a:spcBef>
                <a:spcPts val="0"/>
              </a:spcBef>
              <a:spcAft>
                <a:spcPts val="0"/>
              </a:spcAft>
              <a:buSzPts val="1200"/>
              <a:buFont typeface="Calibri"/>
              <a:buChar char="●"/>
            </a:pPr>
            <a:r>
              <a:rPr lang="en" sz="1200">
                <a:latin typeface="Calibri"/>
                <a:ea typeface="Calibri"/>
                <a:cs typeface="Calibri"/>
                <a:sym typeface="Calibri"/>
              </a:rPr>
              <a:t>Creating multiple Adobe Sign accounts which are soon to expire</a:t>
            </a:r>
            <a:endParaRPr sz="1200">
              <a:latin typeface="Calibri"/>
              <a:ea typeface="Calibri"/>
              <a:cs typeface="Calibri"/>
              <a:sym typeface="Calibri"/>
            </a:endParaRPr>
          </a:p>
          <a:p>
            <a:pPr indent="0" lvl="0" marL="457200" rtl="0" algn="l">
              <a:lnSpc>
                <a:spcPct val="100000"/>
              </a:lnSpc>
              <a:spcBef>
                <a:spcPts val="0"/>
              </a:spcBef>
              <a:spcAft>
                <a:spcPts val="0"/>
              </a:spcAft>
              <a:buNone/>
            </a:pPr>
            <a:r>
              <a:t/>
            </a:r>
            <a:endParaRPr sz="12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5"/>
          <p:cNvSpPr txBox="1"/>
          <p:nvPr>
            <p:ph type="title"/>
          </p:nvPr>
        </p:nvSpPr>
        <p:spPr>
          <a:xfrm>
            <a:off x="819150" y="37657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Prototype of New Enrollment App (DFD)</a:t>
            </a:r>
            <a:endParaRPr>
              <a:solidFill>
                <a:schemeClr val="dk2"/>
              </a:solidFill>
            </a:endParaRPr>
          </a:p>
        </p:txBody>
      </p:sp>
      <p:sp>
        <p:nvSpPr>
          <p:cNvPr id="318" name="Google Shape;318;p35"/>
          <p:cNvSpPr txBox="1"/>
          <p:nvPr>
            <p:ph idx="1" type="body"/>
          </p:nvPr>
        </p:nvSpPr>
        <p:spPr>
          <a:xfrm>
            <a:off x="325550" y="1037200"/>
            <a:ext cx="2291400" cy="3610800"/>
          </a:xfrm>
          <a:prstGeom prst="rect">
            <a:avLst/>
          </a:prstGeom>
        </p:spPr>
        <p:txBody>
          <a:bodyPr anchorCtr="0" anchor="t" bIns="91425" lIns="91425" spcFirstLastPara="1" rIns="91425" wrap="square" tIns="91425">
            <a:normAutofit/>
          </a:bodyPr>
          <a:lstStyle/>
          <a:p>
            <a:pPr indent="-115570" lvl="0" marL="45720" rtl="0" algn="l">
              <a:lnSpc>
                <a:spcPct val="115000"/>
              </a:lnSpc>
              <a:spcBef>
                <a:spcPts val="0"/>
              </a:spcBef>
              <a:spcAft>
                <a:spcPts val="0"/>
              </a:spcAft>
              <a:buSzPts val="1100"/>
              <a:buChar char="●"/>
            </a:pPr>
            <a:r>
              <a:rPr lang="en" sz="1100"/>
              <a:t>HR or Admin has ability to create new form with new employee and signer information.</a:t>
            </a:r>
            <a:endParaRPr sz="1100"/>
          </a:p>
          <a:p>
            <a:pPr indent="-115570" lvl="0" marL="45720" rtl="0" algn="l">
              <a:lnSpc>
                <a:spcPct val="115000"/>
              </a:lnSpc>
              <a:spcBef>
                <a:spcPts val="1000"/>
              </a:spcBef>
              <a:spcAft>
                <a:spcPts val="0"/>
              </a:spcAft>
              <a:buSzPts val="1100"/>
              <a:buChar char="●"/>
            </a:pPr>
            <a:r>
              <a:rPr lang="en" sz="1100"/>
              <a:t>Allows</a:t>
            </a:r>
            <a:r>
              <a:rPr lang="en" sz="1100"/>
              <a:t> HR/Admin to Check for form filled correctness and </a:t>
            </a:r>
            <a:r>
              <a:rPr lang="en" sz="1100"/>
              <a:t>status/stage of the form.</a:t>
            </a:r>
            <a:endParaRPr sz="1100"/>
          </a:p>
          <a:p>
            <a:pPr indent="-115570" lvl="0" marL="45720" rtl="0" algn="l">
              <a:lnSpc>
                <a:spcPct val="115000"/>
              </a:lnSpc>
              <a:spcBef>
                <a:spcPts val="1000"/>
              </a:spcBef>
              <a:spcAft>
                <a:spcPts val="0"/>
              </a:spcAft>
              <a:buSzPts val="1100"/>
              <a:buChar char="●"/>
            </a:pPr>
            <a:r>
              <a:rPr lang="en" sz="1100"/>
              <a:t>New employee or contractor will not have access to the Enrollment application for security reasons. </a:t>
            </a:r>
            <a:endParaRPr sz="1100"/>
          </a:p>
          <a:p>
            <a:pPr indent="-109220" lvl="0" marL="45720" rtl="0" algn="l">
              <a:lnSpc>
                <a:spcPct val="100000"/>
              </a:lnSpc>
              <a:spcBef>
                <a:spcPts val="1000"/>
              </a:spcBef>
              <a:spcAft>
                <a:spcPts val="0"/>
              </a:spcAft>
              <a:buSzPts val="1000"/>
              <a:buChar char="●"/>
            </a:pPr>
            <a:r>
              <a:rPr lang="en" sz="1000"/>
              <a:t>New employee will only receive an email from adobe sign to fill and sign form.</a:t>
            </a:r>
            <a:endParaRPr sz="1000"/>
          </a:p>
          <a:p>
            <a:pPr indent="-109220" lvl="0" marL="45720" rtl="0" algn="l">
              <a:lnSpc>
                <a:spcPct val="100000"/>
              </a:lnSpc>
              <a:spcBef>
                <a:spcPts val="0"/>
              </a:spcBef>
              <a:spcAft>
                <a:spcPts val="0"/>
              </a:spcAft>
              <a:buSzPts val="1000"/>
              <a:buChar char="●"/>
            </a:pPr>
            <a:r>
              <a:rPr lang="en" sz="1000"/>
              <a:t>Admin/HR will have full control and status information of form through the process. </a:t>
            </a:r>
            <a:endParaRPr sz="1000"/>
          </a:p>
        </p:txBody>
      </p:sp>
      <p:pic>
        <p:nvPicPr>
          <p:cNvPr id="319" name="Google Shape;319;p35"/>
          <p:cNvPicPr preferRelativeResize="0"/>
          <p:nvPr/>
        </p:nvPicPr>
        <p:blipFill>
          <a:blip r:embed="rId3">
            <a:alphaModFix/>
          </a:blip>
          <a:stretch>
            <a:fillRect/>
          </a:stretch>
        </p:blipFill>
        <p:spPr>
          <a:xfrm>
            <a:off x="2692650" y="1037200"/>
            <a:ext cx="6170851" cy="3610675"/>
          </a:xfrm>
          <a:prstGeom prst="rect">
            <a:avLst/>
          </a:prstGeom>
          <a:noFill/>
          <a:ln>
            <a:noFill/>
          </a:ln>
        </p:spPr>
      </p:pic>
      <p:sp>
        <p:nvSpPr>
          <p:cNvPr id="320" name="Google Shape;320;p35"/>
          <p:cNvSpPr txBox="1"/>
          <p:nvPr/>
        </p:nvSpPr>
        <p:spPr>
          <a:xfrm>
            <a:off x="8025600" y="251025"/>
            <a:ext cx="837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alibri"/>
                <a:ea typeface="Calibri"/>
                <a:cs typeface="Calibri"/>
                <a:sym typeface="Calibri"/>
              </a:rPr>
              <a:t>Ryan Lee</a:t>
            </a:r>
            <a:endParaRPr sz="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6"/>
          <p:cNvSpPr txBox="1"/>
          <p:nvPr>
            <p:ph type="title"/>
          </p:nvPr>
        </p:nvSpPr>
        <p:spPr>
          <a:xfrm>
            <a:off x="819150" y="2891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Current Progress (Enrollment App)</a:t>
            </a:r>
            <a:endParaRPr>
              <a:solidFill>
                <a:schemeClr val="dk2"/>
              </a:solidFill>
            </a:endParaRPr>
          </a:p>
        </p:txBody>
      </p:sp>
      <p:sp>
        <p:nvSpPr>
          <p:cNvPr id="326" name="Google Shape;326;p36"/>
          <p:cNvSpPr txBox="1"/>
          <p:nvPr>
            <p:ph idx="1" type="body"/>
          </p:nvPr>
        </p:nvSpPr>
        <p:spPr>
          <a:xfrm>
            <a:off x="410250" y="945725"/>
            <a:ext cx="4102500" cy="3428400"/>
          </a:xfrm>
          <a:prstGeom prst="rect">
            <a:avLst/>
          </a:prstGeom>
        </p:spPr>
        <p:txBody>
          <a:bodyPr anchorCtr="0" anchor="t" bIns="91425" lIns="91425" spcFirstLastPara="1" rIns="91425" wrap="square" tIns="91425">
            <a:normAutofit/>
          </a:bodyPr>
          <a:lstStyle/>
          <a:p>
            <a:pPr indent="-121920" lvl="0" marL="91440" rtl="0" algn="l">
              <a:spcBef>
                <a:spcPts val="0"/>
              </a:spcBef>
              <a:spcAft>
                <a:spcPts val="0"/>
              </a:spcAft>
              <a:buSzPts val="1200"/>
              <a:buChar char="●"/>
            </a:pPr>
            <a:r>
              <a:rPr lang="en" sz="1200"/>
              <a:t>Able to create form templates</a:t>
            </a:r>
            <a:endParaRPr sz="1200"/>
          </a:p>
          <a:p>
            <a:pPr indent="-213359" lvl="1" marL="548640" rtl="0" algn="l">
              <a:spcBef>
                <a:spcPts val="1000"/>
              </a:spcBef>
              <a:spcAft>
                <a:spcPts val="0"/>
              </a:spcAft>
              <a:buSzPts val="1200"/>
              <a:buChar char="○"/>
            </a:pPr>
            <a:r>
              <a:rPr lang="en" sz="1200"/>
              <a:t>Assign </a:t>
            </a:r>
            <a:r>
              <a:rPr lang="en" sz="1200"/>
              <a:t>certain</a:t>
            </a:r>
            <a:r>
              <a:rPr lang="en" sz="1200"/>
              <a:t> form field to specific Members</a:t>
            </a:r>
            <a:endParaRPr sz="1200"/>
          </a:p>
          <a:p>
            <a:pPr indent="-213359" lvl="2" marL="1005839" rtl="0" algn="l">
              <a:spcBef>
                <a:spcPts val="1000"/>
              </a:spcBef>
              <a:spcAft>
                <a:spcPts val="0"/>
              </a:spcAft>
              <a:buSzPts val="1200"/>
              <a:buChar char="■"/>
            </a:pPr>
            <a:r>
              <a:rPr lang="en" sz="1200"/>
              <a:t> Signature fields can only be filled by endorser</a:t>
            </a:r>
            <a:endParaRPr sz="1200"/>
          </a:p>
          <a:p>
            <a:pPr indent="-121920" lvl="0" marL="91440" rtl="0" algn="l">
              <a:spcBef>
                <a:spcPts val="1000"/>
              </a:spcBef>
              <a:spcAft>
                <a:spcPts val="0"/>
              </a:spcAft>
              <a:buSzPts val="1200"/>
              <a:buChar char="●"/>
            </a:pPr>
            <a:r>
              <a:rPr lang="en" sz="1200"/>
              <a:t>Capable of </a:t>
            </a:r>
            <a:r>
              <a:rPr lang="en" sz="1200"/>
              <a:t>creating</a:t>
            </a:r>
            <a:r>
              <a:rPr lang="en" sz="1200"/>
              <a:t> workflow to send form for filling and signing</a:t>
            </a:r>
            <a:endParaRPr sz="1200"/>
          </a:p>
          <a:p>
            <a:pPr indent="-121920" lvl="0" marL="91440" rtl="0" algn="l">
              <a:spcBef>
                <a:spcPts val="1000"/>
              </a:spcBef>
              <a:spcAft>
                <a:spcPts val="0"/>
              </a:spcAft>
              <a:buSzPts val="1200"/>
              <a:buChar char="●"/>
            </a:pPr>
            <a:r>
              <a:rPr lang="en" sz="1200"/>
              <a:t>Full process can be completed currently but Admin/HR will have to work within the Adobe sign web application</a:t>
            </a:r>
            <a:endParaRPr sz="1200"/>
          </a:p>
          <a:p>
            <a:pPr indent="-121920" lvl="0" marL="91440" rtl="0" algn="l">
              <a:spcBef>
                <a:spcPts val="1000"/>
              </a:spcBef>
              <a:spcAft>
                <a:spcPts val="0"/>
              </a:spcAft>
              <a:buSzPts val="1200"/>
              <a:buChar char="●"/>
            </a:pPr>
            <a:r>
              <a:rPr lang="en" sz="1200"/>
              <a:t>We were able to run the old enrollment, store and save the application in our database, although without access to adobe sign api we were not able to send out the emails with forms due to tokens being incorrect</a:t>
            </a:r>
            <a:endParaRPr sz="1200"/>
          </a:p>
        </p:txBody>
      </p:sp>
      <p:pic>
        <p:nvPicPr>
          <p:cNvPr id="327" name="Google Shape;327;p36"/>
          <p:cNvPicPr preferRelativeResize="0"/>
          <p:nvPr/>
        </p:nvPicPr>
        <p:blipFill>
          <a:blip r:embed="rId3">
            <a:alphaModFix/>
          </a:blip>
          <a:stretch>
            <a:fillRect/>
          </a:stretch>
        </p:blipFill>
        <p:spPr>
          <a:xfrm>
            <a:off x="4651275" y="893650"/>
            <a:ext cx="3752850" cy="1816037"/>
          </a:xfrm>
          <a:prstGeom prst="rect">
            <a:avLst/>
          </a:prstGeom>
          <a:noFill/>
          <a:ln>
            <a:noFill/>
          </a:ln>
        </p:spPr>
      </p:pic>
      <p:pic>
        <p:nvPicPr>
          <p:cNvPr id="328" name="Google Shape;328;p36"/>
          <p:cNvPicPr preferRelativeResize="0"/>
          <p:nvPr/>
        </p:nvPicPr>
        <p:blipFill rotWithShape="1">
          <a:blip r:embed="rId4">
            <a:alphaModFix/>
          </a:blip>
          <a:srcRect b="6474" l="12904" r="7831" t="7310"/>
          <a:stretch/>
        </p:blipFill>
        <p:spPr>
          <a:xfrm>
            <a:off x="4707575" y="2760550"/>
            <a:ext cx="713450" cy="1613574"/>
          </a:xfrm>
          <a:prstGeom prst="rect">
            <a:avLst/>
          </a:prstGeom>
          <a:noFill/>
          <a:ln>
            <a:noFill/>
          </a:ln>
        </p:spPr>
      </p:pic>
      <p:pic>
        <p:nvPicPr>
          <p:cNvPr id="329" name="Google Shape;329;p36"/>
          <p:cNvPicPr preferRelativeResize="0"/>
          <p:nvPr/>
        </p:nvPicPr>
        <p:blipFill>
          <a:blip r:embed="rId5">
            <a:alphaModFix/>
          </a:blip>
          <a:stretch>
            <a:fillRect/>
          </a:stretch>
        </p:blipFill>
        <p:spPr>
          <a:xfrm>
            <a:off x="5730823" y="2924650"/>
            <a:ext cx="2868224" cy="1285375"/>
          </a:xfrm>
          <a:prstGeom prst="rect">
            <a:avLst/>
          </a:prstGeom>
          <a:noFill/>
          <a:ln>
            <a:noFill/>
          </a:ln>
        </p:spPr>
      </p:pic>
      <p:sp>
        <p:nvSpPr>
          <p:cNvPr id="330" name="Google Shape;330;p36"/>
          <p:cNvSpPr txBox="1"/>
          <p:nvPr/>
        </p:nvSpPr>
        <p:spPr>
          <a:xfrm>
            <a:off x="8025600" y="251025"/>
            <a:ext cx="837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alibri"/>
                <a:ea typeface="Calibri"/>
                <a:cs typeface="Calibri"/>
                <a:sym typeface="Calibri"/>
              </a:rPr>
              <a:t>Ryan Lee</a:t>
            </a:r>
            <a:endParaRPr sz="8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7"/>
          <p:cNvSpPr txBox="1"/>
          <p:nvPr>
            <p:ph idx="1" type="body"/>
          </p:nvPr>
        </p:nvSpPr>
        <p:spPr>
          <a:xfrm>
            <a:off x="819150" y="1636550"/>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Power Apps</a:t>
            </a:r>
            <a:endParaRPr/>
          </a:p>
          <a:p>
            <a:pPr indent="-298450" lvl="1" marL="914400" rtl="0" algn="l">
              <a:spcBef>
                <a:spcPts val="0"/>
              </a:spcBef>
              <a:spcAft>
                <a:spcPts val="0"/>
              </a:spcAft>
              <a:buSzPts val="1100"/>
              <a:buChar char="◆"/>
            </a:pPr>
            <a:r>
              <a:rPr lang="en" sz="1300"/>
              <a:t> migrate backend of two powerapp</a:t>
            </a:r>
            <a:endParaRPr sz="1300"/>
          </a:p>
          <a:p>
            <a:pPr indent="-285750" lvl="2" marL="1371600" rtl="0" algn="l">
              <a:spcBef>
                <a:spcPts val="0"/>
              </a:spcBef>
              <a:spcAft>
                <a:spcPts val="0"/>
              </a:spcAft>
              <a:buSzPts val="900"/>
              <a:buChar char="●"/>
            </a:pPr>
            <a:r>
              <a:rPr lang="en"/>
              <a:t>recreated one of the two sharepoint lists into SQL schemas</a:t>
            </a:r>
            <a:endParaRPr/>
          </a:p>
          <a:p>
            <a:pPr indent="-298450" lvl="2" marL="1371600" rtl="0" algn="l">
              <a:spcBef>
                <a:spcPts val="0"/>
              </a:spcBef>
              <a:spcAft>
                <a:spcPts val="0"/>
              </a:spcAft>
              <a:buSzPts val="1100"/>
              <a:buChar char="●"/>
            </a:pPr>
            <a:r>
              <a:rPr lang="en">
                <a:solidFill>
                  <a:srgbClr val="434343"/>
                </a:solidFill>
              </a:rPr>
              <a:t> halfway through creating the new dev environment</a:t>
            </a:r>
            <a:endParaRPr/>
          </a:p>
          <a:p>
            <a:pPr indent="-298450" lvl="2" marL="1371600" rtl="0" algn="l">
              <a:spcBef>
                <a:spcPts val="0"/>
              </a:spcBef>
              <a:spcAft>
                <a:spcPts val="0"/>
              </a:spcAft>
              <a:buSzPts val="1100"/>
              <a:buChar char="●"/>
            </a:pPr>
            <a:r>
              <a:rPr lang="en">
                <a:solidFill>
                  <a:srgbClr val="434343"/>
                </a:solidFill>
              </a:rPr>
              <a:t>gained proper access</a:t>
            </a:r>
            <a:endParaRPr/>
          </a:p>
          <a:p>
            <a:pPr indent="-311150" lvl="0" marL="457200" rtl="0" algn="l">
              <a:spcBef>
                <a:spcPts val="0"/>
              </a:spcBef>
              <a:spcAft>
                <a:spcPts val="0"/>
              </a:spcAft>
              <a:buSzPts val="1300"/>
              <a:buChar char="➔"/>
            </a:pPr>
            <a:r>
              <a:rPr lang="en"/>
              <a:t>Enrollment App</a:t>
            </a:r>
            <a:endParaRPr/>
          </a:p>
          <a:p>
            <a:pPr indent="-298450" lvl="1" marL="914400" rtl="0" algn="l">
              <a:spcBef>
                <a:spcPts val="0"/>
              </a:spcBef>
              <a:spcAft>
                <a:spcPts val="0"/>
              </a:spcAft>
              <a:buSzPts val="1100"/>
              <a:buChar char="◆"/>
            </a:pPr>
            <a:r>
              <a:rPr lang="en"/>
              <a:t>Navigate through Adobe Sign and API</a:t>
            </a:r>
            <a:endParaRPr/>
          </a:p>
          <a:p>
            <a:pPr indent="-298450" lvl="2" marL="1371600" rtl="0" algn="l">
              <a:spcBef>
                <a:spcPts val="0"/>
              </a:spcBef>
              <a:spcAft>
                <a:spcPts val="0"/>
              </a:spcAft>
              <a:buSzPts val="1100"/>
              <a:buChar char="●"/>
            </a:pPr>
            <a:r>
              <a:rPr lang="en"/>
              <a:t>Using PDF libraries to fill out PDF forms.</a:t>
            </a:r>
            <a:endParaRPr/>
          </a:p>
          <a:p>
            <a:pPr indent="-298450" lvl="2" marL="1371600" rtl="0" algn="l">
              <a:spcBef>
                <a:spcPts val="0"/>
              </a:spcBef>
              <a:spcAft>
                <a:spcPts val="0"/>
              </a:spcAft>
              <a:buSzPts val="1100"/>
              <a:buChar char="●"/>
            </a:pPr>
            <a:r>
              <a:rPr lang="en"/>
              <a:t>Create workflows to send the forms to employees and Company(HR,Manager…)</a:t>
            </a:r>
            <a:endParaRPr/>
          </a:p>
        </p:txBody>
      </p:sp>
      <p:sp>
        <p:nvSpPr>
          <p:cNvPr id="336" name="Google Shape;336;p3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we accomplished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8"/>
          <p:cNvSpPr txBox="1"/>
          <p:nvPr>
            <p:ph type="title"/>
          </p:nvPr>
        </p:nvSpPr>
        <p:spPr>
          <a:xfrm>
            <a:off x="819150" y="4163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Moving Forward </a:t>
            </a:r>
            <a:endParaRPr>
              <a:solidFill>
                <a:schemeClr val="dk2"/>
              </a:solidFill>
            </a:endParaRPr>
          </a:p>
        </p:txBody>
      </p:sp>
      <p:sp>
        <p:nvSpPr>
          <p:cNvPr id="342" name="Google Shape;342;p38"/>
          <p:cNvSpPr txBox="1"/>
          <p:nvPr>
            <p:ph idx="1" type="body"/>
          </p:nvPr>
        </p:nvSpPr>
        <p:spPr>
          <a:xfrm>
            <a:off x="819150" y="1195750"/>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Power Apps</a:t>
            </a:r>
            <a:endParaRPr/>
          </a:p>
          <a:p>
            <a:pPr indent="-298450" lvl="1" marL="914400" rtl="0" algn="l">
              <a:spcBef>
                <a:spcPts val="0"/>
              </a:spcBef>
              <a:spcAft>
                <a:spcPts val="0"/>
              </a:spcAft>
              <a:buSzPts val="1100"/>
              <a:buChar char="◆"/>
            </a:pPr>
            <a:r>
              <a:rPr lang="en"/>
              <a:t>Finish </a:t>
            </a:r>
            <a:r>
              <a:rPr lang="en">
                <a:solidFill>
                  <a:srgbClr val="434343"/>
                </a:solidFill>
              </a:rPr>
              <a:t>Migrating Sharepoint lists over to Azure SQL database</a:t>
            </a:r>
            <a:endParaRPr>
              <a:solidFill>
                <a:srgbClr val="434343"/>
              </a:solidFill>
            </a:endParaRPr>
          </a:p>
          <a:p>
            <a:pPr indent="-298450" lvl="1" marL="914400" rtl="0" algn="l">
              <a:spcBef>
                <a:spcPts val="0"/>
              </a:spcBef>
              <a:spcAft>
                <a:spcPts val="0"/>
              </a:spcAft>
              <a:buClr>
                <a:srgbClr val="434343"/>
              </a:buClr>
              <a:buSzPts val="1100"/>
              <a:buChar char="◆"/>
            </a:pPr>
            <a:r>
              <a:rPr lang="en">
                <a:solidFill>
                  <a:srgbClr val="434343"/>
                </a:solidFill>
              </a:rPr>
              <a:t>create a student production environment with the MS Power Platform</a:t>
            </a:r>
            <a:endParaRPr>
              <a:solidFill>
                <a:srgbClr val="434343"/>
              </a:solidFill>
            </a:endParaRPr>
          </a:p>
          <a:p>
            <a:pPr indent="-311150" lvl="0" marL="457200" rtl="0" algn="l">
              <a:spcBef>
                <a:spcPts val="0"/>
              </a:spcBef>
              <a:spcAft>
                <a:spcPts val="0"/>
              </a:spcAft>
              <a:buSzPts val="1300"/>
              <a:buChar char="➔"/>
            </a:pPr>
            <a:r>
              <a:rPr lang="en"/>
              <a:t>Enrollment App</a:t>
            </a:r>
            <a:endParaRPr/>
          </a:p>
          <a:p>
            <a:pPr indent="-298450" lvl="1" marL="914400" rtl="0" algn="l">
              <a:spcBef>
                <a:spcPts val="0"/>
              </a:spcBef>
              <a:spcAft>
                <a:spcPts val="0"/>
              </a:spcAft>
              <a:buSzPts val="1100"/>
              <a:buChar char="◆"/>
            </a:pPr>
            <a:r>
              <a:rPr lang="en"/>
              <a:t>Get Access to Oauth Tokens for the API Application in Adobe Sign</a:t>
            </a:r>
            <a:endParaRPr/>
          </a:p>
          <a:p>
            <a:pPr indent="-298450" lvl="1" marL="914400" rtl="0" algn="l">
              <a:spcBef>
                <a:spcPts val="0"/>
              </a:spcBef>
              <a:spcAft>
                <a:spcPts val="0"/>
              </a:spcAft>
              <a:buSzPts val="1100"/>
              <a:buChar char="◆"/>
            </a:pPr>
            <a:r>
              <a:rPr lang="en"/>
              <a:t>Implement new requirements into an app</a:t>
            </a:r>
            <a:endParaRPr/>
          </a:p>
          <a:p>
            <a:pPr indent="-298450" lvl="2" marL="1371600" rtl="0" algn="l">
              <a:spcBef>
                <a:spcPts val="0"/>
              </a:spcBef>
              <a:spcAft>
                <a:spcPts val="0"/>
              </a:spcAft>
              <a:buSzPts val="1100"/>
              <a:buChar char="●"/>
            </a:pPr>
            <a:r>
              <a:rPr lang="en"/>
              <a:t>Front-end updates</a:t>
            </a:r>
            <a:endParaRPr/>
          </a:p>
          <a:p>
            <a:pPr indent="-298450" lvl="3" marL="1828800" rtl="0" algn="l">
              <a:spcBef>
                <a:spcPts val="0"/>
              </a:spcBef>
              <a:spcAft>
                <a:spcPts val="0"/>
              </a:spcAft>
              <a:buSzPts val="1100"/>
              <a:buChar char="○"/>
            </a:pPr>
            <a:r>
              <a:rPr lang="en"/>
              <a:t>New layout </a:t>
            </a:r>
            <a:endParaRPr/>
          </a:p>
          <a:p>
            <a:pPr indent="-298450" lvl="3" marL="1828800" rtl="0" algn="l">
              <a:spcBef>
                <a:spcPts val="0"/>
              </a:spcBef>
              <a:spcAft>
                <a:spcPts val="0"/>
              </a:spcAft>
              <a:buSzPts val="1100"/>
              <a:buChar char="○"/>
            </a:pPr>
            <a:r>
              <a:rPr lang="en"/>
              <a:t>Not accessible to public</a:t>
            </a:r>
            <a:endParaRPr/>
          </a:p>
          <a:p>
            <a:pPr indent="-298450" lvl="2" marL="1371600" rtl="0" algn="l">
              <a:spcBef>
                <a:spcPts val="0"/>
              </a:spcBef>
              <a:spcAft>
                <a:spcPts val="0"/>
              </a:spcAft>
              <a:buSzPts val="1100"/>
              <a:buChar char="●"/>
            </a:pPr>
            <a:r>
              <a:rPr lang="en"/>
              <a:t>Back-end updates</a:t>
            </a:r>
            <a:endParaRPr/>
          </a:p>
          <a:p>
            <a:pPr indent="-298450" lvl="3" marL="1828800" rtl="0" algn="l">
              <a:spcBef>
                <a:spcPts val="0"/>
              </a:spcBef>
              <a:spcAft>
                <a:spcPts val="0"/>
              </a:spcAft>
              <a:buSzPts val="1100"/>
              <a:buChar char="○"/>
            </a:pPr>
            <a:r>
              <a:rPr lang="en"/>
              <a:t> Implementation of new processes (Form filled correctness ect.)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Thanks for Listening!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819150" y="3899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Project Overview</a:t>
            </a:r>
            <a:endParaRPr>
              <a:solidFill>
                <a:schemeClr val="dk2"/>
              </a:solidFill>
            </a:endParaRPr>
          </a:p>
        </p:txBody>
      </p:sp>
      <p:sp>
        <p:nvSpPr>
          <p:cNvPr id="144" name="Google Shape;144;p15"/>
          <p:cNvSpPr txBox="1"/>
          <p:nvPr>
            <p:ph idx="1" type="body"/>
          </p:nvPr>
        </p:nvSpPr>
        <p:spPr>
          <a:xfrm>
            <a:off x="652950" y="967575"/>
            <a:ext cx="7838100" cy="39453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The team is tasked with working on </a:t>
            </a:r>
            <a:r>
              <a:rPr b="1" lang="en"/>
              <a:t>employee management</a:t>
            </a:r>
            <a:r>
              <a:rPr lang="en"/>
              <a:t> related software processes alongside the LACPD IT team</a:t>
            </a:r>
            <a:endParaRPr/>
          </a:p>
          <a:p>
            <a:pPr indent="0" lvl="0" marL="457200" rtl="0" algn="l">
              <a:spcBef>
                <a:spcPts val="1200"/>
              </a:spcBef>
              <a:spcAft>
                <a:spcPts val="0"/>
              </a:spcAft>
              <a:buNone/>
            </a:pPr>
            <a:r>
              <a:t/>
            </a:r>
            <a:endParaRPr/>
          </a:p>
          <a:p>
            <a:pPr indent="-311150" lvl="0" marL="457200" rtl="0" algn="l">
              <a:spcBef>
                <a:spcPts val="1200"/>
              </a:spcBef>
              <a:spcAft>
                <a:spcPts val="0"/>
              </a:spcAft>
              <a:buSzPts val="1300"/>
              <a:buChar char="-"/>
            </a:pPr>
            <a:r>
              <a:rPr b="1" lang="en"/>
              <a:t>1st Project Requirement</a:t>
            </a:r>
            <a:r>
              <a:rPr lang="en"/>
              <a:t>:  migrate backend of two mobile applications (used by current employees)</a:t>
            </a:r>
            <a:endParaRPr/>
          </a:p>
          <a:p>
            <a:pPr indent="-298450" lvl="1" marL="914400" rtl="0" algn="l">
              <a:spcBef>
                <a:spcPts val="0"/>
              </a:spcBef>
              <a:spcAft>
                <a:spcPts val="0"/>
              </a:spcAft>
              <a:buSzPts val="1100"/>
              <a:buChar char="-"/>
            </a:pPr>
            <a:r>
              <a:rPr lang="en"/>
              <a:t>PDGO</a:t>
            </a:r>
            <a:endParaRPr/>
          </a:p>
          <a:p>
            <a:pPr indent="-298450" lvl="1" marL="914400" rtl="0" algn="l">
              <a:spcBef>
                <a:spcPts val="0"/>
              </a:spcBef>
              <a:spcAft>
                <a:spcPts val="0"/>
              </a:spcAft>
              <a:buSzPts val="1100"/>
              <a:buChar char="-"/>
            </a:pPr>
            <a:r>
              <a:rPr lang="en"/>
              <a:t>HelpDesk</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Char char="-"/>
            </a:pPr>
            <a:r>
              <a:rPr b="1" lang="en"/>
              <a:t>2nd Project Requirement</a:t>
            </a:r>
            <a:r>
              <a:rPr lang="en"/>
              <a:t>: </a:t>
            </a:r>
            <a:r>
              <a:rPr lang="en"/>
              <a:t>redesign the employee enrollment web application developed by </a:t>
            </a:r>
            <a:r>
              <a:rPr lang="en"/>
              <a:t>last year’s senior design team (used for new employees)</a:t>
            </a:r>
            <a:endParaRPr/>
          </a:p>
          <a:p>
            <a:pPr indent="-298450" lvl="1" marL="914400" rtl="0" algn="l">
              <a:spcBef>
                <a:spcPts val="0"/>
              </a:spcBef>
              <a:spcAft>
                <a:spcPts val="0"/>
              </a:spcAft>
              <a:buSzPts val="1100"/>
              <a:buChar char="-"/>
            </a:pPr>
            <a:r>
              <a:rPr lang="en"/>
              <a:t>new employee enrollment process web app</a:t>
            </a:r>
            <a:endParaRPr/>
          </a:p>
          <a:p>
            <a:pPr indent="0" lvl="0" marL="0" rtl="0" algn="l">
              <a:spcBef>
                <a:spcPts val="1200"/>
              </a:spcBef>
              <a:spcAft>
                <a:spcPts val="1200"/>
              </a:spcAft>
              <a:buNone/>
            </a:pPr>
            <a:r>
              <a:t/>
            </a:r>
            <a:endParaRPr/>
          </a:p>
        </p:txBody>
      </p:sp>
      <p:sp>
        <p:nvSpPr>
          <p:cNvPr id="145" name="Google Shape;145;p15"/>
          <p:cNvSpPr txBox="1"/>
          <p:nvPr/>
        </p:nvSpPr>
        <p:spPr>
          <a:xfrm>
            <a:off x="7965675" y="223000"/>
            <a:ext cx="93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Michael</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819150" y="4640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chemeClr val="dk2"/>
                </a:solidFill>
              </a:rPr>
              <a:t>Microsoft Power Platform</a:t>
            </a:r>
            <a:endParaRPr b="1">
              <a:solidFill>
                <a:schemeClr val="dk2"/>
              </a:solidFill>
            </a:endParaRPr>
          </a:p>
        </p:txBody>
      </p:sp>
      <p:sp>
        <p:nvSpPr>
          <p:cNvPr id="151" name="Google Shape;151;p16"/>
          <p:cNvSpPr txBox="1"/>
          <p:nvPr>
            <p:ph idx="1" type="body"/>
          </p:nvPr>
        </p:nvSpPr>
        <p:spPr>
          <a:xfrm>
            <a:off x="525025" y="1291125"/>
            <a:ext cx="8267400" cy="3009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LACPD uses the MS environment (Sharepoint, Outlook, Teams) and  an Infrastructure as a Service (IaaS) platform called the MS Power Platform for their current web and mobile employee management processes</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sz="1300">
              <a:highlight>
                <a:schemeClr val="dk1"/>
              </a:highlight>
            </a:endParaRPr>
          </a:p>
          <a:p>
            <a:pPr indent="0" lvl="0" marL="914400" rtl="0" algn="l">
              <a:spcBef>
                <a:spcPts val="1200"/>
              </a:spcBef>
              <a:spcAft>
                <a:spcPts val="1200"/>
              </a:spcAft>
              <a:buNone/>
            </a:pPr>
            <a:r>
              <a:t/>
            </a:r>
            <a:endParaRPr sz="1300">
              <a:highlight>
                <a:schemeClr val="dk1"/>
              </a:highlight>
            </a:endParaRPr>
          </a:p>
        </p:txBody>
      </p:sp>
      <p:sp>
        <p:nvSpPr>
          <p:cNvPr id="152" name="Google Shape;152;p16"/>
          <p:cNvSpPr txBox="1"/>
          <p:nvPr/>
        </p:nvSpPr>
        <p:spPr>
          <a:xfrm>
            <a:off x="7415225" y="610800"/>
            <a:ext cx="1050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Albert Chen</a:t>
            </a:r>
            <a:endParaRPr sz="1000">
              <a:latin typeface="Calibri"/>
              <a:ea typeface="Calibri"/>
              <a:cs typeface="Calibri"/>
              <a:sym typeface="Calibri"/>
            </a:endParaRPr>
          </a:p>
        </p:txBody>
      </p:sp>
      <p:pic>
        <p:nvPicPr>
          <p:cNvPr id="153" name="Google Shape;153;p16"/>
          <p:cNvPicPr preferRelativeResize="0"/>
          <p:nvPr/>
        </p:nvPicPr>
        <p:blipFill>
          <a:blip r:embed="rId3">
            <a:alphaModFix/>
          </a:blip>
          <a:stretch>
            <a:fillRect/>
          </a:stretch>
        </p:blipFill>
        <p:spPr>
          <a:xfrm>
            <a:off x="2421725" y="2343500"/>
            <a:ext cx="4264850" cy="2215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691475" y="8134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Power Apps</a:t>
            </a:r>
            <a:endParaRPr/>
          </a:p>
        </p:txBody>
      </p:sp>
      <p:sp>
        <p:nvSpPr>
          <p:cNvPr id="159" name="Google Shape;159;p17"/>
          <p:cNvSpPr txBox="1"/>
          <p:nvPr>
            <p:ph idx="1" type="body"/>
          </p:nvPr>
        </p:nvSpPr>
        <p:spPr>
          <a:xfrm>
            <a:off x="186325" y="1364225"/>
            <a:ext cx="4385700" cy="3116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311150" lvl="1" marL="914400" rtl="0" algn="l">
              <a:spcBef>
                <a:spcPts val="1200"/>
              </a:spcBef>
              <a:spcAft>
                <a:spcPts val="0"/>
              </a:spcAft>
              <a:buSzPts val="1300"/>
              <a:buChar char="○"/>
            </a:pPr>
            <a:r>
              <a:rPr lang="en" sz="1300">
                <a:highlight>
                  <a:schemeClr val="dk1"/>
                </a:highlight>
              </a:rPr>
              <a:t>Power Apps, included in Power Platform, is a combination of apps, services, and connectors, as well as a data platform, that provides a swift development environment to build custom apps for your business needs. </a:t>
            </a:r>
            <a:endParaRPr sz="1300">
              <a:highlight>
                <a:schemeClr val="dk1"/>
              </a:highlight>
            </a:endParaRPr>
          </a:p>
          <a:p>
            <a:pPr indent="0" lvl="0" marL="914400" rtl="0" algn="l">
              <a:spcBef>
                <a:spcPts val="1200"/>
              </a:spcBef>
              <a:spcAft>
                <a:spcPts val="0"/>
              </a:spcAft>
              <a:buNone/>
            </a:pPr>
            <a:r>
              <a:t/>
            </a:r>
            <a:endParaRPr sz="1300">
              <a:highlight>
                <a:schemeClr val="dk1"/>
              </a:highlight>
            </a:endParaRPr>
          </a:p>
          <a:p>
            <a:pPr indent="-311150" lvl="1" marL="914400" rtl="0" algn="l">
              <a:spcBef>
                <a:spcPts val="1200"/>
              </a:spcBef>
              <a:spcAft>
                <a:spcPts val="0"/>
              </a:spcAft>
              <a:buSzPts val="1300"/>
              <a:buChar char="○"/>
            </a:pPr>
            <a:r>
              <a:rPr lang="en" sz="1300">
                <a:highlight>
                  <a:schemeClr val="dk1"/>
                </a:highlight>
              </a:rPr>
              <a:t>Using Power Apps, you can quickly build custom business apps that connect to your data without having to go through the trouble of writing code for your application.</a:t>
            </a:r>
            <a:endParaRPr/>
          </a:p>
        </p:txBody>
      </p:sp>
      <p:pic>
        <p:nvPicPr>
          <p:cNvPr id="160" name="Google Shape;160;p17"/>
          <p:cNvPicPr preferRelativeResize="0"/>
          <p:nvPr/>
        </p:nvPicPr>
        <p:blipFill>
          <a:blip r:embed="rId3">
            <a:alphaModFix/>
          </a:blip>
          <a:stretch>
            <a:fillRect/>
          </a:stretch>
        </p:blipFill>
        <p:spPr>
          <a:xfrm>
            <a:off x="3260295" y="434700"/>
            <a:ext cx="1680450" cy="1333350"/>
          </a:xfrm>
          <a:prstGeom prst="rect">
            <a:avLst/>
          </a:prstGeom>
          <a:noFill/>
          <a:ln>
            <a:noFill/>
          </a:ln>
        </p:spPr>
      </p:pic>
      <p:sp>
        <p:nvSpPr>
          <p:cNvPr id="161" name="Google Shape;161;p17"/>
          <p:cNvSpPr txBox="1"/>
          <p:nvPr/>
        </p:nvSpPr>
        <p:spPr>
          <a:xfrm>
            <a:off x="7663450" y="525050"/>
            <a:ext cx="1680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Albert Chen</a:t>
            </a:r>
            <a:endParaRPr sz="1000">
              <a:latin typeface="Calibri"/>
              <a:ea typeface="Calibri"/>
              <a:cs typeface="Calibri"/>
              <a:sym typeface="Calibri"/>
            </a:endParaRPr>
          </a:p>
        </p:txBody>
      </p:sp>
      <p:pic>
        <p:nvPicPr>
          <p:cNvPr id="162" name="Google Shape;162;p17"/>
          <p:cNvPicPr preferRelativeResize="0"/>
          <p:nvPr/>
        </p:nvPicPr>
        <p:blipFill>
          <a:blip r:embed="rId4">
            <a:alphaModFix/>
          </a:blip>
          <a:stretch>
            <a:fillRect/>
          </a:stretch>
        </p:blipFill>
        <p:spPr>
          <a:xfrm>
            <a:off x="4843525" y="1849925"/>
            <a:ext cx="3868099" cy="2283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819150" y="432200"/>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dk2"/>
                </a:solidFill>
              </a:rPr>
              <a:t>OS Usage Requirements for using Power Apps</a:t>
            </a:r>
            <a:endParaRPr>
              <a:solidFill>
                <a:schemeClr val="dk2"/>
              </a:solidFill>
            </a:endParaRPr>
          </a:p>
        </p:txBody>
      </p:sp>
      <p:sp>
        <p:nvSpPr>
          <p:cNvPr id="168" name="Google Shape;168;p18"/>
          <p:cNvSpPr txBox="1"/>
          <p:nvPr>
            <p:ph idx="1" type="body"/>
          </p:nvPr>
        </p:nvSpPr>
        <p:spPr>
          <a:xfrm>
            <a:off x="819150" y="1219600"/>
            <a:ext cx="7505700" cy="316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PowerApps supports a wide variety of device platforms and browsers, but for the best experience, it is recommended the following configurations: </a:t>
            </a:r>
            <a:endParaRPr/>
          </a:p>
          <a:p>
            <a:pPr indent="-311150" lvl="0" marL="457200" rtl="0" algn="l">
              <a:spcBef>
                <a:spcPts val="1200"/>
              </a:spcBef>
              <a:spcAft>
                <a:spcPts val="0"/>
              </a:spcAft>
              <a:buSzPts val="1300"/>
              <a:buChar char="●"/>
            </a:pPr>
            <a:r>
              <a:rPr lang="en"/>
              <a:t>iOS 14 or later is but recommended iOS 15 or later </a:t>
            </a:r>
            <a:endParaRPr/>
          </a:p>
          <a:p>
            <a:pPr indent="-311150" lvl="0" marL="457200" rtl="0" algn="l">
              <a:spcBef>
                <a:spcPts val="0"/>
              </a:spcBef>
              <a:spcAft>
                <a:spcPts val="0"/>
              </a:spcAft>
              <a:buSzPts val="1300"/>
              <a:buChar char="●"/>
            </a:pPr>
            <a:r>
              <a:rPr lang="en"/>
              <a:t>Android 9 or later but is recommended Android 12 or later </a:t>
            </a:r>
            <a:endParaRPr/>
          </a:p>
          <a:p>
            <a:pPr indent="-311150" lvl="0" marL="457200" rtl="0" algn="l">
              <a:spcBef>
                <a:spcPts val="0"/>
              </a:spcBef>
              <a:spcAft>
                <a:spcPts val="0"/>
              </a:spcAft>
              <a:buSzPts val="1300"/>
              <a:buChar char="●"/>
            </a:pPr>
            <a:r>
              <a:rPr lang="en"/>
              <a:t>Windows 8.1 or later but is recommended Windows 10 Fall Creators Update with at least 8GB of RAM</a:t>
            </a:r>
            <a:endParaRPr>
              <a:solidFill>
                <a:srgbClr val="434343"/>
              </a:solidFill>
            </a:endParaRPr>
          </a:p>
        </p:txBody>
      </p:sp>
      <p:pic>
        <p:nvPicPr>
          <p:cNvPr id="169" name="Google Shape;169;p18"/>
          <p:cNvPicPr preferRelativeResize="0"/>
          <p:nvPr/>
        </p:nvPicPr>
        <p:blipFill>
          <a:blip r:embed="rId3">
            <a:alphaModFix/>
          </a:blip>
          <a:stretch>
            <a:fillRect/>
          </a:stretch>
        </p:blipFill>
        <p:spPr>
          <a:xfrm>
            <a:off x="1266600" y="3181175"/>
            <a:ext cx="2744526" cy="1543799"/>
          </a:xfrm>
          <a:prstGeom prst="rect">
            <a:avLst/>
          </a:prstGeom>
          <a:noFill/>
          <a:ln>
            <a:noFill/>
          </a:ln>
        </p:spPr>
      </p:pic>
      <p:pic>
        <p:nvPicPr>
          <p:cNvPr id="170" name="Google Shape;170;p18"/>
          <p:cNvPicPr preferRelativeResize="0"/>
          <p:nvPr/>
        </p:nvPicPr>
        <p:blipFill>
          <a:blip r:embed="rId4">
            <a:alphaModFix/>
          </a:blip>
          <a:stretch>
            <a:fillRect/>
          </a:stretch>
        </p:blipFill>
        <p:spPr>
          <a:xfrm>
            <a:off x="4011125" y="3181174"/>
            <a:ext cx="2246407" cy="1543799"/>
          </a:xfrm>
          <a:prstGeom prst="rect">
            <a:avLst/>
          </a:prstGeom>
          <a:noFill/>
          <a:ln>
            <a:noFill/>
          </a:ln>
        </p:spPr>
      </p:pic>
      <p:pic>
        <p:nvPicPr>
          <p:cNvPr id="171" name="Google Shape;171;p18"/>
          <p:cNvPicPr preferRelativeResize="0"/>
          <p:nvPr/>
        </p:nvPicPr>
        <p:blipFill>
          <a:blip r:embed="rId5">
            <a:alphaModFix/>
          </a:blip>
          <a:stretch>
            <a:fillRect/>
          </a:stretch>
        </p:blipFill>
        <p:spPr>
          <a:xfrm>
            <a:off x="6257525" y="3197075"/>
            <a:ext cx="1543825" cy="1543800"/>
          </a:xfrm>
          <a:prstGeom prst="rect">
            <a:avLst/>
          </a:prstGeom>
          <a:noFill/>
          <a:ln>
            <a:noFill/>
          </a:ln>
        </p:spPr>
      </p:pic>
      <p:sp>
        <p:nvSpPr>
          <p:cNvPr id="172" name="Google Shape;172;p18"/>
          <p:cNvSpPr txBox="1"/>
          <p:nvPr/>
        </p:nvSpPr>
        <p:spPr>
          <a:xfrm>
            <a:off x="6142600" y="133225"/>
            <a:ext cx="223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Simon Mai</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819150" y="4640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LACPD (Web &amp; Mobile) Power Apps</a:t>
            </a:r>
            <a:endParaRPr>
              <a:solidFill>
                <a:schemeClr val="dk2"/>
              </a:solidFill>
            </a:endParaRPr>
          </a:p>
        </p:txBody>
      </p:sp>
      <p:sp>
        <p:nvSpPr>
          <p:cNvPr id="178" name="Google Shape;178;p19"/>
          <p:cNvSpPr txBox="1"/>
          <p:nvPr>
            <p:ph idx="1" type="body"/>
          </p:nvPr>
        </p:nvSpPr>
        <p:spPr>
          <a:xfrm>
            <a:off x="1471000" y="3297700"/>
            <a:ext cx="2209800" cy="141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100"/>
              <a:t>PDGO </a:t>
            </a:r>
            <a:endParaRPr b="1" sz="2100"/>
          </a:p>
          <a:p>
            <a:pPr indent="0" lvl="0" marL="0" rtl="0" algn="l">
              <a:spcBef>
                <a:spcPts val="1200"/>
              </a:spcBef>
              <a:spcAft>
                <a:spcPts val="1200"/>
              </a:spcAft>
              <a:buNone/>
            </a:pPr>
            <a:r>
              <a:rPr b="1" lang="en" sz="2100"/>
              <a:t>HelpDesk</a:t>
            </a:r>
            <a:endParaRPr b="1" sz="2100"/>
          </a:p>
        </p:txBody>
      </p:sp>
      <p:sp>
        <p:nvSpPr>
          <p:cNvPr id="179" name="Google Shape;179;p19"/>
          <p:cNvSpPr txBox="1"/>
          <p:nvPr/>
        </p:nvSpPr>
        <p:spPr>
          <a:xfrm>
            <a:off x="8267750" y="238475"/>
            <a:ext cx="651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Simon</a:t>
            </a:r>
            <a:endParaRPr sz="100">
              <a:latin typeface="Calibri"/>
              <a:ea typeface="Calibri"/>
              <a:cs typeface="Calibri"/>
              <a:sym typeface="Calibri"/>
            </a:endParaRPr>
          </a:p>
        </p:txBody>
      </p:sp>
      <p:pic>
        <p:nvPicPr>
          <p:cNvPr id="180" name="Google Shape;180;p19"/>
          <p:cNvPicPr preferRelativeResize="0"/>
          <p:nvPr/>
        </p:nvPicPr>
        <p:blipFill>
          <a:blip r:embed="rId3">
            <a:alphaModFix/>
          </a:blip>
          <a:stretch>
            <a:fillRect/>
          </a:stretch>
        </p:blipFill>
        <p:spPr>
          <a:xfrm>
            <a:off x="4454925" y="1168649"/>
            <a:ext cx="3288151" cy="3265673"/>
          </a:xfrm>
          <a:prstGeom prst="rect">
            <a:avLst/>
          </a:prstGeom>
          <a:noFill/>
          <a:ln>
            <a:noFill/>
          </a:ln>
        </p:spPr>
      </p:pic>
      <p:pic>
        <p:nvPicPr>
          <p:cNvPr id="181" name="Google Shape;181;p19"/>
          <p:cNvPicPr preferRelativeResize="0"/>
          <p:nvPr/>
        </p:nvPicPr>
        <p:blipFill>
          <a:blip r:embed="rId4">
            <a:alphaModFix/>
          </a:blip>
          <a:stretch>
            <a:fillRect/>
          </a:stretch>
        </p:blipFill>
        <p:spPr>
          <a:xfrm>
            <a:off x="1470998" y="1168648"/>
            <a:ext cx="2209750" cy="179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About PD-GO</a:t>
            </a:r>
            <a:endParaRPr/>
          </a:p>
        </p:txBody>
      </p:sp>
      <p:sp>
        <p:nvSpPr>
          <p:cNvPr id="187" name="Google Shape;187;p20"/>
          <p:cNvSpPr txBox="1"/>
          <p:nvPr>
            <p:ph idx="1" type="body"/>
          </p:nvPr>
        </p:nvSpPr>
        <p:spPr>
          <a:xfrm>
            <a:off x="819150" y="147397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PD-GO is an LACPD Powerapp that is used by attorneys at LACPD to</a:t>
            </a:r>
            <a:endParaRPr/>
          </a:p>
          <a:p>
            <a:pPr indent="-298450" lvl="1" marL="914400" rtl="0" algn="l">
              <a:spcBef>
                <a:spcPts val="0"/>
              </a:spcBef>
              <a:spcAft>
                <a:spcPts val="0"/>
              </a:spcAft>
              <a:buSzPts val="1100"/>
              <a:buChar char="○"/>
            </a:pPr>
            <a:r>
              <a:rPr lang="en"/>
              <a:t>get current case overview and relevant client information</a:t>
            </a:r>
            <a:endParaRPr/>
          </a:p>
          <a:p>
            <a:pPr indent="-298450" lvl="1" marL="914400" rtl="0" algn="l">
              <a:spcBef>
                <a:spcPts val="0"/>
              </a:spcBef>
              <a:spcAft>
                <a:spcPts val="0"/>
              </a:spcAft>
              <a:buSzPts val="1100"/>
              <a:buChar char="○"/>
            </a:pPr>
            <a:r>
              <a:rPr lang="en"/>
              <a:t>update case information on the go</a:t>
            </a:r>
            <a:endParaRPr/>
          </a:p>
          <a:p>
            <a:pPr indent="-298450" lvl="1" marL="914400" rtl="0" algn="l">
              <a:spcBef>
                <a:spcPts val="0"/>
              </a:spcBef>
              <a:spcAft>
                <a:spcPts val="0"/>
              </a:spcAft>
              <a:buSzPts val="1100"/>
              <a:buChar char="○"/>
            </a:pPr>
            <a:r>
              <a:rPr lang="en"/>
              <a:t>mobile convenience</a:t>
            </a:r>
            <a:endParaRPr/>
          </a:p>
        </p:txBody>
      </p:sp>
      <p:pic>
        <p:nvPicPr>
          <p:cNvPr id="188" name="Google Shape;188;p20"/>
          <p:cNvPicPr preferRelativeResize="0"/>
          <p:nvPr/>
        </p:nvPicPr>
        <p:blipFill>
          <a:blip r:embed="rId3">
            <a:alphaModFix/>
          </a:blip>
          <a:stretch>
            <a:fillRect/>
          </a:stretch>
        </p:blipFill>
        <p:spPr>
          <a:xfrm>
            <a:off x="1526350" y="2472375"/>
            <a:ext cx="5962326" cy="2317850"/>
          </a:xfrm>
          <a:prstGeom prst="rect">
            <a:avLst/>
          </a:prstGeom>
          <a:noFill/>
          <a:ln>
            <a:noFill/>
          </a:ln>
        </p:spPr>
      </p:pic>
      <p:sp>
        <p:nvSpPr>
          <p:cNvPr id="189" name="Google Shape;189;p20"/>
          <p:cNvSpPr txBox="1"/>
          <p:nvPr/>
        </p:nvSpPr>
        <p:spPr>
          <a:xfrm>
            <a:off x="8045175" y="222575"/>
            <a:ext cx="83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Wilfredo</a:t>
            </a:r>
            <a:endParaRPr sz="1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ph type="title"/>
          </p:nvPr>
        </p:nvSpPr>
        <p:spPr>
          <a:xfrm>
            <a:off x="819150" y="1142988"/>
            <a:ext cx="7505700" cy="515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About Helpdesk</a:t>
            </a:r>
            <a:endParaRPr/>
          </a:p>
          <a:p>
            <a:pPr indent="0" lvl="0" marL="0" rtl="0" algn="l">
              <a:spcBef>
                <a:spcPts val="0"/>
              </a:spcBef>
              <a:spcAft>
                <a:spcPts val="0"/>
              </a:spcAft>
              <a:buNone/>
            </a:pPr>
            <a:r>
              <a:t/>
            </a:r>
            <a:endParaRPr/>
          </a:p>
        </p:txBody>
      </p:sp>
      <p:sp>
        <p:nvSpPr>
          <p:cNvPr id="195" name="Google Shape;195;p21"/>
          <p:cNvSpPr txBox="1"/>
          <p:nvPr>
            <p:ph idx="1" type="body"/>
          </p:nvPr>
        </p:nvSpPr>
        <p:spPr>
          <a:xfrm>
            <a:off x="556825" y="1985913"/>
            <a:ext cx="6573300" cy="270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does helpdesk do?</a:t>
            </a:r>
            <a:endParaRPr/>
          </a:p>
          <a:p>
            <a:pPr indent="-311150" lvl="0" marL="457200" rtl="0" algn="l">
              <a:spcBef>
                <a:spcPts val="1200"/>
              </a:spcBef>
              <a:spcAft>
                <a:spcPts val="0"/>
              </a:spcAft>
              <a:buSzPts val="1300"/>
              <a:buChar char="●"/>
            </a:pPr>
            <a:r>
              <a:rPr lang="en"/>
              <a:t>IT Support Request app</a:t>
            </a:r>
            <a:endParaRPr/>
          </a:p>
          <a:p>
            <a:pPr indent="-311150" lvl="0" marL="457200" rtl="0" algn="l">
              <a:spcBef>
                <a:spcPts val="0"/>
              </a:spcBef>
              <a:spcAft>
                <a:spcPts val="0"/>
              </a:spcAft>
              <a:buSzPts val="1300"/>
              <a:buChar char="●"/>
            </a:pPr>
            <a:r>
              <a:rPr lang="en"/>
              <a:t>LACPD employees submit IT help requests</a:t>
            </a:r>
            <a:endParaRPr/>
          </a:p>
          <a:p>
            <a:pPr indent="-311150" lvl="0" marL="457200" rtl="0" algn="l">
              <a:spcBef>
                <a:spcPts val="0"/>
              </a:spcBef>
              <a:spcAft>
                <a:spcPts val="0"/>
              </a:spcAft>
              <a:buSzPts val="1300"/>
              <a:buChar char="●"/>
            </a:pPr>
            <a:r>
              <a:rPr lang="en"/>
              <a:t>updates the progress on the issue</a:t>
            </a:r>
            <a:endParaRPr/>
          </a:p>
        </p:txBody>
      </p:sp>
      <p:sp>
        <p:nvSpPr>
          <p:cNvPr id="196" name="Google Shape;196;p21"/>
          <p:cNvSpPr txBox="1"/>
          <p:nvPr/>
        </p:nvSpPr>
        <p:spPr>
          <a:xfrm>
            <a:off x="6996325" y="414950"/>
            <a:ext cx="151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Wilfredo Paz</a:t>
            </a:r>
            <a:endParaRPr>
              <a:latin typeface="Calibri"/>
              <a:ea typeface="Calibri"/>
              <a:cs typeface="Calibri"/>
              <a:sym typeface="Calibri"/>
            </a:endParaRPr>
          </a:p>
        </p:txBody>
      </p:sp>
      <p:pic>
        <p:nvPicPr>
          <p:cNvPr id="197" name="Google Shape;197;p21"/>
          <p:cNvPicPr preferRelativeResize="0"/>
          <p:nvPr/>
        </p:nvPicPr>
        <p:blipFill>
          <a:blip r:embed="rId3">
            <a:alphaModFix/>
          </a:blip>
          <a:stretch>
            <a:fillRect/>
          </a:stretch>
        </p:blipFill>
        <p:spPr>
          <a:xfrm>
            <a:off x="319775" y="284244"/>
            <a:ext cx="2944949" cy="763500"/>
          </a:xfrm>
          <a:prstGeom prst="rect">
            <a:avLst/>
          </a:prstGeom>
          <a:noFill/>
          <a:ln>
            <a:noFill/>
          </a:ln>
        </p:spPr>
      </p:pic>
      <p:pic>
        <p:nvPicPr>
          <p:cNvPr id="198" name="Google Shape;198;p21"/>
          <p:cNvPicPr preferRelativeResize="0"/>
          <p:nvPr/>
        </p:nvPicPr>
        <p:blipFill>
          <a:blip r:embed="rId4">
            <a:alphaModFix/>
          </a:blip>
          <a:stretch>
            <a:fillRect/>
          </a:stretch>
        </p:blipFill>
        <p:spPr>
          <a:xfrm>
            <a:off x="4311975" y="2066051"/>
            <a:ext cx="1448242" cy="2549676"/>
          </a:xfrm>
          <a:prstGeom prst="rect">
            <a:avLst/>
          </a:prstGeom>
          <a:noFill/>
          <a:ln>
            <a:noFill/>
          </a:ln>
        </p:spPr>
      </p:pic>
      <p:pic>
        <p:nvPicPr>
          <p:cNvPr id="199" name="Google Shape;199;p21"/>
          <p:cNvPicPr preferRelativeResize="0"/>
          <p:nvPr/>
        </p:nvPicPr>
        <p:blipFill>
          <a:blip r:embed="rId5">
            <a:alphaModFix/>
          </a:blip>
          <a:stretch>
            <a:fillRect/>
          </a:stretch>
        </p:blipFill>
        <p:spPr>
          <a:xfrm>
            <a:off x="5843992" y="2066050"/>
            <a:ext cx="1448242" cy="2560724"/>
          </a:xfrm>
          <a:prstGeom prst="rect">
            <a:avLst/>
          </a:prstGeom>
          <a:noFill/>
          <a:ln>
            <a:noFill/>
          </a:ln>
        </p:spPr>
      </p:pic>
      <p:pic>
        <p:nvPicPr>
          <p:cNvPr id="200" name="Google Shape;200;p21"/>
          <p:cNvPicPr preferRelativeResize="0"/>
          <p:nvPr/>
        </p:nvPicPr>
        <p:blipFill>
          <a:blip r:embed="rId6">
            <a:alphaModFix/>
          </a:blip>
          <a:stretch>
            <a:fillRect/>
          </a:stretch>
        </p:blipFill>
        <p:spPr>
          <a:xfrm>
            <a:off x="7376009" y="2066051"/>
            <a:ext cx="1448241" cy="25415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